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00345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0033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10">
                <a:latin typeface="Verdana"/>
                <a:cs typeface="Verdana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00345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0033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10">
                <a:latin typeface="Verdana"/>
                <a:cs typeface="Verdana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2623" y="595910"/>
            <a:ext cx="877824" cy="69186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00345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0033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10">
                <a:latin typeface="Verdana"/>
                <a:cs typeface="Verdana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2623" y="595910"/>
            <a:ext cx="877824" cy="69186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00345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0033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10">
                <a:latin typeface="Verdana"/>
                <a:cs typeface="Verdana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0033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10">
                <a:latin typeface="Verdana"/>
                <a:cs typeface="Verdana"/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02623" y="595910"/>
            <a:ext cx="877824" cy="6918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775" y="449077"/>
            <a:ext cx="8239695" cy="101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00345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219" y="1528976"/>
            <a:ext cx="8917305" cy="484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2203" y="7302597"/>
            <a:ext cx="964565" cy="13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518900" y="7305026"/>
            <a:ext cx="213995" cy="14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696969"/>
                </a:solidFill>
                <a:latin typeface="Arial"/>
                <a:cs typeface="Arial"/>
              </a:defRPr>
            </a:lvl1pPr>
          </a:lstStyle>
          <a:p>
            <a:pPr marL="10033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10">
                <a:latin typeface="Verdana"/>
                <a:cs typeface="Verdana"/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://www.astm.org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cendrowska@astm.org" TargetMode="External"/><Relationship Id="rId3" Type="http://schemas.openxmlformats.org/officeDocument/2006/relationships/hyperlink" Target="mailto:sgobbi@astm.org" TargetMode="External"/><Relationship Id="rId4" Type="http://schemas.openxmlformats.org/officeDocument/2006/relationships/hyperlink" Target="mailto:dthompson@astm.org" TargetMode="External"/><Relationship Id="rId5" Type="http://schemas.openxmlformats.org/officeDocument/2006/relationships/hyperlink" Target="mailto:fliu@astm.org" TargetMode="External"/><Relationship Id="rId6" Type="http://schemas.openxmlformats.org/officeDocument/2006/relationships/hyperlink" Target="mailto:echia@astm.org" TargetMode="External"/><Relationship Id="rId7" Type="http://schemas.openxmlformats.org/officeDocument/2006/relationships/hyperlink" Target="mailto:mbarrios@astm.org" TargetMode="External"/><Relationship Id="rId8" Type="http://schemas.openxmlformats.org/officeDocument/2006/relationships/hyperlink" Target="mailto:jgrove@astm.org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2.jpg"/><Relationship Id="rId4" Type="http://schemas.openxmlformats.org/officeDocument/2006/relationships/hyperlink" Target="http://www.astm.org/" TargetMode="External"/><Relationship Id="rId5" Type="http://schemas.openxmlformats.org/officeDocument/2006/relationships/hyperlink" Target="mailto:mjiverage@astm.org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4903" y="7315297"/>
            <a:ext cx="939165" cy="10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44"/>
              </a:lnSpc>
            </a:pP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©</a:t>
            </a:r>
            <a:r>
              <a:rPr dirty="0" sz="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426464"/>
            <a:ext cx="10058400" cy="6231890"/>
            <a:chOff x="0" y="1426464"/>
            <a:chExt cx="10058400" cy="6231890"/>
          </a:xfrm>
        </p:grpSpPr>
        <p:sp>
          <p:nvSpPr>
            <p:cNvPr id="4" name="object 4" descr=""/>
            <p:cNvSpPr/>
            <p:nvPr/>
          </p:nvSpPr>
          <p:spPr>
            <a:xfrm>
              <a:off x="0" y="1426464"/>
              <a:ext cx="10058400" cy="6231890"/>
            </a:xfrm>
            <a:custGeom>
              <a:avLst/>
              <a:gdLst/>
              <a:ahLst/>
              <a:cxnLst/>
              <a:rect l="l" t="t" r="r" b="b"/>
              <a:pathLst>
                <a:path w="10058400" h="6231890">
                  <a:moveTo>
                    <a:pt x="0" y="0"/>
                  </a:moveTo>
                  <a:lnTo>
                    <a:pt x="0" y="6231635"/>
                  </a:lnTo>
                  <a:lnTo>
                    <a:pt x="10058399" y="6231635"/>
                  </a:lnTo>
                  <a:lnTo>
                    <a:pt x="10058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4538472"/>
              <a:ext cx="1140460" cy="1138555"/>
            </a:xfrm>
            <a:custGeom>
              <a:avLst/>
              <a:gdLst/>
              <a:ahLst/>
              <a:cxnLst/>
              <a:rect l="l" t="t" r="r" b="b"/>
              <a:pathLst>
                <a:path w="1140460" h="1138554">
                  <a:moveTo>
                    <a:pt x="1139951" y="1138427"/>
                  </a:moveTo>
                  <a:lnTo>
                    <a:pt x="1139951" y="0"/>
                  </a:lnTo>
                  <a:lnTo>
                    <a:pt x="0" y="0"/>
                  </a:lnTo>
                  <a:lnTo>
                    <a:pt x="0" y="1138427"/>
                  </a:lnTo>
                  <a:lnTo>
                    <a:pt x="1139951" y="1138427"/>
                  </a:lnTo>
                  <a:close/>
                </a:path>
              </a:pathLst>
            </a:custGeom>
            <a:solidFill>
              <a:srgbClr val="D7D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39951" y="5660135"/>
              <a:ext cx="1138555" cy="1138555"/>
            </a:xfrm>
            <a:custGeom>
              <a:avLst/>
              <a:gdLst/>
              <a:ahLst/>
              <a:cxnLst/>
              <a:rect l="l" t="t" r="r" b="b"/>
              <a:pathLst>
                <a:path w="1138555" h="1138554">
                  <a:moveTo>
                    <a:pt x="1138427" y="1138427"/>
                  </a:moveTo>
                  <a:lnTo>
                    <a:pt x="1138427" y="0"/>
                  </a:lnTo>
                  <a:lnTo>
                    <a:pt x="0" y="0"/>
                  </a:lnTo>
                  <a:lnTo>
                    <a:pt x="0" y="1138427"/>
                  </a:lnTo>
                  <a:lnTo>
                    <a:pt x="1138427" y="1138427"/>
                  </a:lnTo>
                  <a:close/>
                </a:path>
              </a:pathLst>
            </a:custGeom>
            <a:solidFill>
              <a:srgbClr val="0094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41264" y="7071360"/>
              <a:ext cx="594360" cy="586740"/>
            </a:xfrm>
            <a:custGeom>
              <a:avLst/>
              <a:gdLst/>
              <a:ahLst/>
              <a:cxnLst/>
              <a:rect l="l" t="t" r="r" b="b"/>
              <a:pathLst>
                <a:path w="594360" h="586740">
                  <a:moveTo>
                    <a:pt x="0" y="0"/>
                  </a:moveTo>
                  <a:lnTo>
                    <a:pt x="0" y="586739"/>
                  </a:lnTo>
                  <a:lnTo>
                    <a:pt x="594360" y="586739"/>
                  </a:lnTo>
                  <a:lnTo>
                    <a:pt x="594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C1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135623" y="647700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59">
                  <a:moveTo>
                    <a:pt x="594359" y="594359"/>
                  </a:moveTo>
                  <a:lnTo>
                    <a:pt x="594359" y="0"/>
                  </a:lnTo>
                  <a:lnTo>
                    <a:pt x="0" y="0"/>
                  </a:lnTo>
                  <a:lnTo>
                    <a:pt x="0" y="594359"/>
                  </a:lnTo>
                  <a:lnTo>
                    <a:pt x="594359" y="594359"/>
                  </a:lnTo>
                  <a:close/>
                </a:path>
              </a:pathLst>
            </a:custGeom>
            <a:solidFill>
              <a:srgbClr val="7BB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257288" y="1620012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594359" y="594359"/>
                  </a:moveTo>
                  <a:lnTo>
                    <a:pt x="594359" y="0"/>
                  </a:lnTo>
                  <a:lnTo>
                    <a:pt x="0" y="0"/>
                  </a:lnTo>
                  <a:lnTo>
                    <a:pt x="0" y="594359"/>
                  </a:lnTo>
                  <a:lnTo>
                    <a:pt x="594359" y="594359"/>
                  </a:lnTo>
                  <a:close/>
                </a:path>
              </a:pathLst>
            </a:custGeom>
            <a:solidFill>
              <a:srgbClr val="7E9C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738115" y="5660135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594359" y="594359"/>
                  </a:moveTo>
                  <a:lnTo>
                    <a:pt x="594359" y="0"/>
                  </a:lnTo>
                  <a:lnTo>
                    <a:pt x="0" y="0"/>
                  </a:lnTo>
                  <a:lnTo>
                    <a:pt x="0" y="594359"/>
                  </a:lnTo>
                  <a:lnTo>
                    <a:pt x="594359" y="594359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5029200" y="358139"/>
            <a:ext cx="594360" cy="593090"/>
          </a:xfrm>
          <a:custGeom>
            <a:avLst/>
            <a:gdLst/>
            <a:ahLst/>
            <a:cxnLst/>
            <a:rect l="l" t="t" r="r" b="b"/>
            <a:pathLst>
              <a:path w="594360" h="593090">
                <a:moveTo>
                  <a:pt x="594359" y="592835"/>
                </a:moveTo>
                <a:lnTo>
                  <a:pt x="594359" y="0"/>
                </a:lnTo>
                <a:lnTo>
                  <a:pt x="0" y="0"/>
                </a:lnTo>
                <a:lnTo>
                  <a:pt x="0" y="592835"/>
                </a:lnTo>
                <a:lnTo>
                  <a:pt x="594359" y="592835"/>
                </a:lnTo>
                <a:close/>
              </a:path>
            </a:pathLst>
          </a:custGeom>
          <a:solidFill>
            <a:srgbClr val="90D1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185404" y="5221224"/>
            <a:ext cx="1873250" cy="1884045"/>
          </a:xfrm>
          <a:custGeom>
            <a:avLst/>
            <a:gdLst/>
            <a:ahLst/>
            <a:cxnLst/>
            <a:rect l="l" t="t" r="r" b="b"/>
            <a:pathLst>
              <a:path w="1873250" h="1884045">
                <a:moveTo>
                  <a:pt x="0" y="0"/>
                </a:moveTo>
                <a:lnTo>
                  <a:pt x="0" y="1883664"/>
                </a:lnTo>
                <a:lnTo>
                  <a:pt x="1872995" y="1883664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455" y="2004060"/>
            <a:ext cx="2036064" cy="35052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04035" y="2824993"/>
            <a:ext cx="6623684" cy="965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Role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40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Standards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Support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Clean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/>
              <a:t>Energy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1253235" y="4338324"/>
            <a:ext cx="5911215" cy="13512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solidFill>
                  <a:srgbClr val="00345A"/>
                </a:solidFill>
                <a:latin typeface="Arial"/>
                <a:cs typeface="Arial"/>
              </a:rPr>
              <a:t>Maria</a:t>
            </a:r>
            <a:r>
              <a:rPr dirty="0" sz="1850" spc="110">
                <a:solidFill>
                  <a:srgbClr val="00345A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345A"/>
                </a:solidFill>
                <a:latin typeface="Arial"/>
                <a:cs typeface="Arial"/>
              </a:rPr>
              <a:t>Jiverage,</a:t>
            </a:r>
            <a:r>
              <a:rPr dirty="0" sz="1850" spc="105">
                <a:solidFill>
                  <a:srgbClr val="00345A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345A"/>
                </a:solidFill>
                <a:latin typeface="Arial"/>
                <a:cs typeface="Arial"/>
              </a:rPr>
              <a:t>Manager-</a:t>
            </a:r>
            <a:r>
              <a:rPr dirty="0" sz="1850" spc="125">
                <a:solidFill>
                  <a:srgbClr val="00345A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345A"/>
                </a:solidFill>
                <a:latin typeface="Arial"/>
                <a:cs typeface="Arial"/>
              </a:rPr>
              <a:t>Global</a:t>
            </a:r>
            <a:r>
              <a:rPr dirty="0" sz="1850" spc="130">
                <a:solidFill>
                  <a:srgbClr val="00345A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345A"/>
                </a:solidFill>
                <a:latin typeface="Arial"/>
                <a:cs typeface="Arial"/>
              </a:rPr>
              <a:t>Cooperation,</a:t>
            </a:r>
            <a:r>
              <a:rPr dirty="0" sz="1850" spc="90">
                <a:solidFill>
                  <a:srgbClr val="00345A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00345A"/>
                </a:solidFill>
                <a:latin typeface="Arial"/>
                <a:cs typeface="Arial"/>
              </a:rPr>
              <a:t>Training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dirty="0" sz="1850">
                <a:solidFill>
                  <a:srgbClr val="00345A"/>
                </a:solidFill>
                <a:latin typeface="Arial"/>
                <a:cs typeface="Arial"/>
              </a:rPr>
              <a:t>November</a:t>
            </a:r>
            <a:r>
              <a:rPr dirty="0" sz="1850" spc="85">
                <a:solidFill>
                  <a:srgbClr val="00345A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345A"/>
                </a:solidFill>
                <a:latin typeface="Arial"/>
                <a:cs typeface="Arial"/>
              </a:rPr>
              <a:t>9</a:t>
            </a:r>
            <a:r>
              <a:rPr dirty="0" baseline="24444" sz="1875">
                <a:solidFill>
                  <a:srgbClr val="00345A"/>
                </a:solidFill>
                <a:latin typeface="Arial"/>
                <a:cs typeface="Arial"/>
              </a:rPr>
              <a:t>th</a:t>
            </a:r>
            <a:r>
              <a:rPr dirty="0" sz="1500">
                <a:solidFill>
                  <a:srgbClr val="00345A"/>
                </a:solidFill>
                <a:latin typeface="Arial"/>
                <a:cs typeface="Arial"/>
              </a:rPr>
              <a:t>,</a:t>
            </a:r>
            <a:r>
              <a:rPr dirty="0" sz="1500" spc="80">
                <a:solidFill>
                  <a:srgbClr val="00345A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00345A"/>
                </a:solidFill>
                <a:latin typeface="Arial"/>
                <a:cs typeface="Arial"/>
              </a:rPr>
              <a:t>2022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dirty="0" sz="1500" spc="-10" b="1">
                <a:solidFill>
                  <a:srgbClr val="00345A"/>
                </a:solidFill>
                <a:latin typeface="Arial"/>
                <a:cs typeface="Arial"/>
                <a:hlinkClick r:id="rId3"/>
              </a:rPr>
              <a:t>www.astm.org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1414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/>
              <a:t>ASTM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Memoranda</a:t>
            </a:r>
            <a:r>
              <a:rPr dirty="0" spc="20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 spc="-10"/>
              <a:t>Understanding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-25">
                <a:latin typeface="Verdana"/>
                <a:cs typeface="Verdana"/>
              </a:rPr>
              <a:t>11</a:t>
            </a:fld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76211" y="1613471"/>
          <a:ext cx="8707755" cy="567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6190"/>
                <a:gridCol w="1273810"/>
                <a:gridCol w="1188720"/>
                <a:gridCol w="1146175"/>
                <a:gridCol w="1185545"/>
                <a:gridCol w="1182370"/>
                <a:gridCol w="1456690"/>
              </a:tblGrid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3500" indent="172085">
                        <a:lnSpc>
                          <a:spcPts val="1190"/>
                        </a:lnSpc>
                        <a:spcBef>
                          <a:spcPts val="65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6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AMERICA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CARIBBEAN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107314" indent="-6350">
                        <a:lnSpc>
                          <a:spcPts val="1190"/>
                        </a:lnSpc>
                        <a:spcBef>
                          <a:spcPts val="65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MIDDLE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EAST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NORTH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990" marR="41910" indent="635">
                        <a:lnSpc>
                          <a:spcPts val="119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EASTERN,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WESTERN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6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SOUTHERN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BANGLADESH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ALBANIA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ARGENTINA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marL="234315" marR="90170" indent="-1403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ANTIGUA</a:t>
                      </a:r>
                      <a:r>
                        <a:rPr dirty="0" sz="1100" spc="-1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BARBUDA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AFGHANISTAN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ANGOLA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BHUTAN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ARMENIA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BOLIVIA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BAHAMAS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AIDSMO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BURKINA</a:t>
                      </a:r>
                      <a:r>
                        <a:rPr dirty="0" sz="1100" spc="-1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BOTSWANA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151765" marR="144780" indent="2146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BRUNEI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DARUSSALAM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AZERBAIJAN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65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BRAZIL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65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BARBADOS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65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ALGERIA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65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BURUNDI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65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eSWATINI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65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6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CAMBODIA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BELARUS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CHILE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BELIZE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BAHRAIN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CAMEROON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MALAWI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BOSNIA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COLOMBIA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CROSQ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EGYPT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COTE</a:t>
                      </a:r>
                      <a:r>
                        <a:rPr dirty="0" sz="1100" spc="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d'IVOIRE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MAURITIUS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INDONESIA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BULGARIA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COSTA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RICA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DOMINICA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marL="324485" marR="248920" indent="-71755">
                        <a:lnSpc>
                          <a:spcPct val="100000"/>
                        </a:lnSpc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DEM.REP.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CONGO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NAMIBIA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KOREA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CROATIA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ECUADOR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166370" indent="-50800">
                        <a:lnSpc>
                          <a:spcPct val="100000"/>
                        </a:lnSpc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DOMINICAN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REPUBLIC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IRAQ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ETHIOPIA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SEYCHELLES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EASC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1100" spc="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SALVADOR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GRENADA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ISRAEL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GAMBIA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SADC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MALAYSIA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60"/>
                        </a:spcBef>
                      </a:pPr>
                      <a:r>
                        <a:rPr dirty="0" sz="1100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EEC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GUATEMALA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GUYANA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JORDAN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GHANA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dirty="0" sz="110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MONGOLIA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GEORGIA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HONDURAS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HAITI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KUWAIT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KENYA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ZAMBIA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MYANMAR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KAZAKHSTAN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JAMAICA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LIBYA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MOZAMBIQUE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ZIMBABWE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NEPAL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KOSOVO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NICARAGUA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MONTSERRAT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MOROCCO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NIGERIA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100" spc="1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ZEALAND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MOLDOVA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PANAMA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ST.</a:t>
                      </a:r>
                      <a:r>
                        <a:rPr dirty="0" sz="1100" spc="1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KITTS-</a:t>
                      </a:r>
                      <a:r>
                        <a:rPr dirty="0" sz="11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NEVIS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OMAN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RWANDA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PAKISTAN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MONTENEGRO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PARAGUAY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ST.</a:t>
                      </a:r>
                      <a:r>
                        <a:rPr dirty="0" sz="1100" spc="-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LUCIA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PALESTINE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SIERRA</a:t>
                      </a:r>
                      <a:r>
                        <a:rPr dirty="0" sz="1100" spc="-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362585" marR="212090" indent="-1524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PAPUA</a:t>
                      </a:r>
                      <a:r>
                        <a:rPr dirty="0" sz="1100" spc="-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100" spc="-2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GUINEA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ROMANIA*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90170" indent="-152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ST.</a:t>
                      </a:r>
                      <a:r>
                        <a:rPr dirty="0" sz="1100" spc="-1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VINCENT</a:t>
                      </a:r>
                      <a:r>
                        <a:rPr dirty="0" sz="1100" spc="1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5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GRENADINES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QATAR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SENEGAL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PHILIPPINES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RUSSIA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URUGUAY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SURINAME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SAUDI</a:t>
                      </a:r>
                      <a:r>
                        <a:rPr dirty="0" sz="1100" spc="-1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ARABIA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SUDAN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SINGAPORE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SERBIA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marL="271145" marR="171450" indent="-9652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TRINIDAD</a:t>
                      </a:r>
                      <a:r>
                        <a:rPr dirty="0" sz="1100" spc="-1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6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100" spc="-6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TOBAGO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TUNISIA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TANZANIA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SRI</a:t>
                      </a:r>
                      <a:r>
                        <a:rPr dirty="0" sz="1100" spc="5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LANKA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UKRAINE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TURKEY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1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UGANDA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TAIWAN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ts val="1310"/>
                        </a:lnSpc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UZBEKISTAN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U.A.E.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THAILAND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YEMEN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VIETNAM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5D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8D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8299" y="1744477"/>
            <a:ext cx="3812540" cy="1955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98500">
              <a:lnSpc>
                <a:spcPct val="101499"/>
              </a:lnSpc>
              <a:spcBef>
                <a:spcPts val="95"/>
              </a:spcBef>
            </a:pPr>
            <a:r>
              <a:rPr dirty="0" sz="1950" b="1">
                <a:solidFill>
                  <a:srgbClr val="5B882B"/>
                </a:solidFill>
                <a:latin typeface="Arial"/>
                <a:cs typeface="Arial"/>
              </a:rPr>
              <a:t>Available</a:t>
            </a:r>
            <a:r>
              <a:rPr dirty="0" sz="1950" spc="90">
                <a:solidFill>
                  <a:srgbClr val="5B882B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5B882B"/>
                </a:solidFill>
                <a:latin typeface="Arial"/>
                <a:cs typeface="Arial"/>
              </a:rPr>
              <a:t>to</a:t>
            </a:r>
            <a:r>
              <a:rPr dirty="0" sz="1950" spc="85">
                <a:solidFill>
                  <a:srgbClr val="5B882B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5B882B"/>
                </a:solidFill>
                <a:latin typeface="Arial"/>
                <a:cs typeface="Arial"/>
              </a:rPr>
              <a:t>all</a:t>
            </a:r>
            <a:r>
              <a:rPr dirty="0" sz="1950" spc="65">
                <a:solidFill>
                  <a:srgbClr val="5B882B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5B882B"/>
                </a:solidFill>
                <a:latin typeface="Arial"/>
                <a:cs typeface="Arial"/>
              </a:rPr>
              <a:t>Public</a:t>
            </a:r>
            <a:r>
              <a:rPr dirty="0" sz="1950" spc="70">
                <a:solidFill>
                  <a:srgbClr val="5B882B"/>
                </a:solidFill>
                <a:latin typeface="Times New Roman"/>
                <a:cs typeface="Times New Roman"/>
              </a:rPr>
              <a:t> </a:t>
            </a:r>
            <a:r>
              <a:rPr dirty="0" sz="1950" spc="-25" b="1">
                <a:solidFill>
                  <a:srgbClr val="5B882B"/>
                </a:solidFill>
                <a:latin typeface="Arial"/>
                <a:cs typeface="Arial"/>
              </a:rPr>
              <a:t>and</a:t>
            </a:r>
            <a:r>
              <a:rPr dirty="0" sz="1950" spc="-25">
                <a:solidFill>
                  <a:srgbClr val="5B882B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5B882B"/>
                </a:solidFill>
                <a:latin typeface="Arial"/>
                <a:cs typeface="Arial"/>
              </a:rPr>
              <a:t>Private</a:t>
            </a:r>
            <a:r>
              <a:rPr dirty="0" sz="1950" spc="150">
                <a:solidFill>
                  <a:srgbClr val="5B882B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5B882B"/>
                </a:solidFill>
                <a:latin typeface="Arial"/>
                <a:cs typeface="Arial"/>
              </a:rPr>
              <a:t>Standards’</a:t>
            </a:r>
            <a:r>
              <a:rPr dirty="0" sz="1950" spc="-20">
                <a:solidFill>
                  <a:srgbClr val="5B882B"/>
                </a:solidFill>
                <a:latin typeface="Times New Roman"/>
                <a:cs typeface="Times New Roman"/>
              </a:rPr>
              <a:t> </a:t>
            </a:r>
            <a:r>
              <a:rPr dirty="0" sz="1950" spc="-20" b="1">
                <a:solidFill>
                  <a:srgbClr val="5B882B"/>
                </a:solidFill>
                <a:latin typeface="Arial"/>
                <a:cs typeface="Arial"/>
              </a:rPr>
              <a:t>Users</a:t>
            </a:r>
            <a:endParaRPr sz="1950">
              <a:latin typeface="Arial"/>
              <a:cs typeface="Arial"/>
            </a:endParaRPr>
          </a:p>
          <a:p>
            <a:pPr marL="212090" marR="707390" indent="-200025">
              <a:lnSpc>
                <a:spcPct val="100600"/>
              </a:lnSpc>
              <a:spcBef>
                <a:spcPts val="68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Incorporated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by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Reference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Technical</a:t>
            </a:r>
            <a:r>
              <a:rPr dirty="0" sz="1750" spc="-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Regulations</a:t>
            </a:r>
            <a:endParaRPr sz="1750">
              <a:latin typeface="Arial"/>
              <a:cs typeface="Arial"/>
            </a:endParaRPr>
          </a:p>
          <a:p>
            <a:pPr marL="212090" indent="-200025">
              <a:lnSpc>
                <a:spcPct val="100000"/>
              </a:lnSpc>
              <a:spcBef>
                <a:spcPts val="67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Normative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Reference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endParaRPr sz="1750">
              <a:latin typeface="Arial"/>
              <a:cs typeface="Arial"/>
            </a:endParaRPr>
          </a:p>
          <a:p>
            <a:pPr marL="212090" indent="-200025">
              <a:lnSpc>
                <a:spcPct val="100000"/>
              </a:lnSpc>
              <a:spcBef>
                <a:spcPts val="67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Code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Reference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(i.e.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Building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Code)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8299" y="4012398"/>
            <a:ext cx="3760470" cy="175006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950" b="1">
                <a:solidFill>
                  <a:srgbClr val="006FA0"/>
                </a:solidFill>
                <a:latin typeface="Arial"/>
                <a:cs typeface="Arial"/>
              </a:rPr>
              <a:t>Available</a:t>
            </a:r>
            <a:r>
              <a:rPr dirty="0" sz="1950" spc="90">
                <a:solidFill>
                  <a:srgbClr val="006FA0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006FA0"/>
                </a:solidFill>
                <a:latin typeface="Arial"/>
                <a:cs typeface="Arial"/>
              </a:rPr>
              <a:t>Only</a:t>
            </a:r>
            <a:r>
              <a:rPr dirty="0" sz="1950" spc="70">
                <a:solidFill>
                  <a:srgbClr val="006FA0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006FA0"/>
                </a:solidFill>
                <a:latin typeface="Arial"/>
                <a:cs typeface="Arial"/>
              </a:rPr>
              <a:t>to</a:t>
            </a:r>
            <a:r>
              <a:rPr dirty="0" sz="1950" spc="80">
                <a:solidFill>
                  <a:srgbClr val="006FA0"/>
                </a:solidFill>
                <a:latin typeface="Times New Roman"/>
                <a:cs typeface="Times New Roman"/>
              </a:rPr>
              <a:t> </a:t>
            </a:r>
            <a:r>
              <a:rPr dirty="0" sz="1950" b="1">
                <a:solidFill>
                  <a:srgbClr val="006FA0"/>
                </a:solidFill>
                <a:latin typeface="Arial"/>
                <a:cs typeface="Arial"/>
              </a:rPr>
              <a:t>MoU</a:t>
            </a:r>
            <a:r>
              <a:rPr dirty="0" sz="1950" spc="75">
                <a:solidFill>
                  <a:srgbClr val="006FA0"/>
                </a:solidFill>
                <a:latin typeface="Times New Roman"/>
                <a:cs typeface="Times New Roman"/>
              </a:rPr>
              <a:t> </a:t>
            </a:r>
            <a:r>
              <a:rPr dirty="0" sz="1950" spc="-10" b="1">
                <a:solidFill>
                  <a:srgbClr val="006FA0"/>
                </a:solidFill>
                <a:latin typeface="Arial"/>
                <a:cs typeface="Arial"/>
              </a:rPr>
              <a:t>Partners</a:t>
            </a:r>
            <a:endParaRPr sz="1950">
              <a:latin typeface="Arial"/>
              <a:cs typeface="Arial"/>
            </a:endParaRPr>
          </a:p>
          <a:p>
            <a:pPr marL="212090" indent="-200025">
              <a:lnSpc>
                <a:spcPct val="100000"/>
              </a:lnSpc>
              <a:spcBef>
                <a:spcPts val="69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Identical</a:t>
            </a:r>
            <a:r>
              <a:rPr dirty="0" sz="1750" spc="-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Adoption</a:t>
            </a:r>
            <a:endParaRPr sz="1750">
              <a:latin typeface="Arial"/>
              <a:cs typeface="Arial"/>
            </a:endParaRPr>
          </a:p>
          <a:p>
            <a:pPr marL="212090" indent="-200025">
              <a:lnSpc>
                <a:spcPct val="100000"/>
              </a:lnSpc>
              <a:spcBef>
                <a:spcPts val="67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Equivalent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Adoption</a:t>
            </a:r>
            <a:endParaRPr sz="1750">
              <a:latin typeface="Arial"/>
              <a:cs typeface="Arial"/>
            </a:endParaRPr>
          </a:p>
          <a:p>
            <a:pPr marL="212090" marR="417830" indent="-200025">
              <a:lnSpc>
                <a:spcPct val="100600"/>
              </a:lnSpc>
              <a:spcBef>
                <a:spcPts val="66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Used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as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Basis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National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Standard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Consulted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821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/>
              <a:t>Six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Ways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dirty="0" spc="-45">
                <a:latin typeface="Times New Roman"/>
                <a:cs typeface="Times New Roman"/>
              </a:rPr>
              <a:t> </a:t>
            </a:r>
            <a:r>
              <a:rPr dirty="0"/>
              <a:t>Adopt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Reference</a:t>
            </a:r>
            <a:r>
              <a:rPr dirty="0" spc="-40">
                <a:latin typeface="Times New Roman"/>
                <a:cs typeface="Times New Roman"/>
              </a:rPr>
              <a:t> </a:t>
            </a:r>
            <a:r>
              <a:rPr dirty="0" spc="-20"/>
              <a:t>ASTM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327391" y="1758695"/>
            <a:ext cx="1386840" cy="1385570"/>
          </a:xfrm>
          <a:prstGeom prst="rect">
            <a:avLst/>
          </a:prstGeom>
          <a:solidFill>
            <a:srgbClr val="7BB53A"/>
          </a:solidFill>
        </p:spPr>
        <p:txBody>
          <a:bodyPr wrap="square" lIns="0" tIns="74295" rIns="0" bIns="0" rtlCol="0" vert="horz">
            <a:spAutoFit/>
          </a:bodyPr>
          <a:lstStyle/>
          <a:p>
            <a:pPr marL="78740" marR="247650">
              <a:lnSpc>
                <a:spcPct val="101499"/>
              </a:lnSpc>
              <a:spcBef>
                <a:spcPts val="585"/>
              </a:spcBef>
            </a:pP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Incorporated</a:t>
            </a:r>
            <a:r>
              <a:rPr dirty="0" sz="13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3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Reference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27319" y="1758695"/>
            <a:ext cx="1386840" cy="1385570"/>
          </a:xfrm>
          <a:prstGeom prst="rect">
            <a:avLst/>
          </a:prstGeom>
          <a:solidFill>
            <a:srgbClr val="0094D6"/>
          </a:solidFill>
        </p:spPr>
        <p:txBody>
          <a:bodyPr wrap="square" lIns="0" tIns="74295" rIns="0" bIns="0" rtlCol="0" vert="horz">
            <a:spAutoFit/>
          </a:bodyPr>
          <a:lstStyle/>
          <a:p>
            <a:pPr marL="78740" marR="358140">
              <a:lnSpc>
                <a:spcPct val="101499"/>
              </a:lnSpc>
              <a:spcBef>
                <a:spcPts val="58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13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3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Basis</a:t>
            </a:r>
            <a:r>
              <a:rPr dirty="0" sz="13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13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13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3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Consulted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236720" y="3617976"/>
          <a:ext cx="5447030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/>
                <a:gridCol w="644524"/>
                <a:gridCol w="1384935"/>
                <a:gridCol w="642620"/>
                <a:gridCol w="1386204"/>
              </a:tblGrid>
              <a:tr h="691515">
                <a:tc rowSpan="2">
                  <a:txBody>
                    <a:bodyPr/>
                    <a:lstStyle/>
                    <a:p>
                      <a:pPr marL="78740" marR="454659">
                        <a:lnSpc>
                          <a:spcPct val="101499"/>
                        </a:lnSpc>
                        <a:spcBef>
                          <a:spcPts val="60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Equivalent</a:t>
                      </a:r>
                      <a:r>
                        <a:rPr dirty="0" sz="13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Adoption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solidFill>
                      <a:srgbClr val="009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345A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7470" marR="273685">
                        <a:lnSpc>
                          <a:spcPct val="101499"/>
                        </a:lnSpc>
                        <a:spcBef>
                          <a:spcPts val="565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Simple</a:t>
                      </a:r>
                      <a:r>
                        <a:rPr dirty="0" sz="1300" spc="8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Ways</a:t>
                      </a:r>
                      <a:r>
                        <a:rPr dirty="0" sz="13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3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Adopt</a:t>
                      </a:r>
                      <a:r>
                        <a:rPr dirty="0" sz="1300" spc="9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3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3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ASTM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7470" marR="292735">
                        <a:lnSpc>
                          <a:spcPct val="101499"/>
                        </a:lnSpc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International</a:t>
                      </a:r>
                      <a:r>
                        <a:rPr dirty="0" sz="13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Standards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solidFill>
                      <a:srgbClr val="0034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345A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8740" marR="480695">
                        <a:lnSpc>
                          <a:spcPct val="101499"/>
                        </a:lnSpc>
                        <a:spcBef>
                          <a:spcPts val="60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Normative</a:t>
                      </a:r>
                      <a:r>
                        <a:rPr dirty="0" sz="13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solidFill>
                      <a:srgbClr val="7BB53A"/>
                    </a:solidFill>
                  </a:tcPr>
                </a:tc>
              </a:tr>
              <a:tr h="6902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0">
                    <a:solidFill>
                      <a:srgbClr val="009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345A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1755">
                    <a:solidFill>
                      <a:srgbClr val="0034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345A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0">
                    <a:solidFill>
                      <a:srgbClr val="7BB53A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7327391" y="5463539"/>
            <a:ext cx="1386840" cy="1386840"/>
          </a:xfrm>
          <a:prstGeom prst="rect">
            <a:avLst/>
          </a:prstGeom>
          <a:solidFill>
            <a:srgbClr val="7BB53A"/>
          </a:solidFill>
        </p:spPr>
        <p:txBody>
          <a:bodyPr wrap="square" lIns="0" tIns="75565" rIns="0" bIns="0" rtlCol="0" vert="horz">
            <a:spAutoFit/>
          </a:bodyPr>
          <a:lstStyle/>
          <a:p>
            <a:pPr marL="78740" marR="490220">
              <a:lnSpc>
                <a:spcPct val="101499"/>
              </a:lnSpc>
              <a:spcBef>
                <a:spcPts val="595"/>
              </a:spcBef>
            </a:pP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dirty="0" sz="13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Reference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227319" y="5463539"/>
            <a:ext cx="1386840" cy="1386840"/>
          </a:xfrm>
          <a:prstGeom prst="rect">
            <a:avLst/>
          </a:prstGeom>
          <a:solidFill>
            <a:srgbClr val="0094D6"/>
          </a:solidFill>
        </p:spPr>
        <p:txBody>
          <a:bodyPr wrap="square" lIns="0" tIns="75565" rIns="0" bIns="0" rtlCol="0" vert="horz">
            <a:spAutoFit/>
          </a:bodyPr>
          <a:lstStyle/>
          <a:p>
            <a:pPr marL="78740" marR="567690">
              <a:lnSpc>
                <a:spcPct val="101499"/>
              </a:lnSpc>
              <a:spcBef>
                <a:spcPts val="595"/>
              </a:spcBef>
            </a:pP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Identical</a:t>
            </a:r>
            <a:r>
              <a:rPr dirty="0" sz="13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Adoption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920739" y="3144011"/>
            <a:ext cx="347980" cy="474345"/>
          </a:xfrm>
          <a:custGeom>
            <a:avLst/>
            <a:gdLst/>
            <a:ahLst/>
            <a:cxnLst/>
            <a:rect l="l" t="t" r="r" b="b"/>
            <a:pathLst>
              <a:path w="347979" h="474345">
                <a:moveTo>
                  <a:pt x="347471" y="473963"/>
                </a:moveTo>
                <a:lnTo>
                  <a:pt x="0" y="0"/>
                </a:lnTo>
              </a:path>
            </a:pathLst>
          </a:custGeom>
          <a:ln w="6984">
            <a:solidFill>
              <a:srgbClr val="0034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653528" y="5001767"/>
            <a:ext cx="367665" cy="462280"/>
          </a:xfrm>
          <a:custGeom>
            <a:avLst/>
            <a:gdLst/>
            <a:ahLst/>
            <a:cxnLst/>
            <a:rect l="l" t="t" r="r" b="b"/>
            <a:pathLst>
              <a:path w="367665" h="462279">
                <a:moveTo>
                  <a:pt x="367283" y="461771"/>
                </a:moveTo>
                <a:lnTo>
                  <a:pt x="0" y="0"/>
                </a:lnTo>
              </a:path>
            </a:pathLst>
          </a:custGeom>
          <a:ln w="6984">
            <a:solidFill>
              <a:srgbClr val="0034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653528" y="3144011"/>
            <a:ext cx="367665" cy="477520"/>
          </a:xfrm>
          <a:custGeom>
            <a:avLst/>
            <a:gdLst/>
            <a:ahLst/>
            <a:cxnLst/>
            <a:rect l="l" t="t" r="r" b="b"/>
            <a:pathLst>
              <a:path w="367665" h="477520">
                <a:moveTo>
                  <a:pt x="0" y="477011"/>
                </a:moveTo>
                <a:lnTo>
                  <a:pt x="367283" y="0"/>
                </a:lnTo>
              </a:path>
            </a:pathLst>
          </a:custGeom>
          <a:ln w="6984">
            <a:solidFill>
              <a:srgbClr val="0034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920739" y="5001767"/>
            <a:ext cx="347980" cy="462280"/>
          </a:xfrm>
          <a:custGeom>
            <a:avLst/>
            <a:gdLst/>
            <a:ahLst/>
            <a:cxnLst/>
            <a:rect l="l" t="t" r="r" b="b"/>
            <a:pathLst>
              <a:path w="347979" h="462279">
                <a:moveTo>
                  <a:pt x="0" y="461771"/>
                </a:moveTo>
                <a:lnTo>
                  <a:pt x="347471" y="0"/>
                </a:lnTo>
              </a:path>
            </a:pathLst>
          </a:custGeom>
          <a:ln w="6984">
            <a:solidFill>
              <a:srgbClr val="00345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6901306" y="1878202"/>
            <a:ext cx="433070" cy="265430"/>
            <a:chOff x="6901306" y="1878202"/>
            <a:chExt cx="433070" cy="265430"/>
          </a:xfrm>
        </p:grpSpPr>
        <p:sp>
          <p:nvSpPr>
            <p:cNvPr id="16" name="object 16" descr=""/>
            <p:cNvSpPr/>
            <p:nvPr/>
          </p:nvSpPr>
          <p:spPr>
            <a:xfrm>
              <a:off x="6908291" y="1885187"/>
              <a:ext cx="419100" cy="251460"/>
            </a:xfrm>
            <a:custGeom>
              <a:avLst/>
              <a:gdLst/>
              <a:ahLst/>
              <a:cxnLst/>
              <a:rect l="l" t="t" r="r" b="b"/>
              <a:pathLst>
                <a:path w="419100" h="251460">
                  <a:moveTo>
                    <a:pt x="419099" y="126491"/>
                  </a:moveTo>
                  <a:lnTo>
                    <a:pt x="294131" y="0"/>
                  </a:lnTo>
                  <a:lnTo>
                    <a:pt x="294131" y="64007"/>
                  </a:lnTo>
                  <a:lnTo>
                    <a:pt x="0" y="64007"/>
                  </a:lnTo>
                  <a:lnTo>
                    <a:pt x="0" y="188975"/>
                  </a:lnTo>
                  <a:lnTo>
                    <a:pt x="294131" y="188975"/>
                  </a:lnTo>
                  <a:lnTo>
                    <a:pt x="294131" y="251459"/>
                  </a:lnTo>
                  <a:lnTo>
                    <a:pt x="419099" y="126491"/>
                  </a:lnTo>
                  <a:close/>
                </a:path>
              </a:pathLst>
            </a:custGeom>
            <a:solidFill>
              <a:srgbClr val="003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08291" y="1885187"/>
              <a:ext cx="419100" cy="251460"/>
            </a:xfrm>
            <a:custGeom>
              <a:avLst/>
              <a:gdLst/>
              <a:ahLst/>
              <a:cxnLst/>
              <a:rect l="l" t="t" r="r" b="b"/>
              <a:pathLst>
                <a:path w="419100" h="251460">
                  <a:moveTo>
                    <a:pt x="0" y="64007"/>
                  </a:moveTo>
                  <a:lnTo>
                    <a:pt x="294131" y="64007"/>
                  </a:lnTo>
                  <a:lnTo>
                    <a:pt x="294131" y="0"/>
                  </a:lnTo>
                  <a:lnTo>
                    <a:pt x="419099" y="126491"/>
                  </a:lnTo>
                  <a:lnTo>
                    <a:pt x="294131" y="251459"/>
                  </a:lnTo>
                  <a:lnTo>
                    <a:pt x="294131" y="188975"/>
                  </a:lnTo>
                  <a:lnTo>
                    <a:pt x="0" y="188975"/>
                  </a:lnTo>
                  <a:lnTo>
                    <a:pt x="0" y="64007"/>
                  </a:lnTo>
                  <a:close/>
                </a:path>
              </a:pathLst>
            </a:custGeom>
            <a:ln w="13969">
              <a:solidFill>
                <a:srgbClr val="0023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-25">
                <a:latin typeface="Verdana"/>
                <a:cs typeface="Verdana"/>
              </a:rPr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2080" y="1626168"/>
            <a:ext cx="5656580" cy="211137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100"/>
              </a:spcBef>
            </a:pP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Incorporated</a:t>
            </a:r>
            <a:r>
              <a:rPr dirty="0" sz="2200" spc="-4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by</a:t>
            </a:r>
            <a:r>
              <a:rPr dirty="0" sz="2200" spc="-2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0095D6"/>
                </a:solidFill>
                <a:latin typeface="Arial"/>
                <a:cs typeface="Arial"/>
              </a:rPr>
              <a:t>Reference</a:t>
            </a:r>
            <a:endParaRPr sz="2200">
              <a:latin typeface="Arial"/>
              <a:cs typeface="Arial"/>
            </a:endParaRPr>
          </a:p>
          <a:p>
            <a:pPr marL="12700" marR="5080" indent="-635">
              <a:lnSpc>
                <a:spcPct val="101499"/>
              </a:lnSpc>
              <a:spcBef>
                <a:spcPts val="894"/>
              </a:spcBef>
            </a:pP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195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standard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is</a:t>
            </a:r>
            <a:r>
              <a:rPr dirty="0" sz="195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called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out,</a:t>
            </a:r>
            <a:r>
              <a:rPr dirty="0" sz="195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either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9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whole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95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part,</a:t>
            </a:r>
            <a:r>
              <a:rPr dirty="0" sz="195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9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regulation,</a:t>
            </a:r>
            <a:r>
              <a:rPr dirty="0" sz="19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law,</a:t>
            </a:r>
            <a:r>
              <a:rPr dirty="0" sz="195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decree,</a:t>
            </a:r>
            <a:r>
              <a:rPr dirty="0" sz="195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rule,</a:t>
            </a:r>
            <a:r>
              <a:rPr dirty="0" sz="19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act,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directive,</a:t>
            </a:r>
            <a:r>
              <a:rPr dirty="0" sz="19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order,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edict,</a:t>
            </a:r>
            <a:r>
              <a:rPr dirty="0" sz="1950" spc="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etc.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(i.e.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any</a:t>
            </a:r>
            <a:r>
              <a:rPr dirty="0" sz="195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official</a:t>
            </a:r>
            <a:r>
              <a:rPr dirty="0" sz="19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government</a:t>
            </a:r>
            <a:r>
              <a:rPr dirty="0" sz="19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document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other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than</a:t>
            </a:r>
            <a:r>
              <a:rPr dirty="0" sz="195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950" spc="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National</a:t>
            </a:r>
            <a:r>
              <a:rPr dirty="0" sz="19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Standard)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-25">
                <a:latin typeface="Verdana"/>
                <a:cs typeface="Verdana"/>
              </a:rPr>
              <a:t>11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362207" y="4181352"/>
            <a:ext cx="5680710" cy="930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5405">
              <a:lnSpc>
                <a:spcPct val="101499"/>
              </a:lnSpc>
              <a:spcBef>
                <a:spcPts val="95"/>
              </a:spcBef>
            </a:pP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content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95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1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standard,</a:t>
            </a:r>
            <a:r>
              <a:rPr dirty="0" sz="195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either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whole</a:t>
            </a:r>
            <a:r>
              <a:rPr dirty="0" sz="19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95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part,</a:t>
            </a:r>
            <a:r>
              <a:rPr dirty="0" sz="1950" spc="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is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intended</a:t>
            </a:r>
            <a:r>
              <a:rPr dirty="0" sz="195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be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used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as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an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additional</a:t>
            </a:r>
            <a:r>
              <a:rPr dirty="0" sz="19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requirement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new</a:t>
            </a:r>
            <a:r>
              <a:rPr dirty="0" sz="195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regulation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821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/>
              <a:t>Uses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International</a:t>
            </a:r>
            <a:r>
              <a:rPr dirty="0" spc="210">
                <a:latin typeface="Times New Roman"/>
                <a:cs typeface="Times New Roman"/>
              </a:rPr>
              <a:t> </a:t>
            </a:r>
            <a:r>
              <a:rPr dirty="0" spc="-10"/>
              <a:t>Standards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464807" y="4273295"/>
            <a:ext cx="2781300" cy="2781300"/>
          </a:xfrm>
          <a:prstGeom prst="rect">
            <a:avLst/>
          </a:prstGeom>
          <a:solidFill>
            <a:srgbClr val="6BC1BA"/>
          </a:solidFill>
        </p:spPr>
        <p:txBody>
          <a:bodyPr wrap="square" lIns="0" tIns="145415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1145"/>
              </a:spcBef>
            </a:pPr>
            <a:r>
              <a:rPr dirty="0" sz="5250" spc="-20">
                <a:solidFill>
                  <a:srgbClr val="FFFFFF"/>
                </a:solidFill>
                <a:latin typeface="Arial"/>
                <a:cs typeface="Arial"/>
              </a:rPr>
              <a:t>3000</a:t>
            </a:r>
            <a:endParaRPr sz="5250">
              <a:latin typeface="Arial"/>
              <a:cs typeface="Arial"/>
            </a:endParaRPr>
          </a:p>
          <a:p>
            <a:pPr marL="158115" marR="313055">
              <a:lnSpc>
                <a:spcPct val="100600"/>
              </a:lnSpc>
              <a:spcBef>
                <a:spcPts val="105"/>
              </a:spcBef>
            </a:pP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7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175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3,000</a:t>
            </a:r>
            <a:r>
              <a:rPr dirty="0" sz="175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FFFFFF"/>
                </a:solidFill>
                <a:latin typeface="Arial"/>
                <a:cs typeface="Arial"/>
              </a:rPr>
              <a:t>ASTM</a:t>
            </a:r>
            <a:r>
              <a:rPr dirty="0" sz="17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dirty="0" sz="175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7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cited</a:t>
            </a:r>
            <a:r>
              <a:rPr dirty="0" sz="175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5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dirty="0" sz="17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dirty="0" sz="175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175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Arial"/>
                <a:cs typeface="Arial"/>
              </a:rPr>
              <a:t>Regulations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2203" y="7293359"/>
            <a:ext cx="964565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©</a:t>
            </a:r>
            <a:r>
              <a:rPr dirty="0" sz="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04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/>
              <a:t>Incorporated</a:t>
            </a:r>
            <a:r>
              <a:rPr dirty="0" spc="210">
                <a:latin typeface="Times New Roman"/>
                <a:cs typeface="Times New Roman"/>
              </a:rPr>
              <a:t> </a:t>
            </a:r>
            <a:r>
              <a:rPr dirty="0"/>
              <a:t>by</a:t>
            </a:r>
            <a:r>
              <a:rPr dirty="0" spc="210">
                <a:latin typeface="Times New Roman"/>
                <a:cs typeface="Times New Roman"/>
              </a:rPr>
              <a:t> </a:t>
            </a:r>
            <a:r>
              <a:rPr dirty="0"/>
              <a:t>Reference</a:t>
            </a:r>
            <a:r>
              <a:rPr dirty="0" spc="210">
                <a:latin typeface="Times New Roman"/>
                <a:cs typeface="Times New Roman"/>
              </a:rPr>
              <a:t> </a:t>
            </a:r>
            <a:r>
              <a:rPr dirty="0" spc="-10"/>
              <a:t>(example)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7216" y="6231635"/>
            <a:ext cx="859536" cy="9326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22456" y="1803913"/>
            <a:ext cx="926401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8750" marR="39116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Regulations</a:t>
            </a:r>
            <a:r>
              <a:rPr dirty="0" sz="2200" spc="-2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for</a:t>
            </a:r>
            <a:r>
              <a:rPr dirty="0" sz="2200" spc="-5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Governing</a:t>
            </a:r>
            <a:r>
              <a:rPr dirty="0" sz="2200" spc="-3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0095D6"/>
                </a:solidFill>
                <a:latin typeface="Arial"/>
                <a:cs typeface="Arial"/>
              </a:rPr>
              <a:t>the</a:t>
            </a:r>
            <a:r>
              <a:rPr dirty="0" sz="2200" spc="-2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Management</a:t>
            </a:r>
            <a:r>
              <a:rPr dirty="0" sz="2200" spc="-3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of</a:t>
            </a:r>
            <a:r>
              <a:rPr dirty="0" sz="2200" spc="-3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Medical</a:t>
            </a:r>
            <a:r>
              <a:rPr dirty="0" sz="2200" spc="-2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Devices</a:t>
            </a:r>
            <a:r>
              <a:rPr dirty="0" sz="220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0095D6"/>
                </a:solidFill>
                <a:latin typeface="Arial"/>
                <a:cs typeface="Arial"/>
              </a:rPr>
              <a:t>(Taiwan)</a:t>
            </a:r>
            <a:endParaRPr sz="2200">
              <a:latin typeface="Arial"/>
              <a:cs typeface="Arial"/>
            </a:endParaRPr>
          </a:p>
          <a:p>
            <a:pPr marL="163195">
              <a:lnSpc>
                <a:spcPct val="100000"/>
              </a:lnSpc>
              <a:spcBef>
                <a:spcPts val="1280"/>
              </a:spcBef>
            </a:pP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Taiwan</a:t>
            </a:r>
            <a:r>
              <a:rPr dirty="0" sz="19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Economy</a:t>
            </a:r>
            <a:r>
              <a:rPr dirty="0" sz="19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Notification:</a:t>
            </a:r>
            <a:r>
              <a:rPr dirty="0" sz="195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TPKM/372</a:t>
            </a:r>
            <a:endParaRPr sz="1950">
              <a:latin typeface="Arial"/>
              <a:cs typeface="Arial"/>
            </a:endParaRPr>
          </a:p>
          <a:p>
            <a:pPr marL="1448435" indent="-27940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1448435" algn="l"/>
              </a:tabLst>
            </a:pP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Date</a:t>
            </a:r>
            <a:r>
              <a:rPr dirty="0" sz="195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issued: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3/26/2019</a:t>
            </a:r>
            <a:endParaRPr sz="1950">
              <a:latin typeface="Arial"/>
              <a:cs typeface="Arial"/>
            </a:endParaRPr>
          </a:p>
          <a:p>
            <a:pPr marL="1169035" marR="778510" indent="266065">
              <a:lnSpc>
                <a:spcPct val="101499"/>
              </a:lnSpc>
              <a:spcBef>
                <a:spcPts val="5"/>
              </a:spcBef>
              <a:buAutoNum type="arabicPeriod"/>
              <a:tabLst>
                <a:tab pos="1435100" algn="l"/>
              </a:tabLst>
            </a:pP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Agency</a:t>
            </a:r>
            <a:r>
              <a:rPr dirty="0" sz="195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Responsible: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Food</a:t>
            </a:r>
            <a:r>
              <a:rPr dirty="0" sz="1950" spc="1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950" spc="1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Drug</a:t>
            </a:r>
            <a:r>
              <a:rPr dirty="0" sz="19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Administration,</a:t>
            </a:r>
            <a:r>
              <a:rPr dirty="0" sz="1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Ministry</a:t>
            </a:r>
            <a:r>
              <a:rPr dirty="0" sz="195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9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Health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Welfare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12700" marR="5080" indent="-635">
              <a:lnSpc>
                <a:spcPct val="101499"/>
              </a:lnSpc>
              <a:tabLst>
                <a:tab pos="2555875" algn="l"/>
              </a:tabLst>
            </a:pP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95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patient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examination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glove</a:t>
            </a:r>
            <a:r>
              <a:rPr dirty="0" sz="19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is</a:t>
            </a:r>
            <a:r>
              <a:rPr dirty="0" sz="195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95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disposable</a:t>
            </a:r>
            <a:r>
              <a:rPr dirty="0" sz="195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device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intended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95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medical</a:t>
            </a:r>
            <a:r>
              <a:rPr dirty="0" sz="195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purposes</a:t>
            </a:r>
            <a:r>
              <a:rPr dirty="0" sz="19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that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is</a:t>
            </a:r>
            <a:r>
              <a:rPr dirty="0" sz="1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worn</a:t>
            </a:r>
            <a:r>
              <a:rPr dirty="0" sz="1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on</a:t>
            </a:r>
            <a:r>
              <a:rPr dirty="0" sz="1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examiner's</a:t>
            </a:r>
            <a:r>
              <a:rPr dirty="0" sz="195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hand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95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finger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95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prevent</a:t>
            </a:r>
            <a:r>
              <a:rPr dirty="0" sz="195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contamination</a:t>
            </a:r>
            <a:r>
              <a:rPr dirty="0" sz="1950" spc="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between</a:t>
            </a:r>
            <a:r>
              <a:rPr dirty="0" sz="19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patient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95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examiner.</a:t>
            </a:r>
            <a:r>
              <a:rPr dirty="0" sz="1950">
                <a:solidFill>
                  <a:srgbClr val="696969"/>
                </a:solidFill>
                <a:latin typeface="Times New Roman"/>
                <a:cs typeface="Times New Roman"/>
              </a:rPr>
              <a:t>	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Materials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950" spc="1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patient</a:t>
            </a:r>
            <a:r>
              <a:rPr dirty="0" sz="1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examination</a:t>
            </a:r>
            <a:r>
              <a:rPr dirty="0" sz="19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gloves</a:t>
            </a:r>
            <a:r>
              <a:rPr dirty="0" sz="19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should</a:t>
            </a:r>
            <a:r>
              <a:rPr dirty="0" sz="19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comply</a:t>
            </a:r>
            <a:r>
              <a:rPr dirty="0" sz="195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20">
                <a:solidFill>
                  <a:srgbClr val="696969"/>
                </a:solidFill>
                <a:latin typeface="Arial"/>
                <a:cs typeface="Arial"/>
              </a:rPr>
              <a:t>with</a:t>
            </a:r>
            <a:r>
              <a:rPr dirty="0" sz="195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950" spc="11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barrier</a:t>
            </a:r>
            <a:r>
              <a:rPr dirty="0" u="heavy" sz="1950" spc="9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property</a:t>
            </a:r>
            <a:r>
              <a:rPr dirty="0" u="heavy" sz="1950" spc="10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(water</a:t>
            </a:r>
            <a:r>
              <a:rPr dirty="0" u="heavy" sz="1950" spc="12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leak)</a:t>
            </a:r>
            <a:r>
              <a:rPr dirty="0" u="heavy" sz="1950" spc="9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950" spc="11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tensile</a:t>
            </a:r>
            <a:r>
              <a:rPr dirty="0" u="heavy" sz="1950" spc="8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strength</a:t>
            </a:r>
            <a:r>
              <a:rPr dirty="0" u="heavy" sz="1950" spc="9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requirements</a:t>
            </a:r>
            <a:r>
              <a:rPr dirty="0" u="heavy" sz="1950" spc="8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1950" spc="12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ISO</a:t>
            </a:r>
            <a:r>
              <a:rPr dirty="0" u="heavy" sz="1950" spc="12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spc="-35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11193-</a:t>
            </a:r>
            <a:r>
              <a:rPr dirty="0" u="heavy" sz="1950" spc="-25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1,</a:t>
            </a:r>
            <a:r>
              <a:rPr dirty="0" sz="1950" spc="-25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ASTM</a:t>
            </a:r>
            <a:r>
              <a:rPr dirty="0" u="heavy" sz="1950" spc="10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D3578,</a:t>
            </a:r>
            <a:r>
              <a:rPr dirty="0" u="heavy" sz="1950" spc="2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ASTM</a:t>
            </a:r>
            <a:r>
              <a:rPr dirty="0" u="heavy" sz="1950" spc="10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D5250,</a:t>
            </a:r>
            <a:r>
              <a:rPr dirty="0" u="heavy" sz="1950" spc="1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ASTM</a:t>
            </a:r>
            <a:r>
              <a:rPr dirty="0" u="heavy" sz="1950" spc="12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D6319,</a:t>
            </a:r>
            <a:r>
              <a:rPr dirty="0" u="heavy" sz="1950" spc="9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EN</a:t>
            </a:r>
            <a:r>
              <a:rPr dirty="0" u="heavy" sz="1950" spc="11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455</a:t>
            </a:r>
            <a:r>
              <a:rPr dirty="0" u="heavy" sz="1950" spc="10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i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or</a:t>
            </a:r>
            <a:r>
              <a:rPr dirty="0" u="heavy" sz="1950" spc="114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i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equivalent</a:t>
            </a:r>
            <a:r>
              <a:rPr dirty="0" u="heavy" sz="1950" spc="7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i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standards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.</a:t>
            </a:r>
            <a:r>
              <a:rPr dirty="0" u="heavy" sz="1950" spc="3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1950" spc="-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A</a:t>
            </a:r>
            <a:r>
              <a:rPr dirty="0" sz="1950" spc="-5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non-powdered</a:t>
            </a:r>
            <a:r>
              <a:rPr dirty="0" u="heavy" sz="1950" spc="9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(powder</a:t>
            </a:r>
            <a:r>
              <a:rPr dirty="0" u="heavy" sz="1950" spc="114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free)</a:t>
            </a:r>
            <a:r>
              <a:rPr dirty="0" u="heavy" sz="1950" spc="12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patient</a:t>
            </a:r>
            <a:r>
              <a:rPr dirty="0" u="heavy" sz="1950" spc="10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examination</a:t>
            </a:r>
            <a:r>
              <a:rPr dirty="0" u="heavy" sz="1950" spc="9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glove</a:t>
            </a:r>
            <a:r>
              <a:rPr dirty="0" u="heavy" sz="1950" spc="10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should</a:t>
            </a:r>
            <a:r>
              <a:rPr dirty="0" u="heavy" sz="1950" spc="9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comply</a:t>
            </a:r>
            <a:r>
              <a:rPr dirty="0" u="heavy" sz="1950" spc="12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with</a:t>
            </a:r>
            <a:r>
              <a:rPr dirty="0" u="heavy" sz="1950" spc="12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spc="-1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residual</a:t>
            </a:r>
            <a:r>
              <a:rPr dirty="0" sz="1950" spc="-1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powders</a:t>
            </a:r>
            <a:r>
              <a:rPr dirty="0" u="heavy" sz="1950" spc="8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requirements</a:t>
            </a:r>
            <a:r>
              <a:rPr dirty="0" u="heavy" sz="1950" spc="8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1950" spc="9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EN</a:t>
            </a:r>
            <a:r>
              <a:rPr dirty="0" u="heavy" sz="1950" spc="10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ISO</a:t>
            </a:r>
            <a:r>
              <a:rPr dirty="0" u="heavy" sz="1950" spc="10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21171,</a:t>
            </a:r>
            <a:r>
              <a:rPr dirty="0" u="heavy" sz="1950" spc="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ASTM</a:t>
            </a:r>
            <a:r>
              <a:rPr dirty="0" u="heavy" sz="1950" spc="9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b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6124</a:t>
            </a:r>
            <a:r>
              <a:rPr dirty="0" u="heavy" sz="1950" spc="8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i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or</a:t>
            </a:r>
            <a:r>
              <a:rPr dirty="0" u="heavy" sz="1950" spc="105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i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equivalent</a:t>
            </a:r>
            <a:r>
              <a:rPr dirty="0" u="heavy" sz="1950" spc="5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spc="-10" i="1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standards</a:t>
            </a:r>
            <a:r>
              <a:rPr dirty="0" u="heavy" sz="1950" spc="-1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9033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30"/>
              </a:spcBef>
            </a:pPr>
            <a:r>
              <a:rPr dirty="0"/>
              <a:t>ASTM</a:t>
            </a:r>
            <a:r>
              <a:rPr dirty="0" spc="-40">
                <a:latin typeface="Times New Roman"/>
                <a:cs typeface="Times New Roman"/>
              </a:rPr>
              <a:t> </a:t>
            </a:r>
            <a:r>
              <a:rPr dirty="0"/>
              <a:t>Technical</a:t>
            </a:r>
            <a:r>
              <a:rPr dirty="0" spc="20">
                <a:latin typeface="Times New Roman"/>
                <a:cs typeface="Times New Roman"/>
              </a:rPr>
              <a:t> </a:t>
            </a:r>
            <a:r>
              <a:rPr dirty="0" spc="-10"/>
              <a:t>Committees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923277" y="6011676"/>
            <a:ext cx="2631440" cy="948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This</a:t>
            </a:r>
            <a:r>
              <a:rPr dirty="0" sz="12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specification</a:t>
            </a:r>
            <a:r>
              <a:rPr dirty="0" sz="120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covers</a:t>
            </a:r>
            <a:r>
              <a:rPr dirty="0" sz="1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"/>
                <a:cs typeface="Arial"/>
              </a:rPr>
              <a:t>nominally</a:t>
            </a:r>
            <a:r>
              <a:rPr dirty="0" sz="1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anhydrous</a:t>
            </a:r>
            <a:r>
              <a:rPr dirty="0" sz="120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denatured</a:t>
            </a:r>
            <a:r>
              <a:rPr dirty="0" sz="120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fuel</a:t>
            </a:r>
            <a:r>
              <a:rPr dirty="0" sz="12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"/>
                <a:cs typeface="Arial"/>
              </a:rPr>
              <a:t>ethanol</a:t>
            </a:r>
            <a:r>
              <a:rPr dirty="0" sz="1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intended</a:t>
            </a:r>
            <a:r>
              <a:rPr dirty="0" sz="12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blending</a:t>
            </a:r>
            <a:r>
              <a:rPr dirty="0" sz="120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with</a:t>
            </a:r>
            <a:r>
              <a:rPr dirty="0" sz="120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unleaded</a:t>
            </a:r>
            <a:r>
              <a:rPr dirty="0" sz="12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2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leaded</a:t>
            </a:r>
            <a:r>
              <a:rPr dirty="0" sz="120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gasolines</a:t>
            </a:r>
            <a:r>
              <a:rPr dirty="0" sz="12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2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use</a:t>
            </a:r>
            <a:r>
              <a:rPr dirty="0" sz="12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as</a:t>
            </a:r>
            <a:r>
              <a:rPr dirty="0" sz="12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20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"/>
                <a:cs typeface="Arial"/>
              </a:rPr>
              <a:t>spark-</a:t>
            </a:r>
            <a:r>
              <a:rPr dirty="0" sz="1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ignition</a:t>
            </a:r>
            <a:r>
              <a:rPr dirty="0" sz="120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automotive</a:t>
            </a:r>
            <a:r>
              <a:rPr dirty="0" sz="1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engine</a:t>
            </a:r>
            <a:r>
              <a:rPr dirty="0" sz="120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"/>
                <a:cs typeface="Arial"/>
              </a:rPr>
              <a:t>fuel.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718683" y="2791079"/>
          <a:ext cx="2802890" cy="305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035"/>
                <a:gridCol w="1619885"/>
              </a:tblGrid>
              <a:tr h="310515">
                <a:tc>
                  <a:txBody>
                    <a:bodyPr/>
                    <a:lstStyle/>
                    <a:p>
                      <a:pPr algn="r" marR="201930">
                        <a:lnSpc>
                          <a:spcPts val="1750"/>
                        </a:lnSpc>
                        <a:spcBef>
                          <a:spcPts val="600"/>
                        </a:spcBef>
                      </a:pPr>
                      <a:r>
                        <a:rPr dirty="0" sz="1500" spc="-10" b="1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Country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Bef>
                          <a:spcPts val="600"/>
                        </a:spcBef>
                      </a:pPr>
                      <a:r>
                        <a:rPr dirty="0" sz="1500" spc="-10" b="1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Citation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72415">
                        <a:lnSpc>
                          <a:spcPts val="1365"/>
                        </a:lnSpc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Mauritius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270510" indent="-17716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Incorporated</a:t>
                      </a:r>
                      <a:r>
                        <a:rPr dirty="0" sz="1200" spc="-4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136525">
                        <a:lnSpc>
                          <a:spcPts val="1375"/>
                        </a:lnSpc>
                        <a:spcBef>
                          <a:spcPts val="915"/>
                        </a:spcBef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Mozambique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270510" indent="-17716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20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Incorporated</a:t>
                      </a:r>
                      <a:r>
                        <a:rPr dirty="0" sz="1200" spc="-4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r" marR="158115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dirty="0" sz="1200" spc="1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Africa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Adoption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ts val="1365"/>
                        </a:lnSpc>
                        <a:spcBef>
                          <a:spcPts val="940"/>
                        </a:spcBef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Tanzania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508634" marR="240029" indent="-26225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dirty="0" sz="120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Basis</a:t>
                      </a:r>
                      <a:r>
                        <a:rPr dirty="0" sz="1200" spc="2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1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national</a:t>
                      </a:r>
                      <a:r>
                        <a:rPr dirty="0" sz="1200" spc="-1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27025">
                        <a:lnSpc>
                          <a:spcPts val="1365"/>
                        </a:lnSpc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Zambia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270510" indent="-1771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Incorporated</a:t>
                      </a:r>
                      <a:r>
                        <a:rPr dirty="0" sz="1200" spc="-4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ts val="1375"/>
                        </a:lnSpc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Zimbabwe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5"/>
                        </a:lnSpc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Adoption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353059" y="1589029"/>
            <a:ext cx="4272915" cy="307022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85"/>
              </a:spcBef>
            </a:pP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D02</a:t>
            </a:r>
            <a:r>
              <a:rPr dirty="0" sz="2050" spc="114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on</a:t>
            </a:r>
            <a:r>
              <a:rPr dirty="0" sz="2050" spc="12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Petroleum,</a:t>
            </a:r>
            <a:r>
              <a:rPr dirty="0" sz="2050" spc="13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Liquid</a:t>
            </a:r>
            <a:r>
              <a:rPr dirty="0" sz="2050" spc="14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Fuels</a:t>
            </a:r>
            <a:r>
              <a:rPr dirty="0" sz="2050" spc="13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 spc="-25">
                <a:solidFill>
                  <a:srgbClr val="0095D6"/>
                </a:solidFill>
                <a:latin typeface="Arial"/>
                <a:cs typeface="Arial"/>
              </a:rPr>
              <a:t>and</a:t>
            </a:r>
            <a:r>
              <a:rPr dirty="0" sz="2050" spc="-2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 spc="-10">
                <a:solidFill>
                  <a:srgbClr val="0095D6"/>
                </a:solidFill>
                <a:latin typeface="Arial"/>
                <a:cs typeface="Arial"/>
              </a:rPr>
              <a:t>Lubricants</a:t>
            </a:r>
            <a:endParaRPr sz="2050">
              <a:latin typeface="Arial"/>
              <a:cs typeface="Arial"/>
            </a:endParaRPr>
          </a:p>
          <a:p>
            <a:pPr marL="492125" marR="370205" indent="-378460">
              <a:lnSpc>
                <a:spcPct val="102699"/>
              </a:lnSpc>
              <a:spcBef>
                <a:spcPts val="994"/>
              </a:spcBef>
              <a:buClr>
                <a:srgbClr val="00345A"/>
              </a:buClr>
              <a:buFont typeface="Wingdings"/>
              <a:buChar char=""/>
              <a:tabLst>
                <a:tab pos="492125" algn="l"/>
                <a:tab pos="492759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Largest</a:t>
            </a:r>
            <a:r>
              <a:rPr dirty="0" sz="150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1500" spc="1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Committee,</a:t>
            </a:r>
            <a:r>
              <a:rPr dirty="0" sz="1500" spc="1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organized</a:t>
            </a:r>
            <a:r>
              <a:rPr dirty="0" sz="1500" spc="1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5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696969"/>
                </a:solidFill>
                <a:latin typeface="Arial"/>
                <a:cs typeface="Arial"/>
              </a:rPr>
              <a:t>1904</a:t>
            </a:r>
            <a:endParaRPr sz="1500">
              <a:latin typeface="Arial"/>
              <a:cs typeface="Arial"/>
            </a:endParaRPr>
          </a:p>
          <a:p>
            <a:pPr marL="492125" marR="759460" indent="-378460">
              <a:lnSpc>
                <a:spcPct val="102699"/>
              </a:lnSpc>
              <a:spcBef>
                <a:spcPts val="925"/>
              </a:spcBef>
              <a:buClr>
                <a:srgbClr val="00345A"/>
              </a:buClr>
              <a:buFont typeface="Wingdings"/>
              <a:buChar char=""/>
              <a:tabLst>
                <a:tab pos="492125" algn="l"/>
                <a:tab pos="492759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Includes</a:t>
            </a:r>
            <a:r>
              <a:rPr dirty="0" sz="150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over</a:t>
            </a:r>
            <a:r>
              <a:rPr dirty="0" sz="150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2,400</a:t>
            </a:r>
            <a:r>
              <a:rPr dirty="0" sz="150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members</a:t>
            </a:r>
            <a:r>
              <a:rPr dirty="0" sz="150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696969"/>
                </a:solidFill>
                <a:latin typeface="Arial"/>
                <a:cs typeface="Arial"/>
              </a:rPr>
              <a:t>from</a:t>
            </a:r>
            <a:r>
              <a:rPr dirty="0" sz="150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more</a:t>
            </a:r>
            <a:r>
              <a:rPr dirty="0" sz="150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than</a:t>
            </a:r>
            <a:r>
              <a:rPr dirty="0" sz="150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65</a:t>
            </a:r>
            <a:r>
              <a:rPr dirty="0" sz="150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countries</a:t>
            </a:r>
            <a:endParaRPr sz="1500">
              <a:latin typeface="Arial"/>
              <a:cs typeface="Arial"/>
            </a:endParaRPr>
          </a:p>
          <a:p>
            <a:pPr marL="492125" marR="509905" indent="-378460">
              <a:lnSpc>
                <a:spcPct val="102699"/>
              </a:lnSpc>
              <a:spcBef>
                <a:spcPts val="925"/>
              </a:spcBef>
              <a:buClr>
                <a:srgbClr val="00345A"/>
              </a:buClr>
              <a:buFont typeface="Wingdings"/>
              <a:buChar char=""/>
              <a:tabLst>
                <a:tab pos="492125" algn="l"/>
                <a:tab pos="492759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Developer</a:t>
            </a:r>
            <a:r>
              <a:rPr dirty="0" sz="150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5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over</a:t>
            </a:r>
            <a:r>
              <a:rPr dirty="0" sz="150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800</a:t>
            </a:r>
            <a:r>
              <a:rPr dirty="0" sz="15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petroleum</a:t>
            </a:r>
            <a:r>
              <a:rPr dirty="0" sz="15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r>
              <a:rPr dirty="0" sz="15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that</a:t>
            </a:r>
            <a:r>
              <a:rPr dirty="0" sz="150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have</a:t>
            </a:r>
            <a:r>
              <a:rPr dirty="0" sz="150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helped</a:t>
            </a:r>
            <a:r>
              <a:rPr dirty="0" sz="1500" spc="1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50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provide</a:t>
            </a:r>
            <a:r>
              <a:rPr dirty="0" sz="15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heat</a:t>
            </a:r>
            <a:r>
              <a:rPr dirty="0" sz="150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50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homes,</a:t>
            </a:r>
            <a:r>
              <a:rPr dirty="0" sz="150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fuel</a:t>
            </a:r>
            <a:r>
              <a:rPr dirty="0" sz="150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50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automobiles</a:t>
            </a:r>
            <a:r>
              <a:rPr dirty="0" sz="15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50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airplanes,</a:t>
            </a:r>
            <a:r>
              <a:rPr dirty="0" sz="1500" spc="1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5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lubricants</a:t>
            </a:r>
            <a:r>
              <a:rPr dirty="0" sz="1500" spc="1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5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machinery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13321" y="1916689"/>
            <a:ext cx="3621404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D4806</a:t>
            </a:r>
            <a:r>
              <a:rPr dirty="0" sz="13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Standard</a:t>
            </a:r>
            <a:r>
              <a:rPr dirty="0" sz="130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Specification</a:t>
            </a:r>
            <a:r>
              <a:rPr dirty="0" sz="130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300" spc="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Denatured</a:t>
            </a:r>
            <a:r>
              <a:rPr dirty="0" sz="1300" spc="5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Fuel</a:t>
            </a:r>
            <a:r>
              <a:rPr dirty="0" sz="13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Ethanol</a:t>
            </a:r>
            <a:r>
              <a:rPr dirty="0" sz="13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30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Blending</a:t>
            </a:r>
            <a:r>
              <a:rPr dirty="0" sz="130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with</a:t>
            </a:r>
            <a:r>
              <a:rPr dirty="0" sz="130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Gasolines</a:t>
            </a:r>
            <a:r>
              <a:rPr dirty="0" sz="130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3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696969"/>
                </a:solidFill>
                <a:latin typeface="Arial"/>
                <a:cs typeface="Arial"/>
              </a:rPr>
              <a:t>Use</a:t>
            </a:r>
            <a:r>
              <a:rPr dirty="0" sz="13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as</a:t>
            </a:r>
            <a:r>
              <a:rPr dirty="0" sz="13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Automotive</a:t>
            </a:r>
            <a:r>
              <a:rPr dirty="0" sz="130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Spark-Ignition</a:t>
            </a:r>
            <a:r>
              <a:rPr dirty="0" sz="13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Engine</a:t>
            </a:r>
            <a:r>
              <a:rPr dirty="0" sz="130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696969"/>
                </a:solidFill>
                <a:latin typeface="Arial"/>
                <a:cs typeface="Arial"/>
              </a:rPr>
              <a:t>Fuel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9033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30"/>
              </a:spcBef>
            </a:pPr>
            <a:r>
              <a:rPr dirty="0"/>
              <a:t>ASTM</a:t>
            </a:r>
            <a:r>
              <a:rPr dirty="0" spc="-40">
                <a:latin typeface="Times New Roman"/>
                <a:cs typeface="Times New Roman"/>
              </a:rPr>
              <a:t> </a:t>
            </a:r>
            <a:r>
              <a:rPr dirty="0"/>
              <a:t>Technical</a:t>
            </a:r>
            <a:r>
              <a:rPr dirty="0" spc="20">
                <a:latin typeface="Times New Roman"/>
                <a:cs typeface="Times New Roman"/>
              </a:rPr>
              <a:t> </a:t>
            </a:r>
            <a:r>
              <a:rPr dirty="0" spc="-10"/>
              <a:t>Committees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720585" y="5208528"/>
            <a:ext cx="2769870" cy="763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This</a:t>
            </a:r>
            <a:r>
              <a:rPr dirty="0" sz="120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specification</a:t>
            </a:r>
            <a:r>
              <a:rPr dirty="0" sz="12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provides</a:t>
            </a:r>
            <a:r>
              <a:rPr dirty="0" sz="120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"/>
                <a:cs typeface="Arial"/>
              </a:rPr>
              <a:t>requirements</a:t>
            </a:r>
            <a:r>
              <a:rPr dirty="0" sz="1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20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corresponding</a:t>
            </a:r>
            <a:r>
              <a:rPr dirty="0" sz="120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test</a:t>
            </a:r>
            <a:r>
              <a:rPr dirty="0" sz="120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methods</a:t>
            </a:r>
            <a:r>
              <a:rPr dirty="0" sz="12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denatured</a:t>
            </a:r>
            <a:r>
              <a:rPr dirty="0" sz="120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ethanol</a:t>
            </a:r>
            <a:r>
              <a:rPr dirty="0" sz="12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intended</a:t>
            </a:r>
            <a:r>
              <a:rPr dirty="0" sz="120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20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be</a:t>
            </a:r>
            <a:r>
              <a:rPr dirty="0" sz="120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696969"/>
                </a:solidFill>
                <a:latin typeface="Arial"/>
                <a:cs typeface="Arial"/>
              </a:rPr>
              <a:t>used</a:t>
            </a:r>
            <a:r>
              <a:rPr dirty="0" sz="120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as</a:t>
            </a:r>
            <a:r>
              <a:rPr dirty="0" sz="12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cooking</a:t>
            </a:r>
            <a:r>
              <a:rPr dirty="0" sz="12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20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appliance</a:t>
            </a:r>
            <a:r>
              <a:rPr dirty="0" sz="120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fuel,</a:t>
            </a:r>
            <a:r>
              <a:rPr dirty="0" sz="120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2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"/>
                <a:cs typeface="Arial"/>
              </a:rPr>
              <a:t>both.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743066" y="2829179"/>
          <a:ext cx="2802890" cy="2088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305"/>
                <a:gridCol w="1618615"/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  <a:spcBef>
                          <a:spcPts val="585"/>
                        </a:spcBef>
                      </a:pPr>
                      <a:r>
                        <a:rPr dirty="0" sz="1500" spc="-10" b="1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Country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  <a:spcBef>
                          <a:spcPts val="585"/>
                        </a:spcBef>
                      </a:pPr>
                      <a:r>
                        <a:rPr dirty="0" sz="1500" spc="-10" b="1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Citation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5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Uganda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5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Adoption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5"/>
                        </a:lnSpc>
                        <a:spcBef>
                          <a:spcPts val="930"/>
                        </a:spcBef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Tanzania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5"/>
                        </a:lnSpc>
                        <a:spcBef>
                          <a:spcPts val="930"/>
                        </a:spcBef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Consulted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Mozambique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Consulted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Zambia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5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Consulted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353059" y="1589029"/>
            <a:ext cx="3878579" cy="297243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72390">
              <a:lnSpc>
                <a:spcPts val="2000"/>
              </a:lnSpc>
              <a:spcBef>
                <a:spcPts val="585"/>
              </a:spcBef>
            </a:pP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E48</a:t>
            </a:r>
            <a:r>
              <a:rPr dirty="0" sz="2050" spc="12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on</a:t>
            </a:r>
            <a:r>
              <a:rPr dirty="0" sz="2050" spc="12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Bioenergy</a:t>
            </a:r>
            <a:r>
              <a:rPr dirty="0" sz="2050" spc="12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and</a:t>
            </a:r>
            <a:r>
              <a:rPr dirty="0" sz="2050" spc="12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 spc="-10">
                <a:solidFill>
                  <a:srgbClr val="0095D6"/>
                </a:solidFill>
                <a:latin typeface="Arial"/>
                <a:cs typeface="Arial"/>
              </a:rPr>
              <a:t>Industrial</a:t>
            </a:r>
            <a:r>
              <a:rPr dirty="0" sz="205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Chemicals</a:t>
            </a:r>
            <a:r>
              <a:rPr dirty="0" sz="2050" spc="15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>
                <a:solidFill>
                  <a:srgbClr val="0095D6"/>
                </a:solidFill>
                <a:latin typeface="Arial"/>
                <a:cs typeface="Arial"/>
              </a:rPr>
              <a:t>from</a:t>
            </a:r>
            <a:r>
              <a:rPr dirty="0" sz="2050" spc="15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050" spc="-10">
                <a:solidFill>
                  <a:srgbClr val="0095D6"/>
                </a:solidFill>
                <a:latin typeface="Arial"/>
                <a:cs typeface="Arial"/>
              </a:rPr>
              <a:t>Biomass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Arial"/>
              <a:cs typeface="Arial"/>
            </a:endParaRPr>
          </a:p>
          <a:p>
            <a:pPr marL="548640" marR="5080" indent="-378460">
              <a:lnSpc>
                <a:spcPct val="102699"/>
              </a:lnSpc>
              <a:buClr>
                <a:srgbClr val="00345A"/>
              </a:buClr>
              <a:buFont typeface="Wingdings"/>
              <a:buChar char=""/>
              <a:tabLst>
                <a:tab pos="548640" algn="l"/>
                <a:tab pos="549275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Newer</a:t>
            </a:r>
            <a:r>
              <a:rPr dirty="0" sz="150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1500" spc="1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Committee,</a:t>
            </a:r>
            <a:r>
              <a:rPr dirty="0" sz="150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organized</a:t>
            </a:r>
            <a:r>
              <a:rPr dirty="0" sz="1500" spc="1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5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696969"/>
                </a:solidFill>
                <a:latin typeface="Arial"/>
                <a:cs typeface="Arial"/>
              </a:rPr>
              <a:t>1985</a:t>
            </a:r>
            <a:endParaRPr sz="1500">
              <a:latin typeface="Arial"/>
              <a:cs typeface="Arial"/>
            </a:endParaRPr>
          </a:p>
          <a:p>
            <a:pPr marL="548640" indent="-378460">
              <a:lnSpc>
                <a:spcPct val="100000"/>
              </a:lnSpc>
              <a:spcBef>
                <a:spcPts val="969"/>
              </a:spcBef>
              <a:buClr>
                <a:srgbClr val="00345A"/>
              </a:buClr>
              <a:buFont typeface="Wingdings"/>
              <a:buChar char=""/>
              <a:tabLst>
                <a:tab pos="548640" algn="l"/>
                <a:tab pos="549275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200</a:t>
            </a:r>
            <a:r>
              <a:rPr dirty="0" sz="15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members</a:t>
            </a:r>
            <a:r>
              <a:rPr dirty="0" sz="150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5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20</a:t>
            </a:r>
            <a:r>
              <a:rPr dirty="0" sz="150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endParaRPr sz="1500">
              <a:latin typeface="Arial"/>
              <a:cs typeface="Arial"/>
            </a:endParaRPr>
          </a:p>
          <a:p>
            <a:pPr marL="548640" marR="363855" indent="-378460">
              <a:lnSpc>
                <a:spcPct val="102699"/>
              </a:lnSpc>
              <a:spcBef>
                <a:spcPts val="925"/>
              </a:spcBef>
              <a:buClr>
                <a:srgbClr val="00345A"/>
              </a:buClr>
              <a:buFont typeface="Wingdings"/>
              <a:buChar char=""/>
              <a:tabLst>
                <a:tab pos="548640" algn="l"/>
                <a:tab pos="549275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Develops</a:t>
            </a:r>
            <a:r>
              <a:rPr dirty="0" sz="1500" spc="1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high-quality</a:t>
            </a:r>
            <a:r>
              <a:rPr dirty="0" sz="1500" spc="1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voluntary</a:t>
            </a:r>
            <a:r>
              <a:rPr dirty="0" sz="15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consensus</a:t>
            </a:r>
            <a:r>
              <a:rPr dirty="0" sz="1500" spc="1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r>
              <a:rPr dirty="0" sz="150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50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industrial</a:t>
            </a:r>
            <a:r>
              <a:rPr dirty="0" sz="15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biotechnology</a:t>
            </a:r>
            <a:r>
              <a:rPr dirty="0" sz="1500" spc="1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50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agricultural</a:t>
            </a:r>
            <a:r>
              <a:rPr dirty="0" sz="15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biomass/renewable</a:t>
            </a:r>
            <a:r>
              <a:rPr dirty="0" sz="1500" spc="25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energy.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13245" y="1916689"/>
            <a:ext cx="321246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130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E3050</a:t>
            </a:r>
            <a:r>
              <a:rPr dirty="0" sz="130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Standard</a:t>
            </a:r>
            <a:r>
              <a:rPr dirty="0" sz="130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Specification</a:t>
            </a:r>
            <a:r>
              <a:rPr dirty="0" sz="130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3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Denatured</a:t>
            </a:r>
            <a:r>
              <a:rPr dirty="0" sz="13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Ethanol</a:t>
            </a:r>
            <a:r>
              <a:rPr dirty="0" sz="130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3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Use</a:t>
            </a:r>
            <a:r>
              <a:rPr dirty="0" sz="130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as</a:t>
            </a:r>
            <a:r>
              <a:rPr dirty="0" sz="130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Cooking</a:t>
            </a:r>
            <a:r>
              <a:rPr dirty="0" sz="130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3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Appliance</a:t>
            </a:r>
            <a:r>
              <a:rPr dirty="0" sz="130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696969"/>
                </a:solidFill>
                <a:latin typeface="Arial"/>
                <a:cs typeface="Arial"/>
              </a:rPr>
              <a:t>Fuel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8638" rIns="0" bIns="0" rtlCol="0" vert="horz">
            <a:spAutoFit/>
          </a:bodyPr>
          <a:lstStyle/>
          <a:p>
            <a:pPr marL="219710">
              <a:lnSpc>
                <a:spcPct val="100000"/>
              </a:lnSpc>
              <a:spcBef>
                <a:spcPts val="130"/>
              </a:spcBef>
            </a:pPr>
            <a:r>
              <a:rPr dirty="0"/>
              <a:t>In</a:t>
            </a:r>
            <a:r>
              <a:rPr dirty="0" spc="110">
                <a:latin typeface="Times New Roman"/>
                <a:cs typeface="Times New Roman"/>
              </a:rPr>
              <a:t> </a:t>
            </a:r>
            <a:r>
              <a:rPr dirty="0" spc="-10"/>
              <a:t>Conclusion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7216" y="6231635"/>
            <a:ext cx="859536" cy="93268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/>
              <a:t>Benefits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15">
                <a:latin typeface="Times New Roman"/>
                <a:cs typeface="Times New Roman"/>
              </a:rPr>
              <a:t> </a:t>
            </a:r>
            <a:r>
              <a:rPr dirty="0"/>
              <a:t>Incorporating</a:t>
            </a:r>
            <a:r>
              <a:rPr dirty="0" spc="-40">
                <a:latin typeface="Times New Roman"/>
                <a:cs typeface="Times New Roman"/>
              </a:rPr>
              <a:t> </a:t>
            </a:r>
            <a:r>
              <a:rPr dirty="0"/>
              <a:t>By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spc="-10"/>
              <a:t>Reference</a:t>
            </a:r>
          </a:p>
          <a:p>
            <a:pPr marL="110489" indent="-98425">
              <a:lnSpc>
                <a:spcPct val="100000"/>
              </a:lnSpc>
              <a:spcBef>
                <a:spcPts val="1155"/>
              </a:spcBef>
              <a:buSzPct val="95454"/>
              <a:buChar char="•"/>
              <a:tabLst>
                <a:tab pos="111125" algn="l"/>
              </a:tabLst>
            </a:pPr>
            <a:r>
              <a:rPr dirty="0">
                <a:solidFill>
                  <a:srgbClr val="696969"/>
                </a:solidFill>
              </a:rPr>
              <a:t>Minimizes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duplication</a:t>
            </a:r>
            <a:r>
              <a:rPr dirty="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and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conflicting</a:t>
            </a:r>
            <a:r>
              <a:rPr dirty="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guidance</a:t>
            </a:r>
            <a:r>
              <a:rPr dirty="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in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696969"/>
                </a:solidFill>
              </a:rPr>
              <a:t>industry</a:t>
            </a:r>
          </a:p>
          <a:p>
            <a:pPr marL="12700" marR="411480" indent="98425">
              <a:lnSpc>
                <a:spcPts val="2380"/>
              </a:lnSpc>
              <a:spcBef>
                <a:spcPts val="1350"/>
              </a:spcBef>
              <a:buSzPct val="95454"/>
              <a:buChar char="•"/>
              <a:tabLst>
                <a:tab pos="111125" algn="l"/>
              </a:tabLst>
            </a:pPr>
            <a:r>
              <a:rPr dirty="0">
                <a:solidFill>
                  <a:srgbClr val="696969"/>
                </a:solidFill>
              </a:rPr>
              <a:t>Able</a:t>
            </a:r>
            <a:r>
              <a:rPr dirty="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to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stay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current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with</a:t>
            </a:r>
            <a:r>
              <a:rPr dirty="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most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20">
                <a:solidFill>
                  <a:srgbClr val="696969"/>
                </a:solidFill>
              </a:rPr>
              <a:t>up-</a:t>
            </a:r>
            <a:r>
              <a:rPr dirty="0" spc="-10">
                <a:solidFill>
                  <a:srgbClr val="696969"/>
                </a:solidFill>
              </a:rPr>
              <a:t>to-</a:t>
            </a:r>
            <a:r>
              <a:rPr dirty="0">
                <a:solidFill>
                  <a:srgbClr val="696969"/>
                </a:solidFill>
              </a:rPr>
              <a:t>date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work</a:t>
            </a:r>
            <a:r>
              <a:rPr dirty="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product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generated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25">
                <a:solidFill>
                  <a:srgbClr val="696969"/>
                </a:solidFill>
              </a:rPr>
              <a:t>by</a:t>
            </a:r>
            <a:r>
              <a:rPr dirty="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industry</a:t>
            </a:r>
            <a:r>
              <a:rPr dirty="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experts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around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the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696969"/>
                </a:solidFill>
              </a:rPr>
              <a:t>world</a:t>
            </a:r>
          </a:p>
          <a:p>
            <a:pPr marL="12700" marR="370840" indent="98425">
              <a:lnSpc>
                <a:spcPts val="2380"/>
              </a:lnSpc>
              <a:spcBef>
                <a:spcPts val="1310"/>
              </a:spcBef>
              <a:buSzPct val="95454"/>
              <a:buChar char="•"/>
              <a:tabLst>
                <a:tab pos="111125" algn="l"/>
              </a:tabLst>
            </a:pPr>
            <a:r>
              <a:rPr dirty="0">
                <a:solidFill>
                  <a:srgbClr val="696969"/>
                </a:solidFill>
              </a:rPr>
              <a:t>Reduces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development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time</a:t>
            </a:r>
            <a:r>
              <a:rPr dirty="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for</a:t>
            </a:r>
            <a:r>
              <a:rPr dirty="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new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regulations</a:t>
            </a:r>
            <a:r>
              <a:rPr dirty="0" spc="-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and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eliminates</a:t>
            </a:r>
            <a:r>
              <a:rPr dirty="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696969"/>
                </a:solidFill>
              </a:rPr>
              <a:t>costs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associated</a:t>
            </a:r>
            <a:r>
              <a:rPr dirty="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with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developing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new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country</a:t>
            </a:r>
            <a:r>
              <a:rPr dirty="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specific</a:t>
            </a:r>
            <a:r>
              <a:rPr dirty="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696969"/>
                </a:solidFill>
              </a:rPr>
              <a:t>regulations</a:t>
            </a:r>
          </a:p>
          <a:p>
            <a:pPr marL="12700" marR="590550" indent="98425">
              <a:lnSpc>
                <a:spcPts val="2380"/>
              </a:lnSpc>
              <a:spcBef>
                <a:spcPts val="1315"/>
              </a:spcBef>
              <a:buSzPct val="95454"/>
              <a:buChar char="•"/>
              <a:tabLst>
                <a:tab pos="111125" algn="l"/>
              </a:tabLst>
            </a:pPr>
            <a:r>
              <a:rPr dirty="0">
                <a:solidFill>
                  <a:srgbClr val="696969"/>
                </a:solidFill>
              </a:rPr>
              <a:t>Contributes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to</a:t>
            </a:r>
            <a:r>
              <a:rPr dirty="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transparency</a:t>
            </a:r>
            <a:r>
              <a:rPr dirty="0" spc="-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and</a:t>
            </a:r>
            <a:r>
              <a:rPr dirty="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allows</a:t>
            </a:r>
            <a:r>
              <a:rPr dirty="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feedback</a:t>
            </a:r>
            <a:r>
              <a:rPr dirty="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on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whether</a:t>
            </a:r>
            <a:r>
              <a:rPr dirty="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696969"/>
                </a:solidFill>
              </a:rPr>
              <a:t>other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standards</a:t>
            </a:r>
            <a:r>
              <a:rPr dirty="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should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be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recognized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during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the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proposed</a:t>
            </a:r>
            <a:r>
              <a:rPr dirty="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696969"/>
                </a:solidFill>
              </a:rPr>
              <a:t>rule-making</a:t>
            </a:r>
          </a:p>
          <a:p>
            <a:pPr marL="12700" marR="5080" indent="98425">
              <a:lnSpc>
                <a:spcPts val="2380"/>
              </a:lnSpc>
              <a:spcBef>
                <a:spcPts val="1310"/>
              </a:spcBef>
              <a:buSzPct val="95454"/>
              <a:buChar char="•"/>
              <a:tabLst>
                <a:tab pos="111125" algn="l"/>
              </a:tabLst>
            </a:pPr>
            <a:r>
              <a:rPr dirty="0">
                <a:solidFill>
                  <a:srgbClr val="696969"/>
                </a:solidFill>
              </a:rPr>
              <a:t>Ensures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the</a:t>
            </a:r>
            <a:r>
              <a:rPr dirty="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use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of</a:t>
            </a:r>
            <a:r>
              <a:rPr dirty="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</a:t>
            </a:r>
            <a:r>
              <a:rPr dirty="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document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that</a:t>
            </a:r>
            <a:r>
              <a:rPr dirty="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has</a:t>
            </a:r>
            <a:r>
              <a:rPr dirty="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already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reached</a:t>
            </a:r>
            <a:r>
              <a:rPr dirty="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consensus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25">
                <a:solidFill>
                  <a:srgbClr val="696969"/>
                </a:solidFill>
              </a:rPr>
              <a:t>by</a:t>
            </a:r>
            <a:r>
              <a:rPr dirty="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broad</a:t>
            </a:r>
            <a:r>
              <a:rPr dirty="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group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of</a:t>
            </a:r>
            <a:r>
              <a:rPr dirty="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stakeholders,</a:t>
            </a:r>
            <a:r>
              <a:rPr dirty="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including</a:t>
            </a:r>
            <a:r>
              <a:rPr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696969"/>
                </a:solidFill>
              </a:rPr>
              <a:t>regulators</a:t>
            </a:r>
          </a:p>
          <a:p>
            <a:pPr marL="12700" marR="324485" indent="98425">
              <a:lnSpc>
                <a:spcPts val="2380"/>
              </a:lnSpc>
              <a:spcBef>
                <a:spcPts val="1315"/>
              </a:spcBef>
              <a:buSzPct val="95454"/>
              <a:buChar char="•"/>
              <a:tabLst>
                <a:tab pos="111125" algn="l"/>
              </a:tabLst>
            </a:pPr>
            <a:r>
              <a:rPr dirty="0">
                <a:solidFill>
                  <a:srgbClr val="696969"/>
                </a:solidFill>
              </a:rPr>
              <a:t>Regulations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incorporating</a:t>
            </a:r>
            <a:r>
              <a:rPr dirty="0" spc="-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consensus</a:t>
            </a:r>
            <a:r>
              <a:rPr dirty="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standards</a:t>
            </a:r>
            <a:r>
              <a:rPr dirty="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are</a:t>
            </a:r>
            <a:r>
              <a:rPr dirty="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more</a:t>
            </a:r>
            <a:r>
              <a:rPr dirty="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likely</a:t>
            </a:r>
            <a:r>
              <a:rPr dirty="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96969"/>
                </a:solidFill>
              </a:rPr>
              <a:t>to</a:t>
            </a:r>
            <a:r>
              <a:rPr dirty="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25">
                <a:solidFill>
                  <a:srgbClr val="696969"/>
                </a:solidFill>
              </a:rPr>
              <a:t>be</a:t>
            </a:r>
            <a:r>
              <a:rPr dirty="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696969"/>
                </a:solidFill>
              </a:rPr>
              <a:t>implemented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4001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30"/>
              </a:spcBef>
            </a:pPr>
            <a:r>
              <a:rPr dirty="0"/>
              <a:t>Africa</a:t>
            </a:r>
            <a:r>
              <a:rPr dirty="0" spc="195">
                <a:latin typeface="Times New Roman"/>
                <a:cs typeface="Times New Roman"/>
              </a:rPr>
              <a:t> </a:t>
            </a:r>
            <a:r>
              <a:rPr dirty="0"/>
              <a:t>Organization</a:t>
            </a:r>
            <a:r>
              <a:rPr dirty="0" spc="21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/>
              <a:t>Standardization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 spc="-10"/>
              <a:t>(ARSO)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1815083"/>
            <a:ext cx="4053840" cy="540562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9552" y="1815083"/>
            <a:ext cx="3633215" cy="553211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2203" y="7293359"/>
            <a:ext cx="964565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©</a:t>
            </a:r>
            <a:r>
              <a:rPr dirty="0" sz="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558015" y="7302503"/>
            <a:ext cx="134620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25">
                <a:solidFill>
                  <a:srgbClr val="696969"/>
                </a:solidFill>
                <a:latin typeface="Arial"/>
                <a:cs typeface="Arial"/>
              </a:rPr>
              <a:t>18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821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/>
              <a:t>ASTM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Strategic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Intervention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303921" y="6179315"/>
            <a:ext cx="5510530" cy="2946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ARSO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General</a:t>
            </a:r>
            <a:r>
              <a:rPr dirty="0" sz="1750" spc="-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Assembly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–</a:t>
            </a:r>
            <a:r>
              <a:rPr dirty="0" sz="1750" spc="4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Yaoundé,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Cameroon,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696969"/>
                </a:solidFill>
                <a:latin typeface="Arial"/>
                <a:cs typeface="Arial"/>
              </a:rPr>
              <a:t>2022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18786" y="4137156"/>
            <a:ext cx="1336040" cy="2946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Qatar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–</a:t>
            </a:r>
            <a:r>
              <a:rPr dirty="0" sz="1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696969"/>
                </a:solidFill>
                <a:latin typeface="Arial"/>
                <a:cs typeface="Arial"/>
              </a:rPr>
              <a:t>2008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404" y="1929383"/>
            <a:ext cx="8647176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2203" y="7293359"/>
            <a:ext cx="964565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©</a:t>
            </a:r>
            <a:r>
              <a:rPr dirty="0" sz="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821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Contacts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68774" y="1741429"/>
            <a:ext cx="2489835" cy="2440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91490" indent="-635">
              <a:lnSpc>
                <a:spcPct val="100600"/>
              </a:lnSpc>
              <a:spcBef>
                <a:spcPts val="100"/>
              </a:spcBef>
            </a:pPr>
            <a:r>
              <a:rPr dirty="0" sz="1750">
                <a:solidFill>
                  <a:srgbClr val="0095D6"/>
                </a:solidFill>
                <a:latin typeface="Arial"/>
                <a:cs typeface="Arial"/>
              </a:rPr>
              <a:t>ASTM</a:t>
            </a:r>
            <a:r>
              <a:rPr dirty="0" sz="1750" spc="3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0095D6"/>
                </a:solidFill>
                <a:latin typeface="Arial"/>
                <a:cs typeface="Arial"/>
              </a:rPr>
              <a:t>international</a:t>
            </a:r>
            <a:r>
              <a:rPr dirty="0" sz="175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0095D6"/>
                </a:solidFill>
                <a:latin typeface="Arial"/>
                <a:cs typeface="Arial"/>
              </a:rPr>
              <a:t>Headquarters</a:t>
            </a:r>
            <a:r>
              <a:rPr dirty="0" sz="175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7E7E7E"/>
                </a:solidFill>
                <a:latin typeface="Arial"/>
                <a:cs typeface="Arial"/>
              </a:rPr>
              <a:t>Teresa</a:t>
            </a:r>
            <a:r>
              <a:rPr dirty="0" sz="1750" spc="-4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Cendrowska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100</a:t>
            </a:r>
            <a:r>
              <a:rPr dirty="0" sz="1750" spc="2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Barr</a:t>
            </a:r>
            <a:r>
              <a:rPr dirty="0" sz="1750" spc="5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Harbor</a:t>
            </a:r>
            <a:r>
              <a:rPr dirty="0" sz="1750" spc="3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7E7E7E"/>
                </a:solidFill>
                <a:latin typeface="Arial"/>
                <a:cs typeface="Arial"/>
              </a:rPr>
              <a:t>Drive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750" spc="-25">
                <a:solidFill>
                  <a:srgbClr val="7E7E7E"/>
                </a:solidFill>
                <a:latin typeface="Arial"/>
                <a:cs typeface="Arial"/>
              </a:rPr>
              <a:t>P.O.</a:t>
            </a:r>
            <a:r>
              <a:rPr dirty="0" sz="1750" spc="-2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Box</a:t>
            </a:r>
            <a:r>
              <a:rPr dirty="0" sz="1750" spc="-3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7E7E7E"/>
                </a:solidFill>
                <a:latin typeface="Arial"/>
                <a:cs typeface="Arial"/>
              </a:rPr>
              <a:t>C700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</a:pP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West</a:t>
            </a:r>
            <a:r>
              <a:rPr dirty="0" sz="175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Conshohocken,</a:t>
            </a:r>
            <a:r>
              <a:rPr dirty="0" sz="1750" spc="-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7E7E7E"/>
                </a:solidFill>
                <a:latin typeface="Arial"/>
                <a:cs typeface="Arial"/>
              </a:rPr>
              <a:t>PA</a:t>
            </a:r>
            <a:r>
              <a:rPr dirty="0" sz="1750" spc="-2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19428-2959,</a:t>
            </a:r>
            <a:r>
              <a:rPr dirty="0" sz="175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7E7E7E"/>
                </a:solidFill>
                <a:latin typeface="Arial"/>
                <a:cs typeface="Arial"/>
              </a:rPr>
              <a:t>USA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tel</a:t>
            </a:r>
            <a:r>
              <a:rPr dirty="0" sz="1750" spc="4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+1.610.832.9500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750" spc="-1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tcendrowska@astm.org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01642" y="1741429"/>
            <a:ext cx="2075180" cy="1099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75285">
              <a:lnSpc>
                <a:spcPct val="100600"/>
              </a:lnSpc>
              <a:spcBef>
                <a:spcPts val="100"/>
              </a:spcBef>
            </a:pPr>
            <a:r>
              <a:rPr dirty="0" sz="1750">
                <a:solidFill>
                  <a:srgbClr val="0095D6"/>
                </a:solidFill>
                <a:latin typeface="Arial"/>
                <a:cs typeface="Arial"/>
              </a:rPr>
              <a:t>Brussel,</a:t>
            </a:r>
            <a:r>
              <a:rPr dirty="0" sz="1750" spc="2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0095D6"/>
                </a:solidFill>
                <a:latin typeface="Arial"/>
                <a:cs typeface="Arial"/>
              </a:rPr>
              <a:t>Belgium</a:t>
            </a:r>
            <a:r>
              <a:rPr dirty="0" sz="175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Sara</a:t>
            </a:r>
            <a:r>
              <a:rPr dirty="0" sz="1750" spc="4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Gobbi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tel</a:t>
            </a:r>
            <a:r>
              <a:rPr dirty="0" sz="1750" spc="4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+32.0.28.405.127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750" spc="-10">
                <a:solidFill>
                  <a:srgbClr val="7E7E7E"/>
                </a:solidFill>
                <a:latin typeface="Arial"/>
                <a:cs typeface="Arial"/>
                <a:hlinkClick r:id="rId3"/>
              </a:rPr>
              <a:t>sgobbi@astm.org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01642" y="3082549"/>
            <a:ext cx="2233295" cy="1099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6695">
              <a:lnSpc>
                <a:spcPct val="100600"/>
              </a:lnSpc>
              <a:spcBef>
                <a:spcPts val="100"/>
              </a:spcBef>
            </a:pPr>
            <a:r>
              <a:rPr dirty="0" sz="1750">
                <a:solidFill>
                  <a:srgbClr val="0095D6"/>
                </a:solidFill>
                <a:latin typeface="Arial"/>
                <a:cs typeface="Arial"/>
              </a:rPr>
              <a:t>Ottawa,</a:t>
            </a:r>
            <a:r>
              <a:rPr dirty="0" sz="1750" spc="4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0095D6"/>
                </a:solidFill>
                <a:latin typeface="Arial"/>
                <a:cs typeface="Arial"/>
              </a:rPr>
              <a:t>Canada</a:t>
            </a:r>
            <a:r>
              <a:rPr dirty="0" sz="175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Diane</a:t>
            </a:r>
            <a:r>
              <a:rPr dirty="0" sz="1750" spc="-2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Thompson</a:t>
            </a:r>
            <a:r>
              <a:rPr dirty="0" sz="1750" spc="50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tel</a:t>
            </a:r>
            <a:r>
              <a:rPr dirty="0" sz="1750" spc="4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+1.613.751.3409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750" spc="-10">
                <a:solidFill>
                  <a:srgbClr val="7E7E7E"/>
                </a:solidFill>
                <a:latin typeface="Arial"/>
                <a:cs typeface="Arial"/>
                <a:hlinkClick r:id="rId4"/>
              </a:rPr>
              <a:t>dthompson@astm.org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01642" y="4423668"/>
            <a:ext cx="2137410" cy="1099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37870">
              <a:lnSpc>
                <a:spcPct val="100600"/>
              </a:lnSpc>
              <a:spcBef>
                <a:spcPts val="100"/>
              </a:spcBef>
            </a:pPr>
            <a:r>
              <a:rPr dirty="0" sz="1750">
                <a:solidFill>
                  <a:srgbClr val="0095D6"/>
                </a:solidFill>
                <a:latin typeface="Arial"/>
                <a:cs typeface="Arial"/>
              </a:rPr>
              <a:t>Beijing,</a:t>
            </a:r>
            <a:r>
              <a:rPr dirty="0" sz="175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0095D6"/>
                </a:solidFill>
                <a:latin typeface="Arial"/>
                <a:cs typeface="Arial"/>
              </a:rPr>
              <a:t>China</a:t>
            </a:r>
            <a:r>
              <a:rPr dirty="0" sz="175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Liu</a:t>
            </a:r>
            <a:r>
              <a:rPr dirty="0" sz="1750" spc="3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7E7E7E"/>
                </a:solidFill>
                <a:latin typeface="Arial"/>
                <a:cs typeface="Arial"/>
              </a:rPr>
              <a:t>Fei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tel</a:t>
            </a:r>
            <a:r>
              <a:rPr dirty="0" sz="1750" spc="4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+86.10.5109.6033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750" spc="-10">
                <a:solidFill>
                  <a:srgbClr val="7E7E7E"/>
                </a:solidFill>
                <a:latin typeface="Arial"/>
                <a:cs typeface="Arial"/>
                <a:hlinkClick r:id="rId5"/>
              </a:rPr>
              <a:t>fliu@astm.org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34401" y="1741429"/>
            <a:ext cx="1826895" cy="1099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84860">
              <a:lnSpc>
                <a:spcPct val="100600"/>
              </a:lnSpc>
              <a:spcBef>
                <a:spcPts val="100"/>
              </a:spcBef>
            </a:pPr>
            <a:r>
              <a:rPr dirty="0" sz="1750" spc="-10">
                <a:solidFill>
                  <a:srgbClr val="0095D6"/>
                </a:solidFill>
                <a:latin typeface="Arial"/>
                <a:cs typeface="Arial"/>
              </a:rPr>
              <a:t>Singapore</a:t>
            </a:r>
            <a:r>
              <a:rPr dirty="0" sz="175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Elvin</a:t>
            </a:r>
            <a:r>
              <a:rPr dirty="0" sz="1750" spc="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7E7E7E"/>
                </a:solidFill>
                <a:latin typeface="Arial"/>
                <a:cs typeface="Arial"/>
              </a:rPr>
              <a:t>Chia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tel</a:t>
            </a:r>
            <a:r>
              <a:rPr dirty="0" sz="1750" spc="4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+65.877.84200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750" spc="-10">
                <a:solidFill>
                  <a:srgbClr val="7E7E7E"/>
                </a:solidFill>
                <a:latin typeface="Arial"/>
                <a:cs typeface="Arial"/>
                <a:hlinkClick r:id="rId6"/>
              </a:rPr>
              <a:t>echia@astm.org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34401" y="3082549"/>
            <a:ext cx="2030730" cy="1099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>
                <a:solidFill>
                  <a:srgbClr val="0095D6"/>
                </a:solidFill>
                <a:latin typeface="Arial"/>
                <a:cs typeface="Arial"/>
              </a:rPr>
              <a:t>Lima,</a:t>
            </a:r>
            <a:r>
              <a:rPr dirty="0" sz="1750" spc="3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0095D6"/>
                </a:solidFill>
                <a:latin typeface="Arial"/>
                <a:cs typeface="Arial"/>
              </a:rPr>
              <a:t>Peru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</a:pP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María</a:t>
            </a:r>
            <a:r>
              <a:rPr dirty="0" sz="1750" spc="5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Isabel</a:t>
            </a:r>
            <a:r>
              <a:rPr dirty="0" sz="1750" spc="2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Barrios</a:t>
            </a:r>
            <a:r>
              <a:rPr dirty="0" sz="1750" spc="-1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tel</a:t>
            </a:r>
            <a:r>
              <a:rPr dirty="0" sz="1750" spc="4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+51.1.205.5502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750" spc="-10">
                <a:solidFill>
                  <a:srgbClr val="7E7E7E"/>
                </a:solidFill>
                <a:latin typeface="Arial"/>
                <a:cs typeface="Arial"/>
                <a:hlinkClick r:id="rId7"/>
              </a:rPr>
              <a:t>mbarrios@astm.org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34291" y="4423668"/>
            <a:ext cx="2354580" cy="1099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dirty="0" sz="1750">
                <a:solidFill>
                  <a:srgbClr val="0095D6"/>
                </a:solidFill>
                <a:latin typeface="Arial"/>
                <a:cs typeface="Arial"/>
              </a:rPr>
              <a:t>Washington,</a:t>
            </a:r>
            <a:r>
              <a:rPr dirty="0" sz="1750" spc="-3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0095D6"/>
                </a:solidFill>
                <a:latin typeface="Arial"/>
                <a:cs typeface="Arial"/>
              </a:rPr>
              <a:t>D.C.,</a:t>
            </a:r>
            <a:r>
              <a:rPr dirty="0" sz="1750" spc="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0095D6"/>
                </a:solidFill>
                <a:latin typeface="Arial"/>
                <a:cs typeface="Arial"/>
              </a:rPr>
              <a:t>USA</a:t>
            </a:r>
            <a:r>
              <a:rPr dirty="0" sz="1750" spc="-2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Jeffrey</a:t>
            </a:r>
            <a:r>
              <a:rPr dirty="0" sz="1750" spc="1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7E7E7E"/>
                </a:solidFill>
                <a:latin typeface="Arial"/>
                <a:cs typeface="Arial"/>
              </a:rPr>
              <a:t>Grove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750">
                <a:solidFill>
                  <a:srgbClr val="7E7E7E"/>
                </a:solidFill>
                <a:latin typeface="Arial"/>
                <a:cs typeface="Arial"/>
              </a:rPr>
              <a:t>tel</a:t>
            </a:r>
            <a:r>
              <a:rPr dirty="0" sz="1750" spc="4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E7E7E"/>
                </a:solidFill>
                <a:latin typeface="Arial"/>
                <a:cs typeface="Arial"/>
              </a:rPr>
              <a:t>+1.202.223.8505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750" spc="-10">
                <a:solidFill>
                  <a:srgbClr val="7E7E7E"/>
                </a:solidFill>
                <a:latin typeface="Arial"/>
                <a:cs typeface="Arial"/>
                <a:hlinkClick r:id="rId8"/>
              </a:rPr>
              <a:t>jgrove@astm.org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558015" y="7302503"/>
            <a:ext cx="134620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25">
                <a:solidFill>
                  <a:srgbClr val="696969"/>
                </a:solidFill>
                <a:latin typeface="Arial"/>
                <a:cs typeface="Arial"/>
              </a:rPr>
              <a:t>19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31616" y="7302503"/>
            <a:ext cx="1717039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750" spc="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r>
              <a:rPr dirty="0" sz="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Orientation</a:t>
            </a:r>
            <a:r>
              <a:rPr dirty="0" sz="7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696969"/>
                </a:solidFill>
                <a:latin typeface="Arial"/>
                <a:cs typeface="Arial"/>
              </a:rPr>
              <a:t>Module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4274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Background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68163" y="1567203"/>
            <a:ext cx="4431030" cy="520827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ASTM</a:t>
            </a:r>
            <a:r>
              <a:rPr dirty="0" sz="2200" spc="-6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International’s</a:t>
            </a:r>
            <a:r>
              <a:rPr dirty="0" sz="2200" spc="-7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0095D6"/>
                </a:solidFill>
                <a:latin typeface="Arial"/>
                <a:cs typeface="Arial"/>
              </a:rPr>
              <a:t>Context</a:t>
            </a:r>
            <a:endParaRPr sz="2200">
              <a:latin typeface="Arial"/>
              <a:cs typeface="Arial"/>
            </a:endParaRPr>
          </a:p>
          <a:p>
            <a:pPr marL="212090" marR="501650" indent="-200025">
              <a:lnSpc>
                <a:spcPct val="91000"/>
              </a:lnSpc>
              <a:spcBef>
                <a:spcPts val="1185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ASTM’s</a:t>
            </a:r>
            <a:r>
              <a:rPr dirty="0" sz="1850" spc="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experience</a:t>
            </a:r>
            <a:r>
              <a:rPr dirty="0" sz="18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offers</a:t>
            </a:r>
            <a:r>
              <a:rPr dirty="0" sz="18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8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696969"/>
                </a:solidFill>
                <a:latin typeface="Arial"/>
                <a:cs typeface="Arial"/>
              </a:rPr>
              <a:t>robust,</a:t>
            </a:r>
            <a:r>
              <a:rPr dirty="0" sz="18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time-tested</a:t>
            </a:r>
            <a:r>
              <a:rPr dirty="0" sz="1850" spc="1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development</a:t>
            </a:r>
            <a:r>
              <a:rPr dirty="0" sz="1850" spc="1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696969"/>
                </a:solidFill>
                <a:latin typeface="Arial"/>
                <a:cs typeface="Arial"/>
              </a:rPr>
              <a:t>process</a:t>
            </a:r>
            <a:r>
              <a:rPr dirty="0" sz="18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delivering</a:t>
            </a:r>
            <a:r>
              <a:rPr dirty="0" sz="18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globally</a:t>
            </a:r>
            <a:r>
              <a:rPr dirty="0" sz="18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accepted</a:t>
            </a:r>
            <a:r>
              <a:rPr dirty="0" sz="1850" spc="1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 spc="-25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8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respected</a:t>
            </a:r>
            <a:r>
              <a:rPr dirty="0" sz="1850" spc="1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endParaRPr sz="1850">
              <a:latin typeface="Arial"/>
              <a:cs typeface="Arial"/>
            </a:endParaRPr>
          </a:p>
          <a:p>
            <a:pPr lvl="1" marL="410209" indent="-198755">
              <a:lnSpc>
                <a:spcPct val="100000"/>
              </a:lnSpc>
              <a:spcBef>
                <a:spcPts val="70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Established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696969"/>
                </a:solidFill>
                <a:latin typeface="Arial"/>
                <a:cs typeface="Arial"/>
              </a:rPr>
              <a:t>1898</a:t>
            </a:r>
            <a:endParaRPr sz="1750">
              <a:latin typeface="Arial"/>
              <a:cs typeface="Arial"/>
            </a:endParaRPr>
          </a:p>
          <a:p>
            <a:pPr lvl="1" marL="410209" indent="-198755">
              <a:lnSpc>
                <a:spcPct val="100000"/>
              </a:lnSpc>
              <a:spcBef>
                <a:spcPts val="89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30,000+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members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155+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nations</a:t>
            </a:r>
            <a:endParaRPr sz="1750">
              <a:latin typeface="Arial"/>
              <a:cs typeface="Arial"/>
            </a:endParaRPr>
          </a:p>
          <a:p>
            <a:pPr lvl="1" marL="410209" marR="333375" indent="-198120">
              <a:lnSpc>
                <a:spcPct val="110300"/>
              </a:lnSpc>
              <a:spcBef>
                <a:spcPts val="67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154+</a:t>
            </a:r>
            <a:r>
              <a:rPr dirty="0" sz="175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696969"/>
                </a:solidFill>
                <a:latin typeface="Arial"/>
                <a:cs typeface="Arial"/>
              </a:rPr>
              <a:t>Technical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Committees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meeting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market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needs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90+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industry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sectors</a:t>
            </a:r>
            <a:endParaRPr sz="1750">
              <a:latin typeface="Arial"/>
              <a:cs typeface="Arial"/>
            </a:endParaRPr>
          </a:p>
          <a:p>
            <a:pPr marL="212090" marR="278765" indent="-200025">
              <a:lnSpc>
                <a:spcPct val="91100"/>
              </a:lnSpc>
              <a:spcBef>
                <a:spcPts val="83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Success</a:t>
            </a:r>
            <a:r>
              <a:rPr dirty="0" sz="1850" spc="1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based</a:t>
            </a:r>
            <a:r>
              <a:rPr dirty="0" sz="1850" spc="1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on</a:t>
            </a:r>
            <a:r>
              <a:rPr dirty="0" sz="185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responsiveness</a:t>
            </a:r>
            <a:r>
              <a:rPr dirty="0" sz="185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 spc="-25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8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8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market</a:t>
            </a:r>
            <a:r>
              <a:rPr dirty="0" sz="18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–</a:t>
            </a:r>
            <a:r>
              <a:rPr dirty="0" sz="18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850" spc="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both</a:t>
            </a:r>
            <a:r>
              <a:rPr dirty="0" sz="185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member</a:t>
            </a:r>
            <a:r>
              <a:rPr dirty="0" sz="1850" spc="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 spc="-25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8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96969"/>
                </a:solidFill>
                <a:latin typeface="Arial"/>
                <a:cs typeface="Arial"/>
              </a:rPr>
              <a:t>customer</a:t>
            </a:r>
            <a:r>
              <a:rPr dirty="0" sz="1850" spc="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696969"/>
                </a:solidFill>
                <a:latin typeface="Arial"/>
                <a:cs typeface="Arial"/>
              </a:rPr>
              <a:t>needs</a:t>
            </a:r>
            <a:endParaRPr sz="1850">
              <a:latin typeface="Arial"/>
              <a:cs typeface="Arial"/>
            </a:endParaRPr>
          </a:p>
          <a:p>
            <a:pPr lvl="1" marL="410209" marR="5080" indent="-198120">
              <a:lnSpc>
                <a:spcPct val="110700"/>
              </a:lnSpc>
              <a:spcBef>
                <a:spcPts val="49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addition</a:t>
            </a:r>
            <a:r>
              <a:rPr dirty="0" sz="17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standards,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we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696969"/>
                </a:solidFill>
                <a:latin typeface="Arial"/>
                <a:cs typeface="Arial"/>
              </a:rPr>
              <a:t>offer</a:t>
            </a:r>
            <a:r>
              <a:rPr dirty="0" sz="175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training,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proficiency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testing,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certification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electronic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platform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that</a:t>
            </a:r>
            <a:r>
              <a:rPr dirty="0" sz="1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facilitates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collaboration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910071" y="1604771"/>
            <a:ext cx="3892550" cy="5341620"/>
            <a:chOff x="5910071" y="1604771"/>
            <a:chExt cx="3892550" cy="534162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6875" y="2346959"/>
              <a:ext cx="2168652" cy="21686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79" y="3973067"/>
              <a:ext cx="1836420" cy="18364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0071" y="4975859"/>
              <a:ext cx="1969008" cy="19705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5947" y="1604771"/>
              <a:ext cx="1836420" cy="183642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10">
                <a:latin typeface="Verdana"/>
                <a:cs typeface="Verdana"/>
              </a:rPr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4903" y="7315297"/>
            <a:ext cx="939165" cy="10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44"/>
              </a:lnSpc>
            </a:pP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©</a:t>
            </a:r>
            <a:r>
              <a:rPr dirty="0" sz="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14300"/>
            <a:ext cx="10058400" cy="7543800"/>
            <a:chOff x="0" y="114300"/>
            <a:chExt cx="10058400" cy="7543800"/>
          </a:xfrm>
        </p:grpSpPr>
        <p:sp>
          <p:nvSpPr>
            <p:cNvPr id="4" name="object 4" descr=""/>
            <p:cNvSpPr/>
            <p:nvPr/>
          </p:nvSpPr>
          <p:spPr>
            <a:xfrm>
              <a:off x="0" y="114300"/>
              <a:ext cx="10058400" cy="7543800"/>
            </a:xfrm>
            <a:custGeom>
              <a:avLst/>
              <a:gdLst/>
              <a:ahLst/>
              <a:cxnLst/>
              <a:rect l="l" t="t" r="r" b="b"/>
              <a:pathLst>
                <a:path w="10058400" h="7543800">
                  <a:moveTo>
                    <a:pt x="10058399" y="7543799"/>
                  </a:moveTo>
                  <a:lnTo>
                    <a:pt x="10058399" y="0"/>
                  </a:lnTo>
                  <a:lnTo>
                    <a:pt x="0" y="0"/>
                  </a:lnTo>
                  <a:lnTo>
                    <a:pt x="0" y="7543799"/>
                  </a:lnTo>
                  <a:lnTo>
                    <a:pt x="10058399" y="7543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14299"/>
              <a:ext cx="10058400" cy="7543800"/>
            </a:xfrm>
            <a:custGeom>
              <a:avLst/>
              <a:gdLst/>
              <a:ahLst/>
              <a:cxnLst/>
              <a:rect l="l" t="t" r="r" b="b"/>
              <a:pathLst>
                <a:path w="10058400" h="7543800">
                  <a:moveTo>
                    <a:pt x="1139952" y="6405372"/>
                  </a:moveTo>
                  <a:lnTo>
                    <a:pt x="0" y="6405372"/>
                  </a:lnTo>
                  <a:lnTo>
                    <a:pt x="0" y="7543800"/>
                  </a:lnTo>
                  <a:lnTo>
                    <a:pt x="1139952" y="7543800"/>
                  </a:lnTo>
                  <a:lnTo>
                    <a:pt x="1139952" y="6405372"/>
                  </a:lnTo>
                  <a:close/>
                </a:path>
                <a:path w="10058400" h="7543800">
                  <a:moveTo>
                    <a:pt x="2872740" y="5812536"/>
                  </a:moveTo>
                  <a:lnTo>
                    <a:pt x="2278380" y="5812536"/>
                  </a:lnTo>
                  <a:lnTo>
                    <a:pt x="2278380" y="6405372"/>
                  </a:lnTo>
                  <a:lnTo>
                    <a:pt x="2872740" y="6405372"/>
                  </a:lnTo>
                  <a:lnTo>
                    <a:pt x="2872740" y="5812536"/>
                  </a:lnTo>
                  <a:close/>
                </a:path>
                <a:path w="10058400" h="7543800">
                  <a:moveTo>
                    <a:pt x="10058400" y="0"/>
                  </a:moveTo>
                  <a:lnTo>
                    <a:pt x="8554212" y="0"/>
                  </a:lnTo>
                  <a:lnTo>
                    <a:pt x="8554212" y="1505712"/>
                  </a:lnTo>
                  <a:lnTo>
                    <a:pt x="10058400" y="150571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3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39951" y="6519671"/>
              <a:ext cx="1138555" cy="1138555"/>
            </a:xfrm>
            <a:custGeom>
              <a:avLst/>
              <a:gdLst/>
              <a:ahLst/>
              <a:cxnLst/>
              <a:rect l="l" t="t" r="r" b="b"/>
              <a:pathLst>
                <a:path w="1138555" h="1138554">
                  <a:moveTo>
                    <a:pt x="1138427" y="1138427"/>
                  </a:moveTo>
                  <a:lnTo>
                    <a:pt x="1138427" y="0"/>
                  </a:lnTo>
                  <a:lnTo>
                    <a:pt x="0" y="0"/>
                  </a:lnTo>
                  <a:lnTo>
                    <a:pt x="0" y="1138427"/>
                  </a:lnTo>
                  <a:lnTo>
                    <a:pt x="1138427" y="1138427"/>
                  </a:lnTo>
                  <a:close/>
                </a:path>
              </a:pathLst>
            </a:custGeom>
            <a:solidFill>
              <a:srgbClr val="0094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050023" y="6153911"/>
              <a:ext cx="1504315" cy="1504315"/>
            </a:xfrm>
            <a:custGeom>
              <a:avLst/>
              <a:gdLst/>
              <a:ahLst/>
              <a:cxnLst/>
              <a:rect l="l" t="t" r="r" b="b"/>
              <a:pathLst>
                <a:path w="1504315" h="1504315">
                  <a:moveTo>
                    <a:pt x="1504187" y="1504187"/>
                  </a:moveTo>
                  <a:lnTo>
                    <a:pt x="1504187" y="0"/>
                  </a:lnTo>
                  <a:lnTo>
                    <a:pt x="0" y="0"/>
                  </a:lnTo>
                  <a:lnTo>
                    <a:pt x="0" y="1504187"/>
                  </a:lnTo>
                  <a:lnTo>
                    <a:pt x="1504187" y="1504187"/>
                  </a:lnTo>
                  <a:close/>
                </a:path>
              </a:pathLst>
            </a:custGeom>
            <a:solidFill>
              <a:srgbClr val="D7D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455664" y="4649723"/>
              <a:ext cx="3602990" cy="1510665"/>
            </a:xfrm>
            <a:custGeom>
              <a:avLst/>
              <a:gdLst/>
              <a:ahLst/>
              <a:cxnLst/>
              <a:rect l="l" t="t" r="r" b="b"/>
              <a:pathLst>
                <a:path w="3602990" h="1510664">
                  <a:moveTo>
                    <a:pt x="594360" y="915924"/>
                  </a:moveTo>
                  <a:lnTo>
                    <a:pt x="0" y="915924"/>
                  </a:lnTo>
                  <a:lnTo>
                    <a:pt x="0" y="1510284"/>
                  </a:lnTo>
                  <a:lnTo>
                    <a:pt x="594360" y="1510284"/>
                  </a:lnTo>
                  <a:lnTo>
                    <a:pt x="594360" y="915924"/>
                  </a:lnTo>
                  <a:close/>
                </a:path>
                <a:path w="3602990" h="1510664">
                  <a:moveTo>
                    <a:pt x="3602736" y="0"/>
                  </a:moveTo>
                  <a:lnTo>
                    <a:pt x="2098548" y="0"/>
                  </a:lnTo>
                  <a:lnTo>
                    <a:pt x="2098548" y="1504188"/>
                  </a:lnTo>
                  <a:lnTo>
                    <a:pt x="3602736" y="1504188"/>
                  </a:lnTo>
                  <a:lnTo>
                    <a:pt x="3602736" y="0"/>
                  </a:lnTo>
                  <a:close/>
                </a:path>
              </a:pathLst>
            </a:custGeom>
            <a:solidFill>
              <a:srgbClr val="6BC1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861303" y="61539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594359" y="594359"/>
                  </a:moveTo>
                  <a:lnTo>
                    <a:pt x="594359" y="0"/>
                  </a:lnTo>
                  <a:lnTo>
                    <a:pt x="0" y="0"/>
                  </a:lnTo>
                  <a:lnTo>
                    <a:pt x="0" y="594359"/>
                  </a:lnTo>
                  <a:lnTo>
                    <a:pt x="594359" y="594359"/>
                  </a:lnTo>
                  <a:close/>
                </a:path>
              </a:pathLst>
            </a:custGeom>
            <a:solidFill>
              <a:srgbClr val="90D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59852" y="16200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594359" y="594359"/>
                  </a:moveTo>
                  <a:lnTo>
                    <a:pt x="594359" y="0"/>
                  </a:lnTo>
                  <a:lnTo>
                    <a:pt x="0" y="0"/>
                  </a:lnTo>
                  <a:lnTo>
                    <a:pt x="0" y="594359"/>
                  </a:lnTo>
                  <a:lnTo>
                    <a:pt x="594359" y="594359"/>
                  </a:lnTo>
                  <a:close/>
                </a:path>
              </a:pathLst>
            </a:custGeom>
            <a:solidFill>
              <a:srgbClr val="7BB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674107" y="5556503"/>
              <a:ext cx="593090" cy="594360"/>
            </a:xfrm>
            <a:custGeom>
              <a:avLst/>
              <a:gdLst/>
              <a:ahLst/>
              <a:cxnLst/>
              <a:rect l="l" t="t" r="r" b="b"/>
              <a:pathLst>
                <a:path w="593089" h="594360">
                  <a:moveTo>
                    <a:pt x="592835" y="594359"/>
                  </a:moveTo>
                  <a:lnTo>
                    <a:pt x="592835" y="0"/>
                  </a:lnTo>
                  <a:lnTo>
                    <a:pt x="0" y="0"/>
                  </a:lnTo>
                  <a:lnTo>
                    <a:pt x="0" y="594359"/>
                  </a:lnTo>
                  <a:lnTo>
                    <a:pt x="592835" y="594359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489204"/>
              <a:ext cx="1271016" cy="100279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2455" y="2004060"/>
              <a:ext cx="2036064" cy="35052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400047" y="5118612"/>
            <a:ext cx="1246505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-10">
                <a:solidFill>
                  <a:srgbClr val="00345A"/>
                </a:solidFill>
                <a:latin typeface="Arial"/>
                <a:cs typeface="Arial"/>
                <a:hlinkClick r:id="rId4"/>
              </a:rPr>
              <a:t>www.astm.org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55267" y="2924053"/>
            <a:ext cx="2008505" cy="965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dirty="0"/>
              <a:t>Thank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20"/>
              <a:t>you!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 spc="-10"/>
              <a:t>Questions?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3978654" y="2978917"/>
            <a:ext cx="3867150" cy="831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Maria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Jiverage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Manager,</a:t>
            </a:r>
            <a:r>
              <a:rPr dirty="0" sz="175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Global</a:t>
            </a:r>
            <a:r>
              <a:rPr dirty="0" sz="175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Cooperation,</a:t>
            </a:r>
            <a:r>
              <a:rPr dirty="0" sz="1750" spc="-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Training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u="heavy" sz="1750" spc="-10">
                <a:solidFill>
                  <a:srgbClr val="0095D6"/>
                </a:solidFill>
                <a:uFill>
                  <a:solidFill>
                    <a:srgbClr val="0094D6"/>
                  </a:solidFill>
                </a:uFill>
                <a:latin typeface="Arial"/>
                <a:cs typeface="Arial"/>
                <a:hlinkClick r:id="rId5"/>
              </a:rPr>
              <a:t>mjiverage@astm.org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821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/>
              <a:t>What</a:t>
            </a:r>
            <a:r>
              <a:rPr dirty="0" spc="105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 spc="-10"/>
              <a:t>Standard?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6587" y="1750573"/>
            <a:ext cx="4624705" cy="4725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090" marR="5080" indent="-200025">
              <a:lnSpc>
                <a:spcPct val="100600"/>
              </a:lnSpc>
              <a:spcBef>
                <a:spcPts val="10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Much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more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than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technical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documents…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Documents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established</a:t>
            </a:r>
            <a:r>
              <a:rPr dirty="0" sz="17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by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consensus,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approved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by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recognized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body,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that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provide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common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repeated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use,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offer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rules,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guidelines</a:t>
            </a:r>
            <a:r>
              <a:rPr dirty="0" sz="17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characteristics</a:t>
            </a:r>
            <a:endParaRPr sz="1750">
              <a:latin typeface="Arial"/>
              <a:cs typeface="Arial"/>
            </a:endParaRPr>
          </a:p>
          <a:p>
            <a:pPr marL="212090" marR="113030" indent="-200025">
              <a:lnSpc>
                <a:spcPct val="100600"/>
              </a:lnSpc>
              <a:spcBef>
                <a:spcPts val="66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fuel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global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trade,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promote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health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general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welfare,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advance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innovation</a:t>
            </a:r>
            <a:endParaRPr sz="1750">
              <a:latin typeface="Arial"/>
              <a:cs typeface="Arial"/>
            </a:endParaRPr>
          </a:p>
          <a:p>
            <a:pPr marL="212090" indent="-200025">
              <a:lnSpc>
                <a:spcPct val="100000"/>
              </a:lnSpc>
              <a:spcBef>
                <a:spcPts val="67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Wide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range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valuable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696969"/>
                </a:solidFill>
                <a:latin typeface="Arial"/>
                <a:cs typeface="Arial"/>
              </a:rPr>
              <a:t>uses</a:t>
            </a:r>
            <a:endParaRPr sz="1750">
              <a:latin typeface="Arial"/>
              <a:cs typeface="Arial"/>
            </a:endParaRPr>
          </a:p>
          <a:p>
            <a:pPr marL="212090" indent="-200025">
              <a:lnSpc>
                <a:spcPct val="100000"/>
              </a:lnSpc>
              <a:spcBef>
                <a:spcPts val="675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r>
              <a:rPr dirty="0" sz="175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come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many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forms:</a:t>
            </a:r>
            <a:endParaRPr sz="1750">
              <a:latin typeface="Arial"/>
              <a:cs typeface="Arial"/>
            </a:endParaRPr>
          </a:p>
          <a:p>
            <a:pPr lvl="1" marL="410209" indent="-198755">
              <a:lnSpc>
                <a:spcPct val="100000"/>
              </a:lnSpc>
              <a:spcBef>
                <a:spcPts val="475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Product</a:t>
            </a:r>
            <a:r>
              <a:rPr dirty="0" sz="1500" spc="1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specifications</a:t>
            </a:r>
            <a:endParaRPr sz="1500">
              <a:latin typeface="Arial"/>
              <a:cs typeface="Arial"/>
            </a:endParaRPr>
          </a:p>
          <a:p>
            <a:pPr lvl="1" marL="410209" indent="-198755">
              <a:lnSpc>
                <a:spcPct val="100000"/>
              </a:lnSpc>
              <a:spcBef>
                <a:spcPts val="495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Test</a:t>
            </a:r>
            <a:r>
              <a:rPr dirty="0" sz="1500" spc="-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methods</a:t>
            </a:r>
            <a:endParaRPr sz="1500">
              <a:latin typeface="Arial"/>
              <a:cs typeface="Arial"/>
            </a:endParaRPr>
          </a:p>
          <a:p>
            <a:pPr lvl="1" marL="410209" indent="-198755">
              <a:lnSpc>
                <a:spcPct val="100000"/>
              </a:lnSpc>
              <a:spcBef>
                <a:spcPts val="49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Manufacturing</a:t>
            </a:r>
            <a:r>
              <a:rPr dirty="0" sz="1500" spc="2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practices</a:t>
            </a:r>
            <a:endParaRPr sz="1500">
              <a:latin typeface="Arial"/>
              <a:cs typeface="Arial"/>
            </a:endParaRPr>
          </a:p>
          <a:p>
            <a:pPr lvl="1" marL="410209" indent="-198755">
              <a:lnSpc>
                <a:spcPct val="100000"/>
              </a:lnSpc>
              <a:spcBef>
                <a:spcPts val="48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Operational</a:t>
            </a:r>
            <a:r>
              <a:rPr dirty="0" sz="1500" spc="1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50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purchasing</a:t>
            </a:r>
            <a:r>
              <a:rPr dirty="0" sz="1500" spc="1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guidelines</a:t>
            </a:r>
            <a:endParaRPr sz="1500">
              <a:latin typeface="Arial"/>
              <a:cs typeface="Arial"/>
            </a:endParaRPr>
          </a:p>
          <a:p>
            <a:pPr lvl="1" marL="410209" indent="-198755">
              <a:lnSpc>
                <a:spcPct val="100000"/>
              </a:lnSpc>
              <a:spcBef>
                <a:spcPts val="49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Classifications</a:t>
            </a:r>
            <a:endParaRPr sz="1500">
              <a:latin typeface="Arial"/>
              <a:cs typeface="Arial"/>
            </a:endParaRPr>
          </a:p>
          <a:p>
            <a:pPr lvl="1" marL="410209" indent="-198755">
              <a:lnSpc>
                <a:spcPct val="100000"/>
              </a:lnSpc>
              <a:spcBef>
                <a:spcPts val="495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Standardized</a:t>
            </a:r>
            <a:r>
              <a:rPr dirty="0" sz="1500" spc="1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terminology</a:t>
            </a:r>
            <a:endParaRPr sz="1500">
              <a:latin typeface="Arial"/>
              <a:cs typeface="Arial"/>
            </a:endParaRPr>
          </a:p>
          <a:p>
            <a:pPr lvl="1" marL="410209" indent="-198755">
              <a:lnSpc>
                <a:spcPct val="100000"/>
              </a:lnSpc>
              <a:spcBef>
                <a:spcPts val="48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5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696969"/>
                </a:solidFill>
                <a:latin typeface="Arial"/>
                <a:cs typeface="Arial"/>
              </a:rPr>
              <a:t>more….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9864" y="1766316"/>
            <a:ext cx="3870959" cy="496214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10">
                <a:latin typeface="Verdana"/>
                <a:cs typeface="Verdana"/>
              </a:rPr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6803" y="7223255"/>
            <a:ext cx="101536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750">
                <a:solidFill>
                  <a:srgbClr val="696969"/>
                </a:solidFill>
                <a:latin typeface="Arial"/>
                <a:cs typeface="Arial"/>
              </a:rPr>
              <a:t>©</a:t>
            </a:r>
            <a:r>
              <a:rPr dirty="0" sz="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-13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baseline="12820" sz="1950" spc="-195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r>
              <a:rPr dirty="0" sz="750" spc="-130">
                <a:solidFill>
                  <a:srgbClr val="696969"/>
                </a:solidFill>
                <a:latin typeface="Arial"/>
                <a:cs typeface="Arial"/>
              </a:rPr>
              <a:t>STM</a:t>
            </a:r>
            <a:r>
              <a:rPr dirty="0" sz="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750" spc="-1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071" y="449077"/>
            <a:ext cx="4552950" cy="91503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540"/>
              </a:spcBef>
            </a:pPr>
            <a:r>
              <a:rPr dirty="0"/>
              <a:t>How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are</a:t>
            </a:r>
            <a:r>
              <a:rPr dirty="0" spc="-30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10"/>
              <a:t>Standards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Developed?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14375" y="1985269"/>
            <a:ext cx="8717280" cy="40487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9890" marR="5080" indent="-377825">
              <a:lnSpc>
                <a:spcPct val="101499"/>
              </a:lnSpc>
              <a:spcBef>
                <a:spcPts val="90"/>
              </a:spcBef>
              <a:buChar char="•"/>
              <a:tabLst>
                <a:tab pos="389890" algn="l"/>
                <a:tab pos="390525" algn="l"/>
              </a:tabLst>
            </a:pP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</a:t>
            </a:r>
            <a:r>
              <a:rPr dirty="0" sz="2600" spc="-4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need</a:t>
            </a:r>
            <a:r>
              <a:rPr dirty="0" sz="2600" spc="14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is</a:t>
            </a:r>
            <a:r>
              <a:rPr dirty="0" sz="2600" spc="12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identified</a:t>
            </a:r>
            <a:r>
              <a:rPr dirty="0" sz="2600" spc="15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by</a:t>
            </a:r>
            <a:r>
              <a:rPr dirty="0" sz="2600" spc="13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</a:t>
            </a:r>
            <a:r>
              <a:rPr dirty="0" sz="2600" spc="12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Committee</a:t>
            </a:r>
            <a:r>
              <a:rPr dirty="0" sz="2600" spc="14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or</a:t>
            </a:r>
            <a:r>
              <a:rPr dirty="0" sz="2600" spc="13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interested</a:t>
            </a:r>
            <a:r>
              <a:rPr dirty="0" sz="2600" spc="15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051A3E"/>
                </a:solidFill>
                <a:latin typeface="Arial"/>
                <a:cs typeface="Arial"/>
              </a:rPr>
              <a:t>parties</a:t>
            </a:r>
            <a:r>
              <a:rPr dirty="0" sz="2600" spc="-1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approach</a:t>
            </a:r>
            <a:r>
              <a:rPr dirty="0" sz="2600" spc="17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</a:t>
            </a:r>
            <a:r>
              <a:rPr dirty="0" sz="2600" spc="12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051A3E"/>
                </a:solidFill>
                <a:latin typeface="Arial"/>
                <a:cs typeface="Arial"/>
              </a:rPr>
              <a:t>Committee</a:t>
            </a:r>
            <a:endParaRPr sz="2600">
              <a:latin typeface="Arial"/>
              <a:cs typeface="Arial"/>
            </a:endParaRPr>
          </a:p>
          <a:p>
            <a:pPr marL="390525" marR="600710" indent="-378460">
              <a:lnSpc>
                <a:spcPct val="101499"/>
              </a:lnSpc>
              <a:spcBef>
                <a:spcPts val="5"/>
              </a:spcBef>
              <a:buChar char="•"/>
              <a:tabLst>
                <a:tab pos="390525" algn="l"/>
                <a:tab pos="391160" algn="l"/>
              </a:tabLst>
            </a:pP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Executive</a:t>
            </a:r>
            <a:r>
              <a:rPr dirty="0" sz="2600" spc="16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Subcommittee</a:t>
            </a:r>
            <a:r>
              <a:rPr dirty="0" sz="2600" spc="18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assigns</a:t>
            </a:r>
            <a:r>
              <a:rPr dirty="0" sz="2600" spc="17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task</a:t>
            </a:r>
            <a:r>
              <a:rPr dirty="0" sz="2600" spc="15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to</a:t>
            </a:r>
            <a:r>
              <a:rPr dirty="0" sz="2600" spc="14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051A3E"/>
                </a:solidFill>
                <a:latin typeface="Arial"/>
                <a:cs typeface="Arial"/>
              </a:rPr>
              <a:t>existing</a:t>
            </a:r>
            <a:r>
              <a:rPr dirty="0" sz="2600" spc="-1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Subcommittee</a:t>
            </a:r>
            <a:r>
              <a:rPr dirty="0" sz="2600" spc="15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or</a:t>
            </a:r>
            <a:r>
              <a:rPr dirty="0" sz="2600" spc="12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plans</a:t>
            </a:r>
            <a:r>
              <a:rPr dirty="0" sz="2600" spc="15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are</a:t>
            </a:r>
            <a:r>
              <a:rPr dirty="0" sz="2600" spc="15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made</a:t>
            </a:r>
            <a:r>
              <a:rPr dirty="0" sz="2600" spc="13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to</a:t>
            </a:r>
            <a:r>
              <a:rPr dirty="0" sz="2600" spc="13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establish</a:t>
            </a:r>
            <a:r>
              <a:rPr dirty="0" sz="2600" spc="15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</a:t>
            </a:r>
            <a:r>
              <a:rPr dirty="0" sz="2600" spc="12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25">
                <a:solidFill>
                  <a:srgbClr val="051A3E"/>
                </a:solidFill>
                <a:latin typeface="Arial"/>
                <a:cs typeface="Arial"/>
              </a:rPr>
              <a:t>new</a:t>
            </a:r>
            <a:r>
              <a:rPr dirty="0" sz="2600" spc="-2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051A3E"/>
                </a:solidFill>
                <a:latin typeface="Arial"/>
                <a:cs typeface="Arial"/>
              </a:rPr>
              <a:t>Subcommittee</a:t>
            </a:r>
            <a:endParaRPr sz="2600">
              <a:latin typeface="Arial"/>
              <a:cs typeface="Arial"/>
            </a:endParaRPr>
          </a:p>
          <a:p>
            <a:pPr marL="390525" marR="507365" indent="-378460">
              <a:lnSpc>
                <a:spcPct val="101499"/>
              </a:lnSpc>
              <a:buChar char="•"/>
              <a:tabLst>
                <a:tab pos="390525" algn="l"/>
                <a:tab pos="391160" algn="l"/>
              </a:tabLst>
            </a:pP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Volunteer</a:t>
            </a:r>
            <a:r>
              <a:rPr dirty="0" sz="2600" spc="14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members</a:t>
            </a:r>
            <a:r>
              <a:rPr dirty="0" sz="2600" spc="14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of</a:t>
            </a:r>
            <a:r>
              <a:rPr dirty="0" sz="2600" spc="12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Subcommittee</a:t>
            </a:r>
            <a:r>
              <a:rPr dirty="0" sz="2600" spc="14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prepare</a:t>
            </a:r>
            <a:r>
              <a:rPr dirty="0" sz="2600" spc="15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</a:t>
            </a:r>
            <a:r>
              <a:rPr dirty="0" sz="2600" spc="12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051A3E"/>
                </a:solidFill>
                <a:latin typeface="Arial"/>
                <a:cs typeface="Arial"/>
              </a:rPr>
              <a:t>draft</a:t>
            </a:r>
            <a:r>
              <a:rPr dirty="0" sz="2600" spc="-1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051A3E"/>
                </a:solidFill>
                <a:latin typeface="Arial"/>
                <a:cs typeface="Arial"/>
              </a:rPr>
              <a:t>standard</a:t>
            </a:r>
            <a:endParaRPr sz="2600">
              <a:latin typeface="Arial"/>
              <a:cs typeface="Arial"/>
            </a:endParaRPr>
          </a:p>
          <a:p>
            <a:pPr marL="390525" indent="-378460">
              <a:lnSpc>
                <a:spcPct val="100000"/>
              </a:lnSpc>
              <a:spcBef>
                <a:spcPts val="45"/>
              </a:spcBef>
              <a:buChar char="•"/>
              <a:tabLst>
                <a:tab pos="390525" algn="l"/>
                <a:tab pos="391160" algn="l"/>
              </a:tabLst>
            </a:pP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Draft</a:t>
            </a:r>
            <a:r>
              <a:rPr dirty="0" sz="2600" spc="13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Standard</a:t>
            </a:r>
            <a:r>
              <a:rPr dirty="0" sz="2600" spc="16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is</a:t>
            </a:r>
            <a:r>
              <a:rPr dirty="0" sz="2600" spc="13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balloted</a:t>
            </a:r>
            <a:r>
              <a:rPr dirty="0" sz="2600" spc="16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using</a:t>
            </a:r>
            <a:r>
              <a:rPr dirty="0" sz="2600" spc="15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the</a:t>
            </a:r>
            <a:r>
              <a:rPr dirty="0" sz="2600" spc="-3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ASTM</a:t>
            </a:r>
            <a:r>
              <a:rPr dirty="0" sz="2600" spc="12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051A3E"/>
                </a:solidFill>
                <a:latin typeface="Arial"/>
                <a:cs typeface="Arial"/>
              </a:rPr>
              <a:t>process</a:t>
            </a:r>
            <a:endParaRPr sz="2600">
              <a:latin typeface="Arial"/>
              <a:cs typeface="Arial"/>
            </a:endParaRPr>
          </a:p>
          <a:p>
            <a:pPr marL="389890" marR="171450" indent="-377825">
              <a:lnSpc>
                <a:spcPct val="101499"/>
              </a:lnSpc>
              <a:spcBef>
                <a:spcPts val="5"/>
              </a:spcBef>
              <a:buChar char="•"/>
              <a:tabLst>
                <a:tab pos="389890" algn="l"/>
                <a:tab pos="390525" algn="l"/>
              </a:tabLst>
            </a:pP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Any</a:t>
            </a:r>
            <a:r>
              <a:rPr dirty="0" sz="2600" spc="13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negative</a:t>
            </a:r>
            <a:r>
              <a:rPr dirty="0" sz="2600" spc="16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votes</a:t>
            </a:r>
            <a:r>
              <a:rPr dirty="0" sz="2600" spc="13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are</a:t>
            </a:r>
            <a:r>
              <a:rPr dirty="0" sz="2600" spc="15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resolved</a:t>
            </a:r>
            <a:r>
              <a:rPr dirty="0" sz="2600" spc="15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by</a:t>
            </a:r>
            <a:r>
              <a:rPr dirty="0" sz="2600" spc="14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the</a:t>
            </a:r>
            <a:r>
              <a:rPr dirty="0" sz="2600" spc="12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Committee</a:t>
            </a:r>
            <a:r>
              <a:rPr dirty="0" sz="2600" spc="16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25">
                <a:solidFill>
                  <a:srgbClr val="051A3E"/>
                </a:solidFill>
                <a:latin typeface="Arial"/>
                <a:cs typeface="Arial"/>
              </a:rPr>
              <a:t>and</a:t>
            </a:r>
            <a:r>
              <a:rPr dirty="0" sz="2600" spc="-2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due</a:t>
            </a:r>
            <a:r>
              <a:rPr dirty="0" sz="2600" spc="14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process</a:t>
            </a:r>
            <a:r>
              <a:rPr dirty="0" sz="2600" spc="14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is</a:t>
            </a:r>
            <a:r>
              <a:rPr dirty="0" sz="2600" spc="125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reviewed</a:t>
            </a:r>
            <a:r>
              <a:rPr dirty="0" sz="2600" spc="16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51A3E"/>
                </a:solidFill>
                <a:latin typeface="Arial"/>
                <a:cs typeface="Arial"/>
              </a:rPr>
              <a:t>by</a:t>
            </a:r>
            <a:r>
              <a:rPr dirty="0" sz="2600" spc="-20">
                <a:solidFill>
                  <a:srgbClr val="051A3E"/>
                </a:solidFill>
                <a:latin typeface="Times New Roman"/>
                <a:cs typeface="Times New Roman"/>
              </a:rPr>
              <a:t> </a:t>
            </a:r>
            <a:r>
              <a:rPr dirty="0" sz="2600" spc="-20">
                <a:solidFill>
                  <a:srgbClr val="051A3E"/>
                </a:solidFill>
                <a:latin typeface="Arial"/>
                <a:cs typeface="Arial"/>
              </a:rPr>
              <a:t>ASTM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9640" y="489203"/>
            <a:ext cx="1197863" cy="92811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103496" y="1899381"/>
            <a:ext cx="5072380" cy="4587240"/>
            <a:chOff x="2103496" y="1899381"/>
            <a:chExt cx="5072380" cy="458724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496" y="1899381"/>
              <a:ext cx="5072383" cy="458710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9719" y="2645663"/>
              <a:ext cx="547116" cy="48463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996429" y="1990065"/>
            <a:ext cx="2455545" cy="62293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950" spc="-10" b="1">
                <a:latin typeface="Arial"/>
                <a:cs typeface="Arial"/>
              </a:rPr>
              <a:t>STANDARDIZATION</a:t>
            </a:r>
            <a:endParaRPr sz="1950">
              <a:latin typeface="Arial"/>
              <a:cs typeface="Arial"/>
            </a:endParaRPr>
          </a:p>
          <a:p>
            <a:pPr marL="798830">
              <a:lnSpc>
                <a:spcPct val="100000"/>
              </a:lnSpc>
              <a:spcBef>
                <a:spcPts val="359"/>
              </a:spcBef>
            </a:pPr>
            <a:r>
              <a:rPr dirty="0" sz="1150" b="1" i="1">
                <a:latin typeface="Arial"/>
                <a:cs typeface="Arial"/>
              </a:rPr>
              <a:t>-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 b="1" i="1">
                <a:latin typeface="Arial"/>
                <a:cs typeface="Arial"/>
              </a:rPr>
              <a:t>Technical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 spc="-10" b="1" i="1">
                <a:latin typeface="Arial"/>
                <a:cs typeface="Arial"/>
              </a:rPr>
              <a:t>Regulations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956303" y="3720084"/>
            <a:ext cx="2771140" cy="1624965"/>
            <a:chOff x="3956303" y="3720084"/>
            <a:chExt cx="2771140" cy="162496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5643" y="3720084"/>
              <a:ext cx="431291" cy="56997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4959" y="4917948"/>
              <a:ext cx="429768" cy="4267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6303" y="4244340"/>
              <a:ext cx="886967" cy="664463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7223249" y="3743964"/>
            <a:ext cx="1644014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latin typeface="Arial"/>
                <a:cs typeface="Arial"/>
              </a:rPr>
              <a:t>METROLOGY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223249" y="4050288"/>
            <a:ext cx="921385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00"/>
              </a:spcBef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latin typeface="Arial"/>
                <a:cs typeface="Arial"/>
              </a:rPr>
              <a:t>Scientific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latin typeface="Arial"/>
                <a:cs typeface="Arial"/>
              </a:rPr>
              <a:t>Industrial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spcBef>
                <a:spcPts val="10"/>
              </a:spcBef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latin typeface="Arial"/>
                <a:cs typeface="Arial"/>
              </a:rPr>
              <a:t>Legal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239001" y="5729736"/>
            <a:ext cx="131000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0" b="1">
                <a:latin typeface="Arial"/>
                <a:cs typeface="Arial"/>
              </a:rPr>
              <a:t>INSPECTION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39001" y="5984244"/>
            <a:ext cx="1638935" cy="728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00"/>
              </a:spcBef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latin typeface="Arial"/>
                <a:cs typeface="Arial"/>
              </a:rPr>
              <a:t>Documents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latin typeface="Arial"/>
                <a:cs typeface="Arial"/>
              </a:rPr>
              <a:t>Visual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spcBef>
                <a:spcPts val="10"/>
              </a:spcBef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latin typeface="Arial"/>
                <a:cs typeface="Arial"/>
              </a:rPr>
              <a:t>Performance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b="1" i="1">
                <a:latin typeface="Arial"/>
                <a:cs typeface="Arial"/>
              </a:rPr>
              <a:t>Market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 spc="-10" b="1" i="1">
                <a:latin typeface="Arial"/>
                <a:cs typeface="Arial"/>
              </a:rPr>
              <a:t>Surveillance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491231" y="4623312"/>
            <a:ext cx="111569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latin typeface="Arial"/>
                <a:cs typeface="Arial"/>
              </a:rPr>
              <a:t>TESTING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16070" y="1645417"/>
            <a:ext cx="194945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latin typeface="Arial"/>
                <a:cs typeface="Arial"/>
              </a:rPr>
              <a:t>CERTIFICATION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116070" y="1951741"/>
            <a:ext cx="968375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00"/>
              </a:spcBef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latin typeface="Arial"/>
                <a:cs typeface="Arial"/>
              </a:rPr>
              <a:t>Personnel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latin typeface="Arial"/>
                <a:cs typeface="Arial"/>
              </a:rPr>
              <a:t>Product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spcBef>
                <a:spcPts val="10"/>
              </a:spcBef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latin typeface="Arial"/>
                <a:cs typeface="Arial"/>
              </a:rPr>
              <a:t>Systems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704588" y="3985259"/>
            <a:ext cx="1524000" cy="279400"/>
          </a:xfrm>
          <a:prstGeom prst="rect">
            <a:avLst/>
          </a:prstGeom>
          <a:ln w="34924">
            <a:solidFill>
              <a:srgbClr val="FFBF00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385"/>
              </a:spcBef>
            </a:pPr>
            <a:r>
              <a:rPr dirty="0" sz="1150" spc="-10" b="1">
                <a:solidFill>
                  <a:srgbClr val="FFC000"/>
                </a:solidFill>
                <a:latin typeface="Arial"/>
                <a:cs typeface="Arial"/>
              </a:rPr>
              <a:t>ACCREDITATION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498" rIns="0" bIns="0" rtlCol="0" vert="horz">
            <a:spAutoFit/>
          </a:bodyPr>
          <a:lstStyle/>
          <a:p>
            <a:pPr marL="117475">
              <a:lnSpc>
                <a:spcPct val="100000"/>
              </a:lnSpc>
              <a:spcBef>
                <a:spcPts val="130"/>
              </a:spcBef>
            </a:pPr>
            <a:r>
              <a:rPr dirty="0"/>
              <a:t>Quality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10"/>
              <a:t>Infrastructure</a:t>
            </a:r>
          </a:p>
        </p:txBody>
      </p:sp>
      <p:grpSp>
        <p:nvGrpSpPr>
          <p:cNvPr id="21" name="object 21" descr=""/>
          <p:cNvGrpSpPr/>
          <p:nvPr/>
        </p:nvGrpSpPr>
        <p:grpSpPr>
          <a:xfrm>
            <a:off x="1786127" y="2595372"/>
            <a:ext cx="3956685" cy="4105910"/>
            <a:chOff x="1786127" y="2595372"/>
            <a:chExt cx="3956685" cy="4105910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1751" y="2997708"/>
              <a:ext cx="615695" cy="61569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3391" y="5094732"/>
              <a:ext cx="1813560" cy="160629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6127" y="2595372"/>
              <a:ext cx="798576" cy="245059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472910" y="6364414"/>
              <a:ext cx="282575" cy="309245"/>
            </a:xfrm>
            <a:custGeom>
              <a:avLst/>
              <a:gdLst/>
              <a:ahLst/>
              <a:cxnLst/>
              <a:rect l="l" t="t" r="r" b="b"/>
              <a:pathLst>
                <a:path w="282575" h="309245">
                  <a:moveTo>
                    <a:pt x="282225" y="138302"/>
                  </a:moveTo>
                  <a:lnTo>
                    <a:pt x="273081" y="83629"/>
                  </a:lnTo>
                  <a:lnTo>
                    <a:pt x="242792" y="39052"/>
                  </a:lnTo>
                  <a:lnTo>
                    <a:pt x="195357" y="10477"/>
                  </a:lnTo>
                  <a:lnTo>
                    <a:pt x="151923" y="0"/>
                  </a:lnTo>
                  <a:lnTo>
                    <a:pt x="131921" y="404"/>
                  </a:lnTo>
                  <a:lnTo>
                    <a:pt x="94202" y="11191"/>
                  </a:lnTo>
                  <a:lnTo>
                    <a:pt x="59912" y="37385"/>
                  </a:lnTo>
                  <a:lnTo>
                    <a:pt x="44481" y="56197"/>
                  </a:lnTo>
                  <a:lnTo>
                    <a:pt x="93249" y="94297"/>
                  </a:lnTo>
                  <a:lnTo>
                    <a:pt x="102655" y="81724"/>
                  </a:lnTo>
                  <a:lnTo>
                    <a:pt x="112490" y="71437"/>
                  </a:lnTo>
                  <a:lnTo>
                    <a:pt x="122610" y="63436"/>
                  </a:lnTo>
                  <a:lnTo>
                    <a:pt x="132873" y="57721"/>
                  </a:lnTo>
                  <a:lnTo>
                    <a:pt x="144065" y="55173"/>
                  </a:lnTo>
                  <a:lnTo>
                    <a:pt x="154971" y="54482"/>
                  </a:lnTo>
                  <a:lnTo>
                    <a:pt x="165877" y="55792"/>
                  </a:lnTo>
                  <a:lnTo>
                    <a:pt x="203358" y="75247"/>
                  </a:lnTo>
                  <a:lnTo>
                    <a:pt x="221932" y="116681"/>
                  </a:lnTo>
                  <a:lnTo>
                    <a:pt x="221646" y="135826"/>
                  </a:lnTo>
                  <a:lnTo>
                    <a:pt x="209073" y="182689"/>
                  </a:lnTo>
                  <a:lnTo>
                    <a:pt x="187166" y="224027"/>
                  </a:lnTo>
                  <a:lnTo>
                    <a:pt x="147827" y="254269"/>
                  </a:lnTo>
                  <a:lnTo>
                    <a:pt x="133254" y="256603"/>
                  </a:lnTo>
                  <a:lnTo>
                    <a:pt x="118109" y="255508"/>
                  </a:lnTo>
                  <a:lnTo>
                    <a:pt x="82772" y="239839"/>
                  </a:lnTo>
                  <a:lnTo>
                    <a:pt x="61626" y="204215"/>
                  </a:lnTo>
                  <a:lnTo>
                    <a:pt x="60721" y="193190"/>
                  </a:lnTo>
                  <a:lnTo>
                    <a:pt x="61245" y="181165"/>
                  </a:lnTo>
                  <a:lnTo>
                    <a:pt x="285" y="173545"/>
                  </a:lnTo>
                  <a:lnTo>
                    <a:pt x="4571" y="222623"/>
                  </a:lnTo>
                  <a:lnTo>
                    <a:pt x="37814" y="272986"/>
                  </a:lnTo>
                  <a:lnTo>
                    <a:pt x="81057" y="298513"/>
                  </a:lnTo>
                  <a:lnTo>
                    <a:pt x="138207" y="308990"/>
                  </a:lnTo>
                  <a:lnTo>
                    <a:pt x="165068" y="305157"/>
                  </a:lnTo>
                  <a:lnTo>
                    <a:pt x="214502" y="280916"/>
                  </a:lnTo>
                  <a:lnTo>
                    <a:pt x="253364" y="233529"/>
                  </a:lnTo>
                  <a:lnTo>
                    <a:pt x="278225" y="168711"/>
                  </a:lnTo>
                  <a:lnTo>
                    <a:pt x="282225" y="138302"/>
                  </a:lnTo>
                  <a:close/>
                </a:path>
              </a:pathLst>
            </a:custGeom>
            <a:solidFill>
              <a:srgbClr val="F4B0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64217" y="6258306"/>
              <a:ext cx="228790" cy="22938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816352" y="6045707"/>
              <a:ext cx="478790" cy="352425"/>
            </a:xfrm>
            <a:custGeom>
              <a:avLst/>
              <a:gdLst/>
              <a:ahLst/>
              <a:cxnLst/>
              <a:rect l="l" t="t" r="r" b="b"/>
              <a:pathLst>
                <a:path w="478789" h="352425">
                  <a:moveTo>
                    <a:pt x="262128" y="32004"/>
                  </a:moveTo>
                  <a:lnTo>
                    <a:pt x="214884" y="0"/>
                  </a:lnTo>
                  <a:lnTo>
                    <a:pt x="117348" y="141732"/>
                  </a:lnTo>
                  <a:lnTo>
                    <a:pt x="82296" y="117348"/>
                  </a:lnTo>
                  <a:lnTo>
                    <a:pt x="56388" y="153924"/>
                  </a:lnTo>
                  <a:lnTo>
                    <a:pt x="92964" y="178308"/>
                  </a:lnTo>
                  <a:lnTo>
                    <a:pt x="77724" y="201168"/>
                  </a:lnTo>
                  <a:lnTo>
                    <a:pt x="71628" y="205740"/>
                  </a:lnTo>
                  <a:lnTo>
                    <a:pt x="67056" y="207264"/>
                  </a:lnTo>
                  <a:lnTo>
                    <a:pt x="60960" y="208788"/>
                  </a:lnTo>
                  <a:lnTo>
                    <a:pt x="54864" y="205740"/>
                  </a:lnTo>
                  <a:lnTo>
                    <a:pt x="48768" y="201168"/>
                  </a:lnTo>
                  <a:lnTo>
                    <a:pt x="43307" y="197485"/>
                  </a:lnTo>
                  <a:lnTo>
                    <a:pt x="38290" y="193357"/>
                  </a:lnTo>
                  <a:lnTo>
                    <a:pt x="33540" y="188963"/>
                  </a:lnTo>
                  <a:lnTo>
                    <a:pt x="28956" y="184404"/>
                  </a:lnTo>
                  <a:lnTo>
                    <a:pt x="0" y="213360"/>
                  </a:lnTo>
                  <a:lnTo>
                    <a:pt x="35052" y="245364"/>
                  </a:lnTo>
                  <a:lnTo>
                    <a:pt x="71628" y="262128"/>
                  </a:lnTo>
                  <a:lnTo>
                    <a:pt x="80454" y="261823"/>
                  </a:lnTo>
                  <a:lnTo>
                    <a:pt x="116014" y="244221"/>
                  </a:lnTo>
                  <a:lnTo>
                    <a:pt x="140208" y="211836"/>
                  </a:lnTo>
                  <a:lnTo>
                    <a:pt x="166116" y="230124"/>
                  </a:lnTo>
                  <a:lnTo>
                    <a:pt x="192024" y="192024"/>
                  </a:lnTo>
                  <a:lnTo>
                    <a:pt x="164592" y="173736"/>
                  </a:lnTo>
                  <a:lnTo>
                    <a:pt x="262128" y="32004"/>
                  </a:lnTo>
                  <a:close/>
                </a:path>
                <a:path w="478789" h="352425">
                  <a:moveTo>
                    <a:pt x="478536" y="164592"/>
                  </a:moveTo>
                  <a:lnTo>
                    <a:pt x="429768" y="135636"/>
                  </a:lnTo>
                  <a:lnTo>
                    <a:pt x="379476" y="219456"/>
                  </a:lnTo>
                  <a:lnTo>
                    <a:pt x="370662" y="234035"/>
                  </a:lnTo>
                  <a:lnTo>
                    <a:pt x="344754" y="264845"/>
                  </a:lnTo>
                  <a:lnTo>
                    <a:pt x="324612" y="271272"/>
                  </a:lnTo>
                  <a:lnTo>
                    <a:pt x="317766" y="270967"/>
                  </a:lnTo>
                  <a:lnTo>
                    <a:pt x="280416" y="243840"/>
                  </a:lnTo>
                  <a:lnTo>
                    <a:pt x="280416" y="236220"/>
                  </a:lnTo>
                  <a:lnTo>
                    <a:pt x="301752" y="188976"/>
                  </a:lnTo>
                  <a:lnTo>
                    <a:pt x="358140" y="92964"/>
                  </a:lnTo>
                  <a:lnTo>
                    <a:pt x="307848" y="64008"/>
                  </a:lnTo>
                  <a:lnTo>
                    <a:pt x="239268" y="179832"/>
                  </a:lnTo>
                  <a:lnTo>
                    <a:pt x="222504" y="214884"/>
                  </a:lnTo>
                  <a:lnTo>
                    <a:pt x="220027" y="228600"/>
                  </a:lnTo>
                  <a:lnTo>
                    <a:pt x="220141" y="235458"/>
                  </a:lnTo>
                  <a:lnTo>
                    <a:pt x="237426" y="275678"/>
                  </a:lnTo>
                  <a:lnTo>
                    <a:pt x="277672" y="301472"/>
                  </a:lnTo>
                  <a:lnTo>
                    <a:pt x="296989" y="305181"/>
                  </a:lnTo>
                  <a:lnTo>
                    <a:pt x="317157" y="303758"/>
                  </a:lnTo>
                  <a:lnTo>
                    <a:pt x="338328" y="297180"/>
                  </a:lnTo>
                  <a:lnTo>
                    <a:pt x="323088" y="324612"/>
                  </a:lnTo>
                  <a:lnTo>
                    <a:pt x="368808" y="352044"/>
                  </a:lnTo>
                  <a:lnTo>
                    <a:pt x="478536" y="164592"/>
                  </a:lnTo>
                  <a:close/>
                </a:path>
              </a:pathLst>
            </a:custGeom>
            <a:solidFill>
              <a:srgbClr val="F4B0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2031" y="5815583"/>
              <a:ext cx="405241" cy="33187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036064" y="5163692"/>
              <a:ext cx="643255" cy="734695"/>
            </a:xfrm>
            <a:custGeom>
              <a:avLst/>
              <a:gdLst/>
              <a:ahLst/>
              <a:cxnLst/>
              <a:rect l="l" t="t" r="r" b="b"/>
              <a:pathLst>
                <a:path w="643255" h="734695">
                  <a:moveTo>
                    <a:pt x="210312" y="450735"/>
                  </a:moveTo>
                  <a:lnTo>
                    <a:pt x="176784" y="403491"/>
                  </a:lnTo>
                  <a:lnTo>
                    <a:pt x="132588" y="433971"/>
                  </a:lnTo>
                  <a:lnTo>
                    <a:pt x="166116" y="481215"/>
                  </a:lnTo>
                  <a:lnTo>
                    <a:pt x="210312" y="450735"/>
                  </a:lnTo>
                  <a:close/>
                </a:path>
                <a:path w="643255" h="734695">
                  <a:moveTo>
                    <a:pt x="336804" y="203835"/>
                  </a:moveTo>
                  <a:lnTo>
                    <a:pt x="324612" y="167259"/>
                  </a:lnTo>
                  <a:lnTo>
                    <a:pt x="292608" y="133731"/>
                  </a:lnTo>
                  <a:lnTo>
                    <a:pt x="257556" y="161163"/>
                  </a:lnTo>
                  <a:lnTo>
                    <a:pt x="266700" y="167259"/>
                  </a:lnTo>
                  <a:lnTo>
                    <a:pt x="271272" y="173355"/>
                  </a:lnTo>
                  <a:lnTo>
                    <a:pt x="274320" y="177927"/>
                  </a:lnTo>
                  <a:lnTo>
                    <a:pt x="277368" y="180975"/>
                  </a:lnTo>
                  <a:lnTo>
                    <a:pt x="277368" y="191643"/>
                  </a:lnTo>
                  <a:lnTo>
                    <a:pt x="275844" y="193167"/>
                  </a:lnTo>
                  <a:lnTo>
                    <a:pt x="274320" y="196215"/>
                  </a:lnTo>
                  <a:lnTo>
                    <a:pt x="271119" y="198196"/>
                  </a:lnTo>
                  <a:lnTo>
                    <a:pt x="265938" y="201739"/>
                  </a:lnTo>
                  <a:lnTo>
                    <a:pt x="258457" y="206717"/>
                  </a:lnTo>
                  <a:lnTo>
                    <a:pt x="248412" y="212979"/>
                  </a:lnTo>
                  <a:lnTo>
                    <a:pt x="173736" y="258699"/>
                  </a:lnTo>
                  <a:lnTo>
                    <a:pt x="152400" y="225171"/>
                  </a:lnTo>
                  <a:lnTo>
                    <a:pt x="114300" y="249555"/>
                  </a:lnTo>
                  <a:lnTo>
                    <a:pt x="134112" y="283083"/>
                  </a:lnTo>
                  <a:lnTo>
                    <a:pt x="68580" y="322707"/>
                  </a:lnTo>
                  <a:lnTo>
                    <a:pt x="128016" y="354711"/>
                  </a:lnTo>
                  <a:lnTo>
                    <a:pt x="164592" y="331851"/>
                  </a:lnTo>
                  <a:lnTo>
                    <a:pt x="178308" y="354711"/>
                  </a:lnTo>
                  <a:lnTo>
                    <a:pt x="217932" y="330327"/>
                  </a:lnTo>
                  <a:lnTo>
                    <a:pt x="204216" y="307467"/>
                  </a:lnTo>
                  <a:lnTo>
                    <a:pt x="284988" y="258699"/>
                  </a:lnTo>
                  <a:lnTo>
                    <a:pt x="296430" y="251269"/>
                  </a:lnTo>
                  <a:lnTo>
                    <a:pt x="330708" y="223647"/>
                  </a:lnTo>
                  <a:lnTo>
                    <a:pt x="332232" y="217551"/>
                  </a:lnTo>
                  <a:lnTo>
                    <a:pt x="335280" y="211455"/>
                  </a:lnTo>
                  <a:lnTo>
                    <a:pt x="336804" y="203835"/>
                  </a:lnTo>
                  <a:close/>
                </a:path>
                <a:path w="643255" h="734695">
                  <a:moveTo>
                    <a:pt x="361188" y="78867"/>
                  </a:moveTo>
                  <a:lnTo>
                    <a:pt x="346824" y="40919"/>
                  </a:lnTo>
                  <a:lnTo>
                    <a:pt x="315468" y="7239"/>
                  </a:lnTo>
                  <a:lnTo>
                    <a:pt x="279082" y="0"/>
                  </a:lnTo>
                  <a:lnTo>
                    <a:pt x="270332" y="292"/>
                  </a:lnTo>
                  <a:lnTo>
                    <a:pt x="260604" y="1143"/>
                  </a:lnTo>
                  <a:lnTo>
                    <a:pt x="220980" y="5715"/>
                  </a:lnTo>
                  <a:lnTo>
                    <a:pt x="0" y="33147"/>
                  </a:lnTo>
                  <a:lnTo>
                    <a:pt x="27432" y="86487"/>
                  </a:lnTo>
                  <a:lnTo>
                    <a:pt x="187452" y="60579"/>
                  </a:lnTo>
                  <a:lnTo>
                    <a:pt x="73152" y="177927"/>
                  </a:lnTo>
                  <a:lnTo>
                    <a:pt x="100584" y="232791"/>
                  </a:lnTo>
                  <a:lnTo>
                    <a:pt x="257556" y="59055"/>
                  </a:lnTo>
                  <a:lnTo>
                    <a:pt x="266649" y="58204"/>
                  </a:lnTo>
                  <a:lnTo>
                    <a:pt x="275463" y="57912"/>
                  </a:lnTo>
                  <a:lnTo>
                    <a:pt x="283692" y="58204"/>
                  </a:lnTo>
                  <a:lnTo>
                    <a:pt x="291084" y="59055"/>
                  </a:lnTo>
                  <a:lnTo>
                    <a:pt x="318516" y="86487"/>
                  </a:lnTo>
                  <a:lnTo>
                    <a:pt x="324612" y="103251"/>
                  </a:lnTo>
                  <a:lnTo>
                    <a:pt x="361188" y="78867"/>
                  </a:lnTo>
                  <a:close/>
                </a:path>
                <a:path w="643255" h="734695">
                  <a:moveTo>
                    <a:pt x="413004" y="310527"/>
                  </a:moveTo>
                  <a:lnTo>
                    <a:pt x="379476" y="263283"/>
                  </a:lnTo>
                  <a:lnTo>
                    <a:pt x="201168" y="386727"/>
                  </a:lnTo>
                  <a:lnTo>
                    <a:pt x="233172" y="433971"/>
                  </a:lnTo>
                  <a:lnTo>
                    <a:pt x="413004" y="310527"/>
                  </a:lnTo>
                  <a:close/>
                </a:path>
                <a:path w="643255" h="734695">
                  <a:moveTo>
                    <a:pt x="643128" y="592455"/>
                  </a:moveTo>
                  <a:lnTo>
                    <a:pt x="605028" y="548259"/>
                  </a:lnTo>
                  <a:lnTo>
                    <a:pt x="525780" y="618363"/>
                  </a:lnTo>
                  <a:lnTo>
                    <a:pt x="514032" y="627532"/>
                  </a:lnTo>
                  <a:lnTo>
                    <a:pt x="503872" y="634555"/>
                  </a:lnTo>
                  <a:lnTo>
                    <a:pt x="495122" y="639584"/>
                  </a:lnTo>
                  <a:lnTo>
                    <a:pt x="487680" y="642747"/>
                  </a:lnTo>
                  <a:lnTo>
                    <a:pt x="480060" y="647319"/>
                  </a:lnTo>
                  <a:lnTo>
                    <a:pt x="470916" y="647319"/>
                  </a:lnTo>
                  <a:lnTo>
                    <a:pt x="463296" y="645795"/>
                  </a:lnTo>
                  <a:lnTo>
                    <a:pt x="434340" y="621411"/>
                  </a:lnTo>
                  <a:lnTo>
                    <a:pt x="434340" y="615315"/>
                  </a:lnTo>
                  <a:lnTo>
                    <a:pt x="432816" y="610743"/>
                  </a:lnTo>
                  <a:lnTo>
                    <a:pt x="466344" y="571119"/>
                  </a:lnTo>
                  <a:lnTo>
                    <a:pt x="557784" y="493395"/>
                  </a:lnTo>
                  <a:lnTo>
                    <a:pt x="519684" y="449199"/>
                  </a:lnTo>
                  <a:lnTo>
                    <a:pt x="440436" y="517779"/>
                  </a:lnTo>
                  <a:lnTo>
                    <a:pt x="403860" y="543687"/>
                  </a:lnTo>
                  <a:lnTo>
                    <a:pt x="390144" y="546735"/>
                  </a:lnTo>
                  <a:lnTo>
                    <a:pt x="383286" y="546696"/>
                  </a:lnTo>
                  <a:lnTo>
                    <a:pt x="376428" y="545211"/>
                  </a:lnTo>
                  <a:lnTo>
                    <a:pt x="368808" y="543687"/>
                  </a:lnTo>
                  <a:lnTo>
                    <a:pt x="349110" y="513740"/>
                  </a:lnTo>
                  <a:lnTo>
                    <a:pt x="350520" y="507111"/>
                  </a:lnTo>
                  <a:lnTo>
                    <a:pt x="377952" y="475107"/>
                  </a:lnTo>
                  <a:lnTo>
                    <a:pt x="472440" y="394335"/>
                  </a:lnTo>
                  <a:lnTo>
                    <a:pt x="434340" y="350139"/>
                  </a:lnTo>
                  <a:lnTo>
                    <a:pt x="329184" y="440055"/>
                  </a:lnTo>
                  <a:lnTo>
                    <a:pt x="298704" y="475107"/>
                  </a:lnTo>
                  <a:lnTo>
                    <a:pt x="292696" y="502539"/>
                  </a:lnTo>
                  <a:lnTo>
                    <a:pt x="294132" y="511683"/>
                  </a:lnTo>
                  <a:lnTo>
                    <a:pt x="312420" y="548259"/>
                  </a:lnTo>
                  <a:lnTo>
                    <a:pt x="350799" y="572719"/>
                  </a:lnTo>
                  <a:lnTo>
                    <a:pt x="382524" y="577215"/>
                  </a:lnTo>
                  <a:lnTo>
                    <a:pt x="379666" y="586346"/>
                  </a:lnTo>
                  <a:lnTo>
                    <a:pt x="377952" y="595312"/>
                  </a:lnTo>
                  <a:lnTo>
                    <a:pt x="377380" y="604012"/>
                  </a:lnTo>
                  <a:lnTo>
                    <a:pt x="377952" y="612267"/>
                  </a:lnTo>
                  <a:lnTo>
                    <a:pt x="396240" y="645795"/>
                  </a:lnTo>
                  <a:lnTo>
                    <a:pt x="444881" y="673023"/>
                  </a:lnTo>
                  <a:lnTo>
                    <a:pt x="466344" y="674751"/>
                  </a:lnTo>
                  <a:lnTo>
                    <a:pt x="443484" y="694563"/>
                  </a:lnTo>
                  <a:lnTo>
                    <a:pt x="478536" y="734187"/>
                  </a:lnTo>
                  <a:lnTo>
                    <a:pt x="643128" y="592455"/>
                  </a:lnTo>
                  <a:close/>
                </a:path>
              </a:pathLst>
            </a:custGeom>
            <a:solidFill>
              <a:srgbClr val="F4B0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30324" y="2667000"/>
              <a:ext cx="701039" cy="235305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70704" y="3086100"/>
              <a:ext cx="871727" cy="868680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7742932" y="5383788"/>
            <a:ext cx="142430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950" spc="-10" b="1">
                <a:solidFill>
                  <a:srgbClr val="FF0000"/>
                </a:solidFill>
                <a:latin typeface="Arial"/>
                <a:cs typeface="Arial"/>
              </a:rPr>
              <a:t>Quality</a:t>
            </a:r>
            <a:r>
              <a:rPr dirty="0" sz="195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950" spc="-10" b="1">
                <a:solidFill>
                  <a:srgbClr val="FF0000"/>
                </a:solidFill>
                <a:latin typeface="Arial"/>
                <a:cs typeface="Arial"/>
              </a:rPr>
              <a:t>Promotions</a:t>
            </a:r>
            <a:endParaRPr sz="19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-25">
                <a:latin typeface="Verdana"/>
                <a:cs typeface="Verdana"/>
              </a:rPr>
              <a:t>11</a:t>
            </a:fld>
          </a:p>
        </p:txBody>
      </p:sp>
      <p:sp>
        <p:nvSpPr>
          <p:cNvPr id="33" name="object 33" descr=""/>
          <p:cNvSpPr txBox="1"/>
          <p:nvPr/>
        </p:nvSpPr>
        <p:spPr>
          <a:xfrm>
            <a:off x="7742932" y="5991864"/>
            <a:ext cx="1974850" cy="905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285" marR="530860" indent="-236220">
              <a:lnSpc>
                <a:spcPct val="100000"/>
              </a:lnSpc>
              <a:spcBef>
                <a:spcPts val="100"/>
              </a:spcBef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b="1" i="1">
                <a:solidFill>
                  <a:srgbClr val="FF0000"/>
                </a:solidFill>
                <a:latin typeface="Arial"/>
                <a:cs typeface="Arial"/>
              </a:rPr>
              <a:t>Marketing</a:t>
            </a:r>
            <a:r>
              <a:rPr dirty="0" sz="1150" spc="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50" spc="-50" b="1" i="1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dirty="0" sz="115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 i="1">
                <a:solidFill>
                  <a:srgbClr val="FF0000"/>
                </a:solidFill>
                <a:latin typeface="Arial"/>
                <a:cs typeface="Arial"/>
              </a:rPr>
              <a:t>Communications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spcBef>
                <a:spcPts val="10"/>
              </a:spcBef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solidFill>
                  <a:srgbClr val="FF0000"/>
                </a:solidFill>
                <a:latin typeface="Arial"/>
                <a:cs typeface="Arial"/>
              </a:rPr>
              <a:t>Information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b="1" i="1">
                <a:solidFill>
                  <a:srgbClr val="FF0000"/>
                </a:solidFill>
                <a:latin typeface="Arial"/>
                <a:cs typeface="Arial"/>
              </a:rPr>
              <a:t>Knowledge</a:t>
            </a:r>
            <a:r>
              <a:rPr dirty="0" sz="1150" spc="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50" spc="-10" b="1" i="1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  <a:endParaRPr sz="1150">
              <a:latin typeface="Arial"/>
              <a:cs typeface="Arial"/>
            </a:endParaRPr>
          </a:p>
          <a:p>
            <a:pPr marL="248285" indent="-235585">
              <a:lnSpc>
                <a:spcPct val="100000"/>
              </a:lnSpc>
              <a:spcBef>
                <a:spcPts val="15"/>
              </a:spcBef>
              <a:buFont typeface="Arial"/>
              <a:buChar char="-"/>
              <a:tabLst>
                <a:tab pos="248285" algn="l"/>
                <a:tab pos="248920" algn="l"/>
              </a:tabLst>
            </a:pPr>
            <a:r>
              <a:rPr dirty="0" sz="1150" spc="-10" b="1" i="1">
                <a:solidFill>
                  <a:srgbClr val="FF0000"/>
                </a:solidFill>
                <a:latin typeface="Arial"/>
                <a:cs typeface="Arial"/>
              </a:rPr>
              <a:t>Education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2203" y="1641707"/>
            <a:ext cx="4525645" cy="372999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Open</a:t>
            </a:r>
            <a:r>
              <a:rPr dirty="0" sz="1950" spc="9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and</a:t>
            </a:r>
            <a:r>
              <a:rPr dirty="0" sz="1950" spc="5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Transparent</a:t>
            </a:r>
            <a:r>
              <a:rPr dirty="0" sz="1950" spc="7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0095D6"/>
                </a:solidFill>
                <a:latin typeface="Arial"/>
                <a:cs typeface="Arial"/>
              </a:rPr>
              <a:t>Process</a:t>
            </a:r>
            <a:endParaRPr sz="1950">
              <a:latin typeface="Arial"/>
              <a:cs typeface="Arial"/>
            </a:endParaRPr>
          </a:p>
          <a:p>
            <a:pPr marL="212090" marR="167640" indent="-200025">
              <a:lnSpc>
                <a:spcPct val="100600"/>
              </a:lnSpc>
              <a:spcBef>
                <a:spcPts val="345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Direct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equal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participation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750" spc="-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all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people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organizations</a:t>
            </a:r>
            <a:endParaRPr sz="1750">
              <a:latin typeface="Arial"/>
              <a:cs typeface="Arial"/>
            </a:endParaRPr>
          </a:p>
          <a:p>
            <a:pPr marL="212090" marR="584200" indent="-200025">
              <a:lnSpc>
                <a:spcPct val="100600"/>
              </a:lnSpc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Information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on</a:t>
            </a:r>
            <a:r>
              <a:rPr dirty="0" sz="1750" spc="-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are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transparent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readily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available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online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96969"/>
              </a:buClr>
              <a:buFont typeface="Symbol"/>
              <a:buChar char=""/>
            </a:pPr>
            <a:endParaRPr sz="1700">
              <a:latin typeface="Arial"/>
              <a:cs typeface="Arial"/>
            </a:endParaRPr>
          </a:p>
          <a:p>
            <a:pPr marL="12700" marR="312420">
              <a:lnSpc>
                <a:spcPct val="101499"/>
              </a:lnSpc>
            </a:pP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Impartial,</a:t>
            </a:r>
            <a:r>
              <a:rPr dirty="0" sz="1950" spc="12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Consensus-Based</a:t>
            </a:r>
            <a:r>
              <a:rPr dirty="0" sz="1950" spc="12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Model</a:t>
            </a:r>
            <a:r>
              <a:rPr dirty="0" sz="1950" spc="14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0095D6"/>
                </a:solidFill>
                <a:latin typeface="Arial"/>
                <a:cs typeface="Arial"/>
              </a:rPr>
              <a:t>of</a:t>
            </a:r>
            <a:r>
              <a:rPr dirty="0" sz="1950" spc="-2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0095D6"/>
                </a:solidFill>
                <a:latin typeface="Arial"/>
                <a:cs typeface="Arial"/>
              </a:rPr>
              <a:t>Engagement</a:t>
            </a:r>
            <a:endParaRPr sz="1950">
              <a:latin typeface="Arial"/>
              <a:cs typeface="Arial"/>
            </a:endParaRPr>
          </a:p>
          <a:p>
            <a:pPr marL="212090" marR="5080" indent="-200025">
              <a:lnSpc>
                <a:spcPct val="100600"/>
              </a:lnSpc>
              <a:spcBef>
                <a:spcPts val="345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Balanced</a:t>
            </a:r>
            <a:r>
              <a:rPr dirty="0" sz="17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system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where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producer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votes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are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equal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those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75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users</a:t>
            </a:r>
            <a:endParaRPr sz="1750">
              <a:latin typeface="Arial"/>
              <a:cs typeface="Arial"/>
            </a:endParaRPr>
          </a:p>
          <a:p>
            <a:pPr marL="212090" marR="300990" indent="-200025">
              <a:lnSpc>
                <a:spcPct val="100600"/>
              </a:lnSpc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Impartial,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inclusive,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fair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all,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696969"/>
                </a:solidFill>
                <a:latin typeface="Arial"/>
                <a:cs typeface="Arial"/>
              </a:rPr>
              <a:t>with</a:t>
            </a:r>
            <a:r>
              <a:rPr dirty="0" sz="175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appeals</a:t>
            </a:r>
            <a:r>
              <a:rPr dirty="0" sz="175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protections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avoid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abuses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-25">
                <a:latin typeface="Verdana"/>
                <a:cs typeface="Verdana"/>
              </a:rPr>
              <a:t>11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108" y="548138"/>
            <a:ext cx="6378575" cy="91503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 indent="-635">
              <a:lnSpc>
                <a:spcPts val="3300"/>
              </a:lnSpc>
              <a:spcBef>
                <a:spcPts val="540"/>
              </a:spcBef>
            </a:pPr>
            <a:r>
              <a:rPr dirty="0"/>
              <a:t>Attributes</a:t>
            </a:r>
            <a:r>
              <a:rPr dirty="0" spc="19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Standards</a:t>
            </a:r>
            <a:r>
              <a:rPr dirty="0" spc="200">
                <a:latin typeface="Times New Roman"/>
                <a:cs typeface="Times New Roman"/>
              </a:rPr>
              <a:t> </a:t>
            </a:r>
            <a:r>
              <a:rPr dirty="0"/>
              <a:t>Systems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 spc="-20"/>
              <a:t>that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Produce</a:t>
            </a:r>
            <a:r>
              <a:rPr dirty="0" spc="225">
                <a:latin typeface="Times New Roman"/>
                <a:cs typeface="Times New Roman"/>
              </a:rPr>
              <a:t> </a:t>
            </a:r>
            <a:r>
              <a:rPr dirty="0"/>
              <a:t>International</a:t>
            </a:r>
            <a:r>
              <a:rPr dirty="0" spc="245">
                <a:latin typeface="Times New Roman"/>
                <a:cs typeface="Times New Roman"/>
              </a:rPr>
              <a:t> </a:t>
            </a:r>
            <a:r>
              <a:rPr dirty="0" spc="-10"/>
              <a:t>Standards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164325" y="1647803"/>
            <a:ext cx="4528820" cy="48945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Effective</a:t>
            </a:r>
            <a:r>
              <a:rPr dirty="0" sz="1950" spc="8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and</a:t>
            </a:r>
            <a:r>
              <a:rPr dirty="0" sz="1950" spc="10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Relevant</a:t>
            </a:r>
            <a:r>
              <a:rPr dirty="0" sz="1950" spc="9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0095D6"/>
                </a:solidFill>
                <a:latin typeface="Arial"/>
                <a:cs typeface="Arial"/>
              </a:rPr>
              <a:t>Standards</a:t>
            </a:r>
            <a:endParaRPr sz="1950">
              <a:latin typeface="Arial"/>
              <a:cs typeface="Arial"/>
            </a:endParaRPr>
          </a:p>
          <a:p>
            <a:pPr marL="212090" marR="158115" indent="-200025">
              <a:lnSpc>
                <a:spcPct val="100600"/>
              </a:lnSpc>
              <a:spcBef>
                <a:spcPts val="345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Constantly</a:t>
            </a:r>
            <a:r>
              <a:rPr dirty="0" sz="17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responding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market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needs,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keeping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pace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with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industry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innovation</a:t>
            </a:r>
            <a:endParaRPr sz="1750">
              <a:latin typeface="Arial"/>
              <a:cs typeface="Arial"/>
            </a:endParaRPr>
          </a:p>
          <a:p>
            <a:pPr marL="212090" marR="428625" indent="-200025">
              <a:lnSpc>
                <a:spcPct val="100600"/>
              </a:lnSpc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Relevant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global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marketplace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performance-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based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7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application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96969"/>
              </a:buClr>
              <a:buFont typeface="Symbol"/>
              <a:buChar char=""/>
            </a:pPr>
            <a:endParaRPr sz="1700">
              <a:latin typeface="Arial"/>
              <a:cs typeface="Arial"/>
            </a:endParaRPr>
          </a:p>
          <a:p>
            <a:pPr marL="12700" marR="19685">
              <a:lnSpc>
                <a:spcPct val="101499"/>
              </a:lnSpc>
            </a:pP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Driven</a:t>
            </a:r>
            <a:r>
              <a:rPr dirty="0" sz="1950" spc="7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by</a:t>
            </a:r>
            <a:r>
              <a:rPr dirty="0" sz="1950" spc="10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Research,</a:t>
            </a:r>
            <a:r>
              <a:rPr dirty="0" sz="1950" spc="9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Data,</a:t>
            </a:r>
            <a:r>
              <a:rPr dirty="0" sz="1950" spc="10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and</a:t>
            </a:r>
            <a:r>
              <a:rPr dirty="0" sz="1950" spc="10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0095D6"/>
                </a:solidFill>
                <a:latin typeface="Arial"/>
                <a:cs typeface="Arial"/>
              </a:rPr>
              <a:t>Science-</a:t>
            </a:r>
            <a:r>
              <a:rPr dirty="0" sz="195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Based</a:t>
            </a:r>
            <a:r>
              <a:rPr dirty="0" sz="1950" spc="9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0095D6"/>
                </a:solidFill>
                <a:latin typeface="Arial"/>
                <a:cs typeface="Arial"/>
              </a:rPr>
              <a:t>Decisions</a:t>
            </a:r>
            <a:endParaRPr sz="1950">
              <a:latin typeface="Arial"/>
              <a:cs typeface="Arial"/>
            </a:endParaRPr>
          </a:p>
          <a:p>
            <a:pPr marL="212090" marR="5080" indent="-200025">
              <a:lnSpc>
                <a:spcPct val="100600"/>
              </a:lnSpc>
              <a:spcBef>
                <a:spcPts val="345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Focus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on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science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technical</a:t>
            </a:r>
            <a:r>
              <a:rPr dirty="0" sz="175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quality,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specifically</a:t>
            </a:r>
            <a:r>
              <a:rPr dirty="0" sz="175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addressing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risks</a:t>
            </a:r>
            <a:r>
              <a:rPr dirty="0" sz="17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needs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96969"/>
              </a:buClr>
              <a:buFont typeface="Symbol"/>
              <a:buChar char=""/>
            </a:pPr>
            <a:endParaRPr sz="1700">
              <a:latin typeface="Arial"/>
              <a:cs typeface="Arial"/>
            </a:endParaRPr>
          </a:p>
          <a:p>
            <a:pPr marL="12700" marR="594360">
              <a:lnSpc>
                <a:spcPct val="101499"/>
              </a:lnSpc>
            </a:pP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Collaboration</a:t>
            </a:r>
            <a:r>
              <a:rPr dirty="0" sz="1950" spc="7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with</a:t>
            </a:r>
            <a:r>
              <a:rPr dirty="0" sz="1950" spc="13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Other</a:t>
            </a:r>
            <a:r>
              <a:rPr dirty="0" sz="1950" spc="1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0095D6"/>
                </a:solidFill>
                <a:latin typeface="Arial"/>
                <a:cs typeface="Arial"/>
              </a:rPr>
              <a:t>Standards</a:t>
            </a:r>
            <a:r>
              <a:rPr dirty="0" sz="1950" spc="-1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Bodies</a:t>
            </a:r>
            <a:r>
              <a:rPr dirty="0" sz="1950" spc="7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to</a:t>
            </a:r>
            <a:r>
              <a:rPr dirty="0" sz="1950" spc="-3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0095D6"/>
                </a:solidFill>
                <a:latin typeface="Arial"/>
                <a:cs typeface="Arial"/>
              </a:rPr>
              <a:t>Avoid</a:t>
            </a:r>
            <a:r>
              <a:rPr dirty="0" sz="1950" spc="8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0095D6"/>
                </a:solidFill>
                <a:latin typeface="Arial"/>
                <a:cs typeface="Arial"/>
              </a:rPr>
              <a:t>Duplications</a:t>
            </a:r>
            <a:endParaRPr sz="1950">
              <a:latin typeface="Arial"/>
              <a:cs typeface="Arial"/>
            </a:endParaRPr>
          </a:p>
          <a:p>
            <a:pPr marL="212090" marR="323215" indent="-200025">
              <a:lnSpc>
                <a:spcPct val="100600"/>
              </a:lnSpc>
              <a:spcBef>
                <a:spcPts val="345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Collaborate</a:t>
            </a:r>
            <a:r>
              <a:rPr dirty="0" sz="175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with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other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organizations</a:t>
            </a:r>
            <a:r>
              <a:rPr dirty="0" sz="17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avoid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duplication</a:t>
            </a:r>
            <a:r>
              <a:rPr dirty="0" sz="17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pursue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r>
              <a:rPr dirty="0" sz="175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work</a:t>
            </a:r>
            <a:r>
              <a:rPr dirty="0" sz="175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5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dirty="0" sz="1750" spc="-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smart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way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2203" y="1638704"/>
            <a:ext cx="5271135" cy="427799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0"/>
              </a:spcBef>
            </a:pP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WTO</a:t>
            </a:r>
            <a:r>
              <a:rPr dirty="0" sz="2200" spc="-8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TBT</a:t>
            </a:r>
            <a:r>
              <a:rPr dirty="0" sz="2200" spc="-5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95D6"/>
                </a:solidFill>
                <a:latin typeface="Arial"/>
                <a:cs typeface="Arial"/>
              </a:rPr>
              <a:t>Committee</a:t>
            </a:r>
            <a:r>
              <a:rPr dirty="0" sz="2200" spc="-3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0095D6"/>
                </a:solidFill>
                <a:latin typeface="Arial"/>
                <a:cs typeface="Arial"/>
              </a:rPr>
              <a:t>Decision</a:t>
            </a:r>
            <a:endParaRPr sz="2200">
              <a:latin typeface="Arial"/>
              <a:cs typeface="Arial"/>
            </a:endParaRPr>
          </a:p>
          <a:p>
            <a:pPr marL="212090" marR="5080" indent="-200025">
              <a:lnSpc>
                <a:spcPct val="100000"/>
              </a:lnSpc>
              <a:spcBef>
                <a:spcPts val="900"/>
              </a:spcBef>
              <a:buFont typeface="Symbol"/>
              <a:buChar char=""/>
              <a:tabLst>
                <a:tab pos="212725" algn="l"/>
              </a:tabLst>
            </a:pP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World</a:t>
            </a:r>
            <a:r>
              <a:rPr dirty="0" sz="2200" spc="-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Trade</a:t>
            </a:r>
            <a:r>
              <a:rPr dirty="0" sz="2200" spc="-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Organization</a:t>
            </a:r>
            <a:r>
              <a:rPr dirty="0" sz="2200" spc="-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696969"/>
                </a:solidFill>
                <a:latin typeface="Arial"/>
                <a:cs typeface="Arial"/>
              </a:rPr>
              <a:t>(WTO)</a:t>
            </a:r>
            <a:r>
              <a:rPr dirty="0" sz="2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696969"/>
                </a:solidFill>
                <a:latin typeface="Arial"/>
                <a:cs typeface="Arial"/>
              </a:rPr>
              <a:t>Technical</a:t>
            </a:r>
            <a:r>
              <a:rPr dirty="0" sz="2200" spc="-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Barriers</a:t>
            </a:r>
            <a:r>
              <a:rPr dirty="0" sz="220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2200" spc="-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Trade</a:t>
            </a:r>
            <a:r>
              <a:rPr dirty="0" sz="2200" spc="-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696969"/>
                </a:solidFill>
                <a:latin typeface="Arial"/>
                <a:cs typeface="Arial"/>
              </a:rPr>
              <a:t>(TBT)</a:t>
            </a:r>
            <a:r>
              <a:rPr dirty="0" sz="2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Committee</a:t>
            </a:r>
            <a:r>
              <a:rPr dirty="0" sz="220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Decision</a:t>
            </a:r>
            <a:r>
              <a:rPr dirty="0" sz="2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on</a:t>
            </a:r>
            <a:r>
              <a:rPr dirty="0" sz="2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Principles</a:t>
            </a:r>
            <a:r>
              <a:rPr dirty="0" sz="220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220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22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Development</a:t>
            </a:r>
            <a:r>
              <a:rPr dirty="0" sz="2200" spc="-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2200" spc="-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r>
              <a:rPr dirty="0" sz="2200" spc="-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696969"/>
                </a:solidFill>
                <a:latin typeface="Arial"/>
                <a:cs typeface="Arial"/>
              </a:rPr>
              <a:t>Standards,</a:t>
            </a:r>
            <a:r>
              <a:rPr dirty="0" sz="2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Guides</a:t>
            </a:r>
            <a:r>
              <a:rPr dirty="0" sz="22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220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696969"/>
                </a:solidFill>
                <a:latin typeface="Arial"/>
                <a:cs typeface="Arial"/>
              </a:rPr>
              <a:t>Recommendations</a:t>
            </a:r>
            <a:r>
              <a:rPr dirty="0" sz="220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696969"/>
                </a:solidFill>
                <a:latin typeface="Arial"/>
                <a:cs typeface="Arial"/>
              </a:rPr>
              <a:t>provides</a:t>
            </a:r>
            <a:r>
              <a:rPr dirty="0" sz="22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696969"/>
                </a:solidFill>
                <a:latin typeface="Arial"/>
                <a:cs typeface="Arial"/>
              </a:rPr>
              <a:t>guidance</a:t>
            </a:r>
            <a:endParaRPr sz="2200">
              <a:latin typeface="Arial"/>
              <a:cs typeface="Arial"/>
            </a:endParaRPr>
          </a:p>
          <a:p>
            <a:pPr lvl="1" marL="410209" marR="771525" indent="-198120">
              <a:lnSpc>
                <a:spcPct val="101499"/>
              </a:lnSpc>
              <a:spcBef>
                <a:spcPts val="66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9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form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95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six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principles;</a:t>
            </a:r>
            <a:r>
              <a:rPr dirty="0" sz="19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does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696969"/>
                </a:solidFill>
                <a:latin typeface="Arial"/>
                <a:cs typeface="Arial"/>
              </a:rPr>
              <a:t>not</a:t>
            </a:r>
            <a:r>
              <a:rPr dirty="0" sz="19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designate</a:t>
            </a:r>
            <a:r>
              <a:rPr dirty="0" sz="195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20">
                <a:solidFill>
                  <a:srgbClr val="696969"/>
                </a:solidFill>
                <a:latin typeface="Arial"/>
                <a:cs typeface="Arial"/>
              </a:rPr>
              <a:t>SDOs</a:t>
            </a:r>
            <a:endParaRPr sz="1950">
              <a:latin typeface="Arial"/>
              <a:cs typeface="Arial"/>
            </a:endParaRPr>
          </a:p>
          <a:p>
            <a:pPr lvl="1" marL="410209" marR="88265" indent="-198120">
              <a:lnSpc>
                <a:spcPct val="101499"/>
              </a:lnSpc>
              <a:spcBef>
                <a:spcPts val="66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helps</a:t>
            </a:r>
            <a:r>
              <a:rPr dirty="0" sz="195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regulators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determine</a:t>
            </a:r>
            <a:r>
              <a:rPr dirty="0" sz="1950" spc="114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which</a:t>
            </a:r>
            <a:r>
              <a:rPr dirty="0" sz="19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international</a:t>
            </a:r>
            <a:r>
              <a:rPr dirty="0" sz="195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r>
              <a:rPr dirty="0" sz="19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may</a:t>
            </a:r>
            <a:r>
              <a:rPr dirty="0" sz="1950" spc="1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be</a:t>
            </a:r>
            <a:r>
              <a:rPr dirty="0" sz="1950" spc="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relevant</a:t>
            </a:r>
            <a:r>
              <a:rPr dirty="0" sz="195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696969"/>
                </a:solidFill>
                <a:latin typeface="Arial"/>
                <a:cs typeface="Arial"/>
              </a:rPr>
              <a:t>for</a:t>
            </a:r>
            <a:r>
              <a:rPr dirty="0" sz="19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95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purposes</a:t>
            </a:r>
            <a:r>
              <a:rPr dirty="0" sz="195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95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9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96969"/>
                </a:solidFill>
                <a:latin typeface="Arial"/>
                <a:cs typeface="Arial"/>
              </a:rPr>
              <a:t>TBT</a:t>
            </a:r>
            <a:r>
              <a:rPr dirty="0" sz="1950" spc="-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696969"/>
                </a:solidFill>
                <a:latin typeface="Arial"/>
                <a:cs typeface="Arial"/>
              </a:rPr>
              <a:t>Agreement</a:t>
            </a:r>
            <a:endParaRPr sz="195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69443" y="1503299"/>
          <a:ext cx="9521190" cy="420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7195"/>
                <a:gridCol w="4010025"/>
              </a:tblGrid>
              <a:tr h="545465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4D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WTO/TBT</a:t>
                      </a:r>
                      <a:r>
                        <a:rPr dirty="0" sz="2600" spc="1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Principles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345A"/>
                    </a:solidFill>
                  </a:tcPr>
                </a:tc>
              </a:tr>
              <a:tr h="5435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4D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95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Transparency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ED2"/>
                    </a:solidFill>
                  </a:tcPr>
                </a:tc>
              </a:tr>
              <a:tr h="5435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4D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95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Openness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5454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4D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95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Impartiality</a:t>
                      </a:r>
                      <a:r>
                        <a:rPr dirty="0" sz="1950" spc="8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950" spc="114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Consensus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ED2"/>
                    </a:solidFill>
                  </a:tcPr>
                </a:tc>
              </a:tr>
              <a:tr h="5435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4D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95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Effectiveness</a:t>
                      </a:r>
                      <a:r>
                        <a:rPr dirty="0" sz="1950" spc="8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950" spc="11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relevance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5435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4D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95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Coherence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ED2"/>
                    </a:solidFill>
                  </a:tcPr>
                </a:tc>
              </a:tr>
              <a:tr h="939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4D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97025" marR="437515" indent="-1153795">
                        <a:lnSpc>
                          <a:spcPct val="101499"/>
                        </a:lnSpc>
                        <a:spcBef>
                          <a:spcPts val="340"/>
                        </a:spcBef>
                      </a:pPr>
                      <a:r>
                        <a:rPr dirty="0" sz="195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Consideration</a:t>
                      </a:r>
                      <a:r>
                        <a:rPr dirty="0" sz="1950" spc="8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950" spc="135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developing</a:t>
                      </a:r>
                      <a:r>
                        <a:rPr dirty="0" sz="1950" spc="-1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1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nations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5986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/>
              <a:t>International</a:t>
            </a:r>
            <a:r>
              <a:rPr dirty="0" spc="254">
                <a:latin typeface="Times New Roman"/>
                <a:cs typeface="Times New Roman"/>
              </a:rPr>
              <a:t> </a:t>
            </a:r>
            <a:r>
              <a:rPr dirty="0" spc="-10"/>
              <a:t>Standards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279" y="5835396"/>
            <a:ext cx="3636264" cy="103022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-25">
                <a:latin typeface="Verdana"/>
                <a:cs typeface="Verdana"/>
              </a:rPr>
              <a:t>11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2203" y="1779858"/>
            <a:ext cx="5269230" cy="425196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We</a:t>
            </a:r>
            <a:r>
              <a:rPr dirty="0" sz="24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all</a:t>
            </a:r>
            <a:r>
              <a:rPr dirty="0" sz="24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want</a:t>
            </a:r>
            <a:r>
              <a:rPr dirty="0" sz="240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dirty="0" sz="240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facilitate</a:t>
            </a:r>
            <a:r>
              <a:rPr dirty="0" sz="240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market</a:t>
            </a:r>
            <a:r>
              <a:rPr dirty="0" sz="240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696969"/>
                </a:solidFill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  <a:p>
            <a:pPr marL="410209" marR="5080" indent="-198120">
              <a:lnSpc>
                <a:spcPct val="100600"/>
              </a:lnSpc>
              <a:spcBef>
                <a:spcPts val="685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Reduce</a:t>
            </a:r>
            <a:r>
              <a:rPr dirty="0" sz="175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non-tariff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barriers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that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impede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flow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goods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services</a:t>
            </a:r>
            <a:endParaRPr sz="1750">
              <a:latin typeface="Arial"/>
              <a:cs typeface="Arial"/>
            </a:endParaRPr>
          </a:p>
          <a:p>
            <a:pPr marL="410209" marR="116205" indent="-198120">
              <a:lnSpc>
                <a:spcPct val="100600"/>
              </a:lnSpc>
              <a:spcBef>
                <a:spcPts val="66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Reduce</a:t>
            </a:r>
            <a:r>
              <a:rPr dirty="0" sz="175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cost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75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differences</a:t>
            </a:r>
            <a:r>
              <a:rPr dirty="0" sz="1750" spc="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regulation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endParaRPr sz="1750">
              <a:latin typeface="Arial"/>
              <a:cs typeface="Arial"/>
            </a:endParaRPr>
          </a:p>
          <a:p>
            <a:pPr marL="410209" marR="818515" indent="-198120">
              <a:lnSpc>
                <a:spcPct val="100600"/>
              </a:lnSpc>
              <a:spcBef>
                <a:spcPts val="66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Increase</a:t>
            </a:r>
            <a:r>
              <a:rPr dirty="0" sz="175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compatibility,</a:t>
            </a:r>
            <a:r>
              <a:rPr dirty="0" sz="175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transparency,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cooperation</a:t>
            </a:r>
            <a:endParaRPr sz="1750">
              <a:latin typeface="Arial"/>
              <a:cs typeface="Arial"/>
            </a:endParaRPr>
          </a:p>
          <a:p>
            <a:pPr marL="410209" indent="-198755">
              <a:lnSpc>
                <a:spcPct val="100000"/>
              </a:lnSpc>
              <a:spcBef>
                <a:spcPts val="67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Foster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innovation</a:t>
            </a:r>
            <a:r>
              <a:rPr dirty="0" sz="175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technology</a:t>
            </a:r>
            <a:r>
              <a:rPr dirty="0" sz="175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transfer</a:t>
            </a:r>
            <a:endParaRPr sz="1750">
              <a:latin typeface="Arial"/>
              <a:cs typeface="Arial"/>
            </a:endParaRPr>
          </a:p>
          <a:p>
            <a:pPr marL="410209" marR="896619" indent="-198120">
              <a:lnSpc>
                <a:spcPct val="100600"/>
              </a:lnSpc>
              <a:spcBef>
                <a:spcPts val="66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Boost</a:t>
            </a:r>
            <a:r>
              <a:rPr dirty="0" sz="175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dirty="0" sz="175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competitiveness</a:t>
            </a:r>
            <a:r>
              <a:rPr dirty="0" sz="17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75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696969"/>
                </a:solidFill>
                <a:latin typeface="Arial"/>
                <a:cs typeface="Arial"/>
              </a:rPr>
              <a:t>SMEs</a:t>
            </a:r>
            <a:r>
              <a:rPr dirty="0" sz="175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175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696969"/>
                </a:solidFill>
                <a:latin typeface="Arial"/>
                <a:cs typeface="Arial"/>
              </a:rPr>
              <a:t>companies</a:t>
            </a:r>
            <a:endParaRPr sz="1750">
              <a:latin typeface="Arial"/>
              <a:cs typeface="Arial"/>
            </a:endParaRPr>
          </a:p>
          <a:p>
            <a:pPr marL="12700" marR="314960">
              <a:lnSpc>
                <a:spcPts val="3560"/>
              </a:lnSpc>
              <a:spcBef>
                <a:spcPts val="90"/>
              </a:spcBef>
            </a:pP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We</a:t>
            </a:r>
            <a:r>
              <a:rPr dirty="0" sz="240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want</a:t>
            </a:r>
            <a:r>
              <a:rPr dirty="0" sz="24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policies</a:t>
            </a:r>
            <a:r>
              <a:rPr dirty="0" sz="24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that</a:t>
            </a:r>
            <a:r>
              <a:rPr dirty="0" sz="240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advance</a:t>
            </a:r>
            <a:r>
              <a:rPr dirty="0" sz="240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696969"/>
                </a:solidFill>
                <a:latin typeface="Arial"/>
                <a:cs typeface="Arial"/>
              </a:rPr>
              <a:t>trade</a:t>
            </a:r>
            <a:r>
              <a:rPr dirty="0" sz="24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dirty="0" sz="240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promote</a:t>
            </a:r>
            <a:r>
              <a:rPr dirty="0" sz="240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696969"/>
                </a:solidFill>
                <a:latin typeface="Arial"/>
                <a:cs typeface="Arial"/>
              </a:rPr>
              <a:t>greater</a:t>
            </a:r>
            <a:r>
              <a:rPr dirty="0" sz="2400" spc="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696969"/>
                </a:solidFill>
                <a:latin typeface="Arial"/>
                <a:cs typeface="Arial"/>
              </a:rPr>
              <a:t>prosperity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540"/>
              </a:spcBef>
            </a:pPr>
            <a:r>
              <a:rPr dirty="0"/>
              <a:t>Standards</a:t>
            </a:r>
            <a:r>
              <a:rPr dirty="0" spc="20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/>
              <a:t>Regulatory</a:t>
            </a:r>
            <a:r>
              <a:rPr dirty="0" spc="210">
                <a:latin typeface="Times New Roman"/>
                <a:cs typeface="Times New Roman"/>
              </a:rPr>
              <a:t> </a:t>
            </a:r>
            <a:r>
              <a:rPr dirty="0"/>
              <a:t>Objectives</a:t>
            </a:r>
            <a:r>
              <a:rPr dirty="0" spc="195">
                <a:latin typeface="Times New Roman"/>
                <a:cs typeface="Times New Roman"/>
              </a:rPr>
              <a:t> </a:t>
            </a:r>
            <a:r>
              <a:rPr dirty="0" spc="-25"/>
              <a:t>in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Today’s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/>
              <a:t>Global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 spc="-10"/>
              <a:t>Economy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6064" y="1773935"/>
            <a:ext cx="3695700" cy="49911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-25">
                <a:latin typeface="Verdana"/>
                <a:cs typeface="Verdana"/>
              </a:rPr>
              <a:t>11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427" y="1510283"/>
            <a:ext cx="9307195" cy="0"/>
          </a:xfrm>
          <a:custGeom>
            <a:avLst/>
            <a:gdLst/>
            <a:ahLst/>
            <a:cxnLst/>
            <a:rect l="l" t="t" r="r" b="b"/>
            <a:pathLst>
              <a:path w="9307195" h="0">
                <a:moveTo>
                  <a:pt x="0" y="0"/>
                </a:moveTo>
                <a:lnTo>
                  <a:pt x="9307067" y="0"/>
                </a:lnTo>
              </a:path>
            </a:pathLst>
          </a:custGeom>
          <a:ln w="6984">
            <a:solidFill>
              <a:srgbClr val="009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821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dirty="0"/>
              <a:t>ASTM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International</a:t>
            </a:r>
            <a:r>
              <a:rPr dirty="0" spc="195">
                <a:latin typeface="Times New Roman"/>
                <a:cs typeface="Times New Roman"/>
              </a:rPr>
              <a:t> </a:t>
            </a:r>
            <a:r>
              <a:rPr dirty="0"/>
              <a:t>–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Global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Outreach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95731" y="4348467"/>
            <a:ext cx="4030345" cy="167386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500" spc="-10">
                <a:solidFill>
                  <a:srgbClr val="0095D6"/>
                </a:solidFill>
                <a:latin typeface="Arial"/>
                <a:cs typeface="Arial"/>
              </a:rPr>
              <a:t>Provides</a:t>
            </a:r>
            <a:endParaRPr sz="1500">
              <a:latin typeface="Arial"/>
              <a:cs typeface="Arial"/>
            </a:endParaRPr>
          </a:p>
          <a:p>
            <a:pPr marL="410209" indent="-198755">
              <a:lnSpc>
                <a:spcPts val="1495"/>
              </a:lnSpc>
              <a:spcBef>
                <a:spcPts val="54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dirty="0" sz="1300" spc="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cost,</a:t>
            </a:r>
            <a:r>
              <a:rPr dirty="0" sz="1300" spc="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online</a:t>
            </a:r>
            <a:r>
              <a:rPr dirty="0" sz="1300" spc="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access</a:t>
            </a:r>
            <a:r>
              <a:rPr dirty="0" sz="1300" spc="6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300" spc="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all</a:t>
            </a:r>
            <a:r>
              <a:rPr dirty="0" sz="1300" spc="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 spc="-10" b="1">
                <a:solidFill>
                  <a:srgbClr val="404040"/>
                </a:solidFill>
                <a:latin typeface="Arial"/>
                <a:cs typeface="Arial"/>
              </a:rPr>
              <a:t>13,000</a:t>
            </a:r>
            <a:endParaRPr sz="1300">
              <a:latin typeface="Arial"/>
              <a:cs typeface="Arial"/>
            </a:endParaRPr>
          </a:p>
          <a:p>
            <a:pPr marL="410209">
              <a:lnSpc>
                <a:spcPts val="1495"/>
              </a:lnSpc>
            </a:pP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ASTM</a:t>
            </a:r>
            <a:r>
              <a:rPr dirty="0" sz="1300" spc="8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Arial"/>
                <a:cs typeface="Arial"/>
              </a:rPr>
              <a:t>standards</a:t>
            </a:r>
            <a:endParaRPr sz="1300">
              <a:latin typeface="Arial"/>
              <a:cs typeface="Arial"/>
            </a:endParaRPr>
          </a:p>
          <a:p>
            <a:pPr marL="410209" marR="5080" indent="-198120">
              <a:lnSpc>
                <a:spcPts val="1430"/>
              </a:lnSpc>
              <a:spcBef>
                <a:spcPts val="680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Ability</a:t>
            </a:r>
            <a:r>
              <a:rPr dirty="0" sz="1300" spc="6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300" spc="6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adopt</a:t>
            </a:r>
            <a:r>
              <a:rPr dirty="0" sz="1300" spc="6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300" spc="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use</a:t>
            </a:r>
            <a:r>
              <a:rPr dirty="0" sz="13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ASTM</a:t>
            </a:r>
            <a:r>
              <a:rPr dirty="0" sz="1300" spc="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standards</a:t>
            </a:r>
            <a:r>
              <a:rPr dirty="0" sz="1300" spc="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dirty="0" sz="1300" spc="6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3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basis</a:t>
            </a:r>
            <a:r>
              <a:rPr dirty="0" sz="1300" spc="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300" spc="7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national</a:t>
            </a:r>
            <a:r>
              <a:rPr dirty="0" sz="1300" spc="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standards,</a:t>
            </a:r>
            <a:r>
              <a:rPr dirty="0" sz="1300" spc="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reference,</a:t>
            </a:r>
            <a:r>
              <a:rPr dirty="0" sz="1300" spc="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300" spc="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Arial"/>
                <a:cs typeface="Arial"/>
              </a:rPr>
              <a:t>consult</a:t>
            </a:r>
            <a:endParaRPr sz="1300">
              <a:latin typeface="Arial"/>
              <a:cs typeface="Arial"/>
            </a:endParaRPr>
          </a:p>
          <a:p>
            <a:pPr marL="410209" marR="29209" indent="-198120">
              <a:lnSpc>
                <a:spcPts val="1420"/>
              </a:lnSpc>
              <a:spcBef>
                <a:spcPts val="665"/>
              </a:spcBef>
              <a:buFont typeface="Symbol"/>
              <a:buChar char=""/>
              <a:tabLst>
                <a:tab pos="410845" algn="l"/>
              </a:tabLst>
            </a:pPr>
            <a:r>
              <a:rPr dirty="0" sz="1300" b="1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dirty="0" sz="1300" spc="7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404040"/>
                </a:solidFill>
                <a:latin typeface="Arial"/>
                <a:cs typeface="Arial"/>
              </a:rPr>
              <a:t>cost</a:t>
            </a:r>
            <a:r>
              <a:rPr dirty="0" sz="1300" spc="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membership</a:t>
            </a:r>
            <a:r>
              <a:rPr dirty="0" sz="1300" spc="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300" spc="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any</a:t>
            </a:r>
            <a:r>
              <a:rPr dirty="0" sz="1300" spc="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300" spc="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dirty="0" sz="1300" spc="6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many</a:t>
            </a:r>
            <a:r>
              <a:rPr dirty="0" sz="1300" spc="-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404040"/>
                </a:solidFill>
                <a:latin typeface="Arial"/>
                <a:cs typeface="Arial"/>
              </a:rPr>
              <a:t>ASTM</a:t>
            </a:r>
            <a:r>
              <a:rPr dirty="0" sz="13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TCs</a:t>
            </a:r>
            <a:r>
              <a:rPr dirty="0" sz="1300" spc="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300" spc="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any</a:t>
            </a:r>
            <a:r>
              <a:rPr dirty="0" sz="1300" spc="7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stakeholder</a:t>
            </a:r>
            <a:r>
              <a:rPr dirty="0" sz="1300" spc="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300" spc="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Arial"/>
                <a:cs typeface="Arial"/>
              </a:rPr>
              <a:t>partner’s</a:t>
            </a:r>
            <a:r>
              <a:rPr dirty="0" sz="1300" spc="6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404040"/>
                </a:solidFill>
                <a:latin typeface="Arial"/>
                <a:cs typeface="Arial"/>
              </a:rPr>
              <a:t>geography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367" y="2391155"/>
            <a:ext cx="957072" cy="57911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340355" y="3050544"/>
            <a:ext cx="641350" cy="565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95"/>
              </a:spcBef>
            </a:pPr>
            <a:r>
              <a:rPr dirty="0" sz="2200" spc="-25" b="1">
                <a:solidFill>
                  <a:srgbClr val="696969"/>
                </a:solidFill>
                <a:latin typeface="Arial"/>
                <a:cs typeface="Arial"/>
              </a:rPr>
              <a:t>122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partners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51051" y="1837441"/>
            <a:ext cx="3218180" cy="2946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 b="1">
                <a:solidFill>
                  <a:srgbClr val="0095D6"/>
                </a:solidFill>
                <a:latin typeface="Arial"/>
                <a:cs typeface="Arial"/>
              </a:rPr>
              <a:t>Developing</a:t>
            </a:r>
            <a:r>
              <a:rPr dirty="0" sz="1750" spc="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0095D6"/>
                </a:solidFill>
                <a:latin typeface="Arial"/>
                <a:cs typeface="Arial"/>
              </a:rPr>
              <a:t>Economies</a:t>
            </a:r>
            <a:r>
              <a:rPr dirty="0" sz="1750" spc="-1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750" spc="-10" b="1">
                <a:solidFill>
                  <a:srgbClr val="0095D6"/>
                </a:solidFill>
                <a:latin typeface="Arial"/>
                <a:cs typeface="Arial"/>
              </a:rPr>
              <a:t>Reach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0407" y="3050544"/>
            <a:ext cx="1297940" cy="766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spc="-25" b="1">
                <a:solidFill>
                  <a:srgbClr val="696969"/>
                </a:solidFill>
                <a:latin typeface="Arial"/>
                <a:cs typeface="Arial"/>
              </a:rPr>
              <a:t>116</a:t>
            </a:r>
            <a:endParaRPr sz="2200">
              <a:latin typeface="Arial"/>
              <a:cs typeface="Arial"/>
            </a:endParaRPr>
          </a:p>
          <a:p>
            <a:pPr algn="ctr" marL="12700" marR="5080" indent="-1270">
              <a:lnSpc>
                <a:spcPct val="101499"/>
              </a:lnSpc>
              <a:spcBef>
                <a:spcPts val="25"/>
              </a:spcBef>
            </a:pP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national</a:t>
            </a:r>
            <a:r>
              <a:rPr dirty="0" sz="13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standards</a:t>
            </a:r>
            <a:r>
              <a:rPr dirty="0" sz="130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bodies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07738" y="3050544"/>
            <a:ext cx="1156335" cy="565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696969"/>
                </a:solidFill>
                <a:latin typeface="Arial"/>
                <a:cs typeface="Arial"/>
              </a:rPr>
              <a:t>6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regional</a:t>
            </a:r>
            <a:r>
              <a:rPr dirty="0" sz="130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bodies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665223" y="3910080"/>
            <a:ext cx="19767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A6A6A6"/>
                </a:solidFill>
                <a:latin typeface="Arial"/>
                <a:cs typeface="Arial"/>
              </a:rPr>
              <a:t>most</a:t>
            </a:r>
            <a:r>
              <a:rPr dirty="0" sz="1100" spc="2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1100" i="1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dirty="0" sz="1100" spc="6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1100" spc="-10" i="1">
                <a:solidFill>
                  <a:srgbClr val="A6A6A6"/>
                </a:solidFill>
                <a:latin typeface="Arial"/>
                <a:cs typeface="Arial"/>
              </a:rPr>
              <a:t>transitioning</a:t>
            </a:r>
            <a:r>
              <a:rPr dirty="0" sz="110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1100" spc="-10" i="1">
                <a:solidFill>
                  <a:srgbClr val="A6A6A6"/>
                </a:solidFill>
                <a:latin typeface="Arial"/>
                <a:cs typeface="Arial"/>
              </a:rPr>
              <a:t>economies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19" y="2327148"/>
            <a:ext cx="960119" cy="670559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3214116" y="2330195"/>
            <a:ext cx="1351915" cy="673735"/>
            <a:chOff x="3214116" y="2330195"/>
            <a:chExt cx="1351915" cy="67373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5783" y="2330195"/>
              <a:ext cx="960119" cy="67360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214116" y="2639568"/>
              <a:ext cx="361315" cy="83820"/>
            </a:xfrm>
            <a:custGeom>
              <a:avLst/>
              <a:gdLst/>
              <a:ahLst/>
              <a:cxnLst/>
              <a:rect l="l" t="t" r="r" b="b"/>
              <a:pathLst>
                <a:path w="361314" h="83819">
                  <a:moveTo>
                    <a:pt x="291084" y="45720"/>
                  </a:moveTo>
                  <a:lnTo>
                    <a:pt x="291084" y="39624"/>
                  </a:lnTo>
                  <a:lnTo>
                    <a:pt x="0" y="39624"/>
                  </a:lnTo>
                  <a:lnTo>
                    <a:pt x="0" y="45720"/>
                  </a:lnTo>
                  <a:lnTo>
                    <a:pt x="291084" y="45720"/>
                  </a:lnTo>
                  <a:close/>
                </a:path>
                <a:path w="361314" h="83819">
                  <a:moveTo>
                    <a:pt x="361188" y="42672"/>
                  </a:moveTo>
                  <a:lnTo>
                    <a:pt x="277368" y="0"/>
                  </a:lnTo>
                  <a:lnTo>
                    <a:pt x="277368" y="39624"/>
                  </a:lnTo>
                  <a:lnTo>
                    <a:pt x="291084" y="39624"/>
                  </a:lnTo>
                  <a:lnTo>
                    <a:pt x="291084" y="77086"/>
                  </a:lnTo>
                  <a:lnTo>
                    <a:pt x="361188" y="42672"/>
                  </a:lnTo>
                  <a:close/>
                </a:path>
                <a:path w="361314" h="83819">
                  <a:moveTo>
                    <a:pt x="291084" y="77086"/>
                  </a:moveTo>
                  <a:lnTo>
                    <a:pt x="291084" y="45720"/>
                  </a:lnTo>
                  <a:lnTo>
                    <a:pt x="277368" y="45720"/>
                  </a:lnTo>
                  <a:lnTo>
                    <a:pt x="277368" y="83820"/>
                  </a:lnTo>
                  <a:lnTo>
                    <a:pt x="291084" y="7708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130798" y="3082549"/>
            <a:ext cx="1883410" cy="766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864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696969"/>
                </a:solidFill>
                <a:latin typeface="Arial"/>
                <a:cs typeface="Arial"/>
              </a:rPr>
              <a:t>8800</a:t>
            </a:r>
            <a:r>
              <a:rPr dirty="0" sz="2200" spc="-10" b="1" i="1">
                <a:solidFill>
                  <a:srgbClr val="696969"/>
                </a:solidFill>
                <a:latin typeface="Arial"/>
                <a:cs typeface="Arial"/>
              </a:rPr>
              <a:t>+</a:t>
            </a:r>
            <a:endParaRPr sz="2200">
              <a:latin typeface="Arial"/>
              <a:cs typeface="Arial"/>
            </a:endParaRPr>
          </a:p>
          <a:p>
            <a:pPr marL="12700" marR="5080" indent="363855">
              <a:lnSpc>
                <a:spcPct val="101499"/>
              </a:lnSpc>
              <a:spcBef>
                <a:spcPts val="25"/>
              </a:spcBef>
            </a:pP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130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citations</a:t>
            </a:r>
            <a:r>
              <a:rPr dirty="0" sz="1300" spc="5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from</a:t>
            </a:r>
            <a:r>
              <a:rPr dirty="0" sz="130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~75%</a:t>
            </a:r>
            <a:r>
              <a:rPr dirty="0" sz="130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30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ASTM</a:t>
            </a:r>
            <a:r>
              <a:rPr dirty="0" sz="1300" spc="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696969"/>
                </a:solidFill>
                <a:latin typeface="Arial"/>
                <a:cs typeface="Arial"/>
              </a:rPr>
              <a:t>TCs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0135" y="2116835"/>
            <a:ext cx="822960" cy="88087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3152" y="2269236"/>
            <a:ext cx="1216152" cy="850391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7560053" y="3193800"/>
            <a:ext cx="147955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95"/>
              </a:spcBef>
            </a:pPr>
            <a:r>
              <a:rPr dirty="0" sz="2200" spc="-20" b="1">
                <a:solidFill>
                  <a:srgbClr val="696969"/>
                </a:solidFill>
                <a:latin typeface="Arial"/>
                <a:cs typeface="Arial"/>
              </a:rPr>
              <a:t>100</a:t>
            </a:r>
            <a:r>
              <a:rPr dirty="0" sz="2200" spc="-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programs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20" b="1">
                <a:solidFill>
                  <a:srgbClr val="696969"/>
                </a:solidFill>
                <a:latin typeface="Arial"/>
                <a:cs typeface="Arial"/>
              </a:rPr>
              <a:t>3500</a:t>
            </a:r>
            <a:r>
              <a:rPr dirty="0" sz="2200" spc="-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individuals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931794" y="1887733"/>
            <a:ext cx="718820" cy="2946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 spc="-10" b="1">
                <a:solidFill>
                  <a:srgbClr val="0095D6"/>
                </a:solidFill>
                <a:latin typeface="Arial"/>
                <a:cs typeface="Arial"/>
              </a:rPr>
              <a:t>Virtual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900674" y="4498344"/>
            <a:ext cx="3249930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>
                <a:solidFill>
                  <a:srgbClr val="0095D6"/>
                </a:solidFill>
                <a:latin typeface="Arial"/>
                <a:cs typeface="Arial"/>
              </a:rPr>
              <a:t>Capacity</a:t>
            </a:r>
            <a:r>
              <a:rPr dirty="0" sz="1500" spc="120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95D6"/>
                </a:solidFill>
                <a:latin typeface="Arial"/>
                <a:cs typeface="Arial"/>
              </a:rPr>
              <a:t>Building</a:t>
            </a:r>
            <a:r>
              <a:rPr dirty="0" sz="1500" spc="145">
                <a:solidFill>
                  <a:srgbClr val="0095D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696969"/>
                </a:solidFill>
                <a:latin typeface="Arial"/>
                <a:cs typeface="Arial"/>
              </a:rPr>
              <a:t>–</a:t>
            </a:r>
            <a:r>
              <a:rPr dirty="0" sz="150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technical/procedural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101842" y="4733040"/>
            <a:ext cx="3312795" cy="830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5425" marR="5080" indent="-213360">
              <a:lnSpc>
                <a:spcPct val="101499"/>
              </a:lnSpc>
              <a:spcBef>
                <a:spcPts val="95"/>
              </a:spcBef>
              <a:tabLst>
                <a:tab pos="225425" algn="l"/>
              </a:tabLst>
            </a:pPr>
            <a:r>
              <a:rPr dirty="0" sz="1300" spc="-50">
                <a:solidFill>
                  <a:srgbClr val="696969"/>
                </a:solidFill>
                <a:latin typeface="Cambria Math"/>
                <a:cs typeface="Cambria Math"/>
              </a:rPr>
              <a:t>⎼</a:t>
            </a:r>
            <a:r>
              <a:rPr dirty="0" sz="1300">
                <a:solidFill>
                  <a:srgbClr val="696969"/>
                </a:solidFill>
                <a:latin typeface="Times New Roman"/>
                <a:cs typeface="Times New Roman"/>
              </a:rPr>
              <a:t>	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Individuals</a:t>
            </a:r>
            <a:r>
              <a:rPr dirty="0" sz="130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in-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residence</a:t>
            </a:r>
            <a:r>
              <a:rPr dirty="0" sz="130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30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on-site,</a:t>
            </a:r>
            <a:r>
              <a:rPr dirty="0" sz="130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fully</a:t>
            </a:r>
            <a:r>
              <a:rPr dirty="0" sz="130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696969"/>
                </a:solidFill>
                <a:latin typeface="Arial"/>
                <a:cs typeface="Arial"/>
              </a:rPr>
              <a:t>or</a:t>
            </a:r>
            <a:r>
              <a:rPr dirty="0" sz="13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partially</a:t>
            </a:r>
            <a:r>
              <a:rPr dirty="0" sz="13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sponsored,</a:t>
            </a:r>
            <a:r>
              <a:rPr dirty="0" sz="130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delegation</a:t>
            </a:r>
            <a:r>
              <a:rPr dirty="0" sz="13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programs</a:t>
            </a:r>
            <a:r>
              <a:rPr dirty="0" sz="13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along</a:t>
            </a:r>
            <a:r>
              <a:rPr dirty="0" sz="13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with</a:t>
            </a:r>
            <a:r>
              <a:rPr dirty="0" sz="130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an</a:t>
            </a:r>
            <a:r>
              <a:rPr dirty="0" sz="13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extensive</a:t>
            </a:r>
            <a:r>
              <a:rPr dirty="0" sz="130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number</a:t>
            </a:r>
            <a:r>
              <a:rPr dirty="0" sz="13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dirty="0" sz="130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virtual</a:t>
            </a:r>
            <a:r>
              <a:rPr dirty="0" sz="13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"/>
                <a:cs typeface="Arial"/>
              </a:rPr>
              <a:t>sessions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726692" y="2639568"/>
            <a:ext cx="361315" cy="83820"/>
          </a:xfrm>
          <a:custGeom>
            <a:avLst/>
            <a:gdLst/>
            <a:ahLst/>
            <a:cxnLst/>
            <a:rect l="l" t="t" r="r" b="b"/>
            <a:pathLst>
              <a:path w="361314" h="83819">
                <a:moveTo>
                  <a:pt x="83820" y="39624"/>
                </a:moveTo>
                <a:lnTo>
                  <a:pt x="83820" y="0"/>
                </a:lnTo>
                <a:lnTo>
                  <a:pt x="0" y="42672"/>
                </a:lnTo>
                <a:lnTo>
                  <a:pt x="70104" y="77086"/>
                </a:lnTo>
                <a:lnTo>
                  <a:pt x="70104" y="39624"/>
                </a:lnTo>
                <a:lnTo>
                  <a:pt x="83820" y="39624"/>
                </a:lnTo>
                <a:close/>
              </a:path>
              <a:path w="361314" h="83819">
                <a:moveTo>
                  <a:pt x="361188" y="45720"/>
                </a:moveTo>
                <a:lnTo>
                  <a:pt x="361188" y="39624"/>
                </a:lnTo>
                <a:lnTo>
                  <a:pt x="70104" y="39624"/>
                </a:lnTo>
                <a:lnTo>
                  <a:pt x="70104" y="45720"/>
                </a:lnTo>
                <a:lnTo>
                  <a:pt x="361188" y="45720"/>
                </a:lnTo>
                <a:close/>
              </a:path>
              <a:path w="361314" h="83819">
                <a:moveTo>
                  <a:pt x="83820" y="83820"/>
                </a:moveTo>
                <a:lnTo>
                  <a:pt x="83820" y="45720"/>
                </a:lnTo>
                <a:lnTo>
                  <a:pt x="70104" y="45720"/>
                </a:lnTo>
                <a:lnTo>
                  <a:pt x="70104" y="77086"/>
                </a:lnTo>
                <a:lnTo>
                  <a:pt x="83820" y="838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957571" y="1804416"/>
            <a:ext cx="0" cy="2342515"/>
          </a:xfrm>
          <a:custGeom>
            <a:avLst/>
            <a:gdLst/>
            <a:ahLst/>
            <a:cxnLst/>
            <a:rect l="l" t="t" r="r" b="b"/>
            <a:pathLst>
              <a:path w="0" h="2342515">
                <a:moveTo>
                  <a:pt x="0" y="0"/>
                </a:moveTo>
                <a:lnTo>
                  <a:pt x="0" y="2342387"/>
                </a:lnTo>
              </a:path>
            </a:pathLst>
          </a:custGeom>
          <a:ln w="13969">
            <a:solidFill>
              <a:srgbClr val="90D1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243571" y="1804416"/>
            <a:ext cx="0" cy="2342515"/>
          </a:xfrm>
          <a:custGeom>
            <a:avLst/>
            <a:gdLst/>
            <a:ahLst/>
            <a:cxnLst/>
            <a:rect l="l" t="t" r="r" b="b"/>
            <a:pathLst>
              <a:path w="0" h="2342515">
                <a:moveTo>
                  <a:pt x="0" y="0"/>
                </a:moveTo>
                <a:lnTo>
                  <a:pt x="0" y="2342387"/>
                </a:lnTo>
              </a:path>
            </a:pathLst>
          </a:custGeom>
          <a:ln w="13969">
            <a:solidFill>
              <a:srgbClr val="90D1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ASTM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International</a:t>
            </a: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 spc="-25">
                <a:latin typeface="Verdana"/>
                <a:cs typeface="Verdana"/>
              </a:rPr>
              <a:t>11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E22BC018-14A6-4D56-9EA9-44F62BC803D2}"/>
</file>

<file path=customXml/itemProps2.xml><?xml version="1.0" encoding="utf-8"?>
<ds:datastoreItem xmlns:ds="http://schemas.openxmlformats.org/officeDocument/2006/customXml" ds:itemID="{33D584D9-8AED-44C8-9515-E0B3FB3D71C8}"/>
</file>

<file path=customXml/itemProps3.xml><?xml version="1.0" encoding="utf-8"?>
<ds:datastoreItem xmlns:ds="http://schemas.openxmlformats.org/officeDocument/2006/customXml" ds:itemID="{E2AF0CA6-C32F-424A-9D87-D85AF3DEC575}"/>
</file>

<file path=customXml/itemProps4.xml><?xml version="1.0" encoding="utf-8"?>
<ds:datastoreItem xmlns:ds="http://schemas.openxmlformats.org/officeDocument/2006/customXml" ds:itemID="{33D584D9-8AED-44C8-9515-E0B3FB3D71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MJIVERAGE - PIVOT ARSO ANSI Webinar - Bioethanol as Clean Cooking Fuel. 11.09.2022</dc:title>
  <dc:creator>mjiverage</dc:creator>
  <dcterms:created xsi:type="dcterms:W3CDTF">2022-11-09T12:09:56Z</dcterms:created>
  <dcterms:modified xsi:type="dcterms:W3CDTF">2022-11-09T12:09:56Z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2022-11-09T00:00:00Z</vt:filetime>
  </property>
  <property fmtid="{D5CDD505-2E9C-101B-9397-08002B2CF9AE}" pid="5" name="Producer">
    <vt:lpwstr>GPL Ghostscript 9.21</vt:lpwstr>
  </property>
  <property fmtid="{D5CDD505-2E9C-101B-9397-08002B2CF9AE}" pid="6" name="ContentTypeId">
    <vt:lpwstr>0x0101008CEA0F26C7743146B81ADA30DB412C57</vt:lpwstr>
  </property>
  <property fmtid="{D5CDD505-2E9C-101B-9397-08002B2CF9AE}" pid="7" name="_dlc_DocIdItemGuid">
    <vt:lpwstr>efc3ac6b-822e-4eb9-b400-be4eaee057ce</vt:lpwstr>
  </property>
</Properties>
</file>