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Override2.xml" ContentType="application/vnd.openxmlformats-officedocument.themeOverride+xml"/>
  <Override PartName="/ppt/theme/themeOverride1.xml" ContentType="application/vnd.openxmlformats-officedocument.themeOverr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303" r:id="rId2"/>
    <p:sldId id="260" r:id="rId3"/>
    <p:sldId id="265" r:id="rId4"/>
    <p:sldId id="312" r:id="rId5"/>
    <p:sldId id="313" r:id="rId6"/>
    <p:sldId id="314" r:id="rId7"/>
    <p:sldId id="315" r:id="rId8"/>
    <p:sldId id="316" r:id="rId9"/>
    <p:sldId id="317" r:id="rId10"/>
    <p:sldId id="318" r:id="rId11"/>
    <p:sldId id="319" r:id="rId12"/>
    <p:sldId id="320" r:id="rId13"/>
    <p:sldId id="863" r:id="rId14"/>
    <p:sldId id="879" r:id="rId15"/>
    <p:sldId id="865" r:id="rId16"/>
    <p:sldId id="866" r:id="rId17"/>
    <p:sldId id="868" r:id="rId18"/>
    <p:sldId id="870" r:id="rId19"/>
    <p:sldId id="871" r:id="rId20"/>
    <p:sldId id="872" r:id="rId21"/>
    <p:sldId id="271" r:id="rId22"/>
    <p:sldId id="861" r:id="rId23"/>
    <p:sldId id="862" r:id="rId24"/>
    <p:sldId id="873" r:id="rId25"/>
    <p:sldId id="875" r:id="rId26"/>
    <p:sldId id="269" r:id="rId27"/>
    <p:sldId id="876" r:id="rId28"/>
    <p:sldId id="877" r:id="rId29"/>
    <p:sldId id="262" r:id="rId30"/>
    <p:sldId id="880" r:id="rId31"/>
    <p:sldId id="878" r:id="rId32"/>
    <p:sldId id="305" r:id="rId33"/>
    <p:sldId id="864" r:id="rId34"/>
    <p:sldId id="867" r:id="rId35"/>
  </p:sldIdLst>
  <p:sldSz cx="13817600" cy="7772400"/>
  <p:notesSz cx="6858000" cy="9144000"/>
  <p:defaultText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C2F58E-9054-4002-BD07-21268260C6BE}">
          <p14:sldIdLst>
            <p14:sldId id="303"/>
            <p14:sldId id="260"/>
            <p14:sldId id="265"/>
            <p14:sldId id="312"/>
            <p14:sldId id="313"/>
            <p14:sldId id="314"/>
            <p14:sldId id="315"/>
            <p14:sldId id="316"/>
            <p14:sldId id="317"/>
            <p14:sldId id="318"/>
            <p14:sldId id="319"/>
            <p14:sldId id="320"/>
            <p14:sldId id="863"/>
            <p14:sldId id="879"/>
            <p14:sldId id="865"/>
            <p14:sldId id="866"/>
            <p14:sldId id="868"/>
            <p14:sldId id="870"/>
            <p14:sldId id="871"/>
            <p14:sldId id="872"/>
            <p14:sldId id="271"/>
            <p14:sldId id="861"/>
            <p14:sldId id="862"/>
            <p14:sldId id="873"/>
            <p14:sldId id="875"/>
            <p14:sldId id="269"/>
            <p14:sldId id="876"/>
            <p14:sldId id="877"/>
            <p14:sldId id="262"/>
            <p14:sldId id="880"/>
            <p14:sldId id="878"/>
            <p14:sldId id="305"/>
          </p14:sldIdLst>
        </p14:section>
        <p14:section name="Extra slides" id="{256778C8-88F0-4AF9-A121-23BC493ABB2C}">
          <p14:sldIdLst>
            <p14:sldId id="864"/>
            <p14:sldId id="867"/>
          </p14:sldIdLst>
        </p14:section>
      </p14:sectionLst>
    </p:ex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Kendra" initials="WK" lastIdx="2" clrIdx="0">
    <p:extLst>
      <p:ext uri="{19B8F6BF-5375-455C-9EA6-DF929625EA0E}">
        <p15:presenceInfo xmlns:p15="http://schemas.microsoft.com/office/powerpoint/2012/main" userId="S::kewilliams@who.int::f2f18946-3a23-4335-948b-6100c3d5dd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D2B"/>
    <a:srgbClr val="E1963E"/>
    <a:srgbClr val="C10065"/>
    <a:srgbClr val="CC006A"/>
    <a:srgbClr val="404140"/>
    <a:srgbClr val="DAD490"/>
    <a:srgbClr val="7F7F7F"/>
    <a:srgbClr val="E57D30"/>
    <a:srgbClr val="092529"/>
    <a:srgbClr val="55A8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83549" autoAdjust="0"/>
  </p:normalViewPr>
  <p:slideViewPr>
    <p:cSldViewPr snapToGrid="0" snapToObjects="1">
      <p:cViewPr varScale="1">
        <p:scale>
          <a:sx n="84" d="100"/>
          <a:sy n="84" d="100"/>
        </p:scale>
        <p:origin x="1260" y="102"/>
      </p:cViewPr>
      <p:guideLst>
        <p:guide orient="horz" pos="2448"/>
        <p:guide pos="43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9" d="100"/>
        <a:sy n="59" d="100"/>
      </p:scale>
      <p:origin x="0" y="0"/>
    </p:cViewPr>
  </p:sorterViewPr>
  <p:notesViewPr>
    <p:cSldViewPr snapToGrid="0" snapToObjects="1">
      <p:cViewPr varScale="1">
        <p:scale>
          <a:sx n="166" d="100"/>
          <a:sy n="166" d="100"/>
        </p:scale>
        <p:origin x="152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20"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7E51A5-B478-1E40-8CBB-0DAA8831E99D}" type="datetimeFigureOut">
              <a:rPr lang="en-US" smtClean="0"/>
              <a:t>11/8/2022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AAD578-DED7-9640-8F31-2B6A02B2A2D3}" type="slidenum">
              <a:rPr lang="en-US" smtClean="0"/>
              <a:t>‹#›</a:t>
            </a:fld>
            <a:endParaRPr lang="en-US"/>
          </a:p>
        </p:txBody>
      </p:sp>
    </p:spTree>
    <p:extLst>
      <p:ext uri="{BB962C8B-B14F-4D97-AF65-F5344CB8AC3E}">
        <p14:creationId xmlns:p14="http://schemas.microsoft.com/office/powerpoint/2010/main" val="3475778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D587F-861E-6740-9643-E3DDAE89B8D6}"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32F50-0B60-B34B-8422-4E195A5AE2C1}" type="slidenum">
              <a:rPr lang="en-US" smtClean="0"/>
              <a:t>‹#›</a:t>
            </a:fld>
            <a:endParaRPr lang="en-US"/>
          </a:p>
        </p:txBody>
      </p:sp>
    </p:spTree>
    <p:extLst>
      <p:ext uri="{BB962C8B-B14F-4D97-AF65-F5344CB8AC3E}">
        <p14:creationId xmlns:p14="http://schemas.microsoft.com/office/powerpoint/2010/main" val="156854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1</a:t>
            </a:fld>
            <a:endParaRPr lang="en-US"/>
          </a:p>
        </p:txBody>
      </p:sp>
    </p:spTree>
    <p:extLst>
      <p:ext uri="{BB962C8B-B14F-4D97-AF65-F5344CB8AC3E}">
        <p14:creationId xmlns:p14="http://schemas.microsoft.com/office/powerpoint/2010/main" val="312529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2363" y="331788"/>
            <a:ext cx="4613275" cy="2595562"/>
          </a:xfrm>
        </p:spPr>
      </p:sp>
      <p:sp>
        <p:nvSpPr>
          <p:cNvPr id="3" name="Notes Placeholder 2"/>
          <p:cNvSpPr>
            <a:spLocks noGrp="1"/>
          </p:cNvSpPr>
          <p:nvPr>
            <p:ph type="body" idx="1"/>
          </p:nvPr>
        </p:nvSpPr>
        <p:spPr/>
        <p:txBody>
          <a:bodyPr/>
          <a:lstStyle/>
          <a:p>
            <a:endParaRPr lang="en-GB"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FDA4219-BDDC-4A4B-BC22-64BBCF848250}" type="slidenum">
              <a:rPr lang="en-US" smtClean="0"/>
              <a:pPr>
                <a:defRPr/>
              </a:pPr>
              <a:t>13</a:t>
            </a:fld>
            <a:endParaRPr lang="en-US"/>
          </a:p>
        </p:txBody>
      </p:sp>
    </p:spTree>
    <p:extLst>
      <p:ext uri="{BB962C8B-B14F-4D97-AF65-F5344CB8AC3E}">
        <p14:creationId xmlns:p14="http://schemas.microsoft.com/office/powerpoint/2010/main" val="245109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2363" y="331788"/>
            <a:ext cx="4613275" cy="2595562"/>
          </a:xfrm>
        </p:spPr>
      </p:sp>
      <p:sp>
        <p:nvSpPr>
          <p:cNvPr id="3" name="Notes Placeholder 2"/>
          <p:cNvSpPr>
            <a:spLocks noGrp="1"/>
          </p:cNvSpPr>
          <p:nvPr>
            <p:ph type="body" idx="1"/>
          </p:nvPr>
        </p:nvSpPr>
        <p:spPr/>
        <p:txBody>
          <a:bodyPr/>
          <a:lstStyle/>
          <a:p>
            <a:r>
              <a:rPr lang="en-GB" b="0" dirty="0">
                <a:latin typeface="Arial" pitchFamily="34" charset="0"/>
                <a:cs typeface="Arial" pitchFamily="34" charset="0"/>
              </a:rPr>
              <a:t>Over simplifying and saying a stove is “tier X” removes transparency and limits the ability for people/programs to appreciate the relative benefits and limitations of different cookstoves. Different people/programs will have different priorities and therefore care about different types of performance.</a:t>
            </a:r>
          </a:p>
        </p:txBody>
      </p:sp>
      <p:sp>
        <p:nvSpPr>
          <p:cNvPr id="4" name="Slide Number Placeholder 3"/>
          <p:cNvSpPr>
            <a:spLocks noGrp="1"/>
          </p:cNvSpPr>
          <p:nvPr>
            <p:ph type="sldNum" sz="quarter" idx="10"/>
          </p:nvPr>
        </p:nvSpPr>
        <p:spPr/>
        <p:txBody>
          <a:bodyPr/>
          <a:lstStyle/>
          <a:p>
            <a:pPr>
              <a:defRPr/>
            </a:pPr>
            <a:fld id="{EFDA4219-BDDC-4A4B-BC22-64BBCF848250}" type="slidenum">
              <a:rPr lang="en-US" smtClean="0"/>
              <a:pPr>
                <a:defRPr/>
              </a:pPr>
              <a:t>14</a:t>
            </a:fld>
            <a:endParaRPr lang="en-US"/>
          </a:p>
        </p:txBody>
      </p:sp>
    </p:spTree>
    <p:extLst>
      <p:ext uri="{BB962C8B-B14F-4D97-AF65-F5344CB8AC3E}">
        <p14:creationId xmlns:p14="http://schemas.microsoft.com/office/powerpoint/2010/main" val="3072989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2363" y="331788"/>
            <a:ext cx="4613275" cy="2595562"/>
          </a:xfrm>
        </p:spPr>
      </p:sp>
      <p:sp>
        <p:nvSpPr>
          <p:cNvPr id="3" name="Notes Placeholder 2"/>
          <p:cNvSpPr>
            <a:spLocks noGrp="1"/>
          </p:cNvSpPr>
          <p:nvPr>
            <p:ph type="body" idx="1"/>
          </p:nvPr>
        </p:nvSpPr>
        <p:spPr/>
        <p:txBody>
          <a:bodyPr/>
          <a:lstStyle/>
          <a:p>
            <a:endParaRPr lang="en-GB"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FDA4219-BDDC-4A4B-BC22-64BBCF848250}" type="slidenum">
              <a:rPr lang="en-US" smtClean="0"/>
              <a:pPr>
                <a:defRPr/>
              </a:pPr>
              <a:t>15</a:t>
            </a:fld>
            <a:endParaRPr lang="en-US"/>
          </a:p>
        </p:txBody>
      </p:sp>
    </p:spTree>
    <p:extLst>
      <p:ext uri="{BB962C8B-B14F-4D97-AF65-F5344CB8AC3E}">
        <p14:creationId xmlns:p14="http://schemas.microsoft.com/office/powerpoint/2010/main" val="200161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2363" y="331788"/>
            <a:ext cx="4613275" cy="2595562"/>
          </a:xfrm>
        </p:spPr>
      </p:sp>
      <p:sp>
        <p:nvSpPr>
          <p:cNvPr id="3" name="Notes Placeholder 2"/>
          <p:cNvSpPr>
            <a:spLocks noGrp="1"/>
          </p:cNvSpPr>
          <p:nvPr>
            <p:ph type="body" idx="1"/>
          </p:nvPr>
        </p:nvSpPr>
        <p:spPr/>
        <p:txBody>
          <a:bodyPr/>
          <a:lstStyle/>
          <a:p>
            <a:endParaRPr lang="en-GB"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FDA4219-BDDC-4A4B-BC22-64BBCF848250}" type="slidenum">
              <a:rPr lang="en-US" smtClean="0"/>
              <a:pPr>
                <a:defRPr/>
              </a:pPr>
              <a:t>16</a:t>
            </a:fld>
            <a:endParaRPr lang="en-US"/>
          </a:p>
        </p:txBody>
      </p:sp>
    </p:spTree>
    <p:extLst>
      <p:ext uri="{BB962C8B-B14F-4D97-AF65-F5344CB8AC3E}">
        <p14:creationId xmlns:p14="http://schemas.microsoft.com/office/powerpoint/2010/main" val="1079308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17</a:t>
            </a:fld>
            <a:endParaRPr lang="en-US"/>
          </a:p>
        </p:txBody>
      </p:sp>
    </p:spTree>
    <p:extLst>
      <p:ext uri="{BB962C8B-B14F-4D97-AF65-F5344CB8AC3E}">
        <p14:creationId xmlns:p14="http://schemas.microsoft.com/office/powerpoint/2010/main" val="3368167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18</a:t>
            </a:fld>
            <a:endParaRPr lang="en-US"/>
          </a:p>
        </p:txBody>
      </p:sp>
    </p:spTree>
    <p:extLst>
      <p:ext uri="{BB962C8B-B14F-4D97-AF65-F5344CB8AC3E}">
        <p14:creationId xmlns:p14="http://schemas.microsoft.com/office/powerpoint/2010/main" val="718236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19</a:t>
            </a:fld>
            <a:endParaRPr lang="en-US"/>
          </a:p>
        </p:txBody>
      </p:sp>
    </p:spTree>
    <p:extLst>
      <p:ext uri="{BB962C8B-B14F-4D97-AF65-F5344CB8AC3E}">
        <p14:creationId xmlns:p14="http://schemas.microsoft.com/office/powerpoint/2010/main" val="1253103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more likely are you to exhibit health issues with exposure then without exposure</a:t>
            </a:r>
          </a:p>
        </p:txBody>
      </p:sp>
      <p:sp>
        <p:nvSpPr>
          <p:cNvPr id="4" name="Slide Number Placeholder 3"/>
          <p:cNvSpPr>
            <a:spLocks noGrp="1"/>
          </p:cNvSpPr>
          <p:nvPr>
            <p:ph type="sldNum" sz="quarter" idx="5"/>
          </p:nvPr>
        </p:nvSpPr>
        <p:spPr/>
        <p:txBody>
          <a:bodyPr/>
          <a:lstStyle/>
          <a:p>
            <a:fld id="{1A032F50-0B60-B34B-8422-4E195A5AE2C1}" type="slidenum">
              <a:rPr lang="en-US" smtClean="0"/>
              <a:t>20</a:t>
            </a:fld>
            <a:endParaRPr lang="en-US"/>
          </a:p>
        </p:txBody>
      </p:sp>
    </p:spTree>
    <p:extLst>
      <p:ext uri="{BB962C8B-B14F-4D97-AF65-F5344CB8AC3E}">
        <p14:creationId xmlns:p14="http://schemas.microsoft.com/office/powerpoint/2010/main" val="1398637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more likely are you to exhibit health issues with exposure then without exposure</a:t>
            </a:r>
          </a:p>
        </p:txBody>
      </p:sp>
      <p:sp>
        <p:nvSpPr>
          <p:cNvPr id="4" name="Slide Number Placeholder 3"/>
          <p:cNvSpPr>
            <a:spLocks noGrp="1"/>
          </p:cNvSpPr>
          <p:nvPr>
            <p:ph type="sldNum" sz="quarter" idx="5"/>
          </p:nvPr>
        </p:nvSpPr>
        <p:spPr/>
        <p:txBody>
          <a:bodyPr/>
          <a:lstStyle/>
          <a:p>
            <a:fld id="{1A032F50-0B60-B34B-8422-4E195A5AE2C1}" type="slidenum">
              <a:rPr lang="en-US" smtClean="0"/>
              <a:t>21</a:t>
            </a:fld>
            <a:endParaRPr lang="en-US"/>
          </a:p>
        </p:txBody>
      </p:sp>
    </p:spTree>
    <p:extLst>
      <p:ext uri="{BB962C8B-B14F-4D97-AF65-F5344CB8AC3E}">
        <p14:creationId xmlns:p14="http://schemas.microsoft.com/office/powerpoint/2010/main" val="3994300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2363" y="331788"/>
            <a:ext cx="4613275" cy="2595562"/>
          </a:xfrm>
        </p:spPr>
      </p:sp>
      <p:sp>
        <p:nvSpPr>
          <p:cNvPr id="3" name="Notes Placeholder 2"/>
          <p:cNvSpPr>
            <a:spLocks noGrp="1"/>
          </p:cNvSpPr>
          <p:nvPr>
            <p:ph type="body" idx="1"/>
          </p:nvPr>
        </p:nvSpPr>
        <p:spPr/>
        <p:txBody>
          <a:bodyPr/>
          <a:lstStyle/>
          <a:p>
            <a:r>
              <a:rPr lang="en-US" dirty="0"/>
              <a:t>Note that just because a stove has an emission rate meeting a given tier, it does not mean that every household that uses that stove will achieve the exposure levels and ALRI risk associated with that tier. The emission rates indicate that 50% of households using such a device (for tiers 1-4) and 90% of households using such a device (for tier 5) will achieve the exposure levels associated with the given tier. </a:t>
            </a:r>
          </a:p>
        </p:txBody>
      </p:sp>
      <p:sp>
        <p:nvSpPr>
          <p:cNvPr id="4" name="Slide Number Placeholder 3"/>
          <p:cNvSpPr>
            <a:spLocks noGrp="1"/>
          </p:cNvSpPr>
          <p:nvPr>
            <p:ph type="sldNum" sz="quarter" idx="5"/>
          </p:nvPr>
        </p:nvSpPr>
        <p:spPr/>
        <p:txBody>
          <a:bodyPr/>
          <a:lstStyle/>
          <a:p>
            <a:fld id="{098E1879-9A62-4B44-8733-B587E7602888}" type="slidenum">
              <a:rPr lang="en-US" smtClean="0"/>
              <a:pPr/>
              <a:t>22</a:t>
            </a:fld>
            <a:endParaRPr lang="en-US" dirty="0"/>
          </a:p>
        </p:txBody>
      </p:sp>
    </p:spTree>
    <p:extLst>
      <p:ext uri="{BB962C8B-B14F-4D97-AF65-F5344CB8AC3E}">
        <p14:creationId xmlns:p14="http://schemas.microsoft.com/office/powerpoint/2010/main" val="289237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p5: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Clr>
                <a:schemeClr val="dk1"/>
              </a:buClr>
              <a:buSzPts val="1200"/>
              <a:buFont typeface="Calibri"/>
              <a:buNone/>
            </a:pPr>
            <a:r>
              <a:rPr lang="en-US"/>
              <a:t>What are ISO standards and why are they important?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A decade ago, we had different stakeholders all over the world testing stoves in different ways, if at all, with no easy or standardized way of reporting the results. When CCA launched, this was one of the main priorities identified by partners.</a:t>
            </a:r>
            <a:endParaRPr/>
          </a:p>
          <a:p>
            <a:pPr marL="0" lvl="0" indent="0" algn="l" rtl="0">
              <a:spcBef>
                <a:spcPts val="0"/>
              </a:spcBef>
              <a:spcAft>
                <a:spcPts val="0"/>
              </a:spcAft>
              <a:buClr>
                <a:schemeClr val="dk1"/>
              </a:buClr>
              <a:buSzPts val="1200"/>
              <a:buFont typeface="Calibri"/>
              <a:buNone/>
            </a:pPr>
            <a:r>
              <a:rPr lang="en-US"/>
              <a:t>When we started developing standards in 2012, we chose to do it through the International Organization for Standardization (ISO) in the form of a voluntary international performance standard. </a:t>
            </a:r>
            <a:endParaRPr/>
          </a:p>
          <a:p>
            <a:pPr marL="0" lvl="0" indent="0" algn="l" rtl="0">
              <a:spcBef>
                <a:spcPts val="0"/>
              </a:spcBef>
              <a:spcAft>
                <a:spcPts val="0"/>
              </a:spcAft>
              <a:buClr>
                <a:schemeClr val="dk1"/>
              </a:buClr>
              <a:buSzPts val="1200"/>
              <a:buFont typeface="Calibri"/>
              <a:buNone/>
            </a:pPr>
            <a:r>
              <a:rPr lang="en-US"/>
              <a:t>Outcome and process standardized-- ISO and stakeholders engage through their national standard bodies making the work more robust and widely accepted. </a:t>
            </a:r>
            <a:endParaRPr/>
          </a:p>
          <a:p>
            <a:pPr marL="0" lvl="0" indent="0" algn="l" rtl="0">
              <a:spcBef>
                <a:spcPts val="0"/>
              </a:spcBef>
              <a:spcAft>
                <a:spcPts val="0"/>
              </a:spcAft>
              <a:buClr>
                <a:schemeClr val="dk1"/>
              </a:buClr>
              <a:buSzPts val="1200"/>
              <a:buFont typeface="Calibri"/>
              <a:buNone/>
            </a:pPr>
            <a:r>
              <a:rPr lang="en-US"/>
              <a:t>International standards provide a single, validated source for testing methods and performance indicators and can be used in any country with consideration of national policies and contexts. </a:t>
            </a:r>
            <a:endParaRPr/>
          </a:p>
          <a:p>
            <a:pPr marL="0" lvl="0" indent="0" algn="l" rtl="0">
              <a:spcBef>
                <a:spcPts val="0"/>
              </a:spcBef>
              <a:spcAft>
                <a:spcPts val="0"/>
              </a:spcAft>
              <a:buClr>
                <a:schemeClr val="dk1"/>
              </a:buClr>
              <a:buSzPts val="1200"/>
              <a:buFont typeface="Calibri"/>
              <a:buNone/>
            </a:pPr>
            <a:r>
              <a:rPr lang="en-US"/>
              <a:t>They facilitate coordination in a global ecosystem with a broad range of stakeholders, each with differing priorities, approaches, and goals.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Sets the path for continuous improvement over time</a:t>
            </a:r>
            <a:endParaRPr/>
          </a:p>
        </p:txBody>
      </p:sp>
      <p:sp>
        <p:nvSpPr>
          <p:cNvPr id="1734" name="Google Shape;1734;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2363" y="331788"/>
            <a:ext cx="4613275" cy="2595562"/>
          </a:xfrm>
        </p:spPr>
      </p:sp>
      <p:sp>
        <p:nvSpPr>
          <p:cNvPr id="3" name="Notes Placeholder 2"/>
          <p:cNvSpPr>
            <a:spLocks noGrp="1"/>
          </p:cNvSpPr>
          <p:nvPr>
            <p:ph type="body" idx="1"/>
          </p:nvPr>
        </p:nvSpPr>
        <p:spPr/>
        <p:txBody>
          <a:bodyPr/>
          <a:lstStyle/>
          <a:p>
            <a:r>
              <a:rPr lang="en-US" dirty="0"/>
              <a:t>There is no exposure response for CO concentrations and health risk, so target levels for tiers were set such that a progressively higher percentage of households would meet the previous CO air quality guideline level (now IT-4) of 7mg/m3 averaged over 24 hours</a:t>
            </a:r>
          </a:p>
        </p:txBody>
      </p:sp>
      <p:sp>
        <p:nvSpPr>
          <p:cNvPr id="4" name="Slide Number Placeholder 3"/>
          <p:cNvSpPr>
            <a:spLocks noGrp="1"/>
          </p:cNvSpPr>
          <p:nvPr>
            <p:ph type="sldNum" sz="quarter" idx="5"/>
          </p:nvPr>
        </p:nvSpPr>
        <p:spPr/>
        <p:txBody>
          <a:bodyPr/>
          <a:lstStyle/>
          <a:p>
            <a:pPr>
              <a:defRPr/>
            </a:pPr>
            <a:fld id="{EFDA4219-BDDC-4A4B-BC22-64BBCF848250}" type="slidenum">
              <a:rPr lang="en-US" smtClean="0"/>
              <a:pPr>
                <a:defRPr/>
              </a:pPr>
              <a:t>23</a:t>
            </a:fld>
            <a:endParaRPr lang="en-US"/>
          </a:p>
        </p:txBody>
      </p:sp>
    </p:spTree>
    <p:extLst>
      <p:ext uri="{BB962C8B-B14F-4D97-AF65-F5344CB8AC3E}">
        <p14:creationId xmlns:p14="http://schemas.microsoft.com/office/powerpoint/2010/main" val="1283231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24</a:t>
            </a:fld>
            <a:endParaRPr lang="en-US"/>
          </a:p>
        </p:txBody>
      </p:sp>
    </p:spTree>
    <p:extLst>
      <p:ext uri="{BB962C8B-B14F-4D97-AF65-F5344CB8AC3E}">
        <p14:creationId xmlns:p14="http://schemas.microsoft.com/office/powerpoint/2010/main" val="4263499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25</a:t>
            </a:fld>
            <a:endParaRPr lang="en-US"/>
          </a:p>
        </p:txBody>
      </p:sp>
    </p:spTree>
    <p:extLst>
      <p:ext uri="{BB962C8B-B14F-4D97-AF65-F5344CB8AC3E}">
        <p14:creationId xmlns:p14="http://schemas.microsoft.com/office/powerpoint/2010/main" val="577806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1"/>
        <p:cNvGrpSpPr/>
        <p:nvPr/>
      </p:nvGrpSpPr>
      <p:grpSpPr>
        <a:xfrm>
          <a:off x="0" y="0"/>
          <a:ext cx="0" cy="0"/>
          <a:chOff x="0" y="0"/>
          <a:chExt cx="0" cy="0"/>
        </a:xfrm>
      </p:grpSpPr>
      <p:sp>
        <p:nvSpPr>
          <p:cNvPr id="1862" name="Google Shape;1862;p1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3" name="Google Shape;186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7815" lvl="0" indent="0" algn="l" rtl="0">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responsible project or program does not end with the laboratory – the lab is simply one component of the puzzle. </a:t>
            </a:r>
          </a:p>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27</a:t>
            </a:fld>
            <a:endParaRPr lang="en-US"/>
          </a:p>
        </p:txBody>
      </p:sp>
    </p:spTree>
    <p:extLst>
      <p:ext uri="{BB962C8B-B14F-4D97-AF65-F5344CB8AC3E}">
        <p14:creationId xmlns:p14="http://schemas.microsoft.com/office/powerpoint/2010/main" val="1802946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responsible project or program does not end with the laboratory – the lab is simply one component of the puzzle. </a:t>
            </a:r>
          </a:p>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28</a:t>
            </a:fld>
            <a:endParaRPr lang="en-US"/>
          </a:p>
        </p:txBody>
      </p:sp>
    </p:spTree>
    <p:extLst>
      <p:ext uri="{BB962C8B-B14F-4D97-AF65-F5344CB8AC3E}">
        <p14:creationId xmlns:p14="http://schemas.microsoft.com/office/powerpoint/2010/main" val="2443322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p7: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0" lvl="0" indent="0" algn="l" rtl="0">
              <a:lnSpc>
                <a:spcPct val="107000"/>
              </a:lnSpc>
              <a:spcBef>
                <a:spcPts val="0"/>
              </a:spcBef>
              <a:spcAft>
                <a:spcPts val="0"/>
              </a:spcAft>
              <a:buClr>
                <a:schemeClr val="dk1"/>
              </a:buClr>
              <a:buSzPts val="1200"/>
              <a:buFont typeface="Calibri"/>
              <a:buNone/>
            </a:pPr>
            <a:r>
              <a:rPr lang="en-US">
                <a:latin typeface="Calibri"/>
                <a:ea typeface="Calibri"/>
                <a:cs typeface="Calibri"/>
                <a:sym typeface="Calibri"/>
              </a:rPr>
              <a:t>In follow-up to the training and lab equipment that testing centers received, we wanted to deepen their capacity and ensure that testing centers around the world are harmonized in their abilities, so you know that you’re going to get similar results no matter where you send your stove to be tested. To that end, we’ve organized a round-robin testing program with 8 testing labs in Bolivia, Ghana, Kenya, Mexico, Senegal, Uganda and the US. </a:t>
            </a:r>
            <a:endParaRPr/>
          </a:p>
          <a:p>
            <a:pPr marL="0" lvl="0" indent="0" algn="l" rtl="0">
              <a:lnSpc>
                <a:spcPct val="107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lvl="0" indent="0" algn="l" rtl="0">
              <a:lnSpc>
                <a:spcPct val="107000"/>
              </a:lnSpc>
              <a:spcBef>
                <a:spcPts val="0"/>
              </a:spcBef>
              <a:spcAft>
                <a:spcPts val="0"/>
              </a:spcAft>
              <a:buClr>
                <a:schemeClr val="dk1"/>
              </a:buClr>
              <a:buSzPts val="1200"/>
              <a:buFont typeface="Calibri"/>
              <a:buNone/>
            </a:pPr>
            <a:r>
              <a:rPr lang="en-US"/>
              <a:t>Round-robin testing program: each lab receives the same stove, pot and fuel, and follows the ISO protocol.</a:t>
            </a:r>
            <a:endParaRPr>
              <a:latin typeface="Calibri"/>
              <a:ea typeface="Calibri"/>
              <a:cs typeface="Calibri"/>
              <a:sym typeface="Calibri"/>
            </a:endParaRPr>
          </a:p>
          <a:p>
            <a:pPr marL="0" lvl="0" indent="0" algn="l" rtl="0">
              <a:lnSpc>
                <a:spcPct val="107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lvl="0" indent="0" algn="l" rtl="0">
              <a:lnSpc>
                <a:spcPct val="107000"/>
              </a:lnSpc>
              <a:spcBef>
                <a:spcPts val="0"/>
              </a:spcBef>
              <a:spcAft>
                <a:spcPts val="0"/>
              </a:spcAft>
              <a:buClr>
                <a:schemeClr val="dk1"/>
              </a:buClr>
              <a:buSzPts val="1200"/>
              <a:buFont typeface="Calibri"/>
              <a:buNone/>
            </a:pPr>
            <a:r>
              <a:rPr lang="en-US">
                <a:latin typeface="Calibri"/>
                <a:ea typeface="Calibri"/>
                <a:cs typeface="Calibri"/>
                <a:sym typeface="Calibri"/>
              </a:rPr>
              <a:t>As a community of practice, we all come together after each round of testing to compare results, identify inconsistencies, discuss challenges, and fill any gaps in knowledge or practice.</a:t>
            </a:r>
            <a:endParaRPr/>
          </a:p>
          <a:p>
            <a:pPr marL="0" lvl="0" indent="0" algn="l" rtl="0">
              <a:lnSpc>
                <a:spcPct val="107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lvl="0" indent="0" algn="l" rtl="0">
              <a:lnSpc>
                <a:spcPct val="107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lvl="0" indent="0" algn="l" rtl="0">
              <a:lnSpc>
                <a:spcPct val="107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p>
        </p:txBody>
      </p:sp>
      <p:sp>
        <p:nvSpPr>
          <p:cNvPr id="1789" name="Google Shape;1789;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2363" y="331788"/>
            <a:ext cx="4613275" cy="2595562"/>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ct val="100000"/>
              <a:buFont typeface="Arial"/>
              <a:buNone/>
              <a:tabLst/>
              <a:defRPr/>
            </a:pPr>
            <a:r>
              <a:rPr lang="en-US" sz="1000" dirty="0"/>
              <a:t>Tier ratings should be reported separately  (e.g., Tier 3 for PM</a:t>
            </a:r>
            <a:r>
              <a:rPr lang="en-US" sz="1000" baseline="-25000" dirty="0"/>
              <a:t>2.5</a:t>
            </a:r>
            <a:r>
              <a:rPr lang="en-US" sz="1000" dirty="0"/>
              <a:t>, Tier 5 for CO; there is no such thing as a “Tier 3 stove”)</a:t>
            </a:r>
          </a:p>
          <a:p>
            <a:endParaRPr lang="en-US" dirty="0"/>
          </a:p>
        </p:txBody>
      </p:sp>
      <p:sp>
        <p:nvSpPr>
          <p:cNvPr id="4" name="Slide Number Placeholder 3"/>
          <p:cNvSpPr>
            <a:spLocks noGrp="1"/>
          </p:cNvSpPr>
          <p:nvPr>
            <p:ph type="sldNum" sz="quarter" idx="5"/>
          </p:nvPr>
        </p:nvSpPr>
        <p:spPr/>
        <p:txBody>
          <a:bodyPr/>
          <a:lstStyle/>
          <a:p>
            <a:fld id="{098E1879-9A62-4B44-8733-B587E7602888}" type="slidenum">
              <a:rPr lang="en-US" smtClean="0"/>
              <a:pPr/>
              <a:t>31</a:t>
            </a:fld>
            <a:endParaRPr lang="en-US" dirty="0"/>
          </a:p>
        </p:txBody>
      </p:sp>
    </p:spTree>
    <p:extLst>
      <p:ext uri="{BB962C8B-B14F-4D97-AF65-F5344CB8AC3E}">
        <p14:creationId xmlns:p14="http://schemas.microsoft.com/office/powerpoint/2010/main" val="1275512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33</a:t>
            </a:fld>
            <a:endParaRPr lang="en-US"/>
          </a:p>
        </p:txBody>
      </p:sp>
    </p:spTree>
    <p:extLst>
      <p:ext uri="{BB962C8B-B14F-4D97-AF65-F5344CB8AC3E}">
        <p14:creationId xmlns:p14="http://schemas.microsoft.com/office/powerpoint/2010/main" val="23774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8"/>
        <p:cNvGrpSpPr/>
        <p:nvPr/>
      </p:nvGrpSpPr>
      <p:grpSpPr>
        <a:xfrm>
          <a:off x="0" y="0"/>
          <a:ext cx="0" cy="0"/>
          <a:chOff x="0" y="0"/>
          <a:chExt cx="0" cy="0"/>
        </a:xfrm>
      </p:grpSpPr>
      <p:sp>
        <p:nvSpPr>
          <p:cNvPr id="1829" name="Google Shape;182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0" name="Google Shape;18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8" name="Google Shape;183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93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8" name="Google Shape;183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5317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6</a:t>
            </a:fld>
            <a:endParaRPr lang="en-US"/>
          </a:p>
        </p:txBody>
      </p:sp>
    </p:spTree>
    <p:extLst>
      <p:ext uri="{BB962C8B-B14F-4D97-AF65-F5344CB8AC3E}">
        <p14:creationId xmlns:p14="http://schemas.microsoft.com/office/powerpoint/2010/main" val="268106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7</a:t>
            </a:fld>
            <a:endParaRPr lang="en-US"/>
          </a:p>
        </p:txBody>
      </p:sp>
    </p:spTree>
    <p:extLst>
      <p:ext uri="{BB962C8B-B14F-4D97-AF65-F5344CB8AC3E}">
        <p14:creationId xmlns:p14="http://schemas.microsoft.com/office/powerpoint/2010/main" val="1268064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11</a:t>
            </a:fld>
            <a:endParaRPr lang="en-US"/>
          </a:p>
        </p:txBody>
      </p:sp>
    </p:spTree>
    <p:extLst>
      <p:ext uri="{BB962C8B-B14F-4D97-AF65-F5344CB8AC3E}">
        <p14:creationId xmlns:p14="http://schemas.microsoft.com/office/powerpoint/2010/main" val="114003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 prioritizes repeatability more than an accurate representation of actual performance – great for comparing cookstoves or designing new stoves</a:t>
            </a:r>
          </a:p>
          <a:p>
            <a:endParaRPr lang="en-US" dirty="0"/>
          </a:p>
          <a:p>
            <a:r>
              <a:rPr lang="en-US" dirty="0"/>
              <a:t>Field testing prioritizes actual performance but it not well suited for ensuring repeatability. It tests the stove “as is.” Tested using the actual pots, foods, fuel </a:t>
            </a:r>
            <a:r>
              <a:rPr lang="en-US" dirty="0" err="1"/>
              <a:t>tyeps</a:t>
            </a:r>
            <a:r>
              <a:rPr lang="en-US" dirty="0"/>
              <a:t>, etc. Good for knowing how a stove will do in the real world. Typically it is much more difficult and expensive</a:t>
            </a:r>
          </a:p>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12</a:t>
            </a:fld>
            <a:endParaRPr lang="en-US"/>
          </a:p>
        </p:txBody>
      </p:sp>
    </p:spTree>
    <p:extLst>
      <p:ext uri="{BB962C8B-B14F-4D97-AF65-F5344CB8AC3E}">
        <p14:creationId xmlns:p14="http://schemas.microsoft.com/office/powerpoint/2010/main" val="3868608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Green Dots CSU">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9516" r="52955" b="10580"/>
          <a:stretch/>
        </p:blipFill>
        <p:spPr>
          <a:xfrm>
            <a:off x="7816145" y="1"/>
            <a:ext cx="6001456" cy="7772400"/>
          </a:xfrm>
          <a:prstGeom prst="rect">
            <a:avLst/>
          </a:prstGeom>
        </p:spPr>
      </p:pic>
      <p:sp>
        <p:nvSpPr>
          <p:cNvPr id="4" name="Text Placeholder 8"/>
          <p:cNvSpPr>
            <a:spLocks noGrp="1"/>
          </p:cNvSpPr>
          <p:nvPr>
            <p:ph type="body" sz="quarter" idx="11" hasCustomPrompt="1"/>
          </p:nvPr>
        </p:nvSpPr>
        <p:spPr>
          <a:xfrm>
            <a:off x="628075" y="2695562"/>
            <a:ext cx="12561453" cy="1949512"/>
          </a:xfrm>
        </p:spPr>
        <p:txBody>
          <a:bodyPr anchor="t" anchorCtr="0">
            <a:spAutoFit/>
          </a:bodyPr>
          <a:lstStyle>
            <a:lvl1pPr marL="0" indent="0">
              <a:lnSpc>
                <a:spcPct val="100000"/>
              </a:lnSpc>
              <a:spcBef>
                <a:spcPts val="0"/>
              </a:spcBef>
              <a:spcAft>
                <a:spcPts val="0"/>
              </a:spcAft>
              <a:buNone/>
              <a:defRPr sz="6000">
                <a:solidFill>
                  <a:schemeClr val="bg1"/>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7882" y="6733969"/>
            <a:ext cx="3520440" cy="787424"/>
          </a:xfrm>
          <a:prstGeom prst="rect">
            <a:avLst/>
          </a:prstGeom>
        </p:spPr>
      </p:pic>
    </p:spTree>
    <p:extLst>
      <p:ext uri="{BB962C8B-B14F-4D97-AF65-F5344CB8AC3E}">
        <p14:creationId xmlns:p14="http://schemas.microsoft.com/office/powerpoint/2010/main" val="12255301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45328" y="2799373"/>
            <a:ext cx="9744199" cy="1015663"/>
          </a:xfrm>
          <a:prstGeom prst="rect">
            <a:avLst/>
          </a:prstGeom>
        </p:spPr>
        <p:txBody>
          <a:bodyPr vert="horz" wrap="square" lIns="91440" tIns="91440" rIns="91440" bIns="91440" rtlCol="0" anchor="b" anchorCtr="0">
            <a:spAutoFit/>
          </a:bodyPr>
          <a:lstStyle/>
          <a:p>
            <a:r>
              <a:rPr lang="en-US" dirty="0"/>
              <a:t>Section Header Goes Here</a:t>
            </a:r>
          </a:p>
        </p:txBody>
      </p:sp>
      <p:sp>
        <p:nvSpPr>
          <p:cNvPr id="4" name="Text Placeholder 24"/>
          <p:cNvSpPr>
            <a:spLocks noGrp="1"/>
          </p:cNvSpPr>
          <p:nvPr>
            <p:ph type="body" sz="quarter" idx="10" hasCustomPrompt="1"/>
          </p:nvPr>
        </p:nvSpPr>
        <p:spPr>
          <a:xfrm>
            <a:off x="3445328" y="4381997"/>
            <a:ext cx="9744199" cy="486543"/>
          </a:xfrm>
        </p:spPr>
        <p:txBody>
          <a:bodyPr wrap="square">
            <a:spAutoFit/>
          </a:bodyPr>
          <a:lstStyle>
            <a:lvl1pPr marL="0" indent="0">
              <a:buNone/>
              <a:defRPr baseline="0"/>
            </a:lvl1pPr>
          </a:lstStyle>
          <a:p>
            <a:pPr lvl="0"/>
            <a:r>
              <a:rPr lang="en-US" dirty="0"/>
              <a:t>Section subhead goes here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9831" t="28562" b="11534"/>
          <a:stretch/>
        </p:blipFill>
        <p:spPr>
          <a:xfrm>
            <a:off x="0" y="1"/>
            <a:ext cx="2572933" cy="7772400"/>
          </a:xfrm>
          <a:prstGeom prst="rect">
            <a:avLst/>
          </a:prstGeom>
        </p:spPr>
      </p:pic>
    </p:spTree>
    <p:extLst>
      <p:ext uri="{BB962C8B-B14F-4D97-AF65-F5344CB8AC3E}">
        <p14:creationId xmlns:p14="http://schemas.microsoft.com/office/powerpoint/2010/main" val="9310047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2036701" y="2797385"/>
            <a:ext cx="9744199" cy="1015663"/>
          </a:xfrm>
          <a:prstGeom prst="rect">
            <a:avLst/>
          </a:prstGeom>
        </p:spPr>
        <p:txBody>
          <a:bodyPr vert="horz" wrap="square" lIns="91440" tIns="91440" rIns="91440" bIns="91440" rtlCol="0" anchor="ctr" anchorCtr="0">
            <a:spAutoFit/>
          </a:bodyPr>
          <a:lstStyle>
            <a:lvl1pPr algn="ctr">
              <a:defRPr>
                <a:solidFill>
                  <a:schemeClr val="tx1"/>
                </a:solidFill>
              </a:defRPr>
            </a:lvl1pPr>
          </a:lstStyle>
          <a:p>
            <a:r>
              <a:rPr lang="en-US" dirty="0"/>
              <a:t>“Quote </a:t>
            </a:r>
            <a:r>
              <a:rPr lang="en-US"/>
              <a:t>Goes Here.”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21" t="28562" r="1" b="57447"/>
          <a:stretch/>
        </p:blipFill>
        <p:spPr>
          <a:xfrm>
            <a:off x="246888" y="6034881"/>
            <a:ext cx="13267944" cy="1883823"/>
          </a:xfrm>
          <a:prstGeom prst="rect">
            <a:avLst/>
          </a:prstGeom>
        </p:spPr>
      </p:pic>
    </p:spTree>
    <p:extLst>
      <p:ext uri="{BB962C8B-B14F-4D97-AF65-F5344CB8AC3E}">
        <p14:creationId xmlns:p14="http://schemas.microsoft.com/office/powerpoint/2010/main" val="5274049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sp>
        <p:nvSpPr>
          <p:cNvPr id="12" name="Text Placeholder 24"/>
          <p:cNvSpPr>
            <a:spLocks noGrp="1"/>
          </p:cNvSpPr>
          <p:nvPr>
            <p:ph type="body" sz="quarter" idx="10" hasCustomPrompt="1"/>
          </p:nvPr>
        </p:nvSpPr>
        <p:spPr>
          <a:xfrm>
            <a:off x="742950"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grpSp>
        <p:nvGrpSpPr>
          <p:cNvPr id="6" name="Group 5"/>
          <p:cNvGrpSpPr/>
          <p:nvPr userDrawn="1"/>
        </p:nvGrpSpPr>
        <p:grpSpPr>
          <a:xfrm>
            <a:off x="0" y="6796748"/>
            <a:ext cx="13817600" cy="617143"/>
            <a:chOff x="0" y="6739600"/>
            <a:chExt cx="13817600" cy="617143"/>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6778192"/>
              <a:ext cx="6449921" cy="539962"/>
            </a:xfrm>
            <a:prstGeom prst="rect">
              <a:avLst/>
            </a:prstGeom>
          </p:spPr>
        </p:pic>
        <p:pic>
          <p:nvPicPr>
            <p:cNvPr id="11" name="Picture 10"/>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0800000">
              <a:off x="7367679" y="6778192"/>
              <a:ext cx="6449921" cy="53996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0229" y="6739600"/>
              <a:ext cx="617143" cy="617143"/>
            </a:xfrm>
            <a:prstGeom prst="rect">
              <a:avLst/>
            </a:prstGeom>
          </p:spPr>
        </p:pic>
      </p:grpSp>
      <p:sp>
        <p:nvSpPr>
          <p:cNvPr id="14" name="Text Placeholder 24"/>
          <p:cNvSpPr>
            <a:spLocks noGrp="1"/>
          </p:cNvSpPr>
          <p:nvPr>
            <p:ph type="body" sz="quarter" idx="11" hasCustomPrompt="1"/>
          </p:nvPr>
        </p:nvSpPr>
        <p:spPr>
          <a:xfrm>
            <a:off x="5106473"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
        <p:nvSpPr>
          <p:cNvPr id="15" name="Text Placeholder 24"/>
          <p:cNvSpPr>
            <a:spLocks noGrp="1"/>
          </p:cNvSpPr>
          <p:nvPr>
            <p:ph type="body" sz="quarter" idx="12" hasCustomPrompt="1"/>
          </p:nvPr>
        </p:nvSpPr>
        <p:spPr>
          <a:xfrm>
            <a:off x="9469996"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and Green Ba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7772400"/>
          </a:xfrm>
        </p:spPr>
        <p:txBody>
          <a:bodyPr anchor="ctr" anchorCtr="0">
            <a:noAutofit/>
          </a:bodyPr>
          <a:lstStyle>
            <a:lvl1pPr marL="0" indent="0" algn="ctr">
              <a:buNone/>
              <a:defRPr baseline="0"/>
            </a:lvl1pPr>
          </a:lstStyle>
          <a:p>
            <a:r>
              <a:rPr lang="en-US" dirty="0"/>
              <a:t>Click to insert photo</a:t>
            </a:r>
          </a:p>
        </p:txBody>
      </p:sp>
      <p:sp>
        <p:nvSpPr>
          <p:cNvPr id="2" name="Rectangle 1"/>
          <p:cNvSpPr/>
          <p:nvPr userDrawn="1"/>
        </p:nvSpPr>
        <p:spPr>
          <a:xfrm>
            <a:off x="9144000" y="0"/>
            <a:ext cx="4673600" cy="777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hasCustomPrompt="1"/>
          </p:nvPr>
        </p:nvSpPr>
        <p:spPr>
          <a:xfrm>
            <a:off x="9560560" y="2842090"/>
            <a:ext cx="3840480" cy="533740"/>
          </a:xfrm>
          <a:prstGeom prst="rect">
            <a:avLst/>
          </a:prstGeom>
        </p:spPr>
        <p:txBody>
          <a:bodyPr vert="horz" wrap="square" lIns="101858" tIns="50929" rIns="101858" bIns="50929" rtlCol="0" anchor="b" anchorCtr="0">
            <a:spAutoFit/>
          </a:bodyPr>
          <a:lstStyle>
            <a:lvl1pPr algn="ctr">
              <a:defRPr sz="2800" b="0">
                <a:solidFill>
                  <a:schemeClr val="bg1"/>
                </a:solidFill>
              </a:defRPr>
            </a:lvl1pPr>
          </a:lstStyle>
          <a:p>
            <a:r>
              <a:rPr lang="en-US" dirty="0"/>
              <a:t>Copy Goes Here</a:t>
            </a:r>
          </a:p>
        </p:txBody>
      </p:sp>
      <p:sp>
        <p:nvSpPr>
          <p:cNvPr id="4" name="Text Placeholder 3"/>
          <p:cNvSpPr>
            <a:spLocks noGrp="1"/>
          </p:cNvSpPr>
          <p:nvPr>
            <p:ph type="body" sz="quarter" idx="11" hasCustomPrompt="1"/>
          </p:nvPr>
        </p:nvSpPr>
        <p:spPr>
          <a:xfrm>
            <a:off x="9560560" y="3886200"/>
            <a:ext cx="3840480" cy="500458"/>
          </a:xfrm>
        </p:spPr>
        <p:txBody>
          <a:bodyPr wrap="square">
            <a:spAutoFit/>
          </a:bodyPr>
          <a:lstStyle>
            <a:lvl1pPr marL="0" indent="0" algn="ctr">
              <a:lnSpc>
                <a:spcPct val="114000"/>
              </a:lnSpc>
              <a:buNone/>
              <a:defRPr baseline="0">
                <a:solidFill>
                  <a:schemeClr val="bg1"/>
                </a:solidFill>
              </a:defRPr>
            </a:lvl1pPr>
          </a:lstStyle>
          <a:p>
            <a:pPr lvl="0"/>
            <a:r>
              <a:rPr lang="en-US" dirty="0"/>
              <a:t>Supporting text goes here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2416" y="6948176"/>
            <a:ext cx="488944" cy="488944"/>
          </a:xfrm>
          <a:prstGeom prst="rect">
            <a:avLst/>
          </a:prstGeom>
        </p:spPr>
      </p:pic>
    </p:spTree>
    <p:extLst>
      <p:ext uri="{BB962C8B-B14F-4D97-AF65-F5344CB8AC3E}">
        <p14:creationId xmlns:p14="http://schemas.microsoft.com/office/powerpoint/2010/main" val="4559939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hoto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1745" y="982462"/>
            <a:ext cx="4862405" cy="1794085"/>
          </a:xfrm>
        </p:spPr>
        <p:txBody>
          <a:bodyPr anchor="t" anchorCtr="0"/>
          <a:lstStyle/>
          <a:p>
            <a:r>
              <a:rPr lang="en-US" dirty="0"/>
              <a:t>Headline Copy Goes Here</a:t>
            </a:r>
          </a:p>
        </p:txBody>
      </p:sp>
      <p:sp>
        <p:nvSpPr>
          <p:cNvPr id="7" name="Content Placeholder 2"/>
          <p:cNvSpPr>
            <a:spLocks noGrp="1"/>
          </p:cNvSpPr>
          <p:nvPr>
            <p:ph idx="1"/>
          </p:nvPr>
        </p:nvSpPr>
        <p:spPr>
          <a:xfrm>
            <a:off x="621745"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8" name="Picture Placeholder 9"/>
          <p:cNvSpPr>
            <a:spLocks noGrp="1"/>
          </p:cNvSpPr>
          <p:nvPr>
            <p:ph type="pic" sz="quarter" idx="13" hasCustomPrompt="1"/>
          </p:nvPr>
        </p:nvSpPr>
        <p:spPr>
          <a:xfrm>
            <a:off x="6105893" y="0"/>
            <a:ext cx="7711707" cy="77724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9127990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3452" y="982462"/>
            <a:ext cx="4862405" cy="1794085"/>
          </a:xfrm>
        </p:spPr>
        <p:txBody>
          <a:bodyPr anchor="t" anchorCtr="0"/>
          <a:lstStyle/>
          <a:p>
            <a:r>
              <a:rPr lang="en-US" dirty="0"/>
              <a:t>Headline Copy Goes Here</a:t>
            </a:r>
          </a:p>
        </p:txBody>
      </p:sp>
      <p:sp>
        <p:nvSpPr>
          <p:cNvPr id="3" name="Content Placeholder 2"/>
          <p:cNvSpPr>
            <a:spLocks noGrp="1"/>
          </p:cNvSpPr>
          <p:nvPr>
            <p:ph idx="1"/>
          </p:nvPr>
        </p:nvSpPr>
        <p:spPr>
          <a:xfrm>
            <a:off x="8333452"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10" name="Picture Placeholder 9"/>
          <p:cNvSpPr>
            <a:spLocks noGrp="1"/>
          </p:cNvSpPr>
          <p:nvPr>
            <p:ph type="pic" sz="quarter" idx="13" hasCustomPrompt="1"/>
          </p:nvPr>
        </p:nvSpPr>
        <p:spPr>
          <a:xfrm>
            <a:off x="2" y="0"/>
            <a:ext cx="7711707" cy="77724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19440784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and Heade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3817600" cy="6400800"/>
          </a:xfrm>
        </p:spPr>
        <p:txBody>
          <a:bodyPr anchor="ctr" anchorCtr="0">
            <a:noAutofit/>
          </a:bodyPr>
          <a:lstStyle>
            <a:lvl1pPr marL="0" indent="0" algn="ctr">
              <a:buNone/>
              <a:defRPr baseline="0"/>
            </a:lvl1pPr>
          </a:lstStyle>
          <a:p>
            <a:r>
              <a:rPr lang="en-US" dirty="0"/>
              <a:t>Click to insert photo</a:t>
            </a:r>
          </a:p>
        </p:txBody>
      </p:sp>
      <p:sp>
        <p:nvSpPr>
          <p:cNvPr id="11" name="Title Placeholder 1"/>
          <p:cNvSpPr>
            <a:spLocks noGrp="1"/>
          </p:cNvSpPr>
          <p:nvPr>
            <p:ph type="title" hasCustomPrompt="1"/>
          </p:nvPr>
        </p:nvSpPr>
        <p:spPr>
          <a:xfrm>
            <a:off x="400424" y="6654703"/>
            <a:ext cx="13016751" cy="779320"/>
          </a:xfrm>
          <a:prstGeom prst="rect">
            <a:avLst/>
          </a:prstGeom>
        </p:spPr>
        <p:txBody>
          <a:bodyPr vert="horz" wrap="square" lIns="101858" tIns="50929" rIns="101858" bIns="50929" rtlCol="0" anchor="t" anchorCtr="0">
            <a:spAutoFit/>
          </a:bodyPr>
          <a:lstStyle>
            <a:lvl1pPr>
              <a:defRPr sz="4396"/>
            </a:lvl1pPr>
          </a:lstStyle>
          <a:p>
            <a:r>
              <a:rPr lang="en-US" dirty="0"/>
              <a:t>Headline Copy Here</a:t>
            </a:r>
          </a:p>
        </p:txBody>
      </p:sp>
    </p:spTree>
    <p:extLst>
      <p:ext uri="{BB962C8B-B14F-4D97-AF65-F5344CB8AC3E}">
        <p14:creationId xmlns:p14="http://schemas.microsoft.com/office/powerpoint/2010/main" val="2754593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3817600" cy="7772400"/>
          </a:xfrm>
        </p:spPr>
        <p:txBody>
          <a:bodyPr anchor="ctr" anchorCtr="0">
            <a:noAutofit/>
          </a:bodyPr>
          <a:lstStyle>
            <a:lvl1pPr marL="0" indent="0" algn="ctr">
              <a:buNone/>
              <a:defRPr baseline="0"/>
            </a:lvl1pPr>
          </a:lstStyle>
          <a:p>
            <a:r>
              <a:rPr lang="en-US" dirty="0"/>
              <a:t>Click to insert photo</a:t>
            </a:r>
          </a:p>
        </p:txBody>
      </p:sp>
    </p:spTree>
    <p:extLst>
      <p:ext uri="{BB962C8B-B14F-4D97-AF65-F5344CB8AC3E}">
        <p14:creationId xmlns:p14="http://schemas.microsoft.com/office/powerpoint/2010/main" val="6436423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9150030" y="2317590"/>
            <a:ext cx="4039498" cy="1286510"/>
          </a:xfrm>
          <a:prstGeom prst="rect">
            <a:avLst/>
          </a:prstGeom>
        </p:spPr>
        <p:txBody>
          <a:bodyPr vert="horz" wrap="square" lIns="101858" tIns="50929" rIns="101858" bIns="50929" rtlCol="0" anchor="t" anchorCtr="0">
            <a:spAutoFit/>
          </a:bodyPr>
          <a:lstStyle>
            <a:lvl1pPr>
              <a:defRPr sz="3846"/>
            </a:lvl1pPr>
          </a:lstStyle>
          <a:p>
            <a:r>
              <a:rPr lang="en-US" dirty="0"/>
              <a:t>Headline Copy Goes Here</a:t>
            </a:r>
          </a:p>
        </p:txBody>
      </p:sp>
      <p:sp>
        <p:nvSpPr>
          <p:cNvPr id="4" name="Text Placeholder 3"/>
          <p:cNvSpPr>
            <a:spLocks noGrp="1"/>
          </p:cNvSpPr>
          <p:nvPr>
            <p:ph type="body" sz="quarter" idx="11"/>
          </p:nvPr>
        </p:nvSpPr>
        <p:spPr>
          <a:xfrm>
            <a:off x="9150030" y="3729514"/>
            <a:ext cx="4039498" cy="970526"/>
          </a:xfrm>
        </p:spPr>
        <p:txBody>
          <a:bodyPr wrap="square">
            <a:spAutoFit/>
          </a:bodyPr>
          <a:lstStyle>
            <a:lvl1pPr marL="0" indent="0" algn="l">
              <a:lnSpc>
                <a:spcPct val="114000"/>
              </a:lnSpc>
              <a:buNone/>
              <a:defRPr/>
            </a:lvl1pPr>
          </a:lstStyle>
          <a:p>
            <a:pPr lvl="0"/>
            <a:r>
              <a:rPr lang="en-US" dirty="0"/>
              <a:t>Click to edit Master text styles</a:t>
            </a:r>
          </a:p>
        </p:txBody>
      </p:sp>
      <p:sp>
        <p:nvSpPr>
          <p:cNvPr id="3" name="Chart Placeholder 2"/>
          <p:cNvSpPr>
            <a:spLocks noGrp="1"/>
          </p:cNvSpPr>
          <p:nvPr>
            <p:ph type="chart" sz="quarter" idx="12" hasCustomPrompt="1"/>
          </p:nvPr>
        </p:nvSpPr>
        <p:spPr>
          <a:xfrm>
            <a:off x="1269232" y="1443039"/>
            <a:ext cx="6863004" cy="4996263"/>
          </a:xfrm>
        </p:spPr>
        <p:txBody>
          <a:bodyPr anchor="ctr" anchorCtr="0">
            <a:normAutofit/>
          </a:bodyPr>
          <a:lstStyle>
            <a:lvl1pPr marL="0" indent="0" algn="ctr">
              <a:buNone/>
              <a:defRPr/>
            </a:lvl1pPr>
          </a:lstStyle>
          <a:p>
            <a:r>
              <a:rPr lang="en-US" dirty="0"/>
              <a:t>Click to add chart</a:t>
            </a:r>
          </a:p>
        </p:txBody>
      </p:sp>
      <p:grpSp>
        <p:nvGrpSpPr>
          <p:cNvPr id="5" name="Group 4"/>
          <p:cNvGrpSpPr/>
          <p:nvPr userDrawn="1"/>
        </p:nvGrpSpPr>
        <p:grpSpPr>
          <a:xfrm>
            <a:off x="0" y="7372350"/>
            <a:ext cx="13817600" cy="400052"/>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1870245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9352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Green Dots UnitI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9516" r="52955" b="10580"/>
          <a:stretch/>
        </p:blipFill>
        <p:spPr>
          <a:xfrm>
            <a:off x="7816145" y="1"/>
            <a:ext cx="6001456" cy="7772400"/>
          </a:xfrm>
          <a:prstGeom prst="rect">
            <a:avLst/>
          </a:prstGeom>
        </p:spPr>
      </p:pic>
      <p:sp>
        <p:nvSpPr>
          <p:cNvPr id="4" name="Text Placeholder 8"/>
          <p:cNvSpPr>
            <a:spLocks noGrp="1"/>
          </p:cNvSpPr>
          <p:nvPr>
            <p:ph type="body" sz="quarter" idx="11" hasCustomPrompt="1"/>
          </p:nvPr>
        </p:nvSpPr>
        <p:spPr>
          <a:xfrm>
            <a:off x="628075" y="2695562"/>
            <a:ext cx="12561453" cy="1949512"/>
          </a:xfrm>
        </p:spPr>
        <p:txBody>
          <a:bodyPr anchor="t" anchorCtr="0">
            <a:spAutoFit/>
          </a:bodyPr>
          <a:lstStyle>
            <a:lvl1pPr marL="0" indent="0">
              <a:lnSpc>
                <a:spcPct val="100000"/>
              </a:lnSpc>
              <a:spcBef>
                <a:spcPts val="0"/>
              </a:spcBef>
              <a:spcAft>
                <a:spcPts val="0"/>
              </a:spcAft>
              <a:buNone/>
              <a:defRPr sz="6000">
                <a:solidFill>
                  <a:schemeClr val="bg1"/>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9986681" y="6869532"/>
            <a:ext cx="3202843" cy="512064"/>
          </a:xfrm>
        </p:spPr>
        <p:txBody>
          <a:bodyPr anchor="ctr" anchorCtr="0">
            <a:noAutofit/>
          </a:bodyPr>
          <a:lstStyle>
            <a:lvl1pPr marL="0" indent="0" algn="ctr">
              <a:buNone/>
              <a:defRPr sz="1600" baseline="0">
                <a:solidFill>
                  <a:schemeClr val="bg1"/>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16578615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Footer">
    <p:spTree>
      <p:nvGrpSpPr>
        <p:cNvPr id="1" name=""/>
        <p:cNvGrpSpPr/>
        <p:nvPr/>
      </p:nvGrpSpPr>
      <p:grpSpPr>
        <a:xfrm>
          <a:off x="0" y="0"/>
          <a:ext cx="0" cy="0"/>
          <a:chOff x="0" y="0"/>
          <a:chExt cx="0" cy="0"/>
        </a:xfrm>
      </p:grpSpPr>
      <p:grpSp>
        <p:nvGrpSpPr>
          <p:cNvPr id="5" name="Group 4"/>
          <p:cNvGrpSpPr/>
          <p:nvPr userDrawn="1"/>
        </p:nvGrpSpPr>
        <p:grpSpPr>
          <a:xfrm>
            <a:off x="0" y="7372350"/>
            <a:ext cx="13817600" cy="400052"/>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Green">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97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Green Dots">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729343" y="4199229"/>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dirty="0">
                <a:solidFill>
                  <a:schemeClr val="bg1"/>
                </a:solidFill>
                <a:latin typeface="+mj-lt"/>
              </a:rPr>
              <a:t>Thank you</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6240" r="31394"/>
          <a:stretch/>
        </p:blipFill>
        <p:spPr>
          <a:xfrm>
            <a:off x="8406691" y="0"/>
            <a:ext cx="5410909" cy="7566210"/>
          </a:xfrm>
          <a:prstGeom prst="rect">
            <a:avLst/>
          </a:prstGeom>
        </p:spPr>
      </p:pic>
      <p:cxnSp>
        <p:nvCxnSpPr>
          <p:cNvPr id="13" name="Straight Connector 12"/>
          <p:cNvCxnSpPr/>
          <p:nvPr userDrawn="1"/>
        </p:nvCxnSpPr>
        <p:spPr>
          <a:xfrm>
            <a:off x="881743" y="5936778"/>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239" y="6320940"/>
            <a:ext cx="3520440" cy="787424"/>
          </a:xfrm>
          <a:prstGeom prst="rect">
            <a:avLst/>
          </a:prstGeom>
        </p:spPr>
      </p:pic>
    </p:spTree>
    <p:extLst>
      <p:ext uri="{BB962C8B-B14F-4D97-AF65-F5344CB8AC3E}">
        <p14:creationId xmlns:p14="http://schemas.microsoft.com/office/powerpoint/2010/main" val="6748275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Green Ram">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729343" y="4199229"/>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dirty="0">
                <a:solidFill>
                  <a:schemeClr val="bg1"/>
                </a:solidFill>
                <a:latin typeface="+mj-lt"/>
              </a:rPr>
              <a:t>Thank you</a:t>
            </a:r>
          </a:p>
        </p:txBody>
      </p:sp>
      <p:cxnSp>
        <p:nvCxnSpPr>
          <p:cNvPr id="13" name="Straight Connector 12"/>
          <p:cNvCxnSpPr/>
          <p:nvPr userDrawn="1"/>
        </p:nvCxnSpPr>
        <p:spPr>
          <a:xfrm>
            <a:off x="881743" y="5936778"/>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39" y="6320940"/>
            <a:ext cx="3520440" cy="787424"/>
          </a:xfrm>
          <a:prstGeom prst="rect">
            <a:avLst/>
          </a:prstGeom>
        </p:spPr>
      </p:pic>
      <p:pic>
        <p:nvPicPr>
          <p:cNvPr id="8" name="Picture 7"/>
          <p:cNvPicPr>
            <a:picLocks noChangeAspect="1"/>
          </p:cNvPicPr>
          <p:nvPr userDrawn="1"/>
        </p:nvPicPr>
        <p:blipFill rotWithShape="1">
          <a:blip r:embed="rId3"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White">
    <p:spTree>
      <p:nvGrpSpPr>
        <p:cNvPr id="1" name=""/>
        <p:cNvGrpSpPr/>
        <p:nvPr/>
      </p:nvGrpSpPr>
      <p:grpSpPr>
        <a:xfrm>
          <a:off x="0" y="0"/>
          <a:ext cx="0" cy="0"/>
          <a:chOff x="0" y="0"/>
          <a:chExt cx="0" cy="0"/>
        </a:xfrm>
      </p:grpSpPr>
      <p:sp>
        <p:nvSpPr>
          <p:cNvPr id="5" name="Title 1"/>
          <p:cNvSpPr txBox="1">
            <a:spLocks/>
          </p:cNvSpPr>
          <p:nvPr userDrawn="1"/>
        </p:nvSpPr>
        <p:spPr>
          <a:xfrm>
            <a:off x="729343" y="4198802"/>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dirty="0">
                <a:solidFill>
                  <a:schemeClr val="tx2"/>
                </a:solidFill>
                <a:latin typeface="+mj-lt"/>
              </a:rPr>
              <a:t>Thank you</a:t>
            </a:r>
          </a:p>
        </p:txBody>
      </p:sp>
      <p:cxnSp>
        <p:nvCxnSpPr>
          <p:cNvPr id="6" name="Straight Connector 5"/>
          <p:cNvCxnSpPr/>
          <p:nvPr userDrawn="1"/>
        </p:nvCxnSpPr>
        <p:spPr>
          <a:xfrm>
            <a:off x="881743" y="5936351"/>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39" y="6320941"/>
            <a:ext cx="3520440" cy="787423"/>
          </a:xfrm>
          <a:prstGeom prst="rect">
            <a:avLst/>
          </a:prstGeom>
        </p:spPr>
      </p:pic>
    </p:spTree>
    <p:extLst>
      <p:ext uri="{BB962C8B-B14F-4D97-AF65-F5344CB8AC3E}">
        <p14:creationId xmlns:p14="http://schemas.microsoft.com/office/powerpoint/2010/main" val="13036603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centric | Chart 2">
  <p:cSld name="Text-centric | Chart 2">
    <p:spTree>
      <p:nvGrpSpPr>
        <p:cNvPr id="1" name="Shape 112"/>
        <p:cNvGrpSpPr/>
        <p:nvPr/>
      </p:nvGrpSpPr>
      <p:grpSpPr>
        <a:xfrm>
          <a:off x="0" y="0"/>
          <a:ext cx="0" cy="0"/>
          <a:chOff x="0" y="0"/>
          <a:chExt cx="0" cy="0"/>
        </a:xfrm>
      </p:grpSpPr>
      <p:sp>
        <p:nvSpPr>
          <p:cNvPr id="113" name="Google Shape;113;p42"/>
          <p:cNvSpPr txBox="1">
            <a:spLocks noGrp="1"/>
          </p:cNvSpPr>
          <p:nvPr>
            <p:ph type="body" idx="1"/>
          </p:nvPr>
        </p:nvSpPr>
        <p:spPr>
          <a:xfrm>
            <a:off x="558942" y="604522"/>
            <a:ext cx="12703533" cy="654898"/>
          </a:xfrm>
          <a:prstGeom prst="rect">
            <a:avLst/>
          </a:prstGeom>
          <a:noFill/>
          <a:ln>
            <a:noFill/>
          </a:ln>
        </p:spPr>
        <p:txBody>
          <a:bodyPr spcFirstLastPara="1" wrap="square" lIns="0" tIns="0" rIns="0" bIns="0" anchor="t" anchorCtr="0">
            <a:noAutofit/>
          </a:bodyPr>
          <a:lstStyle>
            <a:lvl1pPr marL="518145" lvl="0" indent="-259072" algn="l">
              <a:lnSpc>
                <a:spcPct val="100000"/>
              </a:lnSpc>
              <a:spcBef>
                <a:spcPts val="0"/>
              </a:spcBef>
              <a:spcAft>
                <a:spcPts val="0"/>
              </a:spcAft>
              <a:buSzPts val="1500"/>
              <a:buNone/>
              <a:defRPr sz="4231">
                <a:solidFill>
                  <a:schemeClr val="dk1"/>
                </a:solidFill>
              </a:defRPr>
            </a:lvl1pPr>
            <a:lvl2pPr marL="1036290" lvl="1" indent="-338233" algn="l">
              <a:lnSpc>
                <a:spcPct val="115000"/>
              </a:lnSpc>
              <a:spcBef>
                <a:spcPts val="2417"/>
              </a:spcBef>
              <a:spcAft>
                <a:spcPts val="0"/>
              </a:spcAft>
              <a:buSzPts val="1100"/>
              <a:buChar char="●"/>
              <a:defRPr/>
            </a:lvl2pPr>
            <a:lvl3pPr marL="1554434" lvl="2" indent="-323840" algn="l">
              <a:lnSpc>
                <a:spcPct val="115000"/>
              </a:lnSpc>
              <a:spcBef>
                <a:spcPts val="2417"/>
              </a:spcBef>
              <a:spcAft>
                <a:spcPts val="0"/>
              </a:spcAft>
              <a:buSzPts val="900"/>
              <a:buChar char="●"/>
              <a:defRPr/>
            </a:lvl3pPr>
            <a:lvl4pPr marL="2072579" lvl="3" indent="-323840" algn="l">
              <a:lnSpc>
                <a:spcPct val="115000"/>
              </a:lnSpc>
              <a:spcBef>
                <a:spcPts val="2417"/>
              </a:spcBef>
              <a:spcAft>
                <a:spcPts val="0"/>
              </a:spcAft>
              <a:buSzPts val="900"/>
              <a:buChar char="●"/>
              <a:defRPr/>
            </a:lvl4pPr>
            <a:lvl5pPr marL="2590724" lvl="4" indent="-323840" algn="l">
              <a:lnSpc>
                <a:spcPct val="115000"/>
              </a:lnSpc>
              <a:spcBef>
                <a:spcPts val="2417"/>
              </a:spcBef>
              <a:spcAft>
                <a:spcPts val="0"/>
              </a:spcAft>
              <a:buSzPts val="900"/>
              <a:buChar char="●"/>
              <a:defRPr/>
            </a:lvl5pPr>
            <a:lvl6pPr marL="3108869" lvl="5" indent="-323840" algn="l">
              <a:lnSpc>
                <a:spcPct val="115000"/>
              </a:lnSpc>
              <a:spcBef>
                <a:spcPts val="2417"/>
              </a:spcBef>
              <a:spcAft>
                <a:spcPts val="0"/>
              </a:spcAft>
              <a:buSzPts val="900"/>
              <a:buChar char="●"/>
              <a:defRPr/>
            </a:lvl6pPr>
            <a:lvl7pPr marL="3627013" lvl="6" indent="-323840" algn="l">
              <a:lnSpc>
                <a:spcPct val="115000"/>
              </a:lnSpc>
              <a:spcBef>
                <a:spcPts val="2417"/>
              </a:spcBef>
              <a:spcAft>
                <a:spcPts val="0"/>
              </a:spcAft>
              <a:buSzPts val="900"/>
              <a:buChar char="●"/>
              <a:defRPr/>
            </a:lvl7pPr>
            <a:lvl8pPr marL="4145158" lvl="7" indent="-323840" algn="l">
              <a:lnSpc>
                <a:spcPct val="115000"/>
              </a:lnSpc>
              <a:spcBef>
                <a:spcPts val="2417"/>
              </a:spcBef>
              <a:spcAft>
                <a:spcPts val="0"/>
              </a:spcAft>
              <a:buSzPts val="900"/>
              <a:buChar char="●"/>
              <a:defRPr/>
            </a:lvl8pPr>
            <a:lvl9pPr marL="4663303" lvl="8" indent="-323840" algn="l">
              <a:lnSpc>
                <a:spcPct val="115000"/>
              </a:lnSpc>
              <a:spcBef>
                <a:spcPts val="2417"/>
              </a:spcBef>
              <a:spcAft>
                <a:spcPts val="2417"/>
              </a:spcAft>
              <a:buSzPts val="900"/>
              <a:buChar char="●"/>
              <a:defRPr/>
            </a:lvl9pPr>
          </a:lstStyle>
          <a:p>
            <a:endParaRPr/>
          </a:p>
        </p:txBody>
      </p:sp>
      <p:sp>
        <p:nvSpPr>
          <p:cNvPr id="114" name="Google Shape;114;p42"/>
          <p:cNvSpPr/>
          <p:nvPr/>
        </p:nvSpPr>
        <p:spPr>
          <a:xfrm>
            <a:off x="-24063" y="7344680"/>
            <a:ext cx="13841664" cy="439733"/>
          </a:xfrm>
          <a:prstGeom prst="rect">
            <a:avLst/>
          </a:prstGeom>
          <a:solidFill>
            <a:schemeClr val="dk1"/>
          </a:solidFill>
          <a:ln>
            <a:noFill/>
          </a:ln>
        </p:spPr>
        <p:txBody>
          <a:bodyPr spcFirstLastPara="1" wrap="square" lIns="138153" tIns="138153" rIns="138153" bIns="138153"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16" b="0" i="0" u="none" strike="noStrike" cap="none">
              <a:solidFill>
                <a:srgbClr val="000000"/>
              </a:solidFill>
              <a:latin typeface="Arial"/>
              <a:ea typeface="Arial"/>
              <a:cs typeface="Arial"/>
              <a:sym typeface="Arial"/>
            </a:endParaRPr>
          </a:p>
        </p:txBody>
      </p:sp>
      <p:cxnSp>
        <p:nvCxnSpPr>
          <p:cNvPr id="115" name="Google Shape;115;p42"/>
          <p:cNvCxnSpPr/>
          <p:nvPr/>
        </p:nvCxnSpPr>
        <p:spPr>
          <a:xfrm rot="10800000">
            <a:off x="12939720" y="7555010"/>
            <a:ext cx="324133" cy="0"/>
          </a:xfrm>
          <a:prstGeom prst="straightConnector1">
            <a:avLst/>
          </a:prstGeom>
          <a:noFill/>
          <a:ln w="9525" cap="flat" cmpd="sng">
            <a:solidFill>
              <a:schemeClr val="lt1"/>
            </a:solidFill>
            <a:prstDash val="solid"/>
            <a:round/>
            <a:headEnd type="none" w="sm" len="sm"/>
            <a:tailEnd type="none" w="sm" len="sm"/>
          </a:ln>
        </p:spPr>
      </p:cxnSp>
      <p:cxnSp>
        <p:nvCxnSpPr>
          <p:cNvPr id="117" name="Google Shape;117;p42"/>
          <p:cNvCxnSpPr/>
          <p:nvPr/>
        </p:nvCxnSpPr>
        <p:spPr>
          <a:xfrm>
            <a:off x="560320" y="1377416"/>
            <a:ext cx="12703533" cy="0"/>
          </a:xfrm>
          <a:prstGeom prst="straightConnector1">
            <a:avLst/>
          </a:prstGeom>
          <a:noFill/>
          <a:ln w="19050" cap="flat" cmpd="sng">
            <a:solidFill>
              <a:schemeClr val="dk1"/>
            </a:solidFill>
            <a:prstDash val="solid"/>
            <a:round/>
            <a:headEnd type="none" w="sm" len="sm"/>
            <a:tailEnd type="none" w="sm" len="sm"/>
          </a:ln>
        </p:spPr>
      </p:cxnSp>
      <p:sp>
        <p:nvSpPr>
          <p:cNvPr id="118" name="Google Shape;118;p42"/>
          <p:cNvSpPr>
            <a:spLocks noGrp="1"/>
          </p:cNvSpPr>
          <p:nvPr>
            <p:ph type="chart" idx="2"/>
          </p:nvPr>
        </p:nvSpPr>
        <p:spPr>
          <a:xfrm>
            <a:off x="1536491" y="1741462"/>
            <a:ext cx="10744624" cy="5239173"/>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2"/>
              </a:buClr>
              <a:buSzPts val="1500"/>
              <a:buFont typeface="Roboto Black"/>
              <a:buNone/>
              <a:defRPr sz="2267" b="0" i="0" u="none" strike="noStrike" cap="none">
                <a:solidFill>
                  <a:schemeClr val="accent1"/>
                </a:solidFill>
                <a:latin typeface="Roboto Black"/>
                <a:ea typeface="Roboto Black"/>
                <a:cs typeface="Roboto Black"/>
                <a:sym typeface="Roboto Black"/>
              </a:defRPr>
            </a:lvl1pPr>
            <a:lvl2pPr marR="0" lvl="1" algn="l" rtl="0">
              <a:lnSpc>
                <a:spcPct val="115000"/>
              </a:lnSpc>
              <a:spcBef>
                <a:spcPts val="2417"/>
              </a:spcBef>
              <a:spcAft>
                <a:spcPts val="0"/>
              </a:spcAft>
              <a:buClr>
                <a:schemeClr val="lt2"/>
              </a:buClr>
              <a:buSzPts val="1100"/>
              <a:buFont typeface="Roboto"/>
              <a:buChar char="●"/>
              <a:defRPr sz="1663" b="0" i="0" u="none" strike="noStrike" cap="none">
                <a:solidFill>
                  <a:schemeClr val="lt2"/>
                </a:solidFill>
                <a:latin typeface="Roboto"/>
                <a:ea typeface="Roboto"/>
                <a:cs typeface="Roboto"/>
                <a:sym typeface="Roboto"/>
              </a:defRPr>
            </a:lvl2pPr>
            <a:lvl3pPr marR="0" lvl="2" algn="l" rtl="0">
              <a:lnSpc>
                <a:spcPct val="115000"/>
              </a:lnSpc>
              <a:spcBef>
                <a:spcPts val="2417"/>
              </a:spcBef>
              <a:spcAft>
                <a:spcPts val="0"/>
              </a:spcAft>
              <a:buClr>
                <a:schemeClr val="lt2"/>
              </a:buClr>
              <a:buSzPts val="900"/>
              <a:buFont typeface="Roboto"/>
              <a:buChar char="●"/>
              <a:defRPr sz="1360" b="0" i="0" u="none" strike="noStrike" cap="none">
                <a:solidFill>
                  <a:schemeClr val="lt2"/>
                </a:solidFill>
                <a:latin typeface="Roboto"/>
                <a:ea typeface="Roboto"/>
                <a:cs typeface="Roboto"/>
                <a:sym typeface="Roboto"/>
              </a:defRPr>
            </a:lvl3pPr>
            <a:lvl4pPr marR="0" lvl="3" algn="l" rtl="0">
              <a:lnSpc>
                <a:spcPct val="115000"/>
              </a:lnSpc>
              <a:spcBef>
                <a:spcPts val="2417"/>
              </a:spcBef>
              <a:spcAft>
                <a:spcPts val="0"/>
              </a:spcAft>
              <a:buClr>
                <a:schemeClr val="lt2"/>
              </a:buClr>
              <a:buSzPts val="900"/>
              <a:buFont typeface="Roboto"/>
              <a:buChar char="●"/>
              <a:defRPr sz="1360" b="0" i="0" u="none" strike="noStrike" cap="none">
                <a:solidFill>
                  <a:schemeClr val="lt2"/>
                </a:solidFill>
                <a:latin typeface="Roboto"/>
                <a:ea typeface="Roboto"/>
                <a:cs typeface="Roboto"/>
                <a:sym typeface="Roboto"/>
              </a:defRPr>
            </a:lvl4pPr>
            <a:lvl5pPr marR="0" lvl="4" algn="l" rtl="0">
              <a:lnSpc>
                <a:spcPct val="115000"/>
              </a:lnSpc>
              <a:spcBef>
                <a:spcPts val="2417"/>
              </a:spcBef>
              <a:spcAft>
                <a:spcPts val="0"/>
              </a:spcAft>
              <a:buClr>
                <a:schemeClr val="lt2"/>
              </a:buClr>
              <a:buSzPts val="900"/>
              <a:buFont typeface="Roboto"/>
              <a:buChar char="●"/>
              <a:defRPr sz="1360" b="0" i="0" u="none" strike="noStrike" cap="none">
                <a:solidFill>
                  <a:schemeClr val="lt2"/>
                </a:solidFill>
                <a:latin typeface="Roboto"/>
                <a:ea typeface="Roboto"/>
                <a:cs typeface="Roboto"/>
                <a:sym typeface="Roboto"/>
              </a:defRPr>
            </a:lvl5pPr>
            <a:lvl6pPr marR="0" lvl="5" algn="l" rtl="0">
              <a:lnSpc>
                <a:spcPct val="115000"/>
              </a:lnSpc>
              <a:spcBef>
                <a:spcPts val="2417"/>
              </a:spcBef>
              <a:spcAft>
                <a:spcPts val="0"/>
              </a:spcAft>
              <a:buClr>
                <a:schemeClr val="lt2"/>
              </a:buClr>
              <a:buSzPts val="900"/>
              <a:buFont typeface="Roboto"/>
              <a:buChar char="●"/>
              <a:defRPr sz="1360" b="0" i="0" u="none" strike="noStrike" cap="none">
                <a:solidFill>
                  <a:schemeClr val="lt2"/>
                </a:solidFill>
                <a:latin typeface="Roboto"/>
                <a:ea typeface="Roboto"/>
                <a:cs typeface="Roboto"/>
                <a:sym typeface="Roboto"/>
              </a:defRPr>
            </a:lvl6pPr>
            <a:lvl7pPr marR="0" lvl="6" algn="l" rtl="0">
              <a:lnSpc>
                <a:spcPct val="115000"/>
              </a:lnSpc>
              <a:spcBef>
                <a:spcPts val="2417"/>
              </a:spcBef>
              <a:spcAft>
                <a:spcPts val="0"/>
              </a:spcAft>
              <a:buClr>
                <a:schemeClr val="lt2"/>
              </a:buClr>
              <a:buSzPts val="900"/>
              <a:buFont typeface="Roboto"/>
              <a:buChar char="●"/>
              <a:defRPr sz="1360" b="0" i="0" u="none" strike="noStrike" cap="none">
                <a:solidFill>
                  <a:schemeClr val="lt2"/>
                </a:solidFill>
                <a:latin typeface="Roboto"/>
                <a:ea typeface="Roboto"/>
                <a:cs typeface="Roboto"/>
                <a:sym typeface="Roboto"/>
              </a:defRPr>
            </a:lvl7pPr>
            <a:lvl8pPr marR="0" lvl="7" algn="l" rtl="0">
              <a:lnSpc>
                <a:spcPct val="115000"/>
              </a:lnSpc>
              <a:spcBef>
                <a:spcPts val="2417"/>
              </a:spcBef>
              <a:spcAft>
                <a:spcPts val="0"/>
              </a:spcAft>
              <a:buClr>
                <a:schemeClr val="lt2"/>
              </a:buClr>
              <a:buSzPts val="900"/>
              <a:buFont typeface="Roboto"/>
              <a:buChar char="●"/>
              <a:defRPr sz="1360" b="0" i="0" u="none" strike="noStrike" cap="none">
                <a:solidFill>
                  <a:schemeClr val="lt2"/>
                </a:solidFill>
                <a:latin typeface="Roboto"/>
                <a:ea typeface="Roboto"/>
                <a:cs typeface="Roboto"/>
                <a:sym typeface="Roboto"/>
              </a:defRPr>
            </a:lvl8pPr>
            <a:lvl9pPr marR="0" lvl="8" algn="l" rtl="0">
              <a:lnSpc>
                <a:spcPct val="115000"/>
              </a:lnSpc>
              <a:spcBef>
                <a:spcPts val="2417"/>
              </a:spcBef>
              <a:spcAft>
                <a:spcPts val="2417"/>
              </a:spcAft>
              <a:buClr>
                <a:schemeClr val="lt2"/>
              </a:buClr>
              <a:buSzPts val="900"/>
              <a:buFont typeface="Roboto"/>
              <a:buChar char="●"/>
              <a:defRPr sz="1360" b="0" i="0" u="none" strike="noStrike" cap="none">
                <a:solidFill>
                  <a:schemeClr val="lt2"/>
                </a:solidFill>
                <a:latin typeface="Roboto"/>
                <a:ea typeface="Roboto"/>
                <a:cs typeface="Roboto"/>
                <a:sym typeface="Roboto"/>
              </a:defRPr>
            </a:lvl9pPr>
          </a:lstStyle>
          <a:p>
            <a:endParaRPr/>
          </a:p>
        </p:txBody>
      </p:sp>
      <p:sp>
        <p:nvSpPr>
          <p:cNvPr id="119" name="Google Shape;119;p42"/>
          <p:cNvSpPr txBox="1"/>
          <p:nvPr/>
        </p:nvSpPr>
        <p:spPr>
          <a:xfrm>
            <a:off x="13033560" y="7437823"/>
            <a:ext cx="524053" cy="23437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endParaRPr sz="1360" b="1" i="0" u="none" strike="noStrike" cap="none" dirty="0">
              <a:solidFill>
                <a:srgbClr val="75B6D4"/>
              </a:solidFill>
              <a:latin typeface="Roboto"/>
              <a:ea typeface="Roboto"/>
              <a:cs typeface="Roboto"/>
              <a:sym typeface="Roboto"/>
            </a:endParaRPr>
          </a:p>
        </p:txBody>
      </p:sp>
    </p:spTree>
    <p:extLst>
      <p:ext uri="{BB962C8B-B14F-4D97-AF65-F5344CB8AC3E}">
        <p14:creationId xmlns:p14="http://schemas.microsoft.com/office/powerpoint/2010/main" val="4279612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814"/>
        <p:cNvGrpSpPr/>
        <p:nvPr/>
      </p:nvGrpSpPr>
      <p:grpSpPr>
        <a:xfrm>
          <a:off x="0" y="0"/>
          <a:ext cx="0" cy="0"/>
          <a:chOff x="0" y="0"/>
          <a:chExt cx="0" cy="0"/>
        </a:xfrm>
      </p:grpSpPr>
      <p:sp>
        <p:nvSpPr>
          <p:cNvPr id="815" name="Google Shape;815;p46"/>
          <p:cNvSpPr txBox="1">
            <a:spLocks noGrp="1"/>
          </p:cNvSpPr>
          <p:nvPr>
            <p:ph type="title"/>
          </p:nvPr>
        </p:nvSpPr>
        <p:spPr>
          <a:xfrm>
            <a:off x="471014" y="672483"/>
            <a:ext cx="12875573" cy="865413"/>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16" name="Google Shape;816;p46"/>
          <p:cNvSpPr txBox="1">
            <a:spLocks noGrp="1"/>
          </p:cNvSpPr>
          <p:nvPr>
            <p:ph type="body" idx="1"/>
          </p:nvPr>
        </p:nvSpPr>
        <p:spPr>
          <a:xfrm>
            <a:off x="469799" y="1741517"/>
            <a:ext cx="12875573" cy="5162560"/>
          </a:xfrm>
          <a:prstGeom prst="rect">
            <a:avLst/>
          </a:prstGeom>
          <a:noFill/>
          <a:ln>
            <a:noFill/>
          </a:ln>
        </p:spPr>
        <p:txBody>
          <a:bodyPr spcFirstLastPara="1" wrap="square" lIns="0" tIns="0" rIns="0" bIns="0" anchor="t" anchorCtr="0">
            <a:noAutofit/>
          </a:bodyPr>
          <a:lstStyle>
            <a:lvl1pPr marL="518145" lvl="0" indent="-367019" algn="l">
              <a:lnSpc>
                <a:spcPct val="115000"/>
              </a:lnSpc>
              <a:spcBef>
                <a:spcPts val="0"/>
              </a:spcBef>
              <a:spcAft>
                <a:spcPts val="0"/>
              </a:spcAft>
              <a:buSzPts val="1500"/>
              <a:buChar char="●"/>
              <a:defRPr/>
            </a:lvl1pPr>
            <a:lvl2pPr marL="1036290" lvl="1" indent="-338233" algn="l">
              <a:lnSpc>
                <a:spcPct val="115000"/>
              </a:lnSpc>
              <a:spcBef>
                <a:spcPts val="1813"/>
              </a:spcBef>
              <a:spcAft>
                <a:spcPts val="0"/>
              </a:spcAft>
              <a:buSzPts val="1100"/>
              <a:buChar char="●"/>
              <a:defRPr/>
            </a:lvl2pPr>
            <a:lvl3pPr marL="1554434" lvl="2" indent="-323840" algn="l">
              <a:lnSpc>
                <a:spcPct val="115000"/>
              </a:lnSpc>
              <a:spcBef>
                <a:spcPts val="1813"/>
              </a:spcBef>
              <a:spcAft>
                <a:spcPts val="0"/>
              </a:spcAft>
              <a:buSzPts val="900"/>
              <a:buChar char="●"/>
              <a:defRPr/>
            </a:lvl3pPr>
            <a:lvl4pPr marL="2072579" lvl="3" indent="-323840" algn="l">
              <a:lnSpc>
                <a:spcPct val="115000"/>
              </a:lnSpc>
              <a:spcBef>
                <a:spcPts val="1813"/>
              </a:spcBef>
              <a:spcAft>
                <a:spcPts val="0"/>
              </a:spcAft>
              <a:buSzPts val="900"/>
              <a:buChar char="●"/>
              <a:defRPr/>
            </a:lvl4pPr>
            <a:lvl5pPr marL="2590724" lvl="4" indent="-323840" algn="l">
              <a:lnSpc>
                <a:spcPct val="115000"/>
              </a:lnSpc>
              <a:spcBef>
                <a:spcPts val="1813"/>
              </a:spcBef>
              <a:spcAft>
                <a:spcPts val="0"/>
              </a:spcAft>
              <a:buSzPts val="900"/>
              <a:buChar char="●"/>
              <a:defRPr/>
            </a:lvl5pPr>
            <a:lvl6pPr marL="3108869" lvl="5" indent="-323840" algn="l">
              <a:lnSpc>
                <a:spcPct val="115000"/>
              </a:lnSpc>
              <a:spcBef>
                <a:spcPts val="1813"/>
              </a:spcBef>
              <a:spcAft>
                <a:spcPts val="0"/>
              </a:spcAft>
              <a:buSzPts val="900"/>
              <a:buChar char="●"/>
              <a:defRPr/>
            </a:lvl6pPr>
            <a:lvl7pPr marL="3627013" lvl="6" indent="-323840" algn="l">
              <a:lnSpc>
                <a:spcPct val="115000"/>
              </a:lnSpc>
              <a:spcBef>
                <a:spcPts val="1813"/>
              </a:spcBef>
              <a:spcAft>
                <a:spcPts val="0"/>
              </a:spcAft>
              <a:buSzPts val="900"/>
              <a:buChar char="●"/>
              <a:defRPr/>
            </a:lvl7pPr>
            <a:lvl8pPr marL="4145158" lvl="7" indent="-323840" algn="l">
              <a:lnSpc>
                <a:spcPct val="115000"/>
              </a:lnSpc>
              <a:spcBef>
                <a:spcPts val="1813"/>
              </a:spcBef>
              <a:spcAft>
                <a:spcPts val="0"/>
              </a:spcAft>
              <a:buSzPts val="900"/>
              <a:buChar char="●"/>
              <a:defRPr/>
            </a:lvl8pPr>
            <a:lvl9pPr marL="4663303" lvl="8" indent="-323840" algn="l">
              <a:lnSpc>
                <a:spcPct val="115000"/>
              </a:lnSpc>
              <a:spcBef>
                <a:spcPts val="1813"/>
              </a:spcBef>
              <a:spcAft>
                <a:spcPts val="1813"/>
              </a:spcAft>
              <a:buSzPts val="900"/>
              <a:buChar char="●"/>
              <a:defRPr/>
            </a:lvl9pPr>
          </a:lstStyle>
          <a:p>
            <a:endParaRPr/>
          </a:p>
        </p:txBody>
      </p:sp>
      <p:sp>
        <p:nvSpPr>
          <p:cNvPr id="817" name="Google Shape;817;p46"/>
          <p:cNvSpPr txBox="1">
            <a:spLocks noGrp="1"/>
          </p:cNvSpPr>
          <p:nvPr>
            <p:ph type="dt" idx="10"/>
          </p:nvPr>
        </p:nvSpPr>
        <p:spPr>
          <a:xfrm>
            <a:off x="0" y="0"/>
            <a:ext cx="3400000" cy="34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4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4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4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4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4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4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4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4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40" b="0" i="0" u="none" strike="noStrike" cap="none">
                <a:solidFill>
                  <a:schemeClr val="dk1"/>
                </a:solidFill>
                <a:latin typeface="Arial"/>
                <a:ea typeface="Arial"/>
                <a:cs typeface="Arial"/>
                <a:sym typeface="Arial"/>
              </a:defRPr>
            </a:lvl9pPr>
          </a:lstStyle>
          <a:p>
            <a:endParaRPr/>
          </a:p>
        </p:txBody>
      </p:sp>
      <p:sp>
        <p:nvSpPr>
          <p:cNvPr id="818" name="Google Shape;818;p46"/>
          <p:cNvSpPr txBox="1">
            <a:spLocks noGrp="1"/>
          </p:cNvSpPr>
          <p:nvPr>
            <p:ph type="ftr" idx="11"/>
          </p:nvPr>
        </p:nvSpPr>
        <p:spPr>
          <a:xfrm>
            <a:off x="0" y="0"/>
            <a:ext cx="3400000" cy="34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4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4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4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4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4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4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4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4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40" b="0" i="0" u="none" strike="noStrike" cap="none">
                <a:solidFill>
                  <a:schemeClr val="dk1"/>
                </a:solidFill>
                <a:latin typeface="Arial"/>
                <a:ea typeface="Arial"/>
                <a:cs typeface="Arial"/>
                <a:sym typeface="Arial"/>
              </a:defRPr>
            </a:lvl9pPr>
          </a:lstStyle>
          <a:p>
            <a:endParaRPr/>
          </a:p>
        </p:txBody>
      </p:sp>
      <p:sp>
        <p:nvSpPr>
          <p:cNvPr id="819" name="Google Shape;819;p46"/>
          <p:cNvSpPr txBox="1">
            <a:spLocks noGrp="1"/>
          </p:cNvSpPr>
          <p:nvPr>
            <p:ph type="sldNum" idx="12"/>
          </p:nvPr>
        </p:nvSpPr>
        <p:spPr>
          <a:xfrm>
            <a:off x="12802826" y="7046640"/>
            <a:ext cx="829147" cy="59477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33"/>
              <a:buFont typeface="Arial"/>
              <a:buNone/>
              <a:defRPr/>
            </a:lvl1pPr>
            <a:lvl2pPr marL="0" marR="0" lvl="1" indent="0" algn="r">
              <a:lnSpc>
                <a:spcPct val="100000"/>
              </a:lnSpc>
              <a:spcBef>
                <a:spcPts val="0"/>
              </a:spcBef>
              <a:spcAft>
                <a:spcPts val="0"/>
              </a:spcAft>
              <a:buClr>
                <a:srgbClr val="000000"/>
              </a:buClr>
              <a:buSzPts val="1333"/>
              <a:buFont typeface="Arial"/>
              <a:buNone/>
              <a:defRPr/>
            </a:lvl2pPr>
            <a:lvl3pPr marL="0" marR="0" lvl="2" indent="0" algn="r">
              <a:lnSpc>
                <a:spcPct val="100000"/>
              </a:lnSpc>
              <a:spcBef>
                <a:spcPts val="0"/>
              </a:spcBef>
              <a:spcAft>
                <a:spcPts val="0"/>
              </a:spcAft>
              <a:buClr>
                <a:srgbClr val="000000"/>
              </a:buClr>
              <a:buSzPts val="1333"/>
              <a:buFont typeface="Arial"/>
              <a:buNone/>
              <a:defRPr/>
            </a:lvl3pPr>
            <a:lvl4pPr marL="0" marR="0" lvl="3" indent="0" algn="r">
              <a:lnSpc>
                <a:spcPct val="100000"/>
              </a:lnSpc>
              <a:spcBef>
                <a:spcPts val="0"/>
              </a:spcBef>
              <a:spcAft>
                <a:spcPts val="0"/>
              </a:spcAft>
              <a:buClr>
                <a:srgbClr val="000000"/>
              </a:buClr>
              <a:buSzPts val="1333"/>
              <a:buFont typeface="Arial"/>
              <a:buNone/>
              <a:defRPr/>
            </a:lvl4pPr>
            <a:lvl5pPr marL="0" marR="0" lvl="4" indent="0" algn="r">
              <a:lnSpc>
                <a:spcPct val="100000"/>
              </a:lnSpc>
              <a:spcBef>
                <a:spcPts val="0"/>
              </a:spcBef>
              <a:spcAft>
                <a:spcPts val="0"/>
              </a:spcAft>
              <a:buClr>
                <a:srgbClr val="000000"/>
              </a:buClr>
              <a:buSzPts val="1333"/>
              <a:buFont typeface="Arial"/>
              <a:buNone/>
              <a:defRPr/>
            </a:lvl5pPr>
            <a:lvl6pPr marL="0" marR="0" lvl="5" indent="0" algn="r">
              <a:lnSpc>
                <a:spcPct val="100000"/>
              </a:lnSpc>
              <a:spcBef>
                <a:spcPts val="0"/>
              </a:spcBef>
              <a:spcAft>
                <a:spcPts val="0"/>
              </a:spcAft>
              <a:buClr>
                <a:srgbClr val="000000"/>
              </a:buClr>
              <a:buSzPts val="1333"/>
              <a:buFont typeface="Arial"/>
              <a:buNone/>
              <a:defRPr/>
            </a:lvl6pPr>
            <a:lvl7pPr marL="0" marR="0" lvl="6" indent="0" algn="r">
              <a:lnSpc>
                <a:spcPct val="100000"/>
              </a:lnSpc>
              <a:spcBef>
                <a:spcPts val="0"/>
              </a:spcBef>
              <a:spcAft>
                <a:spcPts val="0"/>
              </a:spcAft>
              <a:buClr>
                <a:srgbClr val="000000"/>
              </a:buClr>
              <a:buSzPts val="1333"/>
              <a:buFont typeface="Arial"/>
              <a:buNone/>
              <a:defRPr/>
            </a:lvl7pPr>
            <a:lvl8pPr marL="0" marR="0" lvl="7" indent="0" algn="r">
              <a:lnSpc>
                <a:spcPct val="100000"/>
              </a:lnSpc>
              <a:spcBef>
                <a:spcPts val="0"/>
              </a:spcBef>
              <a:spcAft>
                <a:spcPts val="0"/>
              </a:spcAft>
              <a:buClr>
                <a:srgbClr val="000000"/>
              </a:buClr>
              <a:buSzPts val="1333"/>
              <a:buFont typeface="Arial"/>
              <a:buNone/>
              <a:defRPr/>
            </a:lvl8pPr>
            <a:lvl9pPr marL="0" marR="0" lvl="8" indent="0" algn="r">
              <a:lnSpc>
                <a:spcPct val="100000"/>
              </a:lnSpc>
              <a:spcBef>
                <a:spcPts val="0"/>
              </a:spcBef>
              <a:spcAft>
                <a:spcPts val="0"/>
              </a:spcAft>
              <a:buClr>
                <a:srgbClr val="000000"/>
              </a:buClr>
              <a:buSzPts val="1333"/>
              <a:buFont typeface="Arial"/>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01105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centric | Condensed - 2 Column (B)">
  <p:cSld name="Text-centric | Condensed - 2 Column (B)">
    <p:spTree>
      <p:nvGrpSpPr>
        <p:cNvPr id="1" name="Shape 1416"/>
        <p:cNvGrpSpPr/>
        <p:nvPr/>
      </p:nvGrpSpPr>
      <p:grpSpPr>
        <a:xfrm>
          <a:off x="0" y="0"/>
          <a:ext cx="0" cy="0"/>
          <a:chOff x="0" y="0"/>
          <a:chExt cx="0" cy="0"/>
        </a:xfrm>
      </p:grpSpPr>
      <p:sp>
        <p:nvSpPr>
          <p:cNvPr id="1417" name="Google Shape;1417;p48"/>
          <p:cNvSpPr txBox="1">
            <a:spLocks noGrp="1"/>
          </p:cNvSpPr>
          <p:nvPr>
            <p:ph type="body" idx="1"/>
          </p:nvPr>
        </p:nvSpPr>
        <p:spPr>
          <a:xfrm>
            <a:off x="558942" y="604520"/>
            <a:ext cx="12703533" cy="654898"/>
          </a:xfrm>
          <a:prstGeom prst="rect">
            <a:avLst/>
          </a:prstGeom>
          <a:noFill/>
          <a:ln>
            <a:noFill/>
          </a:ln>
        </p:spPr>
        <p:txBody>
          <a:bodyPr spcFirstLastPara="1" wrap="square" lIns="0" tIns="0" rIns="0" bIns="0" anchor="t" anchorCtr="0">
            <a:noAutofit/>
          </a:bodyPr>
          <a:lstStyle>
            <a:lvl1pPr marL="518145" lvl="0" indent="-259072" algn="l">
              <a:lnSpc>
                <a:spcPct val="100000"/>
              </a:lnSpc>
              <a:spcBef>
                <a:spcPts val="0"/>
              </a:spcBef>
              <a:spcAft>
                <a:spcPts val="0"/>
              </a:spcAft>
              <a:buSzPts val="1500"/>
              <a:buNone/>
              <a:defRPr sz="4231">
                <a:solidFill>
                  <a:schemeClr val="dk1"/>
                </a:solidFill>
              </a:defRPr>
            </a:lvl1pPr>
            <a:lvl2pPr marL="1036290" lvl="1" indent="-338233" algn="l">
              <a:lnSpc>
                <a:spcPct val="115000"/>
              </a:lnSpc>
              <a:spcBef>
                <a:spcPts val="1813"/>
              </a:spcBef>
              <a:spcAft>
                <a:spcPts val="0"/>
              </a:spcAft>
              <a:buSzPts val="1100"/>
              <a:buChar char="●"/>
              <a:defRPr/>
            </a:lvl2pPr>
            <a:lvl3pPr marL="1554434" lvl="2" indent="-323840" algn="l">
              <a:lnSpc>
                <a:spcPct val="115000"/>
              </a:lnSpc>
              <a:spcBef>
                <a:spcPts val="1813"/>
              </a:spcBef>
              <a:spcAft>
                <a:spcPts val="0"/>
              </a:spcAft>
              <a:buSzPts val="900"/>
              <a:buChar char="●"/>
              <a:defRPr/>
            </a:lvl3pPr>
            <a:lvl4pPr marL="2072579" lvl="3" indent="-323840" algn="l">
              <a:lnSpc>
                <a:spcPct val="115000"/>
              </a:lnSpc>
              <a:spcBef>
                <a:spcPts val="1813"/>
              </a:spcBef>
              <a:spcAft>
                <a:spcPts val="0"/>
              </a:spcAft>
              <a:buSzPts val="900"/>
              <a:buChar char="●"/>
              <a:defRPr/>
            </a:lvl4pPr>
            <a:lvl5pPr marL="2590724" lvl="4" indent="-323840" algn="l">
              <a:lnSpc>
                <a:spcPct val="115000"/>
              </a:lnSpc>
              <a:spcBef>
                <a:spcPts val="1813"/>
              </a:spcBef>
              <a:spcAft>
                <a:spcPts val="0"/>
              </a:spcAft>
              <a:buSzPts val="900"/>
              <a:buChar char="●"/>
              <a:defRPr/>
            </a:lvl5pPr>
            <a:lvl6pPr marL="3108869" lvl="5" indent="-323840" algn="l">
              <a:lnSpc>
                <a:spcPct val="115000"/>
              </a:lnSpc>
              <a:spcBef>
                <a:spcPts val="1813"/>
              </a:spcBef>
              <a:spcAft>
                <a:spcPts val="0"/>
              </a:spcAft>
              <a:buSzPts val="900"/>
              <a:buChar char="●"/>
              <a:defRPr/>
            </a:lvl6pPr>
            <a:lvl7pPr marL="3627013" lvl="6" indent="-323840" algn="l">
              <a:lnSpc>
                <a:spcPct val="115000"/>
              </a:lnSpc>
              <a:spcBef>
                <a:spcPts val="1813"/>
              </a:spcBef>
              <a:spcAft>
                <a:spcPts val="0"/>
              </a:spcAft>
              <a:buSzPts val="900"/>
              <a:buChar char="●"/>
              <a:defRPr/>
            </a:lvl7pPr>
            <a:lvl8pPr marL="4145158" lvl="7" indent="-323840" algn="l">
              <a:lnSpc>
                <a:spcPct val="115000"/>
              </a:lnSpc>
              <a:spcBef>
                <a:spcPts val="1813"/>
              </a:spcBef>
              <a:spcAft>
                <a:spcPts val="0"/>
              </a:spcAft>
              <a:buSzPts val="900"/>
              <a:buChar char="●"/>
              <a:defRPr/>
            </a:lvl8pPr>
            <a:lvl9pPr marL="4663303" lvl="8" indent="-323840" algn="l">
              <a:lnSpc>
                <a:spcPct val="115000"/>
              </a:lnSpc>
              <a:spcBef>
                <a:spcPts val="1813"/>
              </a:spcBef>
              <a:spcAft>
                <a:spcPts val="1813"/>
              </a:spcAft>
              <a:buSzPts val="900"/>
              <a:buChar char="●"/>
              <a:defRPr/>
            </a:lvl9pPr>
          </a:lstStyle>
          <a:p>
            <a:endParaRPr/>
          </a:p>
        </p:txBody>
      </p:sp>
      <p:sp>
        <p:nvSpPr>
          <p:cNvPr id="1418" name="Google Shape;1418;p48"/>
          <p:cNvSpPr/>
          <p:nvPr/>
        </p:nvSpPr>
        <p:spPr>
          <a:xfrm>
            <a:off x="-24063" y="7344680"/>
            <a:ext cx="13841664" cy="439733"/>
          </a:xfrm>
          <a:prstGeom prst="rect">
            <a:avLst/>
          </a:prstGeom>
          <a:solidFill>
            <a:schemeClr val="dk1"/>
          </a:solidFill>
          <a:ln>
            <a:noFill/>
          </a:ln>
        </p:spPr>
        <p:txBody>
          <a:bodyPr spcFirstLastPara="1" wrap="square" lIns="138153" tIns="138153" rIns="138153" bIns="138153" anchor="ctr" anchorCtr="0">
            <a:noAutofit/>
          </a:bodyPr>
          <a:lstStyle/>
          <a:p>
            <a:pPr marL="0" marR="0" lvl="0" indent="0" algn="l" rtl="0">
              <a:spcBef>
                <a:spcPts val="0"/>
              </a:spcBef>
              <a:spcAft>
                <a:spcPts val="0"/>
              </a:spcAft>
              <a:buClr>
                <a:schemeClr val="dk1"/>
              </a:buClr>
              <a:buSzPts val="2400"/>
              <a:buFont typeface="Arial"/>
              <a:buNone/>
            </a:pPr>
            <a:endParaRPr sz="2720">
              <a:solidFill>
                <a:schemeClr val="dk1"/>
              </a:solidFill>
              <a:latin typeface="Arial"/>
              <a:ea typeface="Arial"/>
              <a:cs typeface="Arial"/>
              <a:sym typeface="Arial"/>
            </a:endParaRPr>
          </a:p>
        </p:txBody>
      </p:sp>
      <p:cxnSp>
        <p:nvCxnSpPr>
          <p:cNvPr id="1419" name="Google Shape;1419;p48"/>
          <p:cNvCxnSpPr/>
          <p:nvPr/>
        </p:nvCxnSpPr>
        <p:spPr>
          <a:xfrm rot="10800000">
            <a:off x="12939720" y="7555010"/>
            <a:ext cx="324133" cy="0"/>
          </a:xfrm>
          <a:prstGeom prst="straightConnector1">
            <a:avLst/>
          </a:prstGeom>
          <a:noFill/>
          <a:ln w="9525" cap="flat" cmpd="sng">
            <a:solidFill>
              <a:schemeClr val="lt1"/>
            </a:solidFill>
            <a:prstDash val="solid"/>
            <a:round/>
            <a:headEnd type="none" w="sm" len="sm"/>
            <a:tailEnd type="none" w="sm" len="sm"/>
          </a:ln>
        </p:spPr>
      </p:cxnSp>
      <p:sp>
        <p:nvSpPr>
          <p:cNvPr id="1420" name="Google Shape;1420;p48"/>
          <p:cNvSpPr txBox="1"/>
          <p:nvPr/>
        </p:nvSpPr>
        <p:spPr>
          <a:xfrm>
            <a:off x="10640223" y="7451408"/>
            <a:ext cx="2231307" cy="23437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lt1"/>
              </a:buClr>
              <a:buSzPts val="1200"/>
              <a:buFont typeface="Roboto"/>
              <a:buNone/>
            </a:pPr>
            <a:r>
              <a:rPr lang="en-US" sz="1360">
                <a:solidFill>
                  <a:schemeClr val="lt1"/>
                </a:solidFill>
                <a:latin typeface="Roboto"/>
                <a:ea typeface="Roboto"/>
                <a:cs typeface="Roboto"/>
                <a:sym typeface="Roboto"/>
              </a:rPr>
              <a:t>CLEAN COOKING ALLIANCE</a:t>
            </a:r>
            <a:endParaRPr sz="1360">
              <a:solidFill>
                <a:schemeClr val="lt1"/>
              </a:solidFill>
              <a:latin typeface="Roboto"/>
              <a:ea typeface="Roboto"/>
              <a:cs typeface="Roboto"/>
              <a:sym typeface="Roboto"/>
            </a:endParaRPr>
          </a:p>
        </p:txBody>
      </p:sp>
      <p:cxnSp>
        <p:nvCxnSpPr>
          <p:cNvPr id="1421" name="Google Shape;1421;p48"/>
          <p:cNvCxnSpPr/>
          <p:nvPr/>
        </p:nvCxnSpPr>
        <p:spPr>
          <a:xfrm>
            <a:off x="560320" y="1377416"/>
            <a:ext cx="12703533" cy="0"/>
          </a:xfrm>
          <a:prstGeom prst="straightConnector1">
            <a:avLst/>
          </a:prstGeom>
          <a:noFill/>
          <a:ln w="19050" cap="flat" cmpd="sng">
            <a:solidFill>
              <a:schemeClr val="dk1"/>
            </a:solidFill>
            <a:prstDash val="solid"/>
            <a:round/>
            <a:headEnd type="none" w="sm" len="sm"/>
            <a:tailEnd type="none" w="sm" len="sm"/>
          </a:ln>
        </p:spPr>
      </p:cxnSp>
      <p:sp>
        <p:nvSpPr>
          <p:cNvPr id="1422" name="Google Shape;1422;p48"/>
          <p:cNvSpPr txBox="1">
            <a:spLocks noGrp="1"/>
          </p:cNvSpPr>
          <p:nvPr>
            <p:ph type="body" idx="2"/>
          </p:nvPr>
        </p:nvSpPr>
        <p:spPr>
          <a:xfrm>
            <a:off x="601475" y="2859768"/>
            <a:ext cx="5945851" cy="1318443"/>
          </a:xfrm>
          <a:prstGeom prst="rect">
            <a:avLst/>
          </a:prstGeom>
          <a:noFill/>
          <a:ln>
            <a:noFill/>
          </a:ln>
        </p:spPr>
        <p:txBody>
          <a:bodyPr spcFirstLastPara="1" wrap="square" lIns="0" tIns="0" rIns="0" bIns="0" anchor="t" anchorCtr="0">
            <a:noAutofit/>
          </a:bodyPr>
          <a:lstStyle>
            <a:lvl1pPr marL="518145" marR="0" lvl="0" indent="-412572" algn="l">
              <a:lnSpc>
                <a:spcPct val="115000"/>
              </a:lnSpc>
              <a:spcBef>
                <a:spcPts val="0"/>
              </a:spcBef>
              <a:spcAft>
                <a:spcPts val="0"/>
              </a:spcAft>
              <a:buClr>
                <a:srgbClr val="303131"/>
              </a:buClr>
              <a:buSzPts val="2133"/>
              <a:buFont typeface="Arial"/>
              <a:buChar char="•"/>
              <a:defRPr sz="2417" b="0" i="0" u="none" strike="noStrike">
                <a:solidFill>
                  <a:schemeClr val="lt2"/>
                </a:solidFill>
                <a:latin typeface="Roboto"/>
                <a:ea typeface="Roboto"/>
                <a:cs typeface="Roboto"/>
                <a:sym typeface="Roboto"/>
              </a:defRPr>
            </a:lvl1pPr>
            <a:lvl2pPr marL="1036290" lvl="1" indent="-338233" algn="l">
              <a:lnSpc>
                <a:spcPct val="115000"/>
              </a:lnSpc>
              <a:spcBef>
                <a:spcPts val="1813"/>
              </a:spcBef>
              <a:spcAft>
                <a:spcPts val="0"/>
              </a:spcAft>
              <a:buSzPts val="1100"/>
              <a:buChar char="●"/>
              <a:defRPr/>
            </a:lvl2pPr>
            <a:lvl3pPr marL="1554434" lvl="2" indent="-323840" algn="l">
              <a:lnSpc>
                <a:spcPct val="115000"/>
              </a:lnSpc>
              <a:spcBef>
                <a:spcPts val="1813"/>
              </a:spcBef>
              <a:spcAft>
                <a:spcPts val="0"/>
              </a:spcAft>
              <a:buSzPts val="900"/>
              <a:buChar char="●"/>
              <a:defRPr/>
            </a:lvl3pPr>
            <a:lvl4pPr marL="2072579" lvl="3" indent="-323840" algn="l">
              <a:lnSpc>
                <a:spcPct val="115000"/>
              </a:lnSpc>
              <a:spcBef>
                <a:spcPts val="1813"/>
              </a:spcBef>
              <a:spcAft>
                <a:spcPts val="0"/>
              </a:spcAft>
              <a:buSzPts val="900"/>
              <a:buChar char="●"/>
              <a:defRPr/>
            </a:lvl4pPr>
            <a:lvl5pPr marL="2590724" lvl="4" indent="-323840" algn="l">
              <a:lnSpc>
                <a:spcPct val="115000"/>
              </a:lnSpc>
              <a:spcBef>
                <a:spcPts val="1813"/>
              </a:spcBef>
              <a:spcAft>
                <a:spcPts val="0"/>
              </a:spcAft>
              <a:buSzPts val="900"/>
              <a:buChar char="●"/>
              <a:defRPr/>
            </a:lvl5pPr>
            <a:lvl6pPr marL="3108869" lvl="5" indent="-323840" algn="l">
              <a:lnSpc>
                <a:spcPct val="115000"/>
              </a:lnSpc>
              <a:spcBef>
                <a:spcPts val="1813"/>
              </a:spcBef>
              <a:spcAft>
                <a:spcPts val="0"/>
              </a:spcAft>
              <a:buSzPts val="900"/>
              <a:buChar char="●"/>
              <a:defRPr/>
            </a:lvl6pPr>
            <a:lvl7pPr marL="3627013" lvl="6" indent="-323840" algn="l">
              <a:lnSpc>
                <a:spcPct val="115000"/>
              </a:lnSpc>
              <a:spcBef>
                <a:spcPts val="1813"/>
              </a:spcBef>
              <a:spcAft>
                <a:spcPts val="0"/>
              </a:spcAft>
              <a:buSzPts val="900"/>
              <a:buChar char="●"/>
              <a:defRPr/>
            </a:lvl7pPr>
            <a:lvl8pPr marL="4145158" lvl="7" indent="-323840" algn="l">
              <a:lnSpc>
                <a:spcPct val="115000"/>
              </a:lnSpc>
              <a:spcBef>
                <a:spcPts val="1813"/>
              </a:spcBef>
              <a:spcAft>
                <a:spcPts val="0"/>
              </a:spcAft>
              <a:buSzPts val="900"/>
              <a:buChar char="●"/>
              <a:defRPr/>
            </a:lvl8pPr>
            <a:lvl9pPr marL="4663303" lvl="8" indent="-323840" algn="l">
              <a:lnSpc>
                <a:spcPct val="115000"/>
              </a:lnSpc>
              <a:spcBef>
                <a:spcPts val="1813"/>
              </a:spcBef>
              <a:spcAft>
                <a:spcPts val="1813"/>
              </a:spcAft>
              <a:buSzPts val="900"/>
              <a:buChar char="●"/>
              <a:defRPr/>
            </a:lvl9pPr>
          </a:lstStyle>
          <a:p>
            <a:endParaRPr/>
          </a:p>
        </p:txBody>
      </p:sp>
      <p:sp>
        <p:nvSpPr>
          <p:cNvPr id="1423" name="Google Shape;1423;p48"/>
          <p:cNvSpPr txBox="1">
            <a:spLocks noGrp="1"/>
          </p:cNvSpPr>
          <p:nvPr>
            <p:ph type="body" idx="3"/>
          </p:nvPr>
        </p:nvSpPr>
        <p:spPr>
          <a:xfrm>
            <a:off x="600971" y="1666549"/>
            <a:ext cx="5946275" cy="957721"/>
          </a:xfrm>
          <a:prstGeom prst="rect">
            <a:avLst/>
          </a:prstGeom>
          <a:noFill/>
          <a:ln>
            <a:noFill/>
          </a:ln>
        </p:spPr>
        <p:txBody>
          <a:bodyPr spcFirstLastPara="1" wrap="square" lIns="0" tIns="0" rIns="0" bIns="0" anchor="t" anchorCtr="0">
            <a:noAutofit/>
          </a:bodyPr>
          <a:lstStyle>
            <a:lvl1pPr marL="518145" marR="0" lvl="0" indent="-259072" algn="l">
              <a:lnSpc>
                <a:spcPct val="100000"/>
              </a:lnSpc>
              <a:spcBef>
                <a:spcPts val="151"/>
              </a:spcBef>
              <a:spcAft>
                <a:spcPts val="0"/>
              </a:spcAft>
              <a:buClr>
                <a:srgbClr val="303131"/>
              </a:buClr>
              <a:buSzPts val="1500"/>
              <a:buFont typeface="Roboto Black"/>
              <a:buNone/>
              <a:defRPr sz="3023" b="1" i="0">
                <a:solidFill>
                  <a:schemeClr val="accent1"/>
                </a:solidFill>
                <a:latin typeface="Roboto Black"/>
                <a:ea typeface="Roboto Black"/>
                <a:cs typeface="Roboto Black"/>
                <a:sym typeface="Roboto Black"/>
              </a:defRPr>
            </a:lvl1pPr>
            <a:lvl2pPr marL="1036290" lvl="1" indent="-338233" algn="l">
              <a:lnSpc>
                <a:spcPct val="115000"/>
              </a:lnSpc>
              <a:spcBef>
                <a:spcPts val="1813"/>
              </a:spcBef>
              <a:spcAft>
                <a:spcPts val="0"/>
              </a:spcAft>
              <a:buSzPts val="1100"/>
              <a:buChar char="●"/>
              <a:defRPr/>
            </a:lvl2pPr>
            <a:lvl3pPr marL="1554434" lvl="2" indent="-323840" algn="l">
              <a:lnSpc>
                <a:spcPct val="115000"/>
              </a:lnSpc>
              <a:spcBef>
                <a:spcPts val="1813"/>
              </a:spcBef>
              <a:spcAft>
                <a:spcPts val="0"/>
              </a:spcAft>
              <a:buSzPts val="900"/>
              <a:buChar char="●"/>
              <a:defRPr/>
            </a:lvl3pPr>
            <a:lvl4pPr marL="2072579" lvl="3" indent="-323840" algn="l">
              <a:lnSpc>
                <a:spcPct val="115000"/>
              </a:lnSpc>
              <a:spcBef>
                <a:spcPts val="1813"/>
              </a:spcBef>
              <a:spcAft>
                <a:spcPts val="0"/>
              </a:spcAft>
              <a:buSzPts val="900"/>
              <a:buChar char="●"/>
              <a:defRPr/>
            </a:lvl4pPr>
            <a:lvl5pPr marL="2590724" lvl="4" indent="-323840" algn="l">
              <a:lnSpc>
                <a:spcPct val="115000"/>
              </a:lnSpc>
              <a:spcBef>
                <a:spcPts val="1813"/>
              </a:spcBef>
              <a:spcAft>
                <a:spcPts val="0"/>
              </a:spcAft>
              <a:buSzPts val="900"/>
              <a:buChar char="●"/>
              <a:defRPr/>
            </a:lvl5pPr>
            <a:lvl6pPr marL="3108869" lvl="5" indent="-323840" algn="l">
              <a:lnSpc>
                <a:spcPct val="115000"/>
              </a:lnSpc>
              <a:spcBef>
                <a:spcPts val="1813"/>
              </a:spcBef>
              <a:spcAft>
                <a:spcPts val="0"/>
              </a:spcAft>
              <a:buSzPts val="900"/>
              <a:buChar char="●"/>
              <a:defRPr/>
            </a:lvl6pPr>
            <a:lvl7pPr marL="3627013" lvl="6" indent="-323840" algn="l">
              <a:lnSpc>
                <a:spcPct val="115000"/>
              </a:lnSpc>
              <a:spcBef>
                <a:spcPts val="1813"/>
              </a:spcBef>
              <a:spcAft>
                <a:spcPts val="0"/>
              </a:spcAft>
              <a:buSzPts val="900"/>
              <a:buChar char="●"/>
              <a:defRPr/>
            </a:lvl7pPr>
            <a:lvl8pPr marL="4145158" lvl="7" indent="-323840" algn="l">
              <a:lnSpc>
                <a:spcPct val="115000"/>
              </a:lnSpc>
              <a:spcBef>
                <a:spcPts val="1813"/>
              </a:spcBef>
              <a:spcAft>
                <a:spcPts val="0"/>
              </a:spcAft>
              <a:buSzPts val="900"/>
              <a:buChar char="●"/>
              <a:defRPr/>
            </a:lvl8pPr>
            <a:lvl9pPr marL="4663303" lvl="8" indent="-323840" algn="l">
              <a:lnSpc>
                <a:spcPct val="115000"/>
              </a:lnSpc>
              <a:spcBef>
                <a:spcPts val="1813"/>
              </a:spcBef>
              <a:spcAft>
                <a:spcPts val="1813"/>
              </a:spcAft>
              <a:buSzPts val="900"/>
              <a:buChar char="●"/>
              <a:defRPr/>
            </a:lvl9pPr>
          </a:lstStyle>
          <a:p>
            <a:endParaRPr/>
          </a:p>
        </p:txBody>
      </p:sp>
      <p:sp>
        <p:nvSpPr>
          <p:cNvPr id="1424" name="Google Shape;1424;p48"/>
          <p:cNvSpPr txBox="1">
            <a:spLocks noGrp="1"/>
          </p:cNvSpPr>
          <p:nvPr>
            <p:ph type="body" idx="4"/>
          </p:nvPr>
        </p:nvSpPr>
        <p:spPr>
          <a:xfrm>
            <a:off x="600971" y="4413709"/>
            <a:ext cx="5945851" cy="2632932"/>
          </a:xfrm>
          <a:prstGeom prst="rect">
            <a:avLst/>
          </a:prstGeom>
          <a:noFill/>
          <a:ln>
            <a:noFill/>
          </a:ln>
        </p:spPr>
        <p:txBody>
          <a:bodyPr spcFirstLastPara="1" wrap="square" lIns="0" tIns="0" rIns="0" bIns="0" anchor="t" anchorCtr="0">
            <a:noAutofit/>
          </a:bodyPr>
          <a:lstStyle>
            <a:lvl1pPr marL="518145" marR="0" lvl="0" indent="-259072" algn="l">
              <a:lnSpc>
                <a:spcPct val="100000"/>
              </a:lnSpc>
              <a:spcBef>
                <a:spcPts val="0"/>
              </a:spcBef>
              <a:spcAft>
                <a:spcPts val="0"/>
              </a:spcAft>
              <a:buClr>
                <a:srgbClr val="303131"/>
              </a:buClr>
              <a:buSzPts val="800"/>
              <a:buFont typeface="Roboto"/>
              <a:buNone/>
              <a:defRPr sz="2720" b="0" i="0" u="none" strike="noStrike">
                <a:solidFill>
                  <a:schemeClr val="lt2"/>
                </a:solidFill>
                <a:latin typeface="Roboto"/>
                <a:ea typeface="Roboto"/>
                <a:cs typeface="Roboto"/>
                <a:sym typeface="Roboto"/>
              </a:defRPr>
            </a:lvl1pPr>
            <a:lvl2pPr marL="1036290" lvl="1" indent="-338233" algn="l">
              <a:lnSpc>
                <a:spcPct val="115000"/>
              </a:lnSpc>
              <a:spcBef>
                <a:spcPts val="2417"/>
              </a:spcBef>
              <a:spcAft>
                <a:spcPts val="0"/>
              </a:spcAft>
              <a:buSzPts val="1100"/>
              <a:buChar char="●"/>
              <a:defRPr/>
            </a:lvl2pPr>
            <a:lvl3pPr marL="1554434" lvl="2" indent="-323840" algn="l">
              <a:lnSpc>
                <a:spcPct val="115000"/>
              </a:lnSpc>
              <a:spcBef>
                <a:spcPts val="1813"/>
              </a:spcBef>
              <a:spcAft>
                <a:spcPts val="0"/>
              </a:spcAft>
              <a:buSzPts val="900"/>
              <a:buChar char="●"/>
              <a:defRPr/>
            </a:lvl3pPr>
            <a:lvl4pPr marL="2072579" lvl="3" indent="-323840" algn="l">
              <a:lnSpc>
                <a:spcPct val="115000"/>
              </a:lnSpc>
              <a:spcBef>
                <a:spcPts val="1813"/>
              </a:spcBef>
              <a:spcAft>
                <a:spcPts val="0"/>
              </a:spcAft>
              <a:buSzPts val="900"/>
              <a:buChar char="●"/>
              <a:defRPr/>
            </a:lvl4pPr>
            <a:lvl5pPr marL="2590724" lvl="4" indent="-323840" algn="l">
              <a:lnSpc>
                <a:spcPct val="115000"/>
              </a:lnSpc>
              <a:spcBef>
                <a:spcPts val="1813"/>
              </a:spcBef>
              <a:spcAft>
                <a:spcPts val="0"/>
              </a:spcAft>
              <a:buSzPts val="900"/>
              <a:buChar char="●"/>
              <a:defRPr/>
            </a:lvl5pPr>
            <a:lvl6pPr marL="3108869" lvl="5" indent="-323840" algn="l">
              <a:lnSpc>
                <a:spcPct val="115000"/>
              </a:lnSpc>
              <a:spcBef>
                <a:spcPts val="1813"/>
              </a:spcBef>
              <a:spcAft>
                <a:spcPts val="0"/>
              </a:spcAft>
              <a:buSzPts val="900"/>
              <a:buChar char="●"/>
              <a:defRPr/>
            </a:lvl6pPr>
            <a:lvl7pPr marL="3627013" lvl="6" indent="-323840" algn="l">
              <a:lnSpc>
                <a:spcPct val="115000"/>
              </a:lnSpc>
              <a:spcBef>
                <a:spcPts val="1813"/>
              </a:spcBef>
              <a:spcAft>
                <a:spcPts val="0"/>
              </a:spcAft>
              <a:buSzPts val="900"/>
              <a:buChar char="●"/>
              <a:defRPr/>
            </a:lvl7pPr>
            <a:lvl8pPr marL="4145158" lvl="7" indent="-323840" algn="l">
              <a:lnSpc>
                <a:spcPct val="115000"/>
              </a:lnSpc>
              <a:spcBef>
                <a:spcPts val="1813"/>
              </a:spcBef>
              <a:spcAft>
                <a:spcPts val="0"/>
              </a:spcAft>
              <a:buSzPts val="900"/>
              <a:buChar char="●"/>
              <a:defRPr/>
            </a:lvl8pPr>
            <a:lvl9pPr marL="4663303" lvl="8" indent="-323840" algn="l">
              <a:lnSpc>
                <a:spcPct val="115000"/>
              </a:lnSpc>
              <a:spcBef>
                <a:spcPts val="1813"/>
              </a:spcBef>
              <a:spcAft>
                <a:spcPts val="1813"/>
              </a:spcAft>
              <a:buSzPts val="900"/>
              <a:buChar char="●"/>
              <a:defRPr/>
            </a:lvl9pPr>
          </a:lstStyle>
          <a:p>
            <a:endParaRPr/>
          </a:p>
        </p:txBody>
      </p:sp>
      <p:sp>
        <p:nvSpPr>
          <p:cNvPr id="1425" name="Google Shape;1425;p48"/>
          <p:cNvSpPr txBox="1">
            <a:spLocks noGrp="1"/>
          </p:cNvSpPr>
          <p:nvPr>
            <p:ph type="body" idx="5"/>
          </p:nvPr>
        </p:nvSpPr>
        <p:spPr>
          <a:xfrm>
            <a:off x="7316625" y="1666549"/>
            <a:ext cx="5946275" cy="957721"/>
          </a:xfrm>
          <a:prstGeom prst="rect">
            <a:avLst/>
          </a:prstGeom>
          <a:noFill/>
          <a:ln>
            <a:noFill/>
          </a:ln>
        </p:spPr>
        <p:txBody>
          <a:bodyPr spcFirstLastPara="1" wrap="square" lIns="0" tIns="0" rIns="0" bIns="0" anchor="t" anchorCtr="0">
            <a:noAutofit/>
          </a:bodyPr>
          <a:lstStyle>
            <a:lvl1pPr marL="518145" marR="0" lvl="0" indent="-259072" algn="l">
              <a:lnSpc>
                <a:spcPct val="100000"/>
              </a:lnSpc>
              <a:spcBef>
                <a:spcPts val="151"/>
              </a:spcBef>
              <a:spcAft>
                <a:spcPts val="0"/>
              </a:spcAft>
              <a:buClr>
                <a:srgbClr val="303131"/>
              </a:buClr>
              <a:buSzPts val="1500"/>
              <a:buFont typeface="Roboto Black"/>
              <a:buNone/>
              <a:defRPr sz="3023" b="1" i="0">
                <a:solidFill>
                  <a:schemeClr val="accent1"/>
                </a:solidFill>
                <a:latin typeface="Roboto Black"/>
                <a:ea typeface="Roboto Black"/>
                <a:cs typeface="Roboto Black"/>
                <a:sym typeface="Roboto Black"/>
              </a:defRPr>
            </a:lvl1pPr>
            <a:lvl2pPr marL="1036290" lvl="1" indent="-338233" algn="l">
              <a:lnSpc>
                <a:spcPct val="115000"/>
              </a:lnSpc>
              <a:spcBef>
                <a:spcPts val="1813"/>
              </a:spcBef>
              <a:spcAft>
                <a:spcPts val="0"/>
              </a:spcAft>
              <a:buSzPts val="1100"/>
              <a:buChar char="●"/>
              <a:defRPr/>
            </a:lvl2pPr>
            <a:lvl3pPr marL="1554434" lvl="2" indent="-323840" algn="l">
              <a:lnSpc>
                <a:spcPct val="115000"/>
              </a:lnSpc>
              <a:spcBef>
                <a:spcPts val="1813"/>
              </a:spcBef>
              <a:spcAft>
                <a:spcPts val="0"/>
              </a:spcAft>
              <a:buSzPts val="900"/>
              <a:buChar char="●"/>
              <a:defRPr/>
            </a:lvl3pPr>
            <a:lvl4pPr marL="2072579" lvl="3" indent="-323840" algn="l">
              <a:lnSpc>
                <a:spcPct val="115000"/>
              </a:lnSpc>
              <a:spcBef>
                <a:spcPts val="1813"/>
              </a:spcBef>
              <a:spcAft>
                <a:spcPts val="0"/>
              </a:spcAft>
              <a:buSzPts val="900"/>
              <a:buChar char="●"/>
              <a:defRPr/>
            </a:lvl4pPr>
            <a:lvl5pPr marL="2590724" lvl="4" indent="-323840" algn="l">
              <a:lnSpc>
                <a:spcPct val="115000"/>
              </a:lnSpc>
              <a:spcBef>
                <a:spcPts val="1813"/>
              </a:spcBef>
              <a:spcAft>
                <a:spcPts val="0"/>
              </a:spcAft>
              <a:buSzPts val="900"/>
              <a:buChar char="●"/>
              <a:defRPr/>
            </a:lvl5pPr>
            <a:lvl6pPr marL="3108869" lvl="5" indent="-323840" algn="l">
              <a:lnSpc>
                <a:spcPct val="115000"/>
              </a:lnSpc>
              <a:spcBef>
                <a:spcPts val="1813"/>
              </a:spcBef>
              <a:spcAft>
                <a:spcPts val="0"/>
              </a:spcAft>
              <a:buSzPts val="900"/>
              <a:buChar char="●"/>
              <a:defRPr/>
            </a:lvl6pPr>
            <a:lvl7pPr marL="3627013" lvl="6" indent="-323840" algn="l">
              <a:lnSpc>
                <a:spcPct val="115000"/>
              </a:lnSpc>
              <a:spcBef>
                <a:spcPts val="1813"/>
              </a:spcBef>
              <a:spcAft>
                <a:spcPts val="0"/>
              </a:spcAft>
              <a:buSzPts val="900"/>
              <a:buChar char="●"/>
              <a:defRPr/>
            </a:lvl7pPr>
            <a:lvl8pPr marL="4145158" lvl="7" indent="-323840" algn="l">
              <a:lnSpc>
                <a:spcPct val="115000"/>
              </a:lnSpc>
              <a:spcBef>
                <a:spcPts val="1813"/>
              </a:spcBef>
              <a:spcAft>
                <a:spcPts val="0"/>
              </a:spcAft>
              <a:buSzPts val="900"/>
              <a:buChar char="●"/>
              <a:defRPr/>
            </a:lvl8pPr>
            <a:lvl9pPr marL="4663303" lvl="8" indent="-323840" algn="l">
              <a:lnSpc>
                <a:spcPct val="115000"/>
              </a:lnSpc>
              <a:spcBef>
                <a:spcPts val="1813"/>
              </a:spcBef>
              <a:spcAft>
                <a:spcPts val="1813"/>
              </a:spcAft>
              <a:buSzPts val="900"/>
              <a:buChar char="●"/>
              <a:defRPr/>
            </a:lvl9pPr>
          </a:lstStyle>
          <a:p>
            <a:endParaRPr/>
          </a:p>
        </p:txBody>
      </p:sp>
      <p:sp>
        <p:nvSpPr>
          <p:cNvPr id="1426" name="Google Shape;1426;p48"/>
          <p:cNvSpPr txBox="1">
            <a:spLocks noGrp="1"/>
          </p:cNvSpPr>
          <p:nvPr>
            <p:ph type="body" idx="6"/>
          </p:nvPr>
        </p:nvSpPr>
        <p:spPr>
          <a:xfrm>
            <a:off x="7316625" y="2859769"/>
            <a:ext cx="5945851" cy="4186872"/>
          </a:xfrm>
          <a:prstGeom prst="rect">
            <a:avLst/>
          </a:prstGeom>
          <a:noFill/>
          <a:ln>
            <a:noFill/>
          </a:ln>
        </p:spPr>
        <p:txBody>
          <a:bodyPr spcFirstLastPara="1" wrap="square" lIns="0" tIns="0" rIns="0" bIns="0" anchor="t" anchorCtr="0">
            <a:noAutofit/>
          </a:bodyPr>
          <a:lstStyle>
            <a:lvl1pPr marL="518145" marR="0" lvl="0" indent="-259072" algn="l">
              <a:lnSpc>
                <a:spcPct val="100000"/>
              </a:lnSpc>
              <a:spcBef>
                <a:spcPts val="0"/>
              </a:spcBef>
              <a:spcAft>
                <a:spcPts val="0"/>
              </a:spcAft>
              <a:buClr>
                <a:srgbClr val="303131"/>
              </a:buClr>
              <a:buSzPts val="800"/>
              <a:buFont typeface="Roboto"/>
              <a:buNone/>
              <a:defRPr sz="2720" b="0" i="0" u="none" strike="noStrike">
                <a:solidFill>
                  <a:schemeClr val="lt2"/>
                </a:solidFill>
                <a:latin typeface="Roboto"/>
                <a:ea typeface="Roboto"/>
                <a:cs typeface="Roboto"/>
                <a:sym typeface="Roboto"/>
              </a:defRPr>
            </a:lvl1pPr>
            <a:lvl2pPr marL="1036290" lvl="1" indent="-338233" algn="l">
              <a:lnSpc>
                <a:spcPct val="115000"/>
              </a:lnSpc>
              <a:spcBef>
                <a:spcPts val="2417"/>
              </a:spcBef>
              <a:spcAft>
                <a:spcPts val="0"/>
              </a:spcAft>
              <a:buSzPts val="1100"/>
              <a:buChar char="●"/>
              <a:defRPr/>
            </a:lvl2pPr>
            <a:lvl3pPr marL="1554434" lvl="2" indent="-323840" algn="l">
              <a:lnSpc>
                <a:spcPct val="115000"/>
              </a:lnSpc>
              <a:spcBef>
                <a:spcPts val="1813"/>
              </a:spcBef>
              <a:spcAft>
                <a:spcPts val="0"/>
              </a:spcAft>
              <a:buSzPts val="900"/>
              <a:buChar char="●"/>
              <a:defRPr/>
            </a:lvl3pPr>
            <a:lvl4pPr marL="2072579" lvl="3" indent="-323840" algn="l">
              <a:lnSpc>
                <a:spcPct val="115000"/>
              </a:lnSpc>
              <a:spcBef>
                <a:spcPts val="1813"/>
              </a:spcBef>
              <a:spcAft>
                <a:spcPts val="0"/>
              </a:spcAft>
              <a:buSzPts val="900"/>
              <a:buChar char="●"/>
              <a:defRPr/>
            </a:lvl4pPr>
            <a:lvl5pPr marL="2590724" lvl="4" indent="-323840" algn="l">
              <a:lnSpc>
                <a:spcPct val="115000"/>
              </a:lnSpc>
              <a:spcBef>
                <a:spcPts val="1813"/>
              </a:spcBef>
              <a:spcAft>
                <a:spcPts val="0"/>
              </a:spcAft>
              <a:buSzPts val="900"/>
              <a:buChar char="●"/>
              <a:defRPr/>
            </a:lvl5pPr>
            <a:lvl6pPr marL="3108869" lvl="5" indent="-323840" algn="l">
              <a:lnSpc>
                <a:spcPct val="115000"/>
              </a:lnSpc>
              <a:spcBef>
                <a:spcPts val="1813"/>
              </a:spcBef>
              <a:spcAft>
                <a:spcPts val="0"/>
              </a:spcAft>
              <a:buSzPts val="900"/>
              <a:buChar char="●"/>
              <a:defRPr/>
            </a:lvl6pPr>
            <a:lvl7pPr marL="3627013" lvl="6" indent="-323840" algn="l">
              <a:lnSpc>
                <a:spcPct val="115000"/>
              </a:lnSpc>
              <a:spcBef>
                <a:spcPts val="1813"/>
              </a:spcBef>
              <a:spcAft>
                <a:spcPts val="0"/>
              </a:spcAft>
              <a:buSzPts val="900"/>
              <a:buChar char="●"/>
              <a:defRPr/>
            </a:lvl7pPr>
            <a:lvl8pPr marL="4145158" lvl="7" indent="-323840" algn="l">
              <a:lnSpc>
                <a:spcPct val="115000"/>
              </a:lnSpc>
              <a:spcBef>
                <a:spcPts val="1813"/>
              </a:spcBef>
              <a:spcAft>
                <a:spcPts val="0"/>
              </a:spcAft>
              <a:buSzPts val="900"/>
              <a:buChar char="●"/>
              <a:defRPr/>
            </a:lvl8pPr>
            <a:lvl9pPr marL="4663303" lvl="8" indent="-323840" algn="l">
              <a:lnSpc>
                <a:spcPct val="115000"/>
              </a:lnSpc>
              <a:spcBef>
                <a:spcPts val="1813"/>
              </a:spcBef>
              <a:spcAft>
                <a:spcPts val="1813"/>
              </a:spcAft>
              <a:buSzPts val="900"/>
              <a:buChar char="●"/>
              <a:defRPr/>
            </a:lvl9pPr>
          </a:lstStyle>
          <a:p>
            <a:endParaRPr/>
          </a:p>
        </p:txBody>
      </p:sp>
      <p:sp>
        <p:nvSpPr>
          <p:cNvPr id="1427" name="Google Shape;1427;p48"/>
          <p:cNvSpPr txBox="1"/>
          <p:nvPr/>
        </p:nvSpPr>
        <p:spPr>
          <a:xfrm>
            <a:off x="13033560" y="7437823"/>
            <a:ext cx="524053" cy="23437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360" b="0" i="0" u="none" strike="noStrike" cap="none">
                <a:solidFill>
                  <a:schemeClr val="lt1"/>
                </a:solidFill>
                <a:latin typeface="Roboto"/>
                <a:ea typeface="Roboto"/>
                <a:cs typeface="Roboto"/>
                <a:sym typeface="Roboto"/>
              </a:rPr>
              <a:pPr marL="0" marR="0" lvl="0" indent="0" algn="r" rtl="0">
                <a:lnSpc>
                  <a:spcPct val="100000"/>
                </a:lnSpc>
                <a:spcBef>
                  <a:spcPts val="0"/>
                </a:spcBef>
                <a:spcAft>
                  <a:spcPts val="0"/>
                </a:spcAft>
                <a:buClr>
                  <a:srgbClr val="000000"/>
                </a:buClr>
                <a:buSzPts val="1200"/>
                <a:buFont typeface="Arial"/>
                <a:buNone/>
              </a:pPr>
              <a:t>‹#›</a:t>
            </a:fld>
            <a:endParaRPr sz="1360" b="1" i="0" u="none" strike="noStrike" cap="none">
              <a:solidFill>
                <a:schemeClr val="lt1"/>
              </a:solidFill>
              <a:latin typeface="Roboto"/>
              <a:ea typeface="Roboto"/>
              <a:cs typeface="Roboto"/>
              <a:sym typeface="Roboto"/>
            </a:endParaRPr>
          </a:p>
        </p:txBody>
      </p:sp>
    </p:spTree>
    <p:extLst>
      <p:ext uri="{BB962C8B-B14F-4D97-AF65-F5344CB8AC3E}">
        <p14:creationId xmlns:p14="http://schemas.microsoft.com/office/powerpoint/2010/main" val="4115410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centric | Expanded">
  <p:cSld name="Text-centric | Expanded">
    <p:spTree>
      <p:nvGrpSpPr>
        <p:cNvPr id="1" name="Shape 218"/>
        <p:cNvGrpSpPr/>
        <p:nvPr/>
      </p:nvGrpSpPr>
      <p:grpSpPr>
        <a:xfrm>
          <a:off x="0" y="0"/>
          <a:ext cx="0" cy="0"/>
          <a:chOff x="0" y="0"/>
          <a:chExt cx="0" cy="0"/>
        </a:xfrm>
      </p:grpSpPr>
      <p:sp>
        <p:nvSpPr>
          <p:cNvPr id="219" name="Google Shape;219;p44"/>
          <p:cNvSpPr/>
          <p:nvPr/>
        </p:nvSpPr>
        <p:spPr>
          <a:xfrm>
            <a:off x="9839701" y="-186"/>
            <a:ext cx="3989813" cy="7599860"/>
          </a:xfrm>
          <a:prstGeom prst="rect">
            <a:avLst/>
          </a:prstGeom>
          <a:solidFill>
            <a:schemeClr val="accent1"/>
          </a:solidFill>
          <a:ln>
            <a:noFill/>
          </a:ln>
        </p:spPr>
        <p:txBody>
          <a:bodyPr spcFirstLastPara="1" wrap="square" lIns="138153" tIns="138153" rIns="138153" bIns="138153"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720" b="0" i="0" u="none" strike="noStrike" cap="none">
              <a:solidFill>
                <a:srgbClr val="000000"/>
              </a:solidFill>
              <a:latin typeface="Arial"/>
              <a:ea typeface="Arial"/>
              <a:cs typeface="Arial"/>
              <a:sym typeface="Arial"/>
            </a:endParaRPr>
          </a:p>
        </p:txBody>
      </p:sp>
      <p:sp>
        <p:nvSpPr>
          <p:cNvPr id="220" name="Google Shape;220;p44"/>
          <p:cNvSpPr/>
          <p:nvPr/>
        </p:nvSpPr>
        <p:spPr>
          <a:xfrm>
            <a:off x="-24063" y="7344680"/>
            <a:ext cx="13841664" cy="439733"/>
          </a:xfrm>
          <a:prstGeom prst="rect">
            <a:avLst/>
          </a:prstGeom>
          <a:solidFill>
            <a:schemeClr val="dk1"/>
          </a:solidFill>
          <a:ln>
            <a:noFill/>
          </a:ln>
        </p:spPr>
        <p:txBody>
          <a:bodyPr spcFirstLastPara="1" wrap="square" lIns="138153" tIns="138153" rIns="138153" bIns="138153"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720" b="0" i="0" u="none" strike="noStrike" cap="none">
              <a:solidFill>
                <a:srgbClr val="000000"/>
              </a:solidFill>
              <a:latin typeface="Arial"/>
              <a:ea typeface="Arial"/>
              <a:cs typeface="Arial"/>
              <a:sym typeface="Arial"/>
            </a:endParaRPr>
          </a:p>
        </p:txBody>
      </p:sp>
      <p:cxnSp>
        <p:nvCxnSpPr>
          <p:cNvPr id="221" name="Google Shape;221;p44"/>
          <p:cNvCxnSpPr/>
          <p:nvPr/>
        </p:nvCxnSpPr>
        <p:spPr>
          <a:xfrm rot="10800000">
            <a:off x="12939720" y="7555010"/>
            <a:ext cx="324133" cy="0"/>
          </a:xfrm>
          <a:prstGeom prst="straightConnector1">
            <a:avLst/>
          </a:prstGeom>
          <a:noFill/>
          <a:ln w="9525" cap="flat" cmpd="sng">
            <a:solidFill>
              <a:schemeClr val="lt1"/>
            </a:solidFill>
            <a:prstDash val="solid"/>
            <a:round/>
            <a:headEnd type="none" w="sm" len="sm"/>
            <a:tailEnd type="none" w="sm" len="sm"/>
          </a:ln>
        </p:spPr>
      </p:cxnSp>
      <p:sp>
        <p:nvSpPr>
          <p:cNvPr id="222" name="Google Shape;222;p44"/>
          <p:cNvSpPr txBox="1"/>
          <p:nvPr/>
        </p:nvSpPr>
        <p:spPr>
          <a:xfrm>
            <a:off x="10640223" y="7451408"/>
            <a:ext cx="2231307" cy="23437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360" b="0" i="0" u="none" strike="noStrike" cap="none">
                <a:solidFill>
                  <a:schemeClr val="lt1"/>
                </a:solidFill>
                <a:latin typeface="Roboto"/>
                <a:ea typeface="Roboto"/>
                <a:cs typeface="Roboto"/>
                <a:sym typeface="Roboto"/>
              </a:rPr>
              <a:t>CLEAN COOKING ALLIANCE</a:t>
            </a:r>
            <a:endParaRPr sz="1360" b="0" i="0" u="none" strike="noStrike" cap="none">
              <a:solidFill>
                <a:schemeClr val="lt1"/>
              </a:solidFill>
              <a:latin typeface="Roboto"/>
              <a:ea typeface="Roboto"/>
              <a:cs typeface="Roboto"/>
              <a:sym typeface="Roboto"/>
            </a:endParaRPr>
          </a:p>
        </p:txBody>
      </p:sp>
      <p:pic>
        <p:nvPicPr>
          <p:cNvPr id="223" name="Google Shape;223;p44"/>
          <p:cNvPicPr preferRelativeResize="0"/>
          <p:nvPr/>
        </p:nvPicPr>
        <p:blipFill rotWithShape="1">
          <a:blip r:embed="rId2">
            <a:alphaModFix/>
          </a:blip>
          <a:srcRect/>
          <a:stretch/>
        </p:blipFill>
        <p:spPr>
          <a:xfrm>
            <a:off x="9839699" y="4719618"/>
            <a:ext cx="2958113" cy="2625064"/>
          </a:xfrm>
          <a:prstGeom prst="rect">
            <a:avLst/>
          </a:prstGeom>
          <a:noFill/>
          <a:ln>
            <a:noFill/>
          </a:ln>
        </p:spPr>
      </p:pic>
      <p:sp>
        <p:nvSpPr>
          <p:cNvPr id="224" name="Google Shape;224;p44"/>
          <p:cNvSpPr txBox="1"/>
          <p:nvPr/>
        </p:nvSpPr>
        <p:spPr>
          <a:xfrm>
            <a:off x="13033560" y="7437823"/>
            <a:ext cx="524053" cy="23437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360" b="0" i="0" u="none" strike="noStrike" cap="none">
                <a:solidFill>
                  <a:schemeClr val="lt1"/>
                </a:solidFill>
                <a:latin typeface="Roboto"/>
                <a:ea typeface="Roboto"/>
                <a:cs typeface="Roboto"/>
                <a:sym typeface="Roboto"/>
              </a:rPr>
              <a:pPr marL="0" marR="0" lvl="0" indent="0" algn="r" rtl="0">
                <a:lnSpc>
                  <a:spcPct val="100000"/>
                </a:lnSpc>
                <a:spcBef>
                  <a:spcPts val="0"/>
                </a:spcBef>
                <a:spcAft>
                  <a:spcPts val="0"/>
                </a:spcAft>
                <a:buClr>
                  <a:srgbClr val="000000"/>
                </a:buClr>
                <a:buSzPts val="1200"/>
                <a:buFont typeface="Arial"/>
                <a:buNone/>
              </a:pPr>
              <a:t>‹#›</a:t>
            </a:fld>
            <a:endParaRPr sz="1360" b="1" i="0" u="none" strike="noStrike" cap="none">
              <a:solidFill>
                <a:schemeClr val="lt1"/>
              </a:solidFill>
              <a:latin typeface="Roboto"/>
              <a:ea typeface="Roboto"/>
              <a:cs typeface="Roboto"/>
              <a:sym typeface="Roboto"/>
            </a:endParaRPr>
          </a:p>
        </p:txBody>
      </p:sp>
    </p:spTree>
    <p:extLst>
      <p:ext uri="{BB962C8B-B14F-4D97-AF65-F5344CB8AC3E}">
        <p14:creationId xmlns:p14="http://schemas.microsoft.com/office/powerpoint/2010/main" val="1520929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350480" y="591038"/>
            <a:ext cx="9765707" cy="1015632"/>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1350480" y="2075643"/>
            <a:ext cx="9765707" cy="606802"/>
          </a:xfrm>
          <a:prstGeom prst="rect">
            <a:avLst/>
          </a:prstGeom>
        </p:spPr>
        <p:txBody>
          <a:bodyPr spcFirstLastPara="1" wrap="square" lIns="91425" tIns="91425" rIns="91425" bIns="91425" anchor="t" anchorCtr="0"/>
          <a:lstStyle>
            <a:lvl1pPr marL="518145" lvl="0" indent="-474966">
              <a:spcBef>
                <a:spcPts val="680"/>
              </a:spcBef>
              <a:spcAft>
                <a:spcPts val="0"/>
              </a:spcAft>
              <a:buSzPts val="3000"/>
              <a:buChar char="▷"/>
              <a:defRPr/>
            </a:lvl1pPr>
            <a:lvl2pPr marL="1036290" lvl="1" indent="-431787">
              <a:spcBef>
                <a:spcPts val="0"/>
              </a:spcBef>
              <a:spcAft>
                <a:spcPts val="0"/>
              </a:spcAft>
              <a:buSzPts val="2400"/>
              <a:buChar char="○"/>
              <a:defRPr/>
            </a:lvl2pPr>
            <a:lvl3pPr marL="1554434" lvl="2" indent="-431787">
              <a:spcBef>
                <a:spcPts val="0"/>
              </a:spcBef>
              <a:spcAft>
                <a:spcPts val="0"/>
              </a:spcAft>
              <a:buSzPts val="2400"/>
              <a:buChar char="■"/>
              <a:defRPr/>
            </a:lvl3pPr>
            <a:lvl4pPr marL="2072579" lvl="3" indent="-388609">
              <a:spcBef>
                <a:spcPts val="0"/>
              </a:spcBef>
              <a:spcAft>
                <a:spcPts val="0"/>
              </a:spcAft>
              <a:buSzPts val="1800"/>
              <a:buChar char="●"/>
              <a:defRPr/>
            </a:lvl4pPr>
            <a:lvl5pPr marL="2590724" lvl="4" indent="-388609">
              <a:spcBef>
                <a:spcPts val="0"/>
              </a:spcBef>
              <a:spcAft>
                <a:spcPts val="0"/>
              </a:spcAft>
              <a:buSzPts val="1800"/>
              <a:buChar char="○"/>
              <a:defRPr/>
            </a:lvl5pPr>
            <a:lvl6pPr marL="3108869" lvl="5" indent="-388609">
              <a:spcBef>
                <a:spcPts val="0"/>
              </a:spcBef>
              <a:spcAft>
                <a:spcPts val="0"/>
              </a:spcAft>
              <a:buSzPts val="1800"/>
              <a:buChar char="■"/>
              <a:defRPr/>
            </a:lvl6pPr>
            <a:lvl7pPr marL="3627013" lvl="6" indent="-388609">
              <a:spcBef>
                <a:spcPts val="0"/>
              </a:spcBef>
              <a:spcAft>
                <a:spcPts val="0"/>
              </a:spcAft>
              <a:buSzPts val="1800"/>
              <a:buChar char="●"/>
              <a:defRPr/>
            </a:lvl7pPr>
            <a:lvl8pPr marL="4145158" lvl="7" indent="-388609">
              <a:spcBef>
                <a:spcPts val="0"/>
              </a:spcBef>
              <a:spcAft>
                <a:spcPts val="0"/>
              </a:spcAft>
              <a:buSzPts val="1800"/>
              <a:buChar char="○"/>
              <a:defRPr/>
            </a:lvl8pPr>
            <a:lvl9pPr marL="4663303" lvl="8" indent="-388609">
              <a:spcBef>
                <a:spcPts val="0"/>
              </a:spcBef>
              <a:spcAft>
                <a:spcPts val="0"/>
              </a:spcAft>
              <a:buSzPts val="1800"/>
              <a:buChar char="■"/>
              <a:defRPr/>
            </a:lvl9pPr>
          </a:lstStyle>
          <a:p>
            <a:endParaRPr/>
          </a:p>
        </p:txBody>
      </p:sp>
      <p:sp>
        <p:nvSpPr>
          <p:cNvPr id="34" name="Google Shape;34;p5"/>
          <p:cNvSpPr/>
          <p:nvPr/>
        </p:nvSpPr>
        <p:spPr>
          <a:xfrm>
            <a:off x="11116286" y="7655780"/>
            <a:ext cx="1350480" cy="116620"/>
          </a:xfrm>
          <a:prstGeom prst="rect">
            <a:avLst/>
          </a:prstGeom>
          <a:solidFill>
            <a:srgbClr val="FF9715"/>
          </a:solidFill>
          <a:ln>
            <a:noFill/>
          </a:ln>
        </p:spPr>
        <p:txBody>
          <a:bodyPr spcFirstLastPara="1" wrap="square" lIns="103615" tIns="103615" rIns="103615" bIns="103615" anchor="ctr" anchorCtr="0">
            <a:noAutofit/>
          </a:bodyPr>
          <a:lstStyle/>
          <a:p>
            <a:pPr marL="0" lvl="0" indent="0" algn="l" rtl="0">
              <a:spcBef>
                <a:spcPts val="0"/>
              </a:spcBef>
              <a:spcAft>
                <a:spcPts val="0"/>
              </a:spcAft>
              <a:buNone/>
            </a:pPr>
            <a:endParaRPr sz="1587"/>
          </a:p>
        </p:txBody>
      </p:sp>
      <p:sp>
        <p:nvSpPr>
          <p:cNvPr id="35" name="Google Shape;35;p5"/>
          <p:cNvSpPr/>
          <p:nvPr/>
        </p:nvSpPr>
        <p:spPr>
          <a:xfrm>
            <a:off x="12467138" y="7655780"/>
            <a:ext cx="1350480" cy="116620"/>
          </a:xfrm>
          <a:prstGeom prst="rect">
            <a:avLst/>
          </a:prstGeom>
          <a:solidFill>
            <a:srgbClr val="F20253"/>
          </a:solidFill>
          <a:ln>
            <a:noFill/>
          </a:ln>
        </p:spPr>
        <p:txBody>
          <a:bodyPr spcFirstLastPara="1" wrap="square" lIns="103615" tIns="103615" rIns="103615" bIns="103615" anchor="ctr" anchorCtr="0">
            <a:noAutofit/>
          </a:bodyPr>
          <a:lstStyle/>
          <a:p>
            <a:pPr marL="0" lvl="0" indent="0" algn="l" rtl="0">
              <a:spcBef>
                <a:spcPts val="0"/>
              </a:spcBef>
              <a:spcAft>
                <a:spcPts val="0"/>
              </a:spcAft>
              <a:buNone/>
            </a:pPr>
            <a:endParaRPr sz="1587"/>
          </a:p>
        </p:txBody>
      </p:sp>
      <p:sp>
        <p:nvSpPr>
          <p:cNvPr id="36" name="Google Shape;36;p5"/>
          <p:cNvSpPr/>
          <p:nvPr/>
        </p:nvSpPr>
        <p:spPr>
          <a:xfrm>
            <a:off x="0" y="7655780"/>
            <a:ext cx="1350480" cy="116620"/>
          </a:xfrm>
          <a:prstGeom prst="rect">
            <a:avLst/>
          </a:prstGeom>
          <a:solidFill>
            <a:srgbClr val="7ECEFD"/>
          </a:solidFill>
          <a:ln>
            <a:noFill/>
          </a:ln>
        </p:spPr>
        <p:txBody>
          <a:bodyPr spcFirstLastPara="1" wrap="square" lIns="103615" tIns="103615" rIns="103615" bIns="103615" anchor="ctr" anchorCtr="0">
            <a:noAutofit/>
          </a:bodyPr>
          <a:lstStyle/>
          <a:p>
            <a:pPr marL="0" lvl="0" indent="0" algn="l" rtl="0">
              <a:spcBef>
                <a:spcPts val="0"/>
              </a:spcBef>
              <a:spcAft>
                <a:spcPts val="0"/>
              </a:spcAft>
              <a:buNone/>
            </a:pPr>
            <a:endParaRPr sz="1587"/>
          </a:p>
        </p:txBody>
      </p:sp>
      <p:sp>
        <p:nvSpPr>
          <p:cNvPr id="37" name="Google Shape;37;p5"/>
          <p:cNvSpPr/>
          <p:nvPr/>
        </p:nvSpPr>
        <p:spPr>
          <a:xfrm>
            <a:off x="1350495" y="7655780"/>
            <a:ext cx="9765707" cy="116620"/>
          </a:xfrm>
          <a:prstGeom prst="rect">
            <a:avLst/>
          </a:prstGeom>
          <a:solidFill>
            <a:srgbClr val="2185C5"/>
          </a:solidFill>
          <a:ln>
            <a:noFill/>
          </a:ln>
        </p:spPr>
        <p:txBody>
          <a:bodyPr spcFirstLastPara="1" wrap="square" lIns="103615" tIns="103615" rIns="103615" bIns="103615" anchor="ctr" anchorCtr="0">
            <a:noAutofit/>
          </a:bodyPr>
          <a:lstStyle/>
          <a:p>
            <a:pPr marL="0" lvl="0" indent="0" algn="l" rtl="0">
              <a:spcBef>
                <a:spcPts val="0"/>
              </a:spcBef>
              <a:spcAft>
                <a:spcPts val="0"/>
              </a:spcAft>
              <a:buNone/>
            </a:pPr>
            <a:endParaRPr sz="1587"/>
          </a:p>
        </p:txBody>
      </p:sp>
      <p:sp>
        <p:nvSpPr>
          <p:cNvPr id="38" name="Google Shape;38;p5"/>
          <p:cNvSpPr txBox="1">
            <a:spLocks noGrp="1"/>
          </p:cNvSpPr>
          <p:nvPr>
            <p:ph type="sldNum" idx="12"/>
          </p:nvPr>
        </p:nvSpPr>
        <p:spPr>
          <a:xfrm>
            <a:off x="12815091" y="7212734"/>
            <a:ext cx="829147" cy="47362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6464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een Ram CSU">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
        <p:nvSpPr>
          <p:cNvPr id="4" name="Text Placeholder 8"/>
          <p:cNvSpPr>
            <a:spLocks noGrp="1"/>
          </p:cNvSpPr>
          <p:nvPr>
            <p:ph type="body" sz="quarter" idx="11" hasCustomPrompt="1"/>
          </p:nvPr>
        </p:nvSpPr>
        <p:spPr>
          <a:xfrm>
            <a:off x="628075" y="2695562"/>
            <a:ext cx="12561453" cy="1949512"/>
          </a:xfrm>
        </p:spPr>
        <p:txBody>
          <a:bodyPr anchor="t" anchorCtr="0">
            <a:spAutoFit/>
          </a:bodyPr>
          <a:lstStyle>
            <a:lvl1pPr marL="0" indent="0">
              <a:lnSpc>
                <a:spcPct val="100000"/>
              </a:lnSpc>
              <a:spcBef>
                <a:spcPts val="0"/>
              </a:spcBef>
              <a:spcAft>
                <a:spcPts val="0"/>
              </a:spcAft>
              <a:buNone/>
              <a:defRPr sz="6000">
                <a:solidFill>
                  <a:schemeClr val="bg1"/>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7882" y="6733969"/>
            <a:ext cx="3520440" cy="78742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1350480" y="591038"/>
            <a:ext cx="9765707" cy="1015632"/>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0" name="Google Shape;60;p8"/>
          <p:cNvSpPr/>
          <p:nvPr/>
        </p:nvSpPr>
        <p:spPr>
          <a:xfrm>
            <a:off x="11116286" y="7655780"/>
            <a:ext cx="1350480" cy="116620"/>
          </a:xfrm>
          <a:prstGeom prst="rect">
            <a:avLst/>
          </a:prstGeom>
          <a:solidFill>
            <a:srgbClr val="FF9715"/>
          </a:solidFill>
          <a:ln>
            <a:noFill/>
          </a:ln>
        </p:spPr>
        <p:txBody>
          <a:bodyPr spcFirstLastPara="1" wrap="square" lIns="103615" tIns="103615" rIns="103615" bIns="103615" anchor="ctr" anchorCtr="0">
            <a:noAutofit/>
          </a:bodyPr>
          <a:lstStyle/>
          <a:p>
            <a:pPr marL="0" lvl="0" indent="0" algn="l" rtl="0">
              <a:spcBef>
                <a:spcPts val="0"/>
              </a:spcBef>
              <a:spcAft>
                <a:spcPts val="0"/>
              </a:spcAft>
              <a:buNone/>
            </a:pPr>
            <a:endParaRPr sz="1587"/>
          </a:p>
        </p:txBody>
      </p:sp>
      <p:sp>
        <p:nvSpPr>
          <p:cNvPr id="61" name="Google Shape;61;p8"/>
          <p:cNvSpPr/>
          <p:nvPr/>
        </p:nvSpPr>
        <p:spPr>
          <a:xfrm>
            <a:off x="12467138" y="7655780"/>
            <a:ext cx="1350480" cy="116620"/>
          </a:xfrm>
          <a:prstGeom prst="rect">
            <a:avLst/>
          </a:prstGeom>
          <a:solidFill>
            <a:srgbClr val="F20253"/>
          </a:solidFill>
          <a:ln>
            <a:noFill/>
          </a:ln>
        </p:spPr>
        <p:txBody>
          <a:bodyPr spcFirstLastPara="1" wrap="square" lIns="103615" tIns="103615" rIns="103615" bIns="103615" anchor="ctr" anchorCtr="0">
            <a:noAutofit/>
          </a:bodyPr>
          <a:lstStyle/>
          <a:p>
            <a:pPr marL="0" lvl="0" indent="0" algn="l" rtl="0">
              <a:spcBef>
                <a:spcPts val="0"/>
              </a:spcBef>
              <a:spcAft>
                <a:spcPts val="0"/>
              </a:spcAft>
              <a:buNone/>
            </a:pPr>
            <a:endParaRPr sz="1587"/>
          </a:p>
        </p:txBody>
      </p:sp>
      <p:sp>
        <p:nvSpPr>
          <p:cNvPr id="62" name="Google Shape;62;p8"/>
          <p:cNvSpPr/>
          <p:nvPr/>
        </p:nvSpPr>
        <p:spPr>
          <a:xfrm>
            <a:off x="0" y="7655780"/>
            <a:ext cx="1350480" cy="116620"/>
          </a:xfrm>
          <a:prstGeom prst="rect">
            <a:avLst/>
          </a:prstGeom>
          <a:solidFill>
            <a:srgbClr val="7ECEFD"/>
          </a:solidFill>
          <a:ln>
            <a:noFill/>
          </a:ln>
        </p:spPr>
        <p:txBody>
          <a:bodyPr spcFirstLastPara="1" wrap="square" lIns="103615" tIns="103615" rIns="103615" bIns="103615" anchor="ctr" anchorCtr="0">
            <a:noAutofit/>
          </a:bodyPr>
          <a:lstStyle/>
          <a:p>
            <a:pPr marL="0" lvl="0" indent="0" algn="l" rtl="0">
              <a:spcBef>
                <a:spcPts val="0"/>
              </a:spcBef>
              <a:spcAft>
                <a:spcPts val="0"/>
              </a:spcAft>
              <a:buNone/>
            </a:pPr>
            <a:endParaRPr sz="1587"/>
          </a:p>
        </p:txBody>
      </p:sp>
      <p:sp>
        <p:nvSpPr>
          <p:cNvPr id="63" name="Google Shape;63;p8"/>
          <p:cNvSpPr/>
          <p:nvPr/>
        </p:nvSpPr>
        <p:spPr>
          <a:xfrm>
            <a:off x="1350495" y="7655780"/>
            <a:ext cx="9765707" cy="116620"/>
          </a:xfrm>
          <a:prstGeom prst="rect">
            <a:avLst/>
          </a:prstGeom>
          <a:solidFill>
            <a:srgbClr val="2185C5"/>
          </a:solidFill>
          <a:ln>
            <a:noFill/>
          </a:ln>
        </p:spPr>
        <p:txBody>
          <a:bodyPr spcFirstLastPara="1" wrap="square" lIns="103615" tIns="103615" rIns="103615" bIns="103615" anchor="ctr" anchorCtr="0">
            <a:noAutofit/>
          </a:bodyPr>
          <a:lstStyle/>
          <a:p>
            <a:pPr marL="0" lvl="0" indent="0" algn="l" rtl="0">
              <a:spcBef>
                <a:spcPts val="0"/>
              </a:spcBef>
              <a:spcAft>
                <a:spcPts val="0"/>
              </a:spcAft>
              <a:buNone/>
            </a:pPr>
            <a:endParaRPr sz="1587"/>
          </a:p>
        </p:txBody>
      </p:sp>
      <p:sp>
        <p:nvSpPr>
          <p:cNvPr id="64" name="Google Shape;64;p8"/>
          <p:cNvSpPr txBox="1">
            <a:spLocks noGrp="1"/>
          </p:cNvSpPr>
          <p:nvPr>
            <p:ph type="sldNum" idx="12"/>
          </p:nvPr>
        </p:nvSpPr>
        <p:spPr>
          <a:xfrm>
            <a:off x="12815091" y="7212734"/>
            <a:ext cx="829147" cy="47362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69536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een Ram UnitI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
        <p:nvSpPr>
          <p:cNvPr id="4" name="Text Placeholder 8"/>
          <p:cNvSpPr>
            <a:spLocks noGrp="1"/>
          </p:cNvSpPr>
          <p:nvPr>
            <p:ph type="body" sz="quarter" idx="11" hasCustomPrompt="1"/>
          </p:nvPr>
        </p:nvSpPr>
        <p:spPr>
          <a:xfrm>
            <a:off x="628075" y="2695562"/>
            <a:ext cx="12561453" cy="1949512"/>
          </a:xfrm>
        </p:spPr>
        <p:txBody>
          <a:bodyPr anchor="t" anchorCtr="0">
            <a:spAutoFit/>
          </a:bodyPr>
          <a:lstStyle>
            <a:lvl1pPr marL="0" indent="0">
              <a:lnSpc>
                <a:spcPct val="100000"/>
              </a:lnSpc>
              <a:spcBef>
                <a:spcPts val="0"/>
              </a:spcBef>
              <a:spcAft>
                <a:spcPts val="0"/>
              </a:spcAft>
              <a:buNone/>
              <a:defRPr sz="6000">
                <a:solidFill>
                  <a:schemeClr val="bg1"/>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9986681" y="6869532"/>
            <a:ext cx="3202843" cy="512064"/>
          </a:xfrm>
        </p:spPr>
        <p:txBody>
          <a:bodyPr anchor="ctr" anchorCtr="0">
            <a:noAutofit/>
          </a:bodyPr>
          <a:lstStyle>
            <a:lvl1pPr marL="0" indent="0" algn="ctr">
              <a:buNone/>
              <a:defRPr sz="1600" baseline="0">
                <a:solidFill>
                  <a:schemeClr val="bg1"/>
                </a:solidFill>
              </a:defRPr>
            </a:lvl1pPr>
          </a:lstStyle>
          <a:p>
            <a:r>
              <a:rPr lang="en-US" dirty="0"/>
              <a:t>Insert Unit Identifier here (.</a:t>
            </a:r>
            <a:r>
              <a:rPr lang="en-US" dirty="0" err="1"/>
              <a:t>png</a:t>
            </a:r>
            <a:r>
              <a:rPr lang="en-US" dirty="0"/>
              <a: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hite CSU">
    <p:spTree>
      <p:nvGrpSpPr>
        <p:cNvPr id="1" name=""/>
        <p:cNvGrpSpPr/>
        <p:nvPr/>
      </p:nvGrpSpPr>
      <p:grpSpPr>
        <a:xfrm>
          <a:off x="0" y="0"/>
          <a:ext cx="0" cy="0"/>
          <a:chOff x="0" y="0"/>
          <a:chExt cx="0" cy="0"/>
        </a:xfrm>
      </p:grpSpPr>
      <p:sp>
        <p:nvSpPr>
          <p:cNvPr id="2" name="TextBox 1"/>
          <p:cNvSpPr txBox="1"/>
          <p:nvPr userDrawn="1"/>
        </p:nvSpPr>
        <p:spPr>
          <a:xfrm>
            <a:off x="-1349192" y="1236134"/>
            <a:ext cx="184731" cy="515077"/>
          </a:xfrm>
          <a:prstGeom prst="rect">
            <a:avLst/>
          </a:prstGeom>
          <a:noFill/>
        </p:spPr>
        <p:txBody>
          <a:bodyPr wrap="none" rtlCol="0">
            <a:spAutoFit/>
          </a:bodyPr>
          <a:lstStyle/>
          <a:p>
            <a:endParaRPr lang="en-US" sz="2747" dirty="0"/>
          </a:p>
        </p:txBody>
      </p:sp>
      <p:sp>
        <p:nvSpPr>
          <p:cNvPr id="3" name="TextBox 2"/>
          <p:cNvSpPr txBox="1"/>
          <p:nvPr userDrawn="1"/>
        </p:nvSpPr>
        <p:spPr>
          <a:xfrm>
            <a:off x="-2093575" y="-474133"/>
            <a:ext cx="184731" cy="515077"/>
          </a:xfrm>
          <a:prstGeom prst="rect">
            <a:avLst/>
          </a:prstGeom>
          <a:noFill/>
        </p:spPr>
        <p:txBody>
          <a:bodyPr wrap="none" rtlCol="0">
            <a:spAutoFit/>
          </a:bodyPr>
          <a:lstStyle/>
          <a:p>
            <a:endParaRPr lang="en-US" sz="2747" dirty="0"/>
          </a:p>
        </p:txBody>
      </p:sp>
      <p:sp>
        <p:nvSpPr>
          <p:cNvPr id="5" name="TextBox 4"/>
          <p:cNvSpPr txBox="1"/>
          <p:nvPr userDrawn="1"/>
        </p:nvSpPr>
        <p:spPr>
          <a:xfrm>
            <a:off x="-2186621" y="-795867"/>
            <a:ext cx="184731" cy="515077"/>
          </a:xfrm>
          <a:prstGeom prst="rect">
            <a:avLst/>
          </a:prstGeom>
          <a:noFill/>
        </p:spPr>
        <p:txBody>
          <a:bodyPr wrap="none" rtlCol="0">
            <a:spAutoFit/>
          </a:bodyPr>
          <a:lstStyle/>
          <a:p>
            <a:endParaRPr lang="en-US" sz="2747" dirty="0"/>
          </a:p>
        </p:txBody>
      </p:sp>
      <p:sp>
        <p:nvSpPr>
          <p:cNvPr id="10" name="Text Placeholder 8"/>
          <p:cNvSpPr>
            <a:spLocks noGrp="1"/>
          </p:cNvSpPr>
          <p:nvPr>
            <p:ph type="body" sz="quarter" idx="13"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a:solidFill>
                  <a:schemeClr val="tx2"/>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2" name="Text Placeholder 10"/>
          <p:cNvSpPr>
            <a:spLocks noGrp="1"/>
          </p:cNvSpPr>
          <p:nvPr>
            <p:ph type="body" sz="quarter" idx="14" hasCustomPrompt="1"/>
          </p:nvPr>
        </p:nvSpPr>
        <p:spPr>
          <a:xfrm>
            <a:off x="628074" y="5369311"/>
            <a:ext cx="12561452" cy="480131"/>
          </a:xfrm>
        </p:spPr>
        <p:txBody>
          <a:bodyPr>
            <a:spAutoFit/>
          </a:bodyPr>
          <a:lstStyle>
            <a:lvl1pPr marL="0" indent="0">
              <a:buNone/>
              <a:defRPr sz="1600">
                <a:solidFill>
                  <a:schemeClr val="tx2"/>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15" name="Straight Connector 14"/>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7882" y="6733969"/>
            <a:ext cx="3520440" cy="787423"/>
          </a:xfrm>
          <a:prstGeom prst="rect">
            <a:avLst/>
          </a:prstGeom>
        </p:spPr>
      </p:pic>
    </p:spTree>
    <p:extLst>
      <p:ext uri="{BB962C8B-B14F-4D97-AF65-F5344CB8AC3E}">
        <p14:creationId xmlns:p14="http://schemas.microsoft.com/office/powerpoint/2010/main" val="9356558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hite UnitID">
    <p:spTree>
      <p:nvGrpSpPr>
        <p:cNvPr id="1" name=""/>
        <p:cNvGrpSpPr/>
        <p:nvPr/>
      </p:nvGrpSpPr>
      <p:grpSpPr>
        <a:xfrm>
          <a:off x="0" y="0"/>
          <a:ext cx="0" cy="0"/>
          <a:chOff x="0" y="0"/>
          <a:chExt cx="0" cy="0"/>
        </a:xfrm>
      </p:grpSpPr>
      <p:sp>
        <p:nvSpPr>
          <p:cNvPr id="2" name="TextBox 1"/>
          <p:cNvSpPr txBox="1"/>
          <p:nvPr userDrawn="1"/>
        </p:nvSpPr>
        <p:spPr>
          <a:xfrm>
            <a:off x="-1349192" y="1236134"/>
            <a:ext cx="184731" cy="515077"/>
          </a:xfrm>
          <a:prstGeom prst="rect">
            <a:avLst/>
          </a:prstGeom>
          <a:noFill/>
        </p:spPr>
        <p:txBody>
          <a:bodyPr wrap="none" rtlCol="0">
            <a:spAutoFit/>
          </a:bodyPr>
          <a:lstStyle/>
          <a:p>
            <a:endParaRPr lang="en-US" sz="2747" dirty="0"/>
          </a:p>
        </p:txBody>
      </p:sp>
      <p:sp>
        <p:nvSpPr>
          <p:cNvPr id="3" name="TextBox 2"/>
          <p:cNvSpPr txBox="1"/>
          <p:nvPr userDrawn="1"/>
        </p:nvSpPr>
        <p:spPr>
          <a:xfrm>
            <a:off x="-2093575" y="-474133"/>
            <a:ext cx="184731" cy="515077"/>
          </a:xfrm>
          <a:prstGeom prst="rect">
            <a:avLst/>
          </a:prstGeom>
          <a:noFill/>
        </p:spPr>
        <p:txBody>
          <a:bodyPr wrap="none" rtlCol="0">
            <a:spAutoFit/>
          </a:bodyPr>
          <a:lstStyle/>
          <a:p>
            <a:endParaRPr lang="en-US" sz="2747" dirty="0"/>
          </a:p>
        </p:txBody>
      </p:sp>
      <p:sp>
        <p:nvSpPr>
          <p:cNvPr id="5" name="TextBox 4"/>
          <p:cNvSpPr txBox="1"/>
          <p:nvPr userDrawn="1"/>
        </p:nvSpPr>
        <p:spPr>
          <a:xfrm>
            <a:off x="-2186621" y="-795867"/>
            <a:ext cx="184731" cy="515077"/>
          </a:xfrm>
          <a:prstGeom prst="rect">
            <a:avLst/>
          </a:prstGeom>
          <a:noFill/>
        </p:spPr>
        <p:txBody>
          <a:bodyPr wrap="none" rtlCol="0">
            <a:spAutoFit/>
          </a:bodyPr>
          <a:lstStyle/>
          <a:p>
            <a:endParaRPr lang="en-US" sz="2747" dirty="0"/>
          </a:p>
        </p:txBody>
      </p:sp>
      <p:sp>
        <p:nvSpPr>
          <p:cNvPr id="10" name="Text Placeholder 8"/>
          <p:cNvSpPr>
            <a:spLocks noGrp="1"/>
          </p:cNvSpPr>
          <p:nvPr>
            <p:ph type="body" sz="quarter" idx="13"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a:solidFill>
                  <a:schemeClr val="tx2"/>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2" name="Text Placeholder 10"/>
          <p:cNvSpPr>
            <a:spLocks noGrp="1"/>
          </p:cNvSpPr>
          <p:nvPr>
            <p:ph type="body" sz="quarter" idx="14" hasCustomPrompt="1"/>
          </p:nvPr>
        </p:nvSpPr>
        <p:spPr>
          <a:xfrm>
            <a:off x="628074" y="5369311"/>
            <a:ext cx="12561452" cy="480131"/>
          </a:xfrm>
        </p:spPr>
        <p:txBody>
          <a:bodyPr>
            <a:spAutoFit/>
          </a:bodyPr>
          <a:lstStyle>
            <a:lvl1pPr marL="0" indent="0">
              <a:buNone/>
              <a:defRPr sz="1600">
                <a:solidFill>
                  <a:schemeClr val="tx2"/>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15" name="Straight Connector 14"/>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4"/>
          <p:cNvSpPr>
            <a:spLocks noGrp="1"/>
          </p:cNvSpPr>
          <p:nvPr>
            <p:ph type="pic" sz="quarter" idx="15" hasCustomPrompt="1"/>
          </p:nvPr>
        </p:nvSpPr>
        <p:spPr>
          <a:xfrm>
            <a:off x="9986681" y="6869532"/>
            <a:ext cx="3202843" cy="512064"/>
          </a:xfrm>
        </p:spPr>
        <p:txBody>
          <a:bodyPr anchor="ctr" anchorCtr="0">
            <a:noAutofit/>
          </a:bodyPr>
          <a:lstStyle>
            <a:lvl1pPr marL="0" indent="0" algn="ctr">
              <a:buNone/>
              <a:defRPr sz="1600" baseline="0">
                <a:solidFill>
                  <a:schemeClr val="tx1">
                    <a:lumMod val="60000"/>
                    <a:lumOff val="40000"/>
                  </a:schemeClr>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8073055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628075" y="2487883"/>
            <a:ext cx="12561453" cy="2015552"/>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0" y="7372350"/>
            <a:ext cx="13817600" cy="400052"/>
            <a:chOff x="0" y="7372350"/>
            <a:chExt cx="13817600" cy="400052"/>
          </a:xfrm>
        </p:grpSpPr>
        <p:sp>
          <p:nvSpPr>
            <p:cNvPr id="2" name="Rectangle 1"/>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7" name="Rectangle 6"/>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5924105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grpSp>
        <p:nvGrpSpPr>
          <p:cNvPr id="6" name="Group 5"/>
          <p:cNvGrpSpPr/>
          <p:nvPr userDrawn="1"/>
        </p:nvGrpSpPr>
        <p:grpSpPr>
          <a:xfrm>
            <a:off x="0" y="7372350"/>
            <a:ext cx="13817600" cy="400052"/>
            <a:chOff x="0" y="7372350"/>
            <a:chExt cx="13817600" cy="400052"/>
          </a:xfrm>
        </p:grpSpPr>
        <p:sp>
          <p:nvSpPr>
            <p:cNvPr id="7" name="Rectangle 6"/>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9" name="Rectangle 8"/>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6859383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Green">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3445328" y="2799373"/>
            <a:ext cx="9744199" cy="1015663"/>
          </a:xfrm>
          <a:prstGeom prst="rect">
            <a:avLst/>
          </a:prstGeom>
        </p:spPr>
        <p:txBody>
          <a:bodyPr vert="horz" wrap="square" lIns="91440" tIns="91440" rIns="91440" bIns="91440" rtlCol="0" anchor="b" anchorCtr="0">
            <a:spAutoFit/>
          </a:bodyPr>
          <a:lstStyle>
            <a:lvl1pPr>
              <a:defRPr>
                <a:solidFill>
                  <a:schemeClr val="tx1"/>
                </a:solidFill>
              </a:defRPr>
            </a:lvl1pPr>
          </a:lstStyle>
          <a:p>
            <a:r>
              <a:rPr lang="en-US" dirty="0"/>
              <a:t>Section Header Goes Here</a:t>
            </a:r>
          </a:p>
        </p:txBody>
      </p:sp>
      <p:sp>
        <p:nvSpPr>
          <p:cNvPr id="7" name="Text Placeholder 24"/>
          <p:cNvSpPr>
            <a:spLocks noGrp="1"/>
          </p:cNvSpPr>
          <p:nvPr>
            <p:ph type="body" sz="quarter" idx="10" hasCustomPrompt="1"/>
          </p:nvPr>
        </p:nvSpPr>
        <p:spPr>
          <a:xfrm>
            <a:off x="3445328" y="4381997"/>
            <a:ext cx="9744199" cy="517065"/>
          </a:xfrm>
        </p:spPr>
        <p:txBody>
          <a:bodyPr wrap="square">
            <a:spAutoFit/>
          </a:bodyPr>
          <a:lstStyle>
            <a:lvl1pPr marL="0" indent="0">
              <a:buNone/>
              <a:defRPr baseline="0">
                <a:solidFill>
                  <a:schemeClr val="tx1"/>
                </a:solidFill>
              </a:defRPr>
            </a:lvl1pPr>
          </a:lstStyle>
          <a:p>
            <a:pPr lvl="0"/>
            <a:r>
              <a:rPr lang="en-US" dirty="0"/>
              <a:t>Section subhead goes here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79831" t="28562" b="11534"/>
          <a:stretch/>
        </p:blipFill>
        <p:spPr>
          <a:xfrm>
            <a:off x="0" y="0"/>
            <a:ext cx="2572932" cy="7772400"/>
          </a:xfrm>
          <a:prstGeom prst="rect">
            <a:avLst/>
          </a:prstGeom>
        </p:spPr>
      </p:pic>
    </p:spTree>
    <p:extLst>
      <p:ext uri="{BB962C8B-B14F-4D97-AF65-F5344CB8AC3E}">
        <p14:creationId xmlns:p14="http://schemas.microsoft.com/office/powerpoint/2010/main" val="15713213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3" name="Text Placeholder 2"/>
          <p:cNvSpPr>
            <a:spLocks noGrp="1"/>
          </p:cNvSpPr>
          <p:nvPr>
            <p:ph type="body" idx="1"/>
          </p:nvPr>
        </p:nvSpPr>
        <p:spPr>
          <a:xfrm>
            <a:off x="628074" y="2487883"/>
            <a:ext cx="12561453" cy="3093154"/>
          </a:xfrm>
          <a:prstGeom prst="rect">
            <a:avLst/>
          </a:prstGeom>
        </p:spPr>
        <p:txBody>
          <a:bodyPr vert="horz" lIns="91440" tIns="91440" rIns="91440"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Click to edit Master text styles</a:t>
            </a:r>
          </a:p>
          <a:p>
            <a:pPr lvl="0"/>
            <a:r>
              <a:rPr lang="en-US" dirty="0"/>
              <a:t>Click to edit Master text styles</a:t>
            </a:r>
          </a:p>
          <a:p>
            <a:pPr lvl="0"/>
            <a:r>
              <a:rPr lang="en-US" dirty="0"/>
              <a:t>Click to edit Master text styles</a:t>
            </a:r>
          </a:p>
        </p:txBody>
      </p:sp>
    </p:spTree>
    <p:extLst>
      <p:ext uri="{BB962C8B-B14F-4D97-AF65-F5344CB8AC3E}">
        <p14:creationId xmlns:p14="http://schemas.microsoft.com/office/powerpoint/2010/main" val="3965733437"/>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89" r:id="rId3"/>
    <p:sldLayoutId id="2147483690" r:id="rId4"/>
    <p:sldLayoutId id="2147483665" r:id="rId5"/>
    <p:sldLayoutId id="2147483679" r:id="rId6"/>
    <p:sldLayoutId id="2147483649" r:id="rId7"/>
    <p:sldLayoutId id="2147483666" r:id="rId8"/>
    <p:sldLayoutId id="2147483668" r:id="rId9"/>
    <p:sldLayoutId id="2147483683" r:id="rId10"/>
    <p:sldLayoutId id="2147483687" r:id="rId11"/>
    <p:sldLayoutId id="2147483688" r:id="rId12"/>
    <p:sldLayoutId id="2147483669" r:id="rId13"/>
    <p:sldLayoutId id="2147483650" r:id="rId14"/>
    <p:sldLayoutId id="2147483686" r:id="rId15"/>
    <p:sldLayoutId id="2147483661" r:id="rId16"/>
    <p:sldLayoutId id="2147483680" r:id="rId17"/>
    <p:sldLayoutId id="2147483670" r:id="rId18"/>
    <p:sldLayoutId id="2147483681" r:id="rId19"/>
    <p:sldLayoutId id="2147483691" r:id="rId20"/>
    <p:sldLayoutId id="2147483682" r:id="rId21"/>
    <p:sldLayoutId id="2147483677" r:id="rId22"/>
    <p:sldLayoutId id="2147483692" r:id="rId23"/>
    <p:sldLayoutId id="2147483672" r:id="rId24"/>
    <p:sldLayoutId id="2147483693" r:id="rId25"/>
    <p:sldLayoutId id="2147483694" r:id="rId26"/>
    <p:sldLayoutId id="2147483695" r:id="rId27"/>
    <p:sldLayoutId id="2147483696" r:id="rId28"/>
    <p:sldLayoutId id="2147483697" r:id="rId29"/>
    <p:sldLayoutId id="2147483698" r:id="rId30"/>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p:titleStyle>
    <p:body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p:bodyStyle>
    <p:otherStyle>
      <a:defPPr>
        <a:defRPr lang="en-US"/>
      </a:defPPr>
      <a:lvl1pPr marL="0" algn="l" defTabSz="699614" rtl="0" eaLnBrk="1" latinLnBrk="0" hangingPunct="1">
        <a:defRPr sz="2747" kern="1200">
          <a:solidFill>
            <a:schemeClr val="tx1"/>
          </a:solidFill>
          <a:latin typeface="+mn-lt"/>
          <a:ea typeface="+mn-ea"/>
          <a:cs typeface="+mn-cs"/>
        </a:defRPr>
      </a:lvl1pPr>
      <a:lvl2pPr marL="699614" algn="l" defTabSz="699614" rtl="0" eaLnBrk="1" latinLnBrk="0" hangingPunct="1">
        <a:defRPr sz="2747" kern="1200">
          <a:solidFill>
            <a:schemeClr val="tx1"/>
          </a:solidFill>
          <a:latin typeface="+mn-lt"/>
          <a:ea typeface="+mn-ea"/>
          <a:cs typeface="+mn-cs"/>
        </a:defRPr>
      </a:lvl2pPr>
      <a:lvl3pPr marL="1399232" algn="l" defTabSz="699614" rtl="0" eaLnBrk="1" latinLnBrk="0" hangingPunct="1">
        <a:defRPr sz="2747" kern="1200">
          <a:solidFill>
            <a:schemeClr val="tx1"/>
          </a:solidFill>
          <a:latin typeface="+mn-lt"/>
          <a:ea typeface="+mn-ea"/>
          <a:cs typeface="+mn-cs"/>
        </a:defRPr>
      </a:lvl3pPr>
      <a:lvl4pPr marL="2098847" algn="l" defTabSz="699614" rtl="0" eaLnBrk="1" latinLnBrk="0" hangingPunct="1">
        <a:defRPr sz="2747" kern="1200">
          <a:solidFill>
            <a:schemeClr val="tx1"/>
          </a:solidFill>
          <a:latin typeface="+mn-lt"/>
          <a:ea typeface="+mn-ea"/>
          <a:cs typeface="+mn-cs"/>
        </a:defRPr>
      </a:lvl4pPr>
      <a:lvl5pPr marL="2798465" algn="l" defTabSz="699614" rtl="0" eaLnBrk="1" latinLnBrk="0" hangingPunct="1">
        <a:defRPr sz="2747" kern="1200">
          <a:solidFill>
            <a:schemeClr val="tx1"/>
          </a:solidFill>
          <a:latin typeface="+mn-lt"/>
          <a:ea typeface="+mn-ea"/>
          <a:cs typeface="+mn-cs"/>
        </a:defRPr>
      </a:lvl5pPr>
      <a:lvl6pPr marL="3498080" algn="l" defTabSz="699614" rtl="0" eaLnBrk="1" latinLnBrk="0" hangingPunct="1">
        <a:defRPr sz="2747" kern="1200">
          <a:solidFill>
            <a:schemeClr val="tx1"/>
          </a:solidFill>
          <a:latin typeface="+mn-lt"/>
          <a:ea typeface="+mn-ea"/>
          <a:cs typeface="+mn-cs"/>
        </a:defRPr>
      </a:lvl6pPr>
      <a:lvl7pPr marL="4197695" algn="l" defTabSz="699614" rtl="0" eaLnBrk="1" latinLnBrk="0" hangingPunct="1">
        <a:defRPr sz="2747" kern="1200">
          <a:solidFill>
            <a:schemeClr val="tx1"/>
          </a:solidFill>
          <a:latin typeface="+mn-lt"/>
          <a:ea typeface="+mn-ea"/>
          <a:cs typeface="+mn-cs"/>
        </a:defRPr>
      </a:lvl7pPr>
      <a:lvl8pPr marL="4897312" algn="l" defTabSz="699614" rtl="0" eaLnBrk="1" latinLnBrk="0" hangingPunct="1">
        <a:defRPr sz="2747" kern="1200">
          <a:solidFill>
            <a:schemeClr val="tx1"/>
          </a:solidFill>
          <a:latin typeface="+mn-lt"/>
          <a:ea typeface="+mn-ea"/>
          <a:cs typeface="+mn-cs"/>
        </a:defRPr>
      </a:lvl8pPr>
      <a:lvl9pPr marL="5596926" algn="l" defTabSz="699614" rtl="0" eaLnBrk="1" latinLnBrk="0" hangingPunct="1">
        <a:defRPr sz="2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hyperlink" Target="https://www.iso.org/standard/73935.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s://www.iso.org/standard/73935.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https://www.iso.org/standard/73935.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s://www.iso.org/standard/73935.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hemeOverride" Target="../theme/themeOverride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20.sv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hyperlink" Target="https://www.iso.org/committee/4857971.html?view=participation"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26.xml"/><Relationship Id="rId4" Type="http://schemas.openxmlformats.org/officeDocument/2006/relationships/image" Target="../media/image35.tiff"/></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28075" y="2695562"/>
            <a:ext cx="12561453" cy="1107996"/>
          </a:xfrm>
        </p:spPr>
        <p:txBody>
          <a:bodyPr/>
          <a:lstStyle/>
          <a:p>
            <a:r>
              <a:rPr lang="en-US" dirty="0"/>
              <a:t>ISO Standards and Clean Cooking</a:t>
            </a:r>
          </a:p>
        </p:txBody>
      </p:sp>
      <p:sp>
        <p:nvSpPr>
          <p:cNvPr id="3" name="Text Placeholder 2"/>
          <p:cNvSpPr>
            <a:spLocks noGrp="1"/>
          </p:cNvSpPr>
          <p:nvPr>
            <p:ph type="body" sz="quarter" idx="12"/>
          </p:nvPr>
        </p:nvSpPr>
        <p:spPr>
          <a:xfrm>
            <a:off x="628074" y="5369311"/>
            <a:ext cx="12561452" cy="1339341"/>
          </a:xfrm>
        </p:spPr>
        <p:txBody>
          <a:bodyPr/>
          <a:lstStyle/>
          <a:p>
            <a:pPr>
              <a:spcBef>
                <a:spcPts val="0"/>
              </a:spcBef>
              <a:spcAft>
                <a:spcPts val="0"/>
              </a:spcAft>
            </a:pPr>
            <a:r>
              <a:rPr lang="en-US" dirty="0"/>
              <a:t>Christian L’Orange</a:t>
            </a:r>
          </a:p>
          <a:p>
            <a:pPr>
              <a:spcBef>
                <a:spcPts val="0"/>
              </a:spcBef>
              <a:spcAft>
                <a:spcPts val="0"/>
              </a:spcAft>
            </a:pPr>
            <a:r>
              <a:rPr lang="en-US" dirty="0"/>
              <a:t>Assistant Professor</a:t>
            </a:r>
          </a:p>
          <a:p>
            <a:pPr>
              <a:spcBef>
                <a:spcPts val="0"/>
              </a:spcBef>
              <a:spcAft>
                <a:spcPts val="0"/>
              </a:spcAft>
            </a:pPr>
            <a:r>
              <a:rPr lang="en-US" dirty="0"/>
              <a:t>Associate Director – Center for Energy Development &amp; Health</a:t>
            </a:r>
          </a:p>
          <a:p>
            <a:pPr>
              <a:spcBef>
                <a:spcPts val="0"/>
              </a:spcBef>
              <a:spcAft>
                <a:spcPts val="0"/>
              </a:spcAft>
            </a:pPr>
            <a:r>
              <a:rPr lang="en-US" dirty="0"/>
              <a:t>Colorado State University</a:t>
            </a:r>
          </a:p>
        </p:txBody>
      </p:sp>
    </p:spTree>
    <p:extLst>
      <p:ext uri="{BB962C8B-B14F-4D97-AF65-F5344CB8AC3E}">
        <p14:creationId xmlns:p14="http://schemas.microsoft.com/office/powerpoint/2010/main" val="14580842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Left-Right 5">
            <a:extLst>
              <a:ext uri="{FF2B5EF4-FFF2-40B4-BE49-F238E27FC236}">
                <a16:creationId xmlns:a16="http://schemas.microsoft.com/office/drawing/2014/main" id="{791C2403-47B9-4EB2-9053-CC381B64BC16}"/>
              </a:ext>
            </a:extLst>
          </p:cNvPr>
          <p:cNvSpPr/>
          <p:nvPr/>
        </p:nvSpPr>
        <p:spPr>
          <a:xfrm>
            <a:off x="0" y="348342"/>
            <a:ext cx="13817599" cy="1190172"/>
          </a:xfrm>
          <a:prstGeom prst="lef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F201668-3560-4A59-9FB0-DFA9BDB7F68E}"/>
              </a:ext>
            </a:extLst>
          </p:cNvPr>
          <p:cNvSpPr txBox="1"/>
          <p:nvPr/>
        </p:nvSpPr>
        <p:spPr>
          <a:xfrm>
            <a:off x="452298" y="703940"/>
            <a:ext cx="3240747" cy="461665"/>
          </a:xfrm>
          <a:prstGeom prst="rect">
            <a:avLst/>
          </a:prstGeom>
          <a:noFill/>
        </p:spPr>
        <p:txBody>
          <a:bodyPr wrap="square" rtlCol="0">
            <a:spAutoFit/>
          </a:bodyPr>
          <a:lstStyle/>
          <a:p>
            <a:r>
              <a:rPr lang="en-US" sz="2400" b="1" dirty="0">
                <a:solidFill>
                  <a:schemeClr val="bg1"/>
                </a:solidFill>
              </a:rPr>
              <a:t>Its About the Tech</a:t>
            </a:r>
          </a:p>
        </p:txBody>
      </p:sp>
      <p:sp>
        <p:nvSpPr>
          <p:cNvPr id="8" name="TextBox 7">
            <a:extLst>
              <a:ext uri="{FF2B5EF4-FFF2-40B4-BE49-F238E27FC236}">
                <a16:creationId xmlns:a16="http://schemas.microsoft.com/office/drawing/2014/main" id="{61D83230-F153-4D84-BD6E-659723EC1ECE}"/>
              </a:ext>
            </a:extLst>
          </p:cNvPr>
          <p:cNvSpPr txBox="1"/>
          <p:nvPr/>
        </p:nvSpPr>
        <p:spPr>
          <a:xfrm>
            <a:off x="10218742" y="703941"/>
            <a:ext cx="3598857" cy="461665"/>
          </a:xfrm>
          <a:prstGeom prst="rect">
            <a:avLst/>
          </a:prstGeom>
          <a:noFill/>
        </p:spPr>
        <p:txBody>
          <a:bodyPr wrap="square" rtlCol="0">
            <a:spAutoFit/>
          </a:bodyPr>
          <a:lstStyle/>
          <a:p>
            <a:r>
              <a:rPr lang="en-US" sz="2400" b="1" dirty="0">
                <a:solidFill>
                  <a:schemeClr val="bg1"/>
                </a:solidFill>
              </a:rPr>
              <a:t>Its About the People</a:t>
            </a:r>
          </a:p>
        </p:txBody>
      </p:sp>
      <p:sp>
        <p:nvSpPr>
          <p:cNvPr id="5" name="TextBox 4">
            <a:extLst>
              <a:ext uri="{FF2B5EF4-FFF2-40B4-BE49-F238E27FC236}">
                <a16:creationId xmlns:a16="http://schemas.microsoft.com/office/drawing/2014/main" id="{D984F7AA-72AA-4D49-BD48-BDEBBC0531BF}"/>
              </a:ext>
            </a:extLst>
          </p:cNvPr>
          <p:cNvSpPr txBox="1"/>
          <p:nvPr/>
        </p:nvSpPr>
        <p:spPr>
          <a:xfrm>
            <a:off x="4419308" y="712595"/>
            <a:ext cx="5073171" cy="461665"/>
          </a:xfrm>
          <a:prstGeom prst="rect">
            <a:avLst/>
          </a:prstGeom>
          <a:noFill/>
        </p:spPr>
        <p:txBody>
          <a:bodyPr wrap="square" rtlCol="0">
            <a:spAutoFit/>
          </a:bodyPr>
          <a:lstStyle/>
          <a:p>
            <a:pPr algn="ctr"/>
            <a:r>
              <a:rPr lang="en-US" sz="2400" b="1" dirty="0">
                <a:solidFill>
                  <a:schemeClr val="bg1"/>
                </a:solidFill>
              </a:rPr>
              <a:t>How the Tech Works for People</a:t>
            </a:r>
          </a:p>
        </p:txBody>
      </p:sp>
      <p:sp>
        <p:nvSpPr>
          <p:cNvPr id="2" name="Rectangle 1">
            <a:extLst>
              <a:ext uri="{FF2B5EF4-FFF2-40B4-BE49-F238E27FC236}">
                <a16:creationId xmlns:a16="http://schemas.microsoft.com/office/drawing/2014/main" id="{8571E264-6013-4D2D-8630-13C00E246631}"/>
              </a:ext>
            </a:extLst>
          </p:cNvPr>
          <p:cNvSpPr/>
          <p:nvPr/>
        </p:nvSpPr>
        <p:spPr>
          <a:xfrm>
            <a:off x="246742" y="1640114"/>
            <a:ext cx="4230622" cy="595086"/>
          </a:xfrm>
          <a:prstGeom prst="rect">
            <a:avLst/>
          </a:prstGeom>
          <a:solidFill>
            <a:srgbClr val="E196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Laboratory</a:t>
            </a:r>
          </a:p>
        </p:txBody>
      </p:sp>
      <p:sp>
        <p:nvSpPr>
          <p:cNvPr id="9" name="Rectangle 8">
            <a:extLst>
              <a:ext uri="{FF2B5EF4-FFF2-40B4-BE49-F238E27FC236}">
                <a16:creationId xmlns:a16="http://schemas.microsoft.com/office/drawing/2014/main" id="{BBE2228F-8D7D-4165-9C5A-DB05376AC619}"/>
              </a:ext>
            </a:extLst>
          </p:cNvPr>
          <p:cNvSpPr/>
          <p:nvPr/>
        </p:nvSpPr>
        <p:spPr>
          <a:xfrm>
            <a:off x="4629763" y="1640114"/>
            <a:ext cx="8781435" cy="595086"/>
          </a:xfrm>
          <a:prstGeom prst="rect">
            <a:avLst/>
          </a:prstGeom>
          <a:solidFill>
            <a:srgbClr val="E196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Field</a:t>
            </a:r>
          </a:p>
        </p:txBody>
      </p:sp>
    </p:spTree>
    <p:extLst>
      <p:ext uri="{BB962C8B-B14F-4D97-AF65-F5344CB8AC3E}">
        <p14:creationId xmlns:p14="http://schemas.microsoft.com/office/powerpoint/2010/main" val="491384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Left-Right 5">
            <a:extLst>
              <a:ext uri="{FF2B5EF4-FFF2-40B4-BE49-F238E27FC236}">
                <a16:creationId xmlns:a16="http://schemas.microsoft.com/office/drawing/2014/main" id="{791C2403-47B9-4EB2-9053-CC381B64BC16}"/>
              </a:ext>
            </a:extLst>
          </p:cNvPr>
          <p:cNvSpPr/>
          <p:nvPr/>
        </p:nvSpPr>
        <p:spPr>
          <a:xfrm>
            <a:off x="0" y="348342"/>
            <a:ext cx="13817599" cy="1190172"/>
          </a:xfrm>
          <a:prstGeom prst="lef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F201668-3560-4A59-9FB0-DFA9BDB7F68E}"/>
              </a:ext>
            </a:extLst>
          </p:cNvPr>
          <p:cNvSpPr txBox="1"/>
          <p:nvPr/>
        </p:nvSpPr>
        <p:spPr>
          <a:xfrm>
            <a:off x="452298" y="703940"/>
            <a:ext cx="3240747" cy="461665"/>
          </a:xfrm>
          <a:prstGeom prst="rect">
            <a:avLst/>
          </a:prstGeom>
          <a:noFill/>
        </p:spPr>
        <p:txBody>
          <a:bodyPr wrap="square" rtlCol="0">
            <a:spAutoFit/>
          </a:bodyPr>
          <a:lstStyle/>
          <a:p>
            <a:r>
              <a:rPr lang="en-US" sz="2400" b="1" dirty="0">
                <a:solidFill>
                  <a:schemeClr val="bg1"/>
                </a:solidFill>
              </a:rPr>
              <a:t>Its About the Tech</a:t>
            </a:r>
          </a:p>
        </p:txBody>
      </p:sp>
      <p:sp>
        <p:nvSpPr>
          <p:cNvPr id="8" name="TextBox 7">
            <a:extLst>
              <a:ext uri="{FF2B5EF4-FFF2-40B4-BE49-F238E27FC236}">
                <a16:creationId xmlns:a16="http://schemas.microsoft.com/office/drawing/2014/main" id="{61D83230-F153-4D84-BD6E-659723EC1ECE}"/>
              </a:ext>
            </a:extLst>
          </p:cNvPr>
          <p:cNvSpPr txBox="1"/>
          <p:nvPr/>
        </p:nvSpPr>
        <p:spPr>
          <a:xfrm>
            <a:off x="10218742" y="703941"/>
            <a:ext cx="3598857" cy="461665"/>
          </a:xfrm>
          <a:prstGeom prst="rect">
            <a:avLst/>
          </a:prstGeom>
          <a:noFill/>
        </p:spPr>
        <p:txBody>
          <a:bodyPr wrap="square" rtlCol="0">
            <a:spAutoFit/>
          </a:bodyPr>
          <a:lstStyle/>
          <a:p>
            <a:r>
              <a:rPr lang="en-US" sz="2400" b="1" dirty="0">
                <a:solidFill>
                  <a:schemeClr val="bg1"/>
                </a:solidFill>
              </a:rPr>
              <a:t>Its About the People</a:t>
            </a:r>
          </a:p>
        </p:txBody>
      </p:sp>
      <p:sp>
        <p:nvSpPr>
          <p:cNvPr id="5" name="TextBox 4">
            <a:extLst>
              <a:ext uri="{FF2B5EF4-FFF2-40B4-BE49-F238E27FC236}">
                <a16:creationId xmlns:a16="http://schemas.microsoft.com/office/drawing/2014/main" id="{D984F7AA-72AA-4D49-BD48-BDEBBC0531BF}"/>
              </a:ext>
            </a:extLst>
          </p:cNvPr>
          <p:cNvSpPr txBox="1"/>
          <p:nvPr/>
        </p:nvSpPr>
        <p:spPr>
          <a:xfrm>
            <a:off x="4419308" y="712595"/>
            <a:ext cx="5073171" cy="461665"/>
          </a:xfrm>
          <a:prstGeom prst="rect">
            <a:avLst/>
          </a:prstGeom>
          <a:noFill/>
        </p:spPr>
        <p:txBody>
          <a:bodyPr wrap="square" rtlCol="0">
            <a:spAutoFit/>
          </a:bodyPr>
          <a:lstStyle/>
          <a:p>
            <a:pPr algn="ctr"/>
            <a:r>
              <a:rPr lang="en-US" sz="2400" b="1" dirty="0">
                <a:solidFill>
                  <a:schemeClr val="bg1"/>
                </a:solidFill>
              </a:rPr>
              <a:t>How the Tech Works for People</a:t>
            </a:r>
          </a:p>
        </p:txBody>
      </p:sp>
      <p:sp>
        <p:nvSpPr>
          <p:cNvPr id="2" name="Rectangle 1">
            <a:extLst>
              <a:ext uri="{FF2B5EF4-FFF2-40B4-BE49-F238E27FC236}">
                <a16:creationId xmlns:a16="http://schemas.microsoft.com/office/drawing/2014/main" id="{8571E264-6013-4D2D-8630-13C00E246631}"/>
              </a:ext>
            </a:extLst>
          </p:cNvPr>
          <p:cNvSpPr/>
          <p:nvPr/>
        </p:nvSpPr>
        <p:spPr>
          <a:xfrm>
            <a:off x="246742" y="1640114"/>
            <a:ext cx="4230622" cy="595086"/>
          </a:xfrm>
          <a:prstGeom prst="rect">
            <a:avLst/>
          </a:prstGeom>
          <a:solidFill>
            <a:srgbClr val="E196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Laboratory</a:t>
            </a:r>
          </a:p>
        </p:txBody>
      </p:sp>
      <p:sp>
        <p:nvSpPr>
          <p:cNvPr id="9" name="Rectangle 8">
            <a:extLst>
              <a:ext uri="{FF2B5EF4-FFF2-40B4-BE49-F238E27FC236}">
                <a16:creationId xmlns:a16="http://schemas.microsoft.com/office/drawing/2014/main" id="{BBE2228F-8D7D-4165-9C5A-DB05376AC619}"/>
              </a:ext>
            </a:extLst>
          </p:cNvPr>
          <p:cNvSpPr/>
          <p:nvPr/>
        </p:nvSpPr>
        <p:spPr>
          <a:xfrm>
            <a:off x="4629763" y="1640114"/>
            <a:ext cx="8781435" cy="595086"/>
          </a:xfrm>
          <a:prstGeom prst="rect">
            <a:avLst/>
          </a:prstGeom>
          <a:solidFill>
            <a:srgbClr val="E196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Field</a:t>
            </a:r>
          </a:p>
        </p:txBody>
      </p:sp>
      <p:sp>
        <p:nvSpPr>
          <p:cNvPr id="3" name="Rectangle: Rounded Corners 2">
            <a:extLst>
              <a:ext uri="{FF2B5EF4-FFF2-40B4-BE49-F238E27FC236}">
                <a16:creationId xmlns:a16="http://schemas.microsoft.com/office/drawing/2014/main" id="{646A03F9-364D-4F1C-87D5-348872BB6632}"/>
              </a:ext>
            </a:extLst>
          </p:cNvPr>
          <p:cNvSpPr/>
          <p:nvPr/>
        </p:nvSpPr>
        <p:spPr>
          <a:xfrm>
            <a:off x="246742" y="2467432"/>
            <a:ext cx="4172566" cy="190137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bg1"/>
                </a:solidFill>
                <a:effectLst/>
                <a:latin typeface="Inter var ISO"/>
              </a:rPr>
              <a:t>ISO 19867-1: Harmonized laboratory test protocols — Part 1: Standard test sequence for emissions and performance, safety and durability</a:t>
            </a:r>
            <a:endParaRPr lang="en-US" dirty="0">
              <a:solidFill>
                <a:schemeClr val="bg1"/>
              </a:solidFill>
            </a:endParaRPr>
          </a:p>
        </p:txBody>
      </p:sp>
      <p:sp>
        <p:nvSpPr>
          <p:cNvPr id="10" name="Rectangle: Rounded Corners 9">
            <a:extLst>
              <a:ext uri="{FF2B5EF4-FFF2-40B4-BE49-F238E27FC236}">
                <a16:creationId xmlns:a16="http://schemas.microsoft.com/office/drawing/2014/main" id="{5F4E7B3D-6B25-41E9-81F2-2B61C60D8FCC}"/>
              </a:ext>
            </a:extLst>
          </p:cNvPr>
          <p:cNvSpPr/>
          <p:nvPr/>
        </p:nvSpPr>
        <p:spPr>
          <a:xfrm>
            <a:off x="246742" y="4426860"/>
            <a:ext cx="4172566" cy="190137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bg1"/>
                </a:solidFill>
                <a:effectLst/>
                <a:latin typeface="Inter var ISO"/>
              </a:rPr>
              <a:t>ISO 19867-3: Harmonized laboratory test protocols — Part 3: Voluntary performance targets for cookstoves based on laboratory testing</a:t>
            </a:r>
            <a:endParaRPr lang="en-US" dirty="0">
              <a:solidFill>
                <a:schemeClr val="bg1"/>
              </a:solidFill>
            </a:endParaRPr>
          </a:p>
        </p:txBody>
      </p:sp>
      <p:sp>
        <p:nvSpPr>
          <p:cNvPr id="11" name="Rectangle: Rounded Corners 10">
            <a:extLst>
              <a:ext uri="{FF2B5EF4-FFF2-40B4-BE49-F238E27FC236}">
                <a16:creationId xmlns:a16="http://schemas.microsoft.com/office/drawing/2014/main" id="{C29BDC10-E57B-4924-BF9E-92EAC7830AB5}"/>
              </a:ext>
            </a:extLst>
          </p:cNvPr>
          <p:cNvSpPr/>
          <p:nvPr/>
        </p:nvSpPr>
        <p:spPr>
          <a:xfrm>
            <a:off x="4810349" y="2467433"/>
            <a:ext cx="4172566" cy="118654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bg1"/>
                </a:solidFill>
                <a:effectLst/>
                <a:latin typeface="Inter var ISO"/>
              </a:rPr>
              <a:t>ISO 19869: Field testing methods for cookstoves</a:t>
            </a:r>
            <a:endParaRPr lang="en-US" dirty="0">
              <a:solidFill>
                <a:schemeClr val="bg1"/>
              </a:solidFill>
            </a:endParaRPr>
          </a:p>
        </p:txBody>
      </p:sp>
      <p:sp>
        <p:nvSpPr>
          <p:cNvPr id="12" name="Rectangle: Rounded Corners 11">
            <a:extLst>
              <a:ext uri="{FF2B5EF4-FFF2-40B4-BE49-F238E27FC236}">
                <a16:creationId xmlns:a16="http://schemas.microsoft.com/office/drawing/2014/main" id="{297BFCBE-8C9B-431B-8358-D5E119CE8822}"/>
              </a:ext>
            </a:extLst>
          </p:cNvPr>
          <p:cNvSpPr/>
          <p:nvPr/>
        </p:nvSpPr>
        <p:spPr>
          <a:xfrm>
            <a:off x="246742" y="6400805"/>
            <a:ext cx="4172566" cy="102325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tx1">
                    <a:lumMod val="50000"/>
                  </a:schemeClr>
                </a:solidFill>
                <a:effectLst/>
                <a:latin typeface="Inter var ISO"/>
              </a:rPr>
              <a:t>DIS 5714: Test protocols for institutional cookstoves</a:t>
            </a:r>
            <a:endParaRPr lang="en-US" dirty="0">
              <a:solidFill>
                <a:schemeClr val="tx1">
                  <a:lumMod val="50000"/>
                </a:schemeClr>
              </a:solidFill>
            </a:endParaRPr>
          </a:p>
        </p:txBody>
      </p:sp>
      <p:sp>
        <p:nvSpPr>
          <p:cNvPr id="13" name="Rectangle: Rounded Corners 12">
            <a:extLst>
              <a:ext uri="{FF2B5EF4-FFF2-40B4-BE49-F238E27FC236}">
                <a16:creationId xmlns:a16="http://schemas.microsoft.com/office/drawing/2014/main" id="{A1567788-8755-4897-9304-AF504874D7D6}"/>
              </a:ext>
            </a:extLst>
          </p:cNvPr>
          <p:cNvSpPr/>
          <p:nvPr/>
        </p:nvSpPr>
        <p:spPr>
          <a:xfrm>
            <a:off x="9238632" y="2467433"/>
            <a:ext cx="4172566" cy="1186544"/>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tx1">
                    <a:lumMod val="50000"/>
                  </a:schemeClr>
                </a:solidFill>
                <a:effectLst/>
                <a:latin typeface="Inter var ISO"/>
              </a:rPr>
              <a:t>TR 19915: Guidelines for social impact assessment</a:t>
            </a:r>
            <a:endParaRPr lang="en-US" dirty="0">
              <a:solidFill>
                <a:schemeClr val="tx1">
                  <a:lumMod val="50000"/>
                </a:schemeClr>
              </a:solidFill>
            </a:endParaRPr>
          </a:p>
        </p:txBody>
      </p:sp>
      <p:sp>
        <p:nvSpPr>
          <p:cNvPr id="14" name="Rectangle: Rounded Corners 13">
            <a:extLst>
              <a:ext uri="{FF2B5EF4-FFF2-40B4-BE49-F238E27FC236}">
                <a16:creationId xmlns:a16="http://schemas.microsoft.com/office/drawing/2014/main" id="{4B0B77F9-534C-4B29-BB4B-8C9C69C45E1B}"/>
              </a:ext>
            </a:extLst>
          </p:cNvPr>
          <p:cNvSpPr/>
          <p:nvPr/>
        </p:nvSpPr>
        <p:spPr>
          <a:xfrm>
            <a:off x="8556804" y="6400805"/>
            <a:ext cx="2373138" cy="91439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0" dirty="0">
                <a:solidFill>
                  <a:schemeClr val="bg1"/>
                </a:solidFill>
                <a:effectLst/>
                <a:latin typeface="Inter var ISO"/>
              </a:rPr>
              <a:t>PUBLISHED</a:t>
            </a:r>
            <a:endParaRPr lang="en-US" b="1" dirty="0">
              <a:solidFill>
                <a:schemeClr val="bg1"/>
              </a:solidFill>
            </a:endParaRPr>
          </a:p>
        </p:txBody>
      </p:sp>
      <p:sp>
        <p:nvSpPr>
          <p:cNvPr id="16" name="Rectangle: Rounded Corners 15">
            <a:extLst>
              <a:ext uri="{FF2B5EF4-FFF2-40B4-BE49-F238E27FC236}">
                <a16:creationId xmlns:a16="http://schemas.microsoft.com/office/drawing/2014/main" id="{6723843E-E9A5-4FA9-9B19-39333391EA14}"/>
              </a:ext>
            </a:extLst>
          </p:cNvPr>
          <p:cNvSpPr/>
          <p:nvPr/>
        </p:nvSpPr>
        <p:spPr>
          <a:xfrm>
            <a:off x="11038060" y="6400805"/>
            <a:ext cx="2373138" cy="91439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latin typeface="Inter var ISO"/>
              </a:rPr>
              <a:t>IN-DEVELOPMENT</a:t>
            </a:r>
          </a:p>
        </p:txBody>
      </p:sp>
    </p:spTree>
    <p:extLst>
      <p:ext uri="{BB962C8B-B14F-4D97-AF65-F5344CB8AC3E}">
        <p14:creationId xmlns:p14="http://schemas.microsoft.com/office/powerpoint/2010/main" val="135529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Left-Right 5">
            <a:extLst>
              <a:ext uri="{FF2B5EF4-FFF2-40B4-BE49-F238E27FC236}">
                <a16:creationId xmlns:a16="http://schemas.microsoft.com/office/drawing/2014/main" id="{791C2403-47B9-4EB2-9053-CC381B64BC16}"/>
              </a:ext>
            </a:extLst>
          </p:cNvPr>
          <p:cNvSpPr/>
          <p:nvPr/>
        </p:nvSpPr>
        <p:spPr>
          <a:xfrm>
            <a:off x="0" y="348342"/>
            <a:ext cx="13817599" cy="1190172"/>
          </a:xfrm>
          <a:prstGeom prst="lef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F201668-3560-4A59-9FB0-DFA9BDB7F68E}"/>
              </a:ext>
            </a:extLst>
          </p:cNvPr>
          <p:cNvSpPr txBox="1"/>
          <p:nvPr/>
        </p:nvSpPr>
        <p:spPr>
          <a:xfrm>
            <a:off x="452298" y="703940"/>
            <a:ext cx="3240747" cy="461665"/>
          </a:xfrm>
          <a:prstGeom prst="rect">
            <a:avLst/>
          </a:prstGeom>
          <a:noFill/>
        </p:spPr>
        <p:txBody>
          <a:bodyPr wrap="square" rtlCol="0">
            <a:spAutoFit/>
          </a:bodyPr>
          <a:lstStyle/>
          <a:p>
            <a:r>
              <a:rPr lang="en-US" sz="2400" b="1" dirty="0">
                <a:solidFill>
                  <a:schemeClr val="bg1"/>
                </a:solidFill>
              </a:rPr>
              <a:t>Its About the Tech</a:t>
            </a:r>
          </a:p>
        </p:txBody>
      </p:sp>
      <p:sp>
        <p:nvSpPr>
          <p:cNvPr id="8" name="TextBox 7">
            <a:extLst>
              <a:ext uri="{FF2B5EF4-FFF2-40B4-BE49-F238E27FC236}">
                <a16:creationId xmlns:a16="http://schemas.microsoft.com/office/drawing/2014/main" id="{61D83230-F153-4D84-BD6E-659723EC1ECE}"/>
              </a:ext>
            </a:extLst>
          </p:cNvPr>
          <p:cNvSpPr txBox="1"/>
          <p:nvPr/>
        </p:nvSpPr>
        <p:spPr>
          <a:xfrm>
            <a:off x="10218742" y="703941"/>
            <a:ext cx="3598857" cy="461665"/>
          </a:xfrm>
          <a:prstGeom prst="rect">
            <a:avLst/>
          </a:prstGeom>
          <a:noFill/>
        </p:spPr>
        <p:txBody>
          <a:bodyPr wrap="square" rtlCol="0">
            <a:spAutoFit/>
          </a:bodyPr>
          <a:lstStyle/>
          <a:p>
            <a:r>
              <a:rPr lang="en-US" sz="2400" b="1" dirty="0">
                <a:solidFill>
                  <a:schemeClr val="bg1"/>
                </a:solidFill>
              </a:rPr>
              <a:t>Its About the People</a:t>
            </a:r>
          </a:p>
        </p:txBody>
      </p:sp>
      <p:sp>
        <p:nvSpPr>
          <p:cNvPr id="5" name="TextBox 4">
            <a:extLst>
              <a:ext uri="{FF2B5EF4-FFF2-40B4-BE49-F238E27FC236}">
                <a16:creationId xmlns:a16="http://schemas.microsoft.com/office/drawing/2014/main" id="{D984F7AA-72AA-4D49-BD48-BDEBBC0531BF}"/>
              </a:ext>
            </a:extLst>
          </p:cNvPr>
          <p:cNvSpPr txBox="1"/>
          <p:nvPr/>
        </p:nvSpPr>
        <p:spPr>
          <a:xfrm>
            <a:off x="4419308" y="712595"/>
            <a:ext cx="5073171" cy="461665"/>
          </a:xfrm>
          <a:prstGeom prst="rect">
            <a:avLst/>
          </a:prstGeom>
          <a:noFill/>
        </p:spPr>
        <p:txBody>
          <a:bodyPr wrap="square" rtlCol="0">
            <a:spAutoFit/>
          </a:bodyPr>
          <a:lstStyle/>
          <a:p>
            <a:pPr algn="ctr"/>
            <a:r>
              <a:rPr lang="en-US" sz="2400" b="1" dirty="0">
                <a:solidFill>
                  <a:schemeClr val="bg1"/>
                </a:solidFill>
              </a:rPr>
              <a:t>How the Tech Works for People</a:t>
            </a:r>
          </a:p>
        </p:txBody>
      </p:sp>
      <p:sp>
        <p:nvSpPr>
          <p:cNvPr id="2" name="Rectangle 1">
            <a:extLst>
              <a:ext uri="{FF2B5EF4-FFF2-40B4-BE49-F238E27FC236}">
                <a16:creationId xmlns:a16="http://schemas.microsoft.com/office/drawing/2014/main" id="{8571E264-6013-4D2D-8630-13C00E246631}"/>
              </a:ext>
            </a:extLst>
          </p:cNvPr>
          <p:cNvSpPr/>
          <p:nvPr/>
        </p:nvSpPr>
        <p:spPr>
          <a:xfrm>
            <a:off x="246742" y="1640114"/>
            <a:ext cx="4230622" cy="595086"/>
          </a:xfrm>
          <a:prstGeom prst="rect">
            <a:avLst/>
          </a:prstGeom>
          <a:solidFill>
            <a:srgbClr val="E196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Laboratory</a:t>
            </a:r>
          </a:p>
        </p:txBody>
      </p:sp>
      <p:sp>
        <p:nvSpPr>
          <p:cNvPr id="9" name="Rectangle 8">
            <a:extLst>
              <a:ext uri="{FF2B5EF4-FFF2-40B4-BE49-F238E27FC236}">
                <a16:creationId xmlns:a16="http://schemas.microsoft.com/office/drawing/2014/main" id="{BBE2228F-8D7D-4165-9C5A-DB05376AC619}"/>
              </a:ext>
            </a:extLst>
          </p:cNvPr>
          <p:cNvSpPr/>
          <p:nvPr/>
        </p:nvSpPr>
        <p:spPr>
          <a:xfrm>
            <a:off x="4629763" y="1640114"/>
            <a:ext cx="8781435" cy="595086"/>
          </a:xfrm>
          <a:prstGeom prst="rect">
            <a:avLst/>
          </a:prstGeom>
          <a:solidFill>
            <a:srgbClr val="E196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Field</a:t>
            </a:r>
          </a:p>
        </p:txBody>
      </p:sp>
      <p:sp>
        <p:nvSpPr>
          <p:cNvPr id="3" name="Rectangle: Rounded Corners 2">
            <a:extLst>
              <a:ext uri="{FF2B5EF4-FFF2-40B4-BE49-F238E27FC236}">
                <a16:creationId xmlns:a16="http://schemas.microsoft.com/office/drawing/2014/main" id="{646A03F9-364D-4F1C-87D5-348872BB6632}"/>
              </a:ext>
            </a:extLst>
          </p:cNvPr>
          <p:cNvSpPr/>
          <p:nvPr/>
        </p:nvSpPr>
        <p:spPr>
          <a:xfrm>
            <a:off x="246742" y="2467432"/>
            <a:ext cx="4172566" cy="190137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bg1"/>
                </a:solidFill>
                <a:effectLst/>
                <a:latin typeface="Inter var ISO"/>
              </a:rPr>
              <a:t>ISO 19867-1: Harmonized laboratory test protocols — Part 1: Standard test sequence for emissions and performance, safety and durability</a:t>
            </a:r>
            <a:endParaRPr lang="en-US" dirty="0">
              <a:solidFill>
                <a:schemeClr val="bg1"/>
              </a:solidFill>
            </a:endParaRPr>
          </a:p>
        </p:txBody>
      </p:sp>
      <p:sp>
        <p:nvSpPr>
          <p:cNvPr id="29" name="Cloud 28">
            <a:extLst>
              <a:ext uri="{FF2B5EF4-FFF2-40B4-BE49-F238E27FC236}">
                <a16:creationId xmlns:a16="http://schemas.microsoft.com/office/drawing/2014/main" id="{112D42F5-F209-4967-89E6-D6E2BB19C132}"/>
              </a:ext>
            </a:extLst>
          </p:cNvPr>
          <p:cNvSpPr/>
          <p:nvPr/>
        </p:nvSpPr>
        <p:spPr>
          <a:xfrm rot="21053550">
            <a:off x="6317864" y="4782458"/>
            <a:ext cx="6923315" cy="2699656"/>
          </a:xfrm>
          <a:prstGeom prst="cloud">
            <a:avLst/>
          </a:prstGeom>
          <a:solidFill>
            <a:schemeClr val="bg1"/>
          </a:solid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F4E7B3D-6B25-41E9-81F2-2B61C60D8FCC}"/>
              </a:ext>
            </a:extLst>
          </p:cNvPr>
          <p:cNvSpPr/>
          <p:nvPr/>
        </p:nvSpPr>
        <p:spPr>
          <a:xfrm>
            <a:off x="246742" y="4426860"/>
            <a:ext cx="4172566" cy="190137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bg1"/>
                </a:solidFill>
                <a:effectLst/>
                <a:latin typeface="Inter var ISO"/>
              </a:rPr>
              <a:t>ISO 19867-3: Harmonized laboratory test protocols — Part 3: Voluntary performance targets for cookstoves based on laboratory testing</a:t>
            </a:r>
            <a:endParaRPr lang="en-US" dirty="0">
              <a:solidFill>
                <a:schemeClr val="bg1"/>
              </a:solidFill>
            </a:endParaRPr>
          </a:p>
        </p:txBody>
      </p:sp>
      <p:sp>
        <p:nvSpPr>
          <p:cNvPr id="11" name="Rectangle: Rounded Corners 10">
            <a:extLst>
              <a:ext uri="{FF2B5EF4-FFF2-40B4-BE49-F238E27FC236}">
                <a16:creationId xmlns:a16="http://schemas.microsoft.com/office/drawing/2014/main" id="{C29BDC10-E57B-4924-BF9E-92EAC7830AB5}"/>
              </a:ext>
            </a:extLst>
          </p:cNvPr>
          <p:cNvSpPr/>
          <p:nvPr/>
        </p:nvSpPr>
        <p:spPr>
          <a:xfrm>
            <a:off x="4810349" y="2467433"/>
            <a:ext cx="4172566" cy="118654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bg1"/>
                </a:solidFill>
                <a:effectLst/>
                <a:latin typeface="Inter var ISO"/>
              </a:rPr>
              <a:t>ISO 19869: Field testing methods for cookstoves</a:t>
            </a:r>
            <a:endParaRPr lang="en-US" dirty="0">
              <a:solidFill>
                <a:schemeClr val="bg1"/>
              </a:solidFill>
            </a:endParaRPr>
          </a:p>
        </p:txBody>
      </p:sp>
      <p:sp>
        <p:nvSpPr>
          <p:cNvPr id="12" name="Rectangle: Rounded Corners 11">
            <a:extLst>
              <a:ext uri="{FF2B5EF4-FFF2-40B4-BE49-F238E27FC236}">
                <a16:creationId xmlns:a16="http://schemas.microsoft.com/office/drawing/2014/main" id="{297BFCBE-8C9B-431B-8358-D5E119CE8822}"/>
              </a:ext>
            </a:extLst>
          </p:cNvPr>
          <p:cNvSpPr/>
          <p:nvPr/>
        </p:nvSpPr>
        <p:spPr>
          <a:xfrm>
            <a:off x="246742" y="6400805"/>
            <a:ext cx="4172566" cy="102325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tx1">
                    <a:lumMod val="50000"/>
                  </a:schemeClr>
                </a:solidFill>
                <a:effectLst/>
                <a:latin typeface="Inter var ISO"/>
              </a:rPr>
              <a:t>DIS 5714: Test protocols for institutional cookstoves</a:t>
            </a:r>
            <a:endParaRPr lang="en-US" dirty="0">
              <a:solidFill>
                <a:schemeClr val="tx1">
                  <a:lumMod val="50000"/>
                </a:schemeClr>
              </a:solidFill>
            </a:endParaRPr>
          </a:p>
        </p:txBody>
      </p:sp>
      <p:sp>
        <p:nvSpPr>
          <p:cNvPr id="13" name="Rectangle: Rounded Corners 12">
            <a:extLst>
              <a:ext uri="{FF2B5EF4-FFF2-40B4-BE49-F238E27FC236}">
                <a16:creationId xmlns:a16="http://schemas.microsoft.com/office/drawing/2014/main" id="{A1567788-8755-4897-9304-AF504874D7D6}"/>
              </a:ext>
            </a:extLst>
          </p:cNvPr>
          <p:cNvSpPr/>
          <p:nvPr/>
        </p:nvSpPr>
        <p:spPr>
          <a:xfrm>
            <a:off x="9238632" y="2467433"/>
            <a:ext cx="4172566" cy="1186544"/>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tx1">
                    <a:lumMod val="50000"/>
                  </a:schemeClr>
                </a:solidFill>
                <a:effectLst/>
                <a:latin typeface="Inter var ISO"/>
              </a:rPr>
              <a:t>TR 19915: Guidelines for social impact assessment</a:t>
            </a:r>
            <a:endParaRPr lang="en-US" dirty="0">
              <a:solidFill>
                <a:schemeClr val="tx1">
                  <a:lumMod val="50000"/>
                </a:schemeClr>
              </a:solidFill>
            </a:endParaRPr>
          </a:p>
        </p:txBody>
      </p:sp>
      <p:sp>
        <p:nvSpPr>
          <p:cNvPr id="17" name="Rectangle: Rounded Corners 16">
            <a:extLst>
              <a:ext uri="{FF2B5EF4-FFF2-40B4-BE49-F238E27FC236}">
                <a16:creationId xmlns:a16="http://schemas.microsoft.com/office/drawing/2014/main" id="{F3E385F3-D790-441B-BE3F-0C48E91F7A66}"/>
              </a:ext>
            </a:extLst>
          </p:cNvPr>
          <p:cNvSpPr/>
          <p:nvPr/>
        </p:nvSpPr>
        <p:spPr>
          <a:xfrm>
            <a:off x="9599854" y="5353763"/>
            <a:ext cx="2982397" cy="91439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schemeClr>
                </a:solidFill>
                <a:latin typeface="Inter var ISO"/>
              </a:rPr>
              <a:t>PAS 16617: Guidance for Evaluation</a:t>
            </a:r>
          </a:p>
        </p:txBody>
      </p:sp>
      <p:sp>
        <p:nvSpPr>
          <p:cNvPr id="18" name="Rectangle: Rounded Corners 17">
            <a:extLst>
              <a:ext uri="{FF2B5EF4-FFF2-40B4-BE49-F238E27FC236}">
                <a16:creationId xmlns:a16="http://schemas.microsoft.com/office/drawing/2014/main" id="{29D6254F-BDCD-471A-A149-003BAA7545DC}"/>
              </a:ext>
            </a:extLst>
          </p:cNvPr>
          <p:cNvSpPr/>
          <p:nvPr/>
        </p:nvSpPr>
        <p:spPr>
          <a:xfrm>
            <a:off x="6753922" y="6226202"/>
            <a:ext cx="2982397" cy="91439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Inter var ISO"/>
              </a:rPr>
              <a:t>TR 21276: Vocabulary</a:t>
            </a:r>
          </a:p>
        </p:txBody>
      </p:sp>
      <p:sp>
        <p:nvSpPr>
          <p:cNvPr id="30" name="Arrow: Left-Right 29">
            <a:extLst>
              <a:ext uri="{FF2B5EF4-FFF2-40B4-BE49-F238E27FC236}">
                <a16:creationId xmlns:a16="http://schemas.microsoft.com/office/drawing/2014/main" id="{C2671405-3D87-4BE8-99CC-0A07950D37E9}"/>
              </a:ext>
            </a:extLst>
          </p:cNvPr>
          <p:cNvSpPr/>
          <p:nvPr/>
        </p:nvSpPr>
        <p:spPr>
          <a:xfrm rot="794277">
            <a:off x="5065530" y="5174615"/>
            <a:ext cx="2982397" cy="696686"/>
          </a:xfrm>
          <a:prstGeom prst="leftRight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Arrow: Left-Right 30">
            <a:extLst>
              <a:ext uri="{FF2B5EF4-FFF2-40B4-BE49-F238E27FC236}">
                <a16:creationId xmlns:a16="http://schemas.microsoft.com/office/drawing/2014/main" id="{548A8D03-4504-4401-8C5B-36DEEF6AE54C}"/>
              </a:ext>
            </a:extLst>
          </p:cNvPr>
          <p:cNvSpPr/>
          <p:nvPr/>
        </p:nvSpPr>
        <p:spPr>
          <a:xfrm rot="6237678">
            <a:off x="10102563" y="4178073"/>
            <a:ext cx="1662882" cy="696686"/>
          </a:xfrm>
          <a:prstGeom prst="leftRight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Arrow: Left-Right 31">
            <a:extLst>
              <a:ext uri="{FF2B5EF4-FFF2-40B4-BE49-F238E27FC236}">
                <a16:creationId xmlns:a16="http://schemas.microsoft.com/office/drawing/2014/main" id="{3963E37C-C1BE-4E14-B9F6-9D4958125E30}"/>
              </a:ext>
            </a:extLst>
          </p:cNvPr>
          <p:cNvSpPr/>
          <p:nvPr/>
        </p:nvSpPr>
        <p:spPr>
          <a:xfrm rot="2930120">
            <a:off x="7302909" y="4272801"/>
            <a:ext cx="2075241" cy="696686"/>
          </a:xfrm>
          <a:prstGeom prst="leftRight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67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D2B5A50-8036-5342-A8CB-B0F72C7B41CC}"/>
              </a:ext>
            </a:extLst>
          </p:cNvPr>
          <p:cNvSpPr txBox="1"/>
          <p:nvPr/>
        </p:nvSpPr>
        <p:spPr>
          <a:xfrm>
            <a:off x="4702265" y="7034162"/>
            <a:ext cx="4413071" cy="371320"/>
          </a:xfrm>
          <a:prstGeom prst="rect">
            <a:avLst/>
          </a:prstGeom>
          <a:noFill/>
        </p:spPr>
        <p:txBody>
          <a:bodyPr wrap="square" rtlCol="0">
            <a:spAutoFit/>
          </a:bodyPr>
          <a:lstStyle/>
          <a:p>
            <a:r>
              <a:rPr lang="en-US" sz="1813" dirty="0">
                <a:latin typeface="Arial" panose="020B0604020202020204" pitchFamily="34" charset="0"/>
                <a:cs typeface="Arial" panose="020B0604020202020204" pitchFamily="34" charset="0"/>
                <a:hlinkClick r:id="rId3"/>
              </a:rPr>
              <a:t>https://www.iso.org/standard/73935.html</a:t>
            </a:r>
            <a:r>
              <a:rPr lang="en-US" sz="1813" dirty="0">
                <a:latin typeface="Arial" panose="020B0604020202020204" pitchFamily="34" charset="0"/>
                <a:cs typeface="Arial" panose="020B0604020202020204" pitchFamily="34" charset="0"/>
              </a:rPr>
              <a:t> </a:t>
            </a:r>
          </a:p>
        </p:txBody>
      </p:sp>
      <p:sp>
        <p:nvSpPr>
          <p:cNvPr id="7" name="Title 1">
            <a:extLst>
              <a:ext uri="{FF2B5EF4-FFF2-40B4-BE49-F238E27FC236}">
                <a16:creationId xmlns:a16="http://schemas.microsoft.com/office/drawing/2014/main" id="{7EAB8C38-0A86-8C46-928A-F6CE634B783A}"/>
              </a:ext>
            </a:extLst>
          </p:cNvPr>
          <p:cNvSpPr txBox="1">
            <a:spLocks/>
          </p:cNvSpPr>
          <p:nvPr/>
        </p:nvSpPr>
        <p:spPr>
          <a:xfrm>
            <a:off x="698705" y="0"/>
            <a:ext cx="11773497" cy="1680536"/>
          </a:xfrm>
          <a:prstGeom prst="rect">
            <a:avLst/>
          </a:prstGeom>
          <a:noFill/>
          <a:ln>
            <a:noFill/>
          </a:ln>
        </p:spPr>
        <p:txBody>
          <a:bodyPr spcFirstLastPara="1" wrap="square" lIns="103615" tIns="103615" rIns="103615" bIns="103615"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marR="0" lvl="1"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2pPr>
            <a:lvl3pPr marR="0" lvl="2"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3pPr>
            <a:lvl4pPr marR="0" lvl="3"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4pPr>
            <a:lvl5pPr marR="0" lvl="4"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5pPr>
            <a:lvl6pPr marR="0" lvl="5"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6pPr>
            <a:lvl7pPr marR="0" lvl="6"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7pPr>
            <a:lvl8pPr marR="0" lvl="7"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8pPr>
            <a:lvl9pPr marR="0" lvl="8"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9pPr>
          </a:lstStyle>
          <a:p>
            <a:endParaRPr lang="en-US" sz="3060" dirty="0"/>
          </a:p>
        </p:txBody>
      </p:sp>
      <p:pic>
        <p:nvPicPr>
          <p:cNvPr id="9" name="Content Placeholder 4" descr="Table&#10;&#10;Description automatically generated">
            <a:extLst>
              <a:ext uri="{FF2B5EF4-FFF2-40B4-BE49-F238E27FC236}">
                <a16:creationId xmlns:a16="http://schemas.microsoft.com/office/drawing/2014/main" id="{C9189B6C-8BCC-4F44-839F-6E257C0D0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181093" y="3654690"/>
            <a:ext cx="8808720" cy="3259840"/>
          </a:xfrm>
          <a:prstGeom prst="rect">
            <a:avLst/>
          </a:prstGeom>
          <a:noFill/>
          <a:ln w="9525">
            <a:noFill/>
            <a:miter lim="800000"/>
            <a:headEnd/>
            <a:tailEnd/>
          </a:ln>
        </p:spPr>
      </p:pic>
      <p:sp>
        <p:nvSpPr>
          <p:cNvPr id="2" name="Title 1">
            <a:extLst>
              <a:ext uri="{FF2B5EF4-FFF2-40B4-BE49-F238E27FC236}">
                <a16:creationId xmlns:a16="http://schemas.microsoft.com/office/drawing/2014/main" id="{9AD7D19E-7A77-4377-954C-73A3BB549716}"/>
              </a:ext>
            </a:extLst>
          </p:cNvPr>
          <p:cNvSpPr>
            <a:spLocks noGrp="1"/>
          </p:cNvSpPr>
          <p:nvPr>
            <p:ph type="title"/>
          </p:nvPr>
        </p:nvSpPr>
        <p:spPr>
          <a:xfrm>
            <a:off x="319314" y="218647"/>
            <a:ext cx="13498285" cy="1754326"/>
          </a:xfrm>
        </p:spPr>
        <p:txBody>
          <a:bodyPr/>
          <a:lstStyle/>
          <a:p>
            <a:r>
              <a:rPr lang="en-US" sz="5100" dirty="0"/>
              <a:t>International Organization for Standardization (ISO) Voluntary Performance Targets</a:t>
            </a:r>
          </a:p>
        </p:txBody>
      </p:sp>
      <p:sp>
        <p:nvSpPr>
          <p:cNvPr id="10" name="Content Placeholder 2">
            <a:extLst>
              <a:ext uri="{FF2B5EF4-FFF2-40B4-BE49-F238E27FC236}">
                <a16:creationId xmlns:a16="http://schemas.microsoft.com/office/drawing/2014/main" id="{2CD9781F-6E75-E14C-8311-6793000BA20F}"/>
              </a:ext>
            </a:extLst>
          </p:cNvPr>
          <p:cNvSpPr>
            <a:spLocks noGrp="1"/>
          </p:cNvSpPr>
          <p:nvPr>
            <p:ph type="body" sz="quarter" idx="10"/>
          </p:nvPr>
        </p:nvSpPr>
        <p:spPr>
          <a:xfrm>
            <a:off x="628073" y="1900364"/>
            <a:ext cx="12561453" cy="2015552"/>
          </a:xfrm>
          <a:noFill/>
        </p:spPr>
        <p:txBody>
          <a:bodyPr/>
          <a:lstStyle/>
          <a:p>
            <a:pPr marL="43179" indent="0">
              <a:buNone/>
            </a:pPr>
            <a:r>
              <a:rPr lang="en-GB" sz="2720" dirty="0">
                <a:latin typeface="Arial" pitchFamily="34" charset="0"/>
                <a:cs typeface="Arial" pitchFamily="34" charset="0"/>
              </a:rPr>
              <a:t>Voluntary performance targets (VPTs) for classifying technologies into “tiers” of performance based on thermal efficiency, CO emissions, PM</a:t>
            </a:r>
            <a:r>
              <a:rPr lang="en-GB" sz="2720" baseline="-25000" dirty="0">
                <a:latin typeface="Arial" pitchFamily="34" charset="0"/>
                <a:cs typeface="Arial" pitchFamily="34" charset="0"/>
              </a:rPr>
              <a:t>2.5</a:t>
            </a:r>
            <a:r>
              <a:rPr lang="en-GB" sz="2720" dirty="0">
                <a:latin typeface="Arial" pitchFamily="34" charset="0"/>
                <a:cs typeface="Arial" pitchFamily="34" charset="0"/>
              </a:rPr>
              <a:t> emissions, safety, and durability</a:t>
            </a:r>
          </a:p>
        </p:txBody>
      </p:sp>
    </p:spTree>
    <p:extLst>
      <p:ext uri="{BB962C8B-B14F-4D97-AF65-F5344CB8AC3E}">
        <p14:creationId xmlns:p14="http://schemas.microsoft.com/office/powerpoint/2010/main" val="26052328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D2B5A50-8036-5342-A8CB-B0F72C7B41CC}"/>
              </a:ext>
            </a:extLst>
          </p:cNvPr>
          <p:cNvSpPr txBox="1"/>
          <p:nvPr/>
        </p:nvSpPr>
        <p:spPr>
          <a:xfrm>
            <a:off x="4702265" y="7034162"/>
            <a:ext cx="4413071" cy="371320"/>
          </a:xfrm>
          <a:prstGeom prst="rect">
            <a:avLst/>
          </a:prstGeom>
          <a:noFill/>
        </p:spPr>
        <p:txBody>
          <a:bodyPr wrap="square" rtlCol="0">
            <a:spAutoFit/>
          </a:bodyPr>
          <a:lstStyle/>
          <a:p>
            <a:r>
              <a:rPr lang="en-US" sz="1813" dirty="0">
                <a:latin typeface="Arial" panose="020B0604020202020204" pitchFamily="34" charset="0"/>
                <a:cs typeface="Arial" panose="020B0604020202020204" pitchFamily="34" charset="0"/>
                <a:hlinkClick r:id="rId3"/>
              </a:rPr>
              <a:t>https://www.iso.org/standard/73935.html</a:t>
            </a:r>
            <a:r>
              <a:rPr lang="en-US" sz="1813" dirty="0">
                <a:latin typeface="Arial" panose="020B0604020202020204" pitchFamily="34" charset="0"/>
                <a:cs typeface="Arial" panose="020B0604020202020204" pitchFamily="34" charset="0"/>
              </a:rPr>
              <a:t> </a:t>
            </a:r>
          </a:p>
        </p:txBody>
      </p:sp>
      <p:sp>
        <p:nvSpPr>
          <p:cNvPr id="7" name="Title 1">
            <a:extLst>
              <a:ext uri="{FF2B5EF4-FFF2-40B4-BE49-F238E27FC236}">
                <a16:creationId xmlns:a16="http://schemas.microsoft.com/office/drawing/2014/main" id="{7EAB8C38-0A86-8C46-928A-F6CE634B783A}"/>
              </a:ext>
            </a:extLst>
          </p:cNvPr>
          <p:cNvSpPr txBox="1">
            <a:spLocks/>
          </p:cNvSpPr>
          <p:nvPr/>
        </p:nvSpPr>
        <p:spPr>
          <a:xfrm>
            <a:off x="698705" y="0"/>
            <a:ext cx="11773497" cy="1680536"/>
          </a:xfrm>
          <a:prstGeom prst="rect">
            <a:avLst/>
          </a:prstGeom>
          <a:noFill/>
          <a:ln>
            <a:noFill/>
          </a:ln>
        </p:spPr>
        <p:txBody>
          <a:bodyPr spcFirstLastPara="1" wrap="square" lIns="103615" tIns="103615" rIns="103615" bIns="103615"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marR="0" lvl="1"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2pPr>
            <a:lvl3pPr marR="0" lvl="2"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3pPr>
            <a:lvl4pPr marR="0" lvl="3"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4pPr>
            <a:lvl5pPr marR="0" lvl="4"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5pPr>
            <a:lvl6pPr marR="0" lvl="5"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6pPr>
            <a:lvl7pPr marR="0" lvl="6"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7pPr>
            <a:lvl8pPr marR="0" lvl="7"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8pPr>
            <a:lvl9pPr marR="0" lvl="8"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9pPr>
          </a:lstStyle>
          <a:p>
            <a:endParaRPr lang="en-US" sz="3060" dirty="0"/>
          </a:p>
        </p:txBody>
      </p:sp>
      <p:pic>
        <p:nvPicPr>
          <p:cNvPr id="9" name="Content Placeholder 4" descr="Table&#10;&#10;Description automatically generated">
            <a:extLst>
              <a:ext uri="{FF2B5EF4-FFF2-40B4-BE49-F238E27FC236}">
                <a16:creationId xmlns:a16="http://schemas.microsoft.com/office/drawing/2014/main" id="{C9189B6C-8BCC-4F44-839F-6E257C0D0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181093" y="3654690"/>
            <a:ext cx="8808720" cy="3259840"/>
          </a:xfrm>
          <a:prstGeom prst="rect">
            <a:avLst/>
          </a:prstGeom>
          <a:noFill/>
          <a:ln w="9525">
            <a:noFill/>
            <a:miter lim="800000"/>
            <a:headEnd/>
            <a:tailEnd/>
          </a:ln>
        </p:spPr>
      </p:pic>
      <p:sp>
        <p:nvSpPr>
          <p:cNvPr id="2" name="Title 1">
            <a:extLst>
              <a:ext uri="{FF2B5EF4-FFF2-40B4-BE49-F238E27FC236}">
                <a16:creationId xmlns:a16="http://schemas.microsoft.com/office/drawing/2014/main" id="{9AD7D19E-7A77-4377-954C-73A3BB549716}"/>
              </a:ext>
            </a:extLst>
          </p:cNvPr>
          <p:cNvSpPr>
            <a:spLocks noGrp="1"/>
          </p:cNvSpPr>
          <p:nvPr>
            <p:ph type="title"/>
          </p:nvPr>
        </p:nvSpPr>
        <p:spPr>
          <a:xfrm>
            <a:off x="319314" y="218647"/>
            <a:ext cx="13498285" cy="1754326"/>
          </a:xfrm>
        </p:spPr>
        <p:txBody>
          <a:bodyPr/>
          <a:lstStyle/>
          <a:p>
            <a:r>
              <a:rPr lang="en-US" sz="5100" dirty="0"/>
              <a:t>International Organization for Standardization (ISO) Voluntary Performance Targets</a:t>
            </a:r>
          </a:p>
        </p:txBody>
      </p:sp>
      <p:sp>
        <p:nvSpPr>
          <p:cNvPr id="10" name="Content Placeholder 2">
            <a:extLst>
              <a:ext uri="{FF2B5EF4-FFF2-40B4-BE49-F238E27FC236}">
                <a16:creationId xmlns:a16="http://schemas.microsoft.com/office/drawing/2014/main" id="{2CD9781F-6E75-E14C-8311-6793000BA20F}"/>
              </a:ext>
            </a:extLst>
          </p:cNvPr>
          <p:cNvSpPr>
            <a:spLocks noGrp="1"/>
          </p:cNvSpPr>
          <p:nvPr>
            <p:ph type="body" sz="quarter" idx="10"/>
          </p:nvPr>
        </p:nvSpPr>
        <p:spPr>
          <a:xfrm>
            <a:off x="628073" y="2206167"/>
            <a:ext cx="12561453" cy="1143133"/>
          </a:xfrm>
          <a:noFill/>
        </p:spPr>
        <p:txBody>
          <a:bodyPr/>
          <a:lstStyle/>
          <a:p>
            <a:pPr marL="43179" indent="0">
              <a:buNone/>
            </a:pPr>
            <a:r>
              <a:rPr lang="en-GB" sz="2720" dirty="0">
                <a:latin typeface="Arial" pitchFamily="34" charset="0"/>
                <a:cs typeface="Arial" pitchFamily="34" charset="0"/>
              </a:rPr>
              <a:t>There is no such thing as a “Tier 5” cookstove – a stove will have a tier rating for each of the five performance categories.</a:t>
            </a:r>
          </a:p>
        </p:txBody>
      </p:sp>
    </p:spTree>
    <p:extLst>
      <p:ext uri="{BB962C8B-B14F-4D97-AF65-F5344CB8AC3E}">
        <p14:creationId xmlns:p14="http://schemas.microsoft.com/office/powerpoint/2010/main" val="9274240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D2B5A50-8036-5342-A8CB-B0F72C7B41CC}"/>
              </a:ext>
            </a:extLst>
          </p:cNvPr>
          <p:cNvSpPr txBox="1"/>
          <p:nvPr/>
        </p:nvSpPr>
        <p:spPr>
          <a:xfrm>
            <a:off x="4702265" y="7034162"/>
            <a:ext cx="4413071" cy="371320"/>
          </a:xfrm>
          <a:prstGeom prst="rect">
            <a:avLst/>
          </a:prstGeom>
          <a:noFill/>
        </p:spPr>
        <p:txBody>
          <a:bodyPr wrap="square" rtlCol="0">
            <a:spAutoFit/>
          </a:bodyPr>
          <a:lstStyle/>
          <a:p>
            <a:r>
              <a:rPr lang="en-US" sz="1813" dirty="0">
                <a:latin typeface="Arial" panose="020B0604020202020204" pitchFamily="34" charset="0"/>
                <a:cs typeface="Arial" panose="020B0604020202020204" pitchFamily="34" charset="0"/>
                <a:hlinkClick r:id="rId3"/>
              </a:rPr>
              <a:t>https://www.iso.org/standard/73935.html</a:t>
            </a:r>
            <a:r>
              <a:rPr lang="en-US" sz="1813" dirty="0">
                <a:latin typeface="Arial" panose="020B0604020202020204" pitchFamily="34" charset="0"/>
                <a:cs typeface="Arial" panose="020B0604020202020204" pitchFamily="34" charset="0"/>
              </a:rPr>
              <a:t> </a:t>
            </a:r>
          </a:p>
        </p:txBody>
      </p:sp>
      <p:sp>
        <p:nvSpPr>
          <p:cNvPr id="7" name="Title 1">
            <a:extLst>
              <a:ext uri="{FF2B5EF4-FFF2-40B4-BE49-F238E27FC236}">
                <a16:creationId xmlns:a16="http://schemas.microsoft.com/office/drawing/2014/main" id="{7EAB8C38-0A86-8C46-928A-F6CE634B783A}"/>
              </a:ext>
            </a:extLst>
          </p:cNvPr>
          <p:cNvSpPr txBox="1">
            <a:spLocks/>
          </p:cNvSpPr>
          <p:nvPr/>
        </p:nvSpPr>
        <p:spPr>
          <a:xfrm>
            <a:off x="698705" y="0"/>
            <a:ext cx="11773497" cy="1680536"/>
          </a:xfrm>
          <a:prstGeom prst="rect">
            <a:avLst/>
          </a:prstGeom>
          <a:noFill/>
          <a:ln>
            <a:noFill/>
          </a:ln>
        </p:spPr>
        <p:txBody>
          <a:bodyPr spcFirstLastPara="1" wrap="square" lIns="103615" tIns="103615" rIns="103615" bIns="103615"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marR="0" lvl="1"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2pPr>
            <a:lvl3pPr marR="0" lvl="2"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3pPr>
            <a:lvl4pPr marR="0" lvl="3"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4pPr>
            <a:lvl5pPr marR="0" lvl="4"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5pPr>
            <a:lvl6pPr marR="0" lvl="5"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6pPr>
            <a:lvl7pPr marR="0" lvl="6"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7pPr>
            <a:lvl8pPr marR="0" lvl="7"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8pPr>
            <a:lvl9pPr marR="0" lvl="8"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9pPr>
          </a:lstStyle>
          <a:p>
            <a:endParaRPr lang="en-US" sz="3060" dirty="0"/>
          </a:p>
        </p:txBody>
      </p:sp>
      <p:pic>
        <p:nvPicPr>
          <p:cNvPr id="9" name="Content Placeholder 4" descr="Table&#10;&#10;Description automatically generated">
            <a:extLst>
              <a:ext uri="{FF2B5EF4-FFF2-40B4-BE49-F238E27FC236}">
                <a16:creationId xmlns:a16="http://schemas.microsoft.com/office/drawing/2014/main" id="{C9189B6C-8BCC-4F44-839F-6E257C0D0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181093" y="3654690"/>
            <a:ext cx="8808720" cy="3259840"/>
          </a:xfrm>
          <a:prstGeom prst="rect">
            <a:avLst/>
          </a:prstGeom>
          <a:noFill/>
          <a:ln w="9525">
            <a:noFill/>
            <a:miter lim="800000"/>
            <a:headEnd/>
            <a:tailEnd/>
          </a:ln>
        </p:spPr>
      </p:pic>
      <p:sp>
        <p:nvSpPr>
          <p:cNvPr id="2" name="Title 1">
            <a:extLst>
              <a:ext uri="{FF2B5EF4-FFF2-40B4-BE49-F238E27FC236}">
                <a16:creationId xmlns:a16="http://schemas.microsoft.com/office/drawing/2014/main" id="{9AD7D19E-7A77-4377-954C-73A3BB549716}"/>
              </a:ext>
            </a:extLst>
          </p:cNvPr>
          <p:cNvSpPr>
            <a:spLocks noGrp="1"/>
          </p:cNvSpPr>
          <p:nvPr>
            <p:ph type="title"/>
          </p:nvPr>
        </p:nvSpPr>
        <p:spPr>
          <a:xfrm>
            <a:off x="319314" y="218647"/>
            <a:ext cx="13498285" cy="1754326"/>
          </a:xfrm>
        </p:spPr>
        <p:txBody>
          <a:bodyPr/>
          <a:lstStyle/>
          <a:p>
            <a:r>
              <a:rPr lang="en-US" sz="5100" dirty="0"/>
              <a:t>International Organization for Standardization (ISO) Voluntary Performance Targets</a:t>
            </a:r>
          </a:p>
        </p:txBody>
      </p:sp>
      <p:sp>
        <p:nvSpPr>
          <p:cNvPr id="10" name="Content Placeholder 2">
            <a:extLst>
              <a:ext uri="{FF2B5EF4-FFF2-40B4-BE49-F238E27FC236}">
                <a16:creationId xmlns:a16="http://schemas.microsoft.com/office/drawing/2014/main" id="{2CD9781F-6E75-E14C-8311-6793000BA20F}"/>
              </a:ext>
            </a:extLst>
          </p:cNvPr>
          <p:cNvSpPr>
            <a:spLocks noGrp="1"/>
          </p:cNvSpPr>
          <p:nvPr>
            <p:ph type="body" sz="quarter" idx="10"/>
          </p:nvPr>
        </p:nvSpPr>
        <p:spPr>
          <a:xfrm>
            <a:off x="628073" y="1900364"/>
            <a:ext cx="12561453" cy="2015552"/>
          </a:xfrm>
          <a:noFill/>
        </p:spPr>
        <p:txBody>
          <a:bodyPr/>
          <a:lstStyle/>
          <a:p>
            <a:pPr marL="43179" indent="0">
              <a:buNone/>
            </a:pPr>
            <a:r>
              <a:rPr lang="en-GB" sz="2720" dirty="0">
                <a:latin typeface="Arial" pitchFamily="34" charset="0"/>
                <a:cs typeface="Arial" pitchFamily="34" charset="0"/>
              </a:rPr>
              <a:t>Voluntary performance targets (VPTs) for classifying technologies into “tiers” of performance based on thermal efficiency, CO emissions, PM</a:t>
            </a:r>
            <a:r>
              <a:rPr lang="en-GB" sz="2720" baseline="-25000" dirty="0">
                <a:latin typeface="Arial" pitchFamily="34" charset="0"/>
                <a:cs typeface="Arial" pitchFamily="34" charset="0"/>
              </a:rPr>
              <a:t>2.5</a:t>
            </a:r>
            <a:r>
              <a:rPr lang="en-GB" sz="2720" dirty="0">
                <a:latin typeface="Arial" pitchFamily="34" charset="0"/>
                <a:cs typeface="Arial" pitchFamily="34" charset="0"/>
              </a:rPr>
              <a:t> emissions, safety, and durability</a:t>
            </a:r>
          </a:p>
        </p:txBody>
      </p:sp>
      <p:sp>
        <p:nvSpPr>
          <p:cNvPr id="3" name="Rectangle 2">
            <a:extLst>
              <a:ext uri="{FF2B5EF4-FFF2-40B4-BE49-F238E27FC236}">
                <a16:creationId xmlns:a16="http://schemas.microsoft.com/office/drawing/2014/main" id="{8B40B62C-1AEE-4C8C-9B44-D94701FE76E0}"/>
              </a:ext>
            </a:extLst>
          </p:cNvPr>
          <p:cNvSpPr/>
          <p:nvPr/>
        </p:nvSpPr>
        <p:spPr>
          <a:xfrm>
            <a:off x="5239657" y="4135745"/>
            <a:ext cx="1173843" cy="2778786"/>
          </a:xfrm>
          <a:prstGeom prst="rect">
            <a:avLst/>
          </a:prstGeom>
          <a:noFill/>
          <a:ln w="76200">
            <a:solidFill>
              <a:srgbClr val="1E4D2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33C62A-86FC-4F22-84A9-28A74FC9C5F5}"/>
              </a:ext>
            </a:extLst>
          </p:cNvPr>
          <p:cNvSpPr/>
          <p:nvPr/>
        </p:nvSpPr>
        <p:spPr>
          <a:xfrm>
            <a:off x="8587740" y="4135745"/>
            <a:ext cx="2402074" cy="2778785"/>
          </a:xfrm>
          <a:prstGeom prst="rect">
            <a:avLst/>
          </a:prstGeom>
          <a:noFill/>
          <a:ln w="76200">
            <a:solidFill>
              <a:srgbClr val="1E4D2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0783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D2B5A50-8036-5342-A8CB-B0F72C7B41CC}"/>
              </a:ext>
            </a:extLst>
          </p:cNvPr>
          <p:cNvSpPr txBox="1"/>
          <p:nvPr/>
        </p:nvSpPr>
        <p:spPr>
          <a:xfrm>
            <a:off x="4702265" y="7034162"/>
            <a:ext cx="4413071" cy="371320"/>
          </a:xfrm>
          <a:prstGeom prst="rect">
            <a:avLst/>
          </a:prstGeom>
          <a:noFill/>
        </p:spPr>
        <p:txBody>
          <a:bodyPr wrap="square" rtlCol="0">
            <a:spAutoFit/>
          </a:bodyPr>
          <a:lstStyle/>
          <a:p>
            <a:r>
              <a:rPr lang="en-US" sz="1813" dirty="0">
                <a:latin typeface="Arial" panose="020B0604020202020204" pitchFamily="34" charset="0"/>
                <a:cs typeface="Arial" panose="020B0604020202020204" pitchFamily="34" charset="0"/>
                <a:hlinkClick r:id="rId3"/>
              </a:rPr>
              <a:t>https://www.iso.org/standard/73935.html</a:t>
            </a:r>
            <a:r>
              <a:rPr lang="en-US" sz="1813" dirty="0">
                <a:latin typeface="Arial" panose="020B0604020202020204" pitchFamily="34" charset="0"/>
                <a:cs typeface="Arial" panose="020B0604020202020204" pitchFamily="34" charset="0"/>
              </a:rPr>
              <a:t> </a:t>
            </a:r>
          </a:p>
        </p:txBody>
      </p:sp>
      <p:sp>
        <p:nvSpPr>
          <p:cNvPr id="7" name="Title 1">
            <a:extLst>
              <a:ext uri="{FF2B5EF4-FFF2-40B4-BE49-F238E27FC236}">
                <a16:creationId xmlns:a16="http://schemas.microsoft.com/office/drawing/2014/main" id="{7EAB8C38-0A86-8C46-928A-F6CE634B783A}"/>
              </a:ext>
            </a:extLst>
          </p:cNvPr>
          <p:cNvSpPr txBox="1">
            <a:spLocks/>
          </p:cNvSpPr>
          <p:nvPr/>
        </p:nvSpPr>
        <p:spPr>
          <a:xfrm>
            <a:off x="698705" y="0"/>
            <a:ext cx="11773497" cy="1680536"/>
          </a:xfrm>
          <a:prstGeom prst="rect">
            <a:avLst/>
          </a:prstGeom>
          <a:noFill/>
          <a:ln>
            <a:noFill/>
          </a:ln>
        </p:spPr>
        <p:txBody>
          <a:bodyPr spcFirstLastPara="1" wrap="square" lIns="103615" tIns="103615" rIns="103615" bIns="103615"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marR="0" lvl="1"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2pPr>
            <a:lvl3pPr marR="0" lvl="2"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3pPr>
            <a:lvl4pPr marR="0" lvl="3"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4pPr>
            <a:lvl5pPr marR="0" lvl="4"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5pPr>
            <a:lvl6pPr marR="0" lvl="5"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6pPr>
            <a:lvl7pPr marR="0" lvl="6"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7pPr>
            <a:lvl8pPr marR="0" lvl="7"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8pPr>
            <a:lvl9pPr marR="0" lvl="8"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9pPr>
          </a:lstStyle>
          <a:p>
            <a:endParaRPr lang="en-US" sz="3060" dirty="0"/>
          </a:p>
        </p:txBody>
      </p:sp>
      <p:pic>
        <p:nvPicPr>
          <p:cNvPr id="9" name="Content Placeholder 4" descr="Table&#10;&#10;Description automatically generated">
            <a:extLst>
              <a:ext uri="{FF2B5EF4-FFF2-40B4-BE49-F238E27FC236}">
                <a16:creationId xmlns:a16="http://schemas.microsoft.com/office/drawing/2014/main" id="{C9189B6C-8BCC-4F44-839F-6E257C0D0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181093" y="3654690"/>
            <a:ext cx="8808720" cy="3259840"/>
          </a:xfrm>
          <a:prstGeom prst="rect">
            <a:avLst/>
          </a:prstGeom>
          <a:noFill/>
          <a:ln w="9525">
            <a:noFill/>
            <a:miter lim="800000"/>
            <a:headEnd/>
            <a:tailEnd/>
          </a:ln>
        </p:spPr>
      </p:pic>
      <p:sp>
        <p:nvSpPr>
          <p:cNvPr id="2" name="Title 1">
            <a:extLst>
              <a:ext uri="{FF2B5EF4-FFF2-40B4-BE49-F238E27FC236}">
                <a16:creationId xmlns:a16="http://schemas.microsoft.com/office/drawing/2014/main" id="{9AD7D19E-7A77-4377-954C-73A3BB549716}"/>
              </a:ext>
            </a:extLst>
          </p:cNvPr>
          <p:cNvSpPr>
            <a:spLocks noGrp="1"/>
          </p:cNvSpPr>
          <p:nvPr>
            <p:ph type="title"/>
          </p:nvPr>
        </p:nvSpPr>
        <p:spPr>
          <a:xfrm>
            <a:off x="319314" y="218647"/>
            <a:ext cx="13498285" cy="1754326"/>
          </a:xfrm>
        </p:spPr>
        <p:txBody>
          <a:bodyPr/>
          <a:lstStyle/>
          <a:p>
            <a:r>
              <a:rPr lang="en-US" sz="5100" dirty="0"/>
              <a:t>International Organization for Standardization (ISO) Voluntary Performance Targets</a:t>
            </a:r>
          </a:p>
        </p:txBody>
      </p:sp>
      <p:sp>
        <p:nvSpPr>
          <p:cNvPr id="10" name="Content Placeholder 2">
            <a:extLst>
              <a:ext uri="{FF2B5EF4-FFF2-40B4-BE49-F238E27FC236}">
                <a16:creationId xmlns:a16="http://schemas.microsoft.com/office/drawing/2014/main" id="{2CD9781F-6E75-E14C-8311-6793000BA20F}"/>
              </a:ext>
            </a:extLst>
          </p:cNvPr>
          <p:cNvSpPr>
            <a:spLocks noGrp="1"/>
          </p:cNvSpPr>
          <p:nvPr>
            <p:ph type="body" sz="quarter" idx="10"/>
          </p:nvPr>
        </p:nvSpPr>
        <p:spPr>
          <a:xfrm>
            <a:off x="628073" y="1900364"/>
            <a:ext cx="12561453" cy="2015552"/>
          </a:xfrm>
          <a:noFill/>
        </p:spPr>
        <p:txBody>
          <a:bodyPr/>
          <a:lstStyle/>
          <a:p>
            <a:pPr marL="43179" indent="0">
              <a:buNone/>
            </a:pPr>
            <a:r>
              <a:rPr lang="en-GB" sz="2720" dirty="0">
                <a:latin typeface="Arial" pitchFamily="34" charset="0"/>
                <a:cs typeface="Arial" pitchFamily="34" charset="0"/>
              </a:rPr>
              <a:t>Voluntary performance targets (VPTs) for classifying technologies into “tiers” of performance based on thermal efficiency, CO emissions, PM</a:t>
            </a:r>
            <a:r>
              <a:rPr lang="en-GB" sz="2720" baseline="-25000" dirty="0">
                <a:latin typeface="Arial" pitchFamily="34" charset="0"/>
                <a:cs typeface="Arial" pitchFamily="34" charset="0"/>
              </a:rPr>
              <a:t>2.5</a:t>
            </a:r>
            <a:r>
              <a:rPr lang="en-GB" sz="2720" dirty="0">
                <a:latin typeface="Arial" pitchFamily="34" charset="0"/>
                <a:cs typeface="Arial" pitchFamily="34" charset="0"/>
              </a:rPr>
              <a:t> emissions, safety, and durability</a:t>
            </a:r>
          </a:p>
        </p:txBody>
      </p:sp>
      <p:sp>
        <p:nvSpPr>
          <p:cNvPr id="11" name="Rectangle 10">
            <a:extLst>
              <a:ext uri="{FF2B5EF4-FFF2-40B4-BE49-F238E27FC236}">
                <a16:creationId xmlns:a16="http://schemas.microsoft.com/office/drawing/2014/main" id="{247B6156-B9BD-4638-8FC0-0DE2F5FEB756}"/>
              </a:ext>
            </a:extLst>
          </p:cNvPr>
          <p:cNvSpPr/>
          <p:nvPr/>
        </p:nvSpPr>
        <p:spPr>
          <a:xfrm>
            <a:off x="6419849" y="4135745"/>
            <a:ext cx="2187121" cy="2778786"/>
          </a:xfrm>
          <a:prstGeom prst="rect">
            <a:avLst/>
          </a:prstGeom>
          <a:noFill/>
          <a:ln w="76200">
            <a:solidFill>
              <a:srgbClr val="1E4D2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1468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E27A8-65A0-46D4-923D-19E9FC68BF6B}"/>
              </a:ext>
            </a:extLst>
          </p:cNvPr>
          <p:cNvSpPr>
            <a:spLocks noGrp="1"/>
          </p:cNvSpPr>
          <p:nvPr>
            <p:ph type="title"/>
          </p:nvPr>
        </p:nvSpPr>
        <p:spPr>
          <a:xfrm>
            <a:off x="628075" y="21788"/>
            <a:ext cx="12561453" cy="1846659"/>
          </a:xfrm>
        </p:spPr>
        <p:txBody>
          <a:bodyPr/>
          <a:lstStyle/>
          <a:p>
            <a:r>
              <a:rPr lang="en-US" dirty="0">
                <a:solidFill>
                  <a:srgbClr val="1E4D2B"/>
                </a:solidFill>
              </a:rPr>
              <a:t>Linking Lab Based Emissions to an Estimate of Exposure</a:t>
            </a:r>
          </a:p>
        </p:txBody>
      </p:sp>
      <p:cxnSp>
        <p:nvCxnSpPr>
          <p:cNvPr id="6" name="Straight Connector 5">
            <a:extLst>
              <a:ext uri="{FF2B5EF4-FFF2-40B4-BE49-F238E27FC236}">
                <a16:creationId xmlns:a16="http://schemas.microsoft.com/office/drawing/2014/main" id="{615D1EF1-5786-42BA-A27C-992D77F338E4}"/>
              </a:ext>
            </a:extLst>
          </p:cNvPr>
          <p:cNvCxnSpPr/>
          <p:nvPr/>
        </p:nvCxnSpPr>
        <p:spPr>
          <a:xfrm flipV="1">
            <a:off x="1195754" y="2227385"/>
            <a:ext cx="2239107" cy="949569"/>
          </a:xfrm>
          <a:prstGeom prst="line">
            <a:avLst/>
          </a:prstGeom>
        </p:spPr>
        <p:style>
          <a:lnRef idx="2">
            <a:schemeClr val="accent1"/>
          </a:lnRef>
          <a:fillRef idx="0">
            <a:schemeClr val="accent1"/>
          </a:fillRef>
          <a:effectRef idx="1">
            <a:schemeClr val="accent1"/>
          </a:effectRef>
          <a:fontRef idx="minor">
            <a:schemeClr val="tx1"/>
          </a:fontRef>
        </p:style>
      </p:cxnSp>
      <p:sp>
        <p:nvSpPr>
          <p:cNvPr id="7" name="Flowchart: Process 6">
            <a:extLst>
              <a:ext uri="{FF2B5EF4-FFF2-40B4-BE49-F238E27FC236}">
                <a16:creationId xmlns:a16="http://schemas.microsoft.com/office/drawing/2014/main" id="{4583583B-5CCD-48C4-B691-999066686E61}"/>
              </a:ext>
            </a:extLst>
          </p:cNvPr>
          <p:cNvSpPr/>
          <p:nvPr/>
        </p:nvSpPr>
        <p:spPr>
          <a:xfrm>
            <a:off x="3434861" y="2227385"/>
            <a:ext cx="5838092" cy="3692769"/>
          </a:xfrm>
          <a:prstGeom prst="flowChartProcess">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cxnSp>
        <p:nvCxnSpPr>
          <p:cNvPr id="8" name="Straight Connector 7">
            <a:extLst>
              <a:ext uri="{FF2B5EF4-FFF2-40B4-BE49-F238E27FC236}">
                <a16:creationId xmlns:a16="http://schemas.microsoft.com/office/drawing/2014/main" id="{56EB0D2A-4E2B-4F78-98C7-C08630704E81}"/>
              </a:ext>
            </a:extLst>
          </p:cNvPr>
          <p:cNvCxnSpPr/>
          <p:nvPr/>
        </p:nvCxnSpPr>
        <p:spPr>
          <a:xfrm flipV="1">
            <a:off x="7033846" y="2227385"/>
            <a:ext cx="2239107" cy="949569"/>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9B58492-9F94-4E31-ABA4-C1C1DABF8DC2}"/>
              </a:ext>
            </a:extLst>
          </p:cNvPr>
          <p:cNvCxnSpPr/>
          <p:nvPr/>
        </p:nvCxnSpPr>
        <p:spPr>
          <a:xfrm flipV="1">
            <a:off x="7033846" y="5920154"/>
            <a:ext cx="2239107" cy="949569"/>
          </a:xfrm>
          <a:prstGeom prst="line">
            <a:avLst/>
          </a:prstGeom>
        </p:spPr>
        <p:style>
          <a:lnRef idx="2">
            <a:schemeClr val="accent1"/>
          </a:lnRef>
          <a:fillRef idx="0">
            <a:schemeClr val="accent1"/>
          </a:fillRef>
          <a:effectRef idx="1">
            <a:schemeClr val="accent1"/>
          </a:effectRef>
          <a:fontRef idx="minor">
            <a:schemeClr val="tx1"/>
          </a:fontRef>
        </p:style>
      </p:cxnSp>
      <p:sp>
        <p:nvSpPr>
          <p:cNvPr id="10" name="Flowchart: Process 9">
            <a:extLst>
              <a:ext uri="{FF2B5EF4-FFF2-40B4-BE49-F238E27FC236}">
                <a16:creationId xmlns:a16="http://schemas.microsoft.com/office/drawing/2014/main" id="{4ECB2303-C26E-4AF8-8FC2-7FA49DB8B63A}"/>
              </a:ext>
            </a:extLst>
          </p:cNvPr>
          <p:cNvSpPr/>
          <p:nvPr/>
        </p:nvSpPr>
        <p:spPr>
          <a:xfrm>
            <a:off x="1204550" y="3176954"/>
            <a:ext cx="5838092" cy="3692769"/>
          </a:xfrm>
          <a:prstGeom prst="flowChartProcess">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cxnSp>
        <p:nvCxnSpPr>
          <p:cNvPr id="12" name="Straight Connector 11">
            <a:extLst>
              <a:ext uri="{FF2B5EF4-FFF2-40B4-BE49-F238E27FC236}">
                <a16:creationId xmlns:a16="http://schemas.microsoft.com/office/drawing/2014/main" id="{33E75376-5128-4FFD-88E1-D1D2C1763B30}"/>
              </a:ext>
            </a:extLst>
          </p:cNvPr>
          <p:cNvCxnSpPr>
            <a:cxnSpLocks/>
          </p:cNvCxnSpPr>
          <p:nvPr/>
        </p:nvCxnSpPr>
        <p:spPr>
          <a:xfrm flipH="1">
            <a:off x="3434861" y="5920154"/>
            <a:ext cx="3598985" cy="0"/>
          </a:xfrm>
          <a:prstGeom prst="line">
            <a:avLst/>
          </a:prstGeom>
          <a:ln>
            <a:solidFill>
              <a:srgbClr val="1E4D2B"/>
            </a:solidFill>
            <a:prstDash val="sysDot"/>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D87C979-4CD7-4AAB-BC08-EB9E9CF33629}"/>
              </a:ext>
            </a:extLst>
          </p:cNvPr>
          <p:cNvCxnSpPr>
            <a:cxnSpLocks/>
          </p:cNvCxnSpPr>
          <p:nvPr/>
        </p:nvCxnSpPr>
        <p:spPr>
          <a:xfrm flipV="1">
            <a:off x="3434861" y="3176954"/>
            <a:ext cx="1" cy="2743199"/>
          </a:xfrm>
          <a:prstGeom prst="line">
            <a:avLst/>
          </a:prstGeom>
          <a:ln>
            <a:solidFill>
              <a:srgbClr val="1E4D2B"/>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4A2B142-8508-4E2C-BDA9-EFFD8D171140}"/>
              </a:ext>
            </a:extLst>
          </p:cNvPr>
          <p:cNvCxnSpPr>
            <a:cxnSpLocks/>
          </p:cNvCxnSpPr>
          <p:nvPr/>
        </p:nvCxnSpPr>
        <p:spPr>
          <a:xfrm flipV="1">
            <a:off x="1195754" y="5920154"/>
            <a:ext cx="2239109" cy="949569"/>
          </a:xfrm>
          <a:prstGeom prst="line">
            <a:avLst/>
          </a:prstGeom>
          <a:ln>
            <a:solidFill>
              <a:srgbClr val="1E4D2B"/>
            </a:solidFill>
            <a:prstDash val="sysDot"/>
          </a:ln>
        </p:spPr>
        <p:style>
          <a:lnRef idx="2">
            <a:schemeClr val="accent1"/>
          </a:lnRef>
          <a:fillRef idx="0">
            <a:schemeClr val="accent1"/>
          </a:fillRef>
          <a:effectRef idx="1">
            <a:schemeClr val="accent1"/>
          </a:effectRef>
          <a:fontRef idx="minor">
            <a:schemeClr val="tx1"/>
          </a:fontRef>
        </p:style>
      </p:cxnSp>
      <p:pic>
        <p:nvPicPr>
          <p:cNvPr id="21" name="Graphic 20">
            <a:extLst>
              <a:ext uri="{FF2B5EF4-FFF2-40B4-BE49-F238E27FC236}">
                <a16:creationId xmlns:a16="http://schemas.microsoft.com/office/drawing/2014/main" id="{3D7CEB5B-9AEC-4EDC-B039-9E6ACB9E27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4510" y="4707078"/>
            <a:ext cx="2520458" cy="1827414"/>
          </a:xfrm>
          <a:prstGeom prst="rect">
            <a:avLst/>
          </a:prstGeom>
        </p:spPr>
      </p:pic>
      <p:sp>
        <p:nvSpPr>
          <p:cNvPr id="22" name="TextBox 21">
            <a:extLst>
              <a:ext uri="{FF2B5EF4-FFF2-40B4-BE49-F238E27FC236}">
                <a16:creationId xmlns:a16="http://schemas.microsoft.com/office/drawing/2014/main" id="{09EC88F1-538B-41C8-BC6D-384FC4F6CF86}"/>
              </a:ext>
            </a:extLst>
          </p:cNvPr>
          <p:cNvSpPr txBox="1"/>
          <p:nvPr/>
        </p:nvSpPr>
        <p:spPr>
          <a:xfrm>
            <a:off x="4544778" y="1827274"/>
            <a:ext cx="3020379" cy="400110"/>
          </a:xfrm>
          <a:prstGeom prst="rect">
            <a:avLst/>
          </a:prstGeom>
          <a:noFill/>
        </p:spPr>
        <p:txBody>
          <a:bodyPr wrap="none" rtlCol="0">
            <a:spAutoFit/>
          </a:bodyPr>
          <a:lstStyle/>
          <a:p>
            <a:r>
              <a:rPr lang="en-US" b="1" i="1" dirty="0">
                <a:solidFill>
                  <a:schemeClr val="tx1">
                    <a:lumMod val="50000"/>
                  </a:schemeClr>
                </a:solidFill>
              </a:rPr>
              <a:t>Single Zone Box-Model</a:t>
            </a:r>
          </a:p>
        </p:txBody>
      </p:sp>
      <p:sp>
        <p:nvSpPr>
          <p:cNvPr id="23" name="Arrow: Right 22">
            <a:extLst>
              <a:ext uri="{FF2B5EF4-FFF2-40B4-BE49-F238E27FC236}">
                <a16:creationId xmlns:a16="http://schemas.microsoft.com/office/drawing/2014/main" id="{A486FCD8-5728-431D-B73C-EBBBFDEDF55E}"/>
              </a:ext>
            </a:extLst>
          </p:cNvPr>
          <p:cNvSpPr/>
          <p:nvPr/>
        </p:nvSpPr>
        <p:spPr>
          <a:xfrm>
            <a:off x="67405" y="4202162"/>
            <a:ext cx="2239107" cy="1125415"/>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4" name="Arrow: Right 23">
            <a:extLst>
              <a:ext uri="{FF2B5EF4-FFF2-40B4-BE49-F238E27FC236}">
                <a16:creationId xmlns:a16="http://schemas.microsoft.com/office/drawing/2014/main" id="{F3433E64-E682-4142-8905-28FA387FF873}"/>
              </a:ext>
            </a:extLst>
          </p:cNvPr>
          <p:cNvSpPr/>
          <p:nvPr/>
        </p:nvSpPr>
        <p:spPr>
          <a:xfrm>
            <a:off x="7961036" y="4202162"/>
            <a:ext cx="2239107" cy="1125415"/>
          </a:xfrm>
          <a:prstGeom prst="rightArrow">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5" name="TextBox 24">
            <a:extLst>
              <a:ext uri="{FF2B5EF4-FFF2-40B4-BE49-F238E27FC236}">
                <a16:creationId xmlns:a16="http://schemas.microsoft.com/office/drawing/2014/main" id="{355A6ACA-9CF4-46AC-AAF1-2967542DD699}"/>
              </a:ext>
            </a:extLst>
          </p:cNvPr>
          <p:cNvSpPr txBox="1"/>
          <p:nvPr/>
        </p:nvSpPr>
        <p:spPr>
          <a:xfrm>
            <a:off x="255224" y="4564814"/>
            <a:ext cx="1598643" cy="400110"/>
          </a:xfrm>
          <a:prstGeom prst="rect">
            <a:avLst/>
          </a:prstGeom>
          <a:noFill/>
        </p:spPr>
        <p:txBody>
          <a:bodyPr wrap="none" rtlCol="0">
            <a:spAutoFit/>
          </a:bodyPr>
          <a:lstStyle/>
          <a:p>
            <a:r>
              <a:rPr lang="en-US" b="1" dirty="0">
                <a:solidFill>
                  <a:schemeClr val="bg1"/>
                </a:solidFill>
              </a:rPr>
              <a:t>Clean Air In</a:t>
            </a:r>
          </a:p>
        </p:txBody>
      </p:sp>
      <p:sp>
        <p:nvSpPr>
          <p:cNvPr id="26" name="TextBox 25">
            <a:extLst>
              <a:ext uri="{FF2B5EF4-FFF2-40B4-BE49-F238E27FC236}">
                <a16:creationId xmlns:a16="http://schemas.microsoft.com/office/drawing/2014/main" id="{568044B0-3E00-44A1-AC3A-C9EADF59BA60}"/>
              </a:ext>
            </a:extLst>
          </p:cNvPr>
          <p:cNvSpPr txBox="1"/>
          <p:nvPr/>
        </p:nvSpPr>
        <p:spPr>
          <a:xfrm>
            <a:off x="8162195" y="4564814"/>
            <a:ext cx="1694695" cy="400110"/>
          </a:xfrm>
          <a:prstGeom prst="rect">
            <a:avLst/>
          </a:prstGeom>
          <a:noFill/>
        </p:spPr>
        <p:txBody>
          <a:bodyPr wrap="none" rtlCol="0">
            <a:spAutoFit/>
          </a:bodyPr>
          <a:lstStyle/>
          <a:p>
            <a:r>
              <a:rPr lang="en-US" b="1" dirty="0">
                <a:solidFill>
                  <a:schemeClr val="tx1">
                    <a:lumMod val="50000"/>
                  </a:schemeClr>
                </a:solidFill>
              </a:rPr>
              <a:t>Exhaust Out</a:t>
            </a:r>
          </a:p>
        </p:txBody>
      </p:sp>
      <p:sp>
        <p:nvSpPr>
          <p:cNvPr id="27" name="TextBox 26">
            <a:extLst>
              <a:ext uri="{FF2B5EF4-FFF2-40B4-BE49-F238E27FC236}">
                <a16:creationId xmlns:a16="http://schemas.microsoft.com/office/drawing/2014/main" id="{DE51AC28-F655-4B19-AFD9-BFED1FF9FA6F}"/>
              </a:ext>
            </a:extLst>
          </p:cNvPr>
          <p:cNvSpPr txBox="1"/>
          <p:nvPr/>
        </p:nvSpPr>
        <p:spPr>
          <a:xfrm>
            <a:off x="4929506" y="4348498"/>
            <a:ext cx="1978427" cy="400110"/>
          </a:xfrm>
          <a:prstGeom prst="rect">
            <a:avLst/>
          </a:prstGeom>
          <a:noFill/>
        </p:spPr>
        <p:txBody>
          <a:bodyPr wrap="none" rtlCol="0">
            <a:spAutoFit/>
          </a:bodyPr>
          <a:lstStyle/>
          <a:p>
            <a:r>
              <a:rPr lang="en-US" b="1" dirty="0">
                <a:solidFill>
                  <a:schemeClr val="tx1">
                    <a:lumMod val="50000"/>
                  </a:schemeClr>
                </a:solidFill>
              </a:rPr>
              <a:t>Emissions Out</a:t>
            </a:r>
          </a:p>
        </p:txBody>
      </p:sp>
      <p:sp>
        <p:nvSpPr>
          <p:cNvPr id="28" name="TextBox 27">
            <a:extLst>
              <a:ext uri="{FF2B5EF4-FFF2-40B4-BE49-F238E27FC236}">
                <a16:creationId xmlns:a16="http://schemas.microsoft.com/office/drawing/2014/main" id="{E3641E22-DD67-4C67-898A-693950479D4D}"/>
              </a:ext>
            </a:extLst>
          </p:cNvPr>
          <p:cNvSpPr txBox="1"/>
          <p:nvPr/>
        </p:nvSpPr>
        <p:spPr>
          <a:xfrm>
            <a:off x="7675524" y="6469614"/>
            <a:ext cx="2103653" cy="400110"/>
          </a:xfrm>
          <a:prstGeom prst="rect">
            <a:avLst/>
          </a:prstGeom>
          <a:noFill/>
        </p:spPr>
        <p:txBody>
          <a:bodyPr wrap="none" rtlCol="0">
            <a:spAutoFit/>
          </a:bodyPr>
          <a:lstStyle/>
          <a:p>
            <a:r>
              <a:rPr lang="en-US" b="1" dirty="0">
                <a:solidFill>
                  <a:schemeClr val="tx1">
                    <a:lumMod val="50000"/>
                  </a:schemeClr>
                </a:solidFill>
              </a:rPr>
              <a:t>Kitchen Volume</a:t>
            </a:r>
          </a:p>
        </p:txBody>
      </p:sp>
    </p:spTree>
    <p:extLst>
      <p:ext uri="{BB962C8B-B14F-4D97-AF65-F5344CB8AC3E}">
        <p14:creationId xmlns:p14="http://schemas.microsoft.com/office/powerpoint/2010/main" val="2349776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E27A8-65A0-46D4-923D-19E9FC68BF6B}"/>
              </a:ext>
            </a:extLst>
          </p:cNvPr>
          <p:cNvSpPr>
            <a:spLocks noGrp="1"/>
          </p:cNvSpPr>
          <p:nvPr>
            <p:ph type="title"/>
          </p:nvPr>
        </p:nvSpPr>
        <p:spPr>
          <a:xfrm>
            <a:off x="628075" y="21788"/>
            <a:ext cx="12561453" cy="1846659"/>
          </a:xfrm>
        </p:spPr>
        <p:txBody>
          <a:bodyPr/>
          <a:lstStyle/>
          <a:p>
            <a:r>
              <a:rPr lang="en-US" dirty="0">
                <a:solidFill>
                  <a:srgbClr val="1E4D2B"/>
                </a:solidFill>
              </a:rPr>
              <a:t>Linking Lab Based Emissions to an Estimate of Exposure</a:t>
            </a:r>
          </a:p>
        </p:txBody>
      </p:sp>
      <p:cxnSp>
        <p:nvCxnSpPr>
          <p:cNvPr id="6" name="Straight Connector 5">
            <a:extLst>
              <a:ext uri="{FF2B5EF4-FFF2-40B4-BE49-F238E27FC236}">
                <a16:creationId xmlns:a16="http://schemas.microsoft.com/office/drawing/2014/main" id="{615D1EF1-5786-42BA-A27C-992D77F338E4}"/>
              </a:ext>
            </a:extLst>
          </p:cNvPr>
          <p:cNvCxnSpPr/>
          <p:nvPr/>
        </p:nvCxnSpPr>
        <p:spPr>
          <a:xfrm flipV="1">
            <a:off x="1195754" y="2227385"/>
            <a:ext cx="2239107" cy="949569"/>
          </a:xfrm>
          <a:prstGeom prst="line">
            <a:avLst/>
          </a:prstGeom>
        </p:spPr>
        <p:style>
          <a:lnRef idx="2">
            <a:schemeClr val="accent1"/>
          </a:lnRef>
          <a:fillRef idx="0">
            <a:schemeClr val="accent1"/>
          </a:fillRef>
          <a:effectRef idx="1">
            <a:schemeClr val="accent1"/>
          </a:effectRef>
          <a:fontRef idx="minor">
            <a:schemeClr val="tx1"/>
          </a:fontRef>
        </p:style>
      </p:cxnSp>
      <p:sp>
        <p:nvSpPr>
          <p:cNvPr id="7" name="Flowchart: Process 6">
            <a:extLst>
              <a:ext uri="{FF2B5EF4-FFF2-40B4-BE49-F238E27FC236}">
                <a16:creationId xmlns:a16="http://schemas.microsoft.com/office/drawing/2014/main" id="{4583583B-5CCD-48C4-B691-999066686E61}"/>
              </a:ext>
            </a:extLst>
          </p:cNvPr>
          <p:cNvSpPr/>
          <p:nvPr/>
        </p:nvSpPr>
        <p:spPr>
          <a:xfrm>
            <a:off x="3434861" y="2227385"/>
            <a:ext cx="5838092" cy="3692769"/>
          </a:xfrm>
          <a:prstGeom prst="flowChartProcess">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cxnSp>
        <p:nvCxnSpPr>
          <p:cNvPr id="8" name="Straight Connector 7">
            <a:extLst>
              <a:ext uri="{FF2B5EF4-FFF2-40B4-BE49-F238E27FC236}">
                <a16:creationId xmlns:a16="http://schemas.microsoft.com/office/drawing/2014/main" id="{56EB0D2A-4E2B-4F78-98C7-C08630704E81}"/>
              </a:ext>
            </a:extLst>
          </p:cNvPr>
          <p:cNvCxnSpPr/>
          <p:nvPr/>
        </p:nvCxnSpPr>
        <p:spPr>
          <a:xfrm flipV="1">
            <a:off x="7033846" y="2227385"/>
            <a:ext cx="2239107" cy="949569"/>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9B58492-9F94-4E31-ABA4-C1C1DABF8DC2}"/>
              </a:ext>
            </a:extLst>
          </p:cNvPr>
          <p:cNvCxnSpPr/>
          <p:nvPr/>
        </p:nvCxnSpPr>
        <p:spPr>
          <a:xfrm flipV="1">
            <a:off x="7033846" y="5920154"/>
            <a:ext cx="2239107" cy="949569"/>
          </a:xfrm>
          <a:prstGeom prst="line">
            <a:avLst/>
          </a:prstGeom>
        </p:spPr>
        <p:style>
          <a:lnRef idx="2">
            <a:schemeClr val="accent1"/>
          </a:lnRef>
          <a:fillRef idx="0">
            <a:schemeClr val="accent1"/>
          </a:fillRef>
          <a:effectRef idx="1">
            <a:schemeClr val="accent1"/>
          </a:effectRef>
          <a:fontRef idx="minor">
            <a:schemeClr val="tx1"/>
          </a:fontRef>
        </p:style>
      </p:cxnSp>
      <p:sp>
        <p:nvSpPr>
          <p:cNvPr id="10" name="Flowchart: Process 9">
            <a:extLst>
              <a:ext uri="{FF2B5EF4-FFF2-40B4-BE49-F238E27FC236}">
                <a16:creationId xmlns:a16="http://schemas.microsoft.com/office/drawing/2014/main" id="{4ECB2303-C26E-4AF8-8FC2-7FA49DB8B63A}"/>
              </a:ext>
            </a:extLst>
          </p:cNvPr>
          <p:cNvSpPr/>
          <p:nvPr/>
        </p:nvSpPr>
        <p:spPr>
          <a:xfrm>
            <a:off x="1204550" y="3176954"/>
            <a:ext cx="5838092" cy="3692769"/>
          </a:xfrm>
          <a:prstGeom prst="flowChartProcess">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cxnSp>
        <p:nvCxnSpPr>
          <p:cNvPr id="12" name="Straight Connector 11">
            <a:extLst>
              <a:ext uri="{FF2B5EF4-FFF2-40B4-BE49-F238E27FC236}">
                <a16:creationId xmlns:a16="http://schemas.microsoft.com/office/drawing/2014/main" id="{33E75376-5128-4FFD-88E1-D1D2C1763B30}"/>
              </a:ext>
            </a:extLst>
          </p:cNvPr>
          <p:cNvCxnSpPr>
            <a:cxnSpLocks/>
          </p:cNvCxnSpPr>
          <p:nvPr/>
        </p:nvCxnSpPr>
        <p:spPr>
          <a:xfrm flipH="1">
            <a:off x="3434861" y="5920154"/>
            <a:ext cx="3598985" cy="0"/>
          </a:xfrm>
          <a:prstGeom prst="line">
            <a:avLst/>
          </a:prstGeom>
          <a:ln>
            <a:solidFill>
              <a:srgbClr val="1E4D2B"/>
            </a:solidFill>
            <a:prstDash val="sysDot"/>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D87C979-4CD7-4AAB-BC08-EB9E9CF33629}"/>
              </a:ext>
            </a:extLst>
          </p:cNvPr>
          <p:cNvCxnSpPr>
            <a:cxnSpLocks/>
          </p:cNvCxnSpPr>
          <p:nvPr/>
        </p:nvCxnSpPr>
        <p:spPr>
          <a:xfrm flipV="1">
            <a:off x="3434861" y="3176954"/>
            <a:ext cx="1" cy="2743199"/>
          </a:xfrm>
          <a:prstGeom prst="line">
            <a:avLst/>
          </a:prstGeom>
          <a:ln>
            <a:solidFill>
              <a:srgbClr val="1E4D2B"/>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4A2B142-8508-4E2C-BDA9-EFFD8D171140}"/>
              </a:ext>
            </a:extLst>
          </p:cNvPr>
          <p:cNvCxnSpPr>
            <a:cxnSpLocks/>
          </p:cNvCxnSpPr>
          <p:nvPr/>
        </p:nvCxnSpPr>
        <p:spPr>
          <a:xfrm flipV="1">
            <a:off x="1195754" y="5920154"/>
            <a:ext cx="2239109" cy="949569"/>
          </a:xfrm>
          <a:prstGeom prst="line">
            <a:avLst/>
          </a:prstGeom>
          <a:ln>
            <a:solidFill>
              <a:srgbClr val="1E4D2B"/>
            </a:solidFill>
            <a:prstDash val="sysDot"/>
          </a:ln>
        </p:spPr>
        <p:style>
          <a:lnRef idx="2">
            <a:schemeClr val="accent1"/>
          </a:lnRef>
          <a:fillRef idx="0">
            <a:schemeClr val="accent1"/>
          </a:fillRef>
          <a:effectRef idx="1">
            <a:schemeClr val="accent1"/>
          </a:effectRef>
          <a:fontRef idx="minor">
            <a:schemeClr val="tx1"/>
          </a:fontRef>
        </p:style>
      </p:cxnSp>
      <p:pic>
        <p:nvPicPr>
          <p:cNvPr id="21" name="Graphic 20">
            <a:extLst>
              <a:ext uri="{FF2B5EF4-FFF2-40B4-BE49-F238E27FC236}">
                <a16:creationId xmlns:a16="http://schemas.microsoft.com/office/drawing/2014/main" id="{3D7CEB5B-9AEC-4EDC-B039-9E6ACB9E27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4510" y="4707078"/>
            <a:ext cx="2520458" cy="1827414"/>
          </a:xfrm>
          <a:prstGeom prst="rect">
            <a:avLst/>
          </a:prstGeom>
        </p:spPr>
      </p:pic>
      <p:sp>
        <p:nvSpPr>
          <p:cNvPr id="22" name="TextBox 21">
            <a:extLst>
              <a:ext uri="{FF2B5EF4-FFF2-40B4-BE49-F238E27FC236}">
                <a16:creationId xmlns:a16="http://schemas.microsoft.com/office/drawing/2014/main" id="{09EC88F1-538B-41C8-BC6D-384FC4F6CF86}"/>
              </a:ext>
            </a:extLst>
          </p:cNvPr>
          <p:cNvSpPr txBox="1"/>
          <p:nvPr/>
        </p:nvSpPr>
        <p:spPr>
          <a:xfrm>
            <a:off x="4544778" y="1827274"/>
            <a:ext cx="3020379" cy="400110"/>
          </a:xfrm>
          <a:prstGeom prst="rect">
            <a:avLst/>
          </a:prstGeom>
          <a:noFill/>
        </p:spPr>
        <p:txBody>
          <a:bodyPr wrap="none" rtlCol="0">
            <a:spAutoFit/>
          </a:bodyPr>
          <a:lstStyle/>
          <a:p>
            <a:r>
              <a:rPr lang="en-US" b="1" i="1" dirty="0">
                <a:solidFill>
                  <a:schemeClr val="tx1">
                    <a:lumMod val="50000"/>
                  </a:schemeClr>
                </a:solidFill>
              </a:rPr>
              <a:t>Single Zone Box-Model</a:t>
            </a:r>
          </a:p>
        </p:txBody>
      </p:sp>
      <p:sp>
        <p:nvSpPr>
          <p:cNvPr id="23" name="Arrow: Right 22">
            <a:extLst>
              <a:ext uri="{FF2B5EF4-FFF2-40B4-BE49-F238E27FC236}">
                <a16:creationId xmlns:a16="http://schemas.microsoft.com/office/drawing/2014/main" id="{A486FCD8-5728-431D-B73C-EBBBFDEDF55E}"/>
              </a:ext>
            </a:extLst>
          </p:cNvPr>
          <p:cNvSpPr/>
          <p:nvPr/>
        </p:nvSpPr>
        <p:spPr>
          <a:xfrm>
            <a:off x="67405" y="4202162"/>
            <a:ext cx="2239107" cy="1125415"/>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4" name="Arrow: Right 23">
            <a:extLst>
              <a:ext uri="{FF2B5EF4-FFF2-40B4-BE49-F238E27FC236}">
                <a16:creationId xmlns:a16="http://schemas.microsoft.com/office/drawing/2014/main" id="{F3433E64-E682-4142-8905-28FA387FF873}"/>
              </a:ext>
            </a:extLst>
          </p:cNvPr>
          <p:cNvSpPr/>
          <p:nvPr/>
        </p:nvSpPr>
        <p:spPr>
          <a:xfrm>
            <a:off x="7961036" y="4202162"/>
            <a:ext cx="2239107" cy="1125415"/>
          </a:xfrm>
          <a:prstGeom prst="rightArrow">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5" name="TextBox 24">
            <a:extLst>
              <a:ext uri="{FF2B5EF4-FFF2-40B4-BE49-F238E27FC236}">
                <a16:creationId xmlns:a16="http://schemas.microsoft.com/office/drawing/2014/main" id="{355A6ACA-9CF4-46AC-AAF1-2967542DD699}"/>
              </a:ext>
            </a:extLst>
          </p:cNvPr>
          <p:cNvSpPr txBox="1"/>
          <p:nvPr/>
        </p:nvSpPr>
        <p:spPr>
          <a:xfrm>
            <a:off x="255224" y="4564814"/>
            <a:ext cx="1598643" cy="400110"/>
          </a:xfrm>
          <a:prstGeom prst="rect">
            <a:avLst/>
          </a:prstGeom>
          <a:noFill/>
        </p:spPr>
        <p:txBody>
          <a:bodyPr wrap="none" rtlCol="0">
            <a:spAutoFit/>
          </a:bodyPr>
          <a:lstStyle/>
          <a:p>
            <a:r>
              <a:rPr lang="en-US" b="1" dirty="0">
                <a:solidFill>
                  <a:schemeClr val="bg1"/>
                </a:solidFill>
              </a:rPr>
              <a:t>Clean Air In</a:t>
            </a:r>
          </a:p>
        </p:txBody>
      </p:sp>
      <p:sp>
        <p:nvSpPr>
          <p:cNvPr id="26" name="TextBox 25">
            <a:extLst>
              <a:ext uri="{FF2B5EF4-FFF2-40B4-BE49-F238E27FC236}">
                <a16:creationId xmlns:a16="http://schemas.microsoft.com/office/drawing/2014/main" id="{568044B0-3E00-44A1-AC3A-C9EADF59BA60}"/>
              </a:ext>
            </a:extLst>
          </p:cNvPr>
          <p:cNvSpPr txBox="1"/>
          <p:nvPr/>
        </p:nvSpPr>
        <p:spPr>
          <a:xfrm>
            <a:off x="8162195" y="4564814"/>
            <a:ext cx="1694695" cy="400110"/>
          </a:xfrm>
          <a:prstGeom prst="rect">
            <a:avLst/>
          </a:prstGeom>
          <a:noFill/>
        </p:spPr>
        <p:txBody>
          <a:bodyPr wrap="none" rtlCol="0">
            <a:spAutoFit/>
          </a:bodyPr>
          <a:lstStyle/>
          <a:p>
            <a:r>
              <a:rPr lang="en-US" b="1" dirty="0">
                <a:solidFill>
                  <a:schemeClr val="tx1">
                    <a:lumMod val="50000"/>
                  </a:schemeClr>
                </a:solidFill>
              </a:rPr>
              <a:t>Exhaust Out</a:t>
            </a:r>
          </a:p>
        </p:txBody>
      </p:sp>
      <p:sp>
        <p:nvSpPr>
          <p:cNvPr id="27" name="TextBox 26">
            <a:extLst>
              <a:ext uri="{FF2B5EF4-FFF2-40B4-BE49-F238E27FC236}">
                <a16:creationId xmlns:a16="http://schemas.microsoft.com/office/drawing/2014/main" id="{DE51AC28-F655-4B19-AFD9-BFED1FF9FA6F}"/>
              </a:ext>
            </a:extLst>
          </p:cNvPr>
          <p:cNvSpPr txBox="1"/>
          <p:nvPr/>
        </p:nvSpPr>
        <p:spPr>
          <a:xfrm>
            <a:off x="4929506" y="4348498"/>
            <a:ext cx="1978427" cy="400110"/>
          </a:xfrm>
          <a:prstGeom prst="rect">
            <a:avLst/>
          </a:prstGeom>
          <a:noFill/>
        </p:spPr>
        <p:txBody>
          <a:bodyPr wrap="none" rtlCol="0">
            <a:spAutoFit/>
          </a:bodyPr>
          <a:lstStyle/>
          <a:p>
            <a:r>
              <a:rPr lang="en-US" b="1" dirty="0">
                <a:solidFill>
                  <a:schemeClr val="tx1">
                    <a:lumMod val="50000"/>
                  </a:schemeClr>
                </a:solidFill>
              </a:rPr>
              <a:t>Emissions Out</a:t>
            </a:r>
          </a:p>
        </p:txBody>
      </p:sp>
      <p:sp>
        <p:nvSpPr>
          <p:cNvPr id="28" name="TextBox 27">
            <a:extLst>
              <a:ext uri="{FF2B5EF4-FFF2-40B4-BE49-F238E27FC236}">
                <a16:creationId xmlns:a16="http://schemas.microsoft.com/office/drawing/2014/main" id="{E3641E22-DD67-4C67-898A-693950479D4D}"/>
              </a:ext>
            </a:extLst>
          </p:cNvPr>
          <p:cNvSpPr txBox="1"/>
          <p:nvPr/>
        </p:nvSpPr>
        <p:spPr>
          <a:xfrm>
            <a:off x="7675524" y="6469614"/>
            <a:ext cx="2103653" cy="400110"/>
          </a:xfrm>
          <a:prstGeom prst="rect">
            <a:avLst/>
          </a:prstGeom>
          <a:noFill/>
        </p:spPr>
        <p:txBody>
          <a:bodyPr wrap="none" rtlCol="0">
            <a:spAutoFit/>
          </a:bodyPr>
          <a:lstStyle/>
          <a:p>
            <a:r>
              <a:rPr lang="en-US" b="1" dirty="0">
                <a:solidFill>
                  <a:schemeClr val="tx1">
                    <a:lumMod val="50000"/>
                  </a:schemeClr>
                </a:solidFill>
              </a:rPr>
              <a:t>Kitchen Volume</a:t>
            </a:r>
          </a:p>
        </p:txBody>
      </p:sp>
      <p:sp>
        <p:nvSpPr>
          <p:cNvPr id="19" name="TextBox 18">
            <a:extLst>
              <a:ext uri="{FF2B5EF4-FFF2-40B4-BE49-F238E27FC236}">
                <a16:creationId xmlns:a16="http://schemas.microsoft.com/office/drawing/2014/main" id="{E59DBABC-58AC-49FB-978C-431EE2944196}"/>
              </a:ext>
            </a:extLst>
          </p:cNvPr>
          <p:cNvSpPr txBox="1"/>
          <p:nvPr/>
        </p:nvSpPr>
        <p:spPr>
          <a:xfrm>
            <a:off x="10140819" y="1258461"/>
            <a:ext cx="3609376" cy="3785652"/>
          </a:xfrm>
          <a:prstGeom prst="rect">
            <a:avLst/>
          </a:prstGeom>
          <a:noFill/>
        </p:spPr>
        <p:txBody>
          <a:bodyPr wrap="square" rtlCol="0">
            <a:spAutoFit/>
          </a:bodyPr>
          <a:lstStyle/>
          <a:p>
            <a:pPr algn="ctr"/>
            <a:r>
              <a:rPr lang="en-US" b="1" u="sng" dirty="0">
                <a:solidFill>
                  <a:srgbClr val="E1963E"/>
                </a:solidFill>
              </a:rPr>
              <a:t>Model Default Value</a:t>
            </a:r>
          </a:p>
          <a:p>
            <a:r>
              <a:rPr lang="en-US" b="1" dirty="0">
                <a:solidFill>
                  <a:schemeClr val="tx1">
                    <a:lumMod val="50000"/>
                  </a:schemeClr>
                </a:solidFill>
              </a:rPr>
              <a:t>Kitchen Volume</a:t>
            </a:r>
          </a:p>
          <a:p>
            <a:r>
              <a:rPr lang="en-US" dirty="0">
                <a:solidFill>
                  <a:schemeClr val="tx1">
                    <a:lumMod val="50000"/>
                  </a:schemeClr>
                </a:solidFill>
              </a:rPr>
              <a:t>28 m</a:t>
            </a:r>
            <a:r>
              <a:rPr lang="en-US" baseline="30000" dirty="0">
                <a:solidFill>
                  <a:schemeClr val="tx1">
                    <a:lumMod val="50000"/>
                  </a:schemeClr>
                </a:solidFill>
              </a:rPr>
              <a:t>3</a:t>
            </a:r>
            <a:r>
              <a:rPr lang="en-US" dirty="0">
                <a:solidFill>
                  <a:schemeClr val="tx1">
                    <a:lumMod val="50000"/>
                  </a:schemeClr>
                </a:solidFill>
              </a:rPr>
              <a:t> (SD 16.8; range 5-100)</a:t>
            </a:r>
          </a:p>
          <a:p>
            <a:endParaRPr lang="en-US" b="1" dirty="0">
              <a:solidFill>
                <a:schemeClr val="tx1">
                  <a:lumMod val="50000"/>
                </a:schemeClr>
              </a:solidFill>
            </a:endParaRPr>
          </a:p>
          <a:p>
            <a:r>
              <a:rPr lang="en-US" b="1" dirty="0">
                <a:solidFill>
                  <a:schemeClr val="tx1">
                    <a:lumMod val="50000"/>
                  </a:schemeClr>
                </a:solidFill>
              </a:rPr>
              <a:t>Cooking Time</a:t>
            </a:r>
          </a:p>
          <a:p>
            <a:r>
              <a:rPr lang="en-US" dirty="0">
                <a:solidFill>
                  <a:schemeClr val="tx1">
                    <a:lumMod val="50000"/>
                  </a:schemeClr>
                </a:solidFill>
              </a:rPr>
              <a:t>4.2 </a:t>
            </a:r>
            <a:r>
              <a:rPr lang="en-US" dirty="0" err="1">
                <a:solidFill>
                  <a:schemeClr val="tx1">
                    <a:lumMod val="50000"/>
                  </a:schemeClr>
                </a:solidFill>
              </a:rPr>
              <a:t>hrs</a:t>
            </a:r>
            <a:r>
              <a:rPr lang="en-US" dirty="0">
                <a:solidFill>
                  <a:schemeClr val="tx1">
                    <a:lumMod val="50000"/>
                  </a:schemeClr>
                </a:solidFill>
              </a:rPr>
              <a:t> (SD 1.5; range 1-8)</a:t>
            </a:r>
          </a:p>
          <a:p>
            <a:endParaRPr lang="en-US" b="1" dirty="0">
              <a:solidFill>
                <a:schemeClr val="tx1">
                  <a:lumMod val="50000"/>
                </a:schemeClr>
              </a:solidFill>
            </a:endParaRPr>
          </a:p>
          <a:p>
            <a:r>
              <a:rPr lang="en-US" b="1" dirty="0">
                <a:solidFill>
                  <a:schemeClr val="tx1">
                    <a:lumMod val="50000"/>
                  </a:schemeClr>
                </a:solidFill>
              </a:rPr>
              <a:t>Air Exchange</a:t>
            </a:r>
          </a:p>
          <a:p>
            <a:r>
              <a:rPr lang="en-US" dirty="0">
                <a:solidFill>
                  <a:schemeClr val="tx1">
                    <a:lumMod val="50000"/>
                  </a:schemeClr>
                </a:solidFill>
              </a:rPr>
              <a:t>21/</a:t>
            </a:r>
            <a:r>
              <a:rPr lang="en-US" dirty="0" err="1">
                <a:solidFill>
                  <a:schemeClr val="tx1">
                    <a:lumMod val="50000"/>
                  </a:schemeClr>
                </a:solidFill>
              </a:rPr>
              <a:t>hrs</a:t>
            </a:r>
            <a:r>
              <a:rPr lang="en-US" dirty="0">
                <a:solidFill>
                  <a:schemeClr val="tx1">
                    <a:lumMod val="50000"/>
                  </a:schemeClr>
                </a:solidFill>
              </a:rPr>
              <a:t> (SD 11; range 4-100)</a:t>
            </a:r>
          </a:p>
          <a:p>
            <a:endParaRPr lang="en-US" dirty="0">
              <a:solidFill>
                <a:schemeClr val="tx1">
                  <a:lumMod val="50000"/>
                </a:schemeClr>
              </a:solidFill>
            </a:endParaRPr>
          </a:p>
          <a:p>
            <a:endParaRPr lang="en-US" dirty="0">
              <a:solidFill>
                <a:schemeClr val="tx1">
                  <a:lumMod val="50000"/>
                </a:schemeClr>
              </a:solidFill>
            </a:endParaRPr>
          </a:p>
          <a:p>
            <a:endParaRPr lang="en-US" dirty="0">
              <a:solidFill>
                <a:schemeClr val="tx1">
                  <a:lumMod val="50000"/>
                </a:schemeClr>
              </a:solidFill>
            </a:endParaRPr>
          </a:p>
        </p:txBody>
      </p:sp>
    </p:spTree>
    <p:extLst>
      <p:ext uri="{BB962C8B-B14F-4D97-AF65-F5344CB8AC3E}">
        <p14:creationId xmlns:p14="http://schemas.microsoft.com/office/powerpoint/2010/main" val="29288606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E27A8-65A0-46D4-923D-19E9FC68BF6B}"/>
              </a:ext>
            </a:extLst>
          </p:cNvPr>
          <p:cNvSpPr>
            <a:spLocks noGrp="1"/>
          </p:cNvSpPr>
          <p:nvPr>
            <p:ph type="title"/>
          </p:nvPr>
        </p:nvSpPr>
        <p:spPr>
          <a:xfrm>
            <a:off x="628075" y="21788"/>
            <a:ext cx="12561453" cy="1846659"/>
          </a:xfrm>
        </p:spPr>
        <p:txBody>
          <a:bodyPr/>
          <a:lstStyle/>
          <a:p>
            <a:r>
              <a:rPr lang="en-US" dirty="0">
                <a:solidFill>
                  <a:srgbClr val="1E4D2B"/>
                </a:solidFill>
              </a:rPr>
              <a:t>Linking Lab Based Emissions to an Estimate of Exposure</a:t>
            </a:r>
          </a:p>
        </p:txBody>
      </p:sp>
      <p:cxnSp>
        <p:nvCxnSpPr>
          <p:cNvPr id="6" name="Straight Connector 5">
            <a:extLst>
              <a:ext uri="{FF2B5EF4-FFF2-40B4-BE49-F238E27FC236}">
                <a16:creationId xmlns:a16="http://schemas.microsoft.com/office/drawing/2014/main" id="{615D1EF1-5786-42BA-A27C-992D77F338E4}"/>
              </a:ext>
            </a:extLst>
          </p:cNvPr>
          <p:cNvCxnSpPr/>
          <p:nvPr/>
        </p:nvCxnSpPr>
        <p:spPr>
          <a:xfrm flipV="1">
            <a:off x="1195754" y="2227385"/>
            <a:ext cx="2239107" cy="949569"/>
          </a:xfrm>
          <a:prstGeom prst="line">
            <a:avLst/>
          </a:prstGeom>
        </p:spPr>
        <p:style>
          <a:lnRef idx="2">
            <a:schemeClr val="accent1"/>
          </a:lnRef>
          <a:fillRef idx="0">
            <a:schemeClr val="accent1"/>
          </a:fillRef>
          <a:effectRef idx="1">
            <a:schemeClr val="accent1"/>
          </a:effectRef>
          <a:fontRef idx="minor">
            <a:schemeClr val="tx1"/>
          </a:fontRef>
        </p:style>
      </p:cxnSp>
      <p:sp>
        <p:nvSpPr>
          <p:cNvPr id="7" name="Flowchart: Process 6">
            <a:extLst>
              <a:ext uri="{FF2B5EF4-FFF2-40B4-BE49-F238E27FC236}">
                <a16:creationId xmlns:a16="http://schemas.microsoft.com/office/drawing/2014/main" id="{4583583B-5CCD-48C4-B691-999066686E61}"/>
              </a:ext>
            </a:extLst>
          </p:cNvPr>
          <p:cNvSpPr/>
          <p:nvPr/>
        </p:nvSpPr>
        <p:spPr>
          <a:xfrm>
            <a:off x="3434861" y="2227385"/>
            <a:ext cx="5838092" cy="3692769"/>
          </a:xfrm>
          <a:prstGeom prst="flowChartProcess">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cxnSp>
        <p:nvCxnSpPr>
          <p:cNvPr id="8" name="Straight Connector 7">
            <a:extLst>
              <a:ext uri="{FF2B5EF4-FFF2-40B4-BE49-F238E27FC236}">
                <a16:creationId xmlns:a16="http://schemas.microsoft.com/office/drawing/2014/main" id="{56EB0D2A-4E2B-4F78-98C7-C08630704E81}"/>
              </a:ext>
            </a:extLst>
          </p:cNvPr>
          <p:cNvCxnSpPr/>
          <p:nvPr/>
        </p:nvCxnSpPr>
        <p:spPr>
          <a:xfrm flipV="1">
            <a:off x="7033846" y="2227385"/>
            <a:ext cx="2239107" cy="949569"/>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9B58492-9F94-4E31-ABA4-C1C1DABF8DC2}"/>
              </a:ext>
            </a:extLst>
          </p:cNvPr>
          <p:cNvCxnSpPr/>
          <p:nvPr/>
        </p:nvCxnSpPr>
        <p:spPr>
          <a:xfrm flipV="1">
            <a:off x="7033846" y="5920154"/>
            <a:ext cx="2239107" cy="949569"/>
          </a:xfrm>
          <a:prstGeom prst="line">
            <a:avLst/>
          </a:prstGeom>
        </p:spPr>
        <p:style>
          <a:lnRef idx="2">
            <a:schemeClr val="accent1"/>
          </a:lnRef>
          <a:fillRef idx="0">
            <a:schemeClr val="accent1"/>
          </a:fillRef>
          <a:effectRef idx="1">
            <a:schemeClr val="accent1"/>
          </a:effectRef>
          <a:fontRef idx="minor">
            <a:schemeClr val="tx1"/>
          </a:fontRef>
        </p:style>
      </p:cxnSp>
      <p:sp>
        <p:nvSpPr>
          <p:cNvPr id="10" name="Flowchart: Process 9">
            <a:extLst>
              <a:ext uri="{FF2B5EF4-FFF2-40B4-BE49-F238E27FC236}">
                <a16:creationId xmlns:a16="http://schemas.microsoft.com/office/drawing/2014/main" id="{4ECB2303-C26E-4AF8-8FC2-7FA49DB8B63A}"/>
              </a:ext>
            </a:extLst>
          </p:cNvPr>
          <p:cNvSpPr/>
          <p:nvPr/>
        </p:nvSpPr>
        <p:spPr>
          <a:xfrm>
            <a:off x="1204550" y="3176954"/>
            <a:ext cx="5838092" cy="3692769"/>
          </a:xfrm>
          <a:prstGeom prst="flowChartProcess">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cxnSp>
        <p:nvCxnSpPr>
          <p:cNvPr id="12" name="Straight Connector 11">
            <a:extLst>
              <a:ext uri="{FF2B5EF4-FFF2-40B4-BE49-F238E27FC236}">
                <a16:creationId xmlns:a16="http://schemas.microsoft.com/office/drawing/2014/main" id="{33E75376-5128-4FFD-88E1-D1D2C1763B30}"/>
              </a:ext>
            </a:extLst>
          </p:cNvPr>
          <p:cNvCxnSpPr>
            <a:cxnSpLocks/>
          </p:cNvCxnSpPr>
          <p:nvPr/>
        </p:nvCxnSpPr>
        <p:spPr>
          <a:xfrm flipH="1">
            <a:off x="3434861" y="5920154"/>
            <a:ext cx="3598985" cy="0"/>
          </a:xfrm>
          <a:prstGeom prst="line">
            <a:avLst/>
          </a:prstGeom>
          <a:ln>
            <a:solidFill>
              <a:srgbClr val="1E4D2B"/>
            </a:solidFill>
            <a:prstDash val="sysDot"/>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D87C979-4CD7-4AAB-BC08-EB9E9CF33629}"/>
              </a:ext>
            </a:extLst>
          </p:cNvPr>
          <p:cNvCxnSpPr>
            <a:cxnSpLocks/>
          </p:cNvCxnSpPr>
          <p:nvPr/>
        </p:nvCxnSpPr>
        <p:spPr>
          <a:xfrm flipV="1">
            <a:off x="3434861" y="3176954"/>
            <a:ext cx="1" cy="2743199"/>
          </a:xfrm>
          <a:prstGeom prst="line">
            <a:avLst/>
          </a:prstGeom>
          <a:ln>
            <a:solidFill>
              <a:srgbClr val="1E4D2B"/>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4A2B142-8508-4E2C-BDA9-EFFD8D171140}"/>
              </a:ext>
            </a:extLst>
          </p:cNvPr>
          <p:cNvCxnSpPr>
            <a:cxnSpLocks/>
          </p:cNvCxnSpPr>
          <p:nvPr/>
        </p:nvCxnSpPr>
        <p:spPr>
          <a:xfrm flipV="1">
            <a:off x="1195754" y="5920154"/>
            <a:ext cx="2239109" cy="949569"/>
          </a:xfrm>
          <a:prstGeom prst="line">
            <a:avLst/>
          </a:prstGeom>
          <a:ln>
            <a:solidFill>
              <a:srgbClr val="1E4D2B"/>
            </a:solidFill>
            <a:prstDash val="sysDot"/>
          </a:ln>
        </p:spPr>
        <p:style>
          <a:lnRef idx="2">
            <a:schemeClr val="accent1"/>
          </a:lnRef>
          <a:fillRef idx="0">
            <a:schemeClr val="accent1"/>
          </a:fillRef>
          <a:effectRef idx="1">
            <a:schemeClr val="accent1"/>
          </a:effectRef>
          <a:fontRef idx="minor">
            <a:schemeClr val="tx1"/>
          </a:fontRef>
        </p:style>
      </p:cxnSp>
      <p:pic>
        <p:nvPicPr>
          <p:cNvPr id="21" name="Graphic 20">
            <a:extLst>
              <a:ext uri="{FF2B5EF4-FFF2-40B4-BE49-F238E27FC236}">
                <a16:creationId xmlns:a16="http://schemas.microsoft.com/office/drawing/2014/main" id="{3D7CEB5B-9AEC-4EDC-B039-9E6ACB9E27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4510" y="4707078"/>
            <a:ext cx="2520458" cy="1827414"/>
          </a:xfrm>
          <a:prstGeom prst="rect">
            <a:avLst/>
          </a:prstGeom>
        </p:spPr>
      </p:pic>
      <p:sp>
        <p:nvSpPr>
          <p:cNvPr id="22" name="TextBox 21">
            <a:extLst>
              <a:ext uri="{FF2B5EF4-FFF2-40B4-BE49-F238E27FC236}">
                <a16:creationId xmlns:a16="http://schemas.microsoft.com/office/drawing/2014/main" id="{09EC88F1-538B-41C8-BC6D-384FC4F6CF86}"/>
              </a:ext>
            </a:extLst>
          </p:cNvPr>
          <p:cNvSpPr txBox="1"/>
          <p:nvPr/>
        </p:nvSpPr>
        <p:spPr>
          <a:xfrm>
            <a:off x="4544778" y="1827274"/>
            <a:ext cx="3020379" cy="400110"/>
          </a:xfrm>
          <a:prstGeom prst="rect">
            <a:avLst/>
          </a:prstGeom>
          <a:noFill/>
        </p:spPr>
        <p:txBody>
          <a:bodyPr wrap="none" rtlCol="0">
            <a:spAutoFit/>
          </a:bodyPr>
          <a:lstStyle/>
          <a:p>
            <a:r>
              <a:rPr lang="en-US" b="1" i="1" dirty="0">
                <a:solidFill>
                  <a:schemeClr val="tx1">
                    <a:lumMod val="50000"/>
                  </a:schemeClr>
                </a:solidFill>
              </a:rPr>
              <a:t>Single Zone Box-Model</a:t>
            </a:r>
          </a:p>
        </p:txBody>
      </p:sp>
      <p:sp>
        <p:nvSpPr>
          <p:cNvPr id="23" name="Arrow: Right 22">
            <a:extLst>
              <a:ext uri="{FF2B5EF4-FFF2-40B4-BE49-F238E27FC236}">
                <a16:creationId xmlns:a16="http://schemas.microsoft.com/office/drawing/2014/main" id="{A486FCD8-5728-431D-B73C-EBBBFDEDF55E}"/>
              </a:ext>
            </a:extLst>
          </p:cNvPr>
          <p:cNvSpPr/>
          <p:nvPr/>
        </p:nvSpPr>
        <p:spPr>
          <a:xfrm>
            <a:off x="67405" y="4202162"/>
            <a:ext cx="2239107" cy="1125415"/>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4" name="Arrow: Right 23">
            <a:extLst>
              <a:ext uri="{FF2B5EF4-FFF2-40B4-BE49-F238E27FC236}">
                <a16:creationId xmlns:a16="http://schemas.microsoft.com/office/drawing/2014/main" id="{F3433E64-E682-4142-8905-28FA387FF873}"/>
              </a:ext>
            </a:extLst>
          </p:cNvPr>
          <p:cNvSpPr/>
          <p:nvPr/>
        </p:nvSpPr>
        <p:spPr>
          <a:xfrm>
            <a:off x="7961036" y="4202162"/>
            <a:ext cx="2239107" cy="1125415"/>
          </a:xfrm>
          <a:prstGeom prst="rightArrow">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5" name="TextBox 24">
            <a:extLst>
              <a:ext uri="{FF2B5EF4-FFF2-40B4-BE49-F238E27FC236}">
                <a16:creationId xmlns:a16="http://schemas.microsoft.com/office/drawing/2014/main" id="{355A6ACA-9CF4-46AC-AAF1-2967542DD699}"/>
              </a:ext>
            </a:extLst>
          </p:cNvPr>
          <p:cNvSpPr txBox="1"/>
          <p:nvPr/>
        </p:nvSpPr>
        <p:spPr>
          <a:xfrm>
            <a:off x="255224" y="4564814"/>
            <a:ext cx="1598643" cy="400110"/>
          </a:xfrm>
          <a:prstGeom prst="rect">
            <a:avLst/>
          </a:prstGeom>
          <a:noFill/>
        </p:spPr>
        <p:txBody>
          <a:bodyPr wrap="none" rtlCol="0">
            <a:spAutoFit/>
          </a:bodyPr>
          <a:lstStyle/>
          <a:p>
            <a:r>
              <a:rPr lang="en-US" b="1" dirty="0">
                <a:solidFill>
                  <a:schemeClr val="bg1"/>
                </a:solidFill>
              </a:rPr>
              <a:t>Clean Air In</a:t>
            </a:r>
          </a:p>
        </p:txBody>
      </p:sp>
      <p:sp>
        <p:nvSpPr>
          <p:cNvPr id="26" name="TextBox 25">
            <a:extLst>
              <a:ext uri="{FF2B5EF4-FFF2-40B4-BE49-F238E27FC236}">
                <a16:creationId xmlns:a16="http://schemas.microsoft.com/office/drawing/2014/main" id="{568044B0-3E00-44A1-AC3A-C9EADF59BA60}"/>
              </a:ext>
            </a:extLst>
          </p:cNvPr>
          <p:cNvSpPr txBox="1"/>
          <p:nvPr/>
        </p:nvSpPr>
        <p:spPr>
          <a:xfrm>
            <a:off x="8162195" y="4564814"/>
            <a:ext cx="1694695" cy="400110"/>
          </a:xfrm>
          <a:prstGeom prst="rect">
            <a:avLst/>
          </a:prstGeom>
          <a:noFill/>
        </p:spPr>
        <p:txBody>
          <a:bodyPr wrap="none" rtlCol="0">
            <a:spAutoFit/>
          </a:bodyPr>
          <a:lstStyle/>
          <a:p>
            <a:r>
              <a:rPr lang="en-US" b="1" dirty="0">
                <a:solidFill>
                  <a:schemeClr val="tx1">
                    <a:lumMod val="50000"/>
                  </a:schemeClr>
                </a:solidFill>
              </a:rPr>
              <a:t>Exhaust Out</a:t>
            </a:r>
          </a:p>
        </p:txBody>
      </p:sp>
      <p:sp>
        <p:nvSpPr>
          <p:cNvPr id="27" name="TextBox 26">
            <a:extLst>
              <a:ext uri="{FF2B5EF4-FFF2-40B4-BE49-F238E27FC236}">
                <a16:creationId xmlns:a16="http://schemas.microsoft.com/office/drawing/2014/main" id="{DE51AC28-F655-4B19-AFD9-BFED1FF9FA6F}"/>
              </a:ext>
            </a:extLst>
          </p:cNvPr>
          <p:cNvSpPr txBox="1"/>
          <p:nvPr/>
        </p:nvSpPr>
        <p:spPr>
          <a:xfrm>
            <a:off x="4929506" y="4348498"/>
            <a:ext cx="1978427" cy="400110"/>
          </a:xfrm>
          <a:prstGeom prst="rect">
            <a:avLst/>
          </a:prstGeom>
          <a:noFill/>
        </p:spPr>
        <p:txBody>
          <a:bodyPr wrap="none" rtlCol="0">
            <a:spAutoFit/>
          </a:bodyPr>
          <a:lstStyle/>
          <a:p>
            <a:r>
              <a:rPr lang="en-US" b="1" dirty="0">
                <a:solidFill>
                  <a:schemeClr val="tx1">
                    <a:lumMod val="50000"/>
                  </a:schemeClr>
                </a:solidFill>
              </a:rPr>
              <a:t>Emissions Out</a:t>
            </a:r>
          </a:p>
        </p:txBody>
      </p:sp>
      <p:sp>
        <p:nvSpPr>
          <p:cNvPr id="28" name="TextBox 27">
            <a:extLst>
              <a:ext uri="{FF2B5EF4-FFF2-40B4-BE49-F238E27FC236}">
                <a16:creationId xmlns:a16="http://schemas.microsoft.com/office/drawing/2014/main" id="{E3641E22-DD67-4C67-898A-693950479D4D}"/>
              </a:ext>
            </a:extLst>
          </p:cNvPr>
          <p:cNvSpPr txBox="1"/>
          <p:nvPr/>
        </p:nvSpPr>
        <p:spPr>
          <a:xfrm>
            <a:off x="7675524" y="6469614"/>
            <a:ext cx="2103653" cy="400110"/>
          </a:xfrm>
          <a:prstGeom prst="rect">
            <a:avLst/>
          </a:prstGeom>
          <a:noFill/>
        </p:spPr>
        <p:txBody>
          <a:bodyPr wrap="none" rtlCol="0">
            <a:spAutoFit/>
          </a:bodyPr>
          <a:lstStyle/>
          <a:p>
            <a:r>
              <a:rPr lang="en-US" b="1" dirty="0">
                <a:solidFill>
                  <a:schemeClr val="tx1">
                    <a:lumMod val="50000"/>
                  </a:schemeClr>
                </a:solidFill>
              </a:rPr>
              <a:t>Kitchen Volume</a:t>
            </a:r>
          </a:p>
        </p:txBody>
      </p:sp>
      <p:sp>
        <p:nvSpPr>
          <p:cNvPr id="19" name="TextBox 18">
            <a:extLst>
              <a:ext uri="{FF2B5EF4-FFF2-40B4-BE49-F238E27FC236}">
                <a16:creationId xmlns:a16="http://schemas.microsoft.com/office/drawing/2014/main" id="{E59DBABC-58AC-49FB-978C-431EE2944196}"/>
              </a:ext>
            </a:extLst>
          </p:cNvPr>
          <p:cNvSpPr txBox="1"/>
          <p:nvPr/>
        </p:nvSpPr>
        <p:spPr>
          <a:xfrm>
            <a:off x="10140819" y="1258461"/>
            <a:ext cx="3609376" cy="5324535"/>
          </a:xfrm>
          <a:prstGeom prst="rect">
            <a:avLst/>
          </a:prstGeom>
          <a:noFill/>
        </p:spPr>
        <p:txBody>
          <a:bodyPr wrap="square" rtlCol="0">
            <a:spAutoFit/>
          </a:bodyPr>
          <a:lstStyle/>
          <a:p>
            <a:pPr algn="ctr"/>
            <a:r>
              <a:rPr lang="en-US" b="1" u="sng" dirty="0">
                <a:solidFill>
                  <a:srgbClr val="E1963E"/>
                </a:solidFill>
              </a:rPr>
              <a:t>Model Default Value</a:t>
            </a:r>
          </a:p>
          <a:p>
            <a:r>
              <a:rPr lang="en-US" b="1" dirty="0">
                <a:solidFill>
                  <a:schemeClr val="tx1">
                    <a:lumMod val="50000"/>
                  </a:schemeClr>
                </a:solidFill>
              </a:rPr>
              <a:t>Kitchen Volume</a:t>
            </a:r>
          </a:p>
          <a:p>
            <a:r>
              <a:rPr lang="en-US" dirty="0">
                <a:solidFill>
                  <a:schemeClr val="tx1">
                    <a:lumMod val="50000"/>
                  </a:schemeClr>
                </a:solidFill>
              </a:rPr>
              <a:t>28 m</a:t>
            </a:r>
            <a:r>
              <a:rPr lang="en-US" baseline="30000" dirty="0">
                <a:solidFill>
                  <a:schemeClr val="tx1">
                    <a:lumMod val="50000"/>
                  </a:schemeClr>
                </a:solidFill>
              </a:rPr>
              <a:t>3</a:t>
            </a:r>
            <a:r>
              <a:rPr lang="en-US" dirty="0">
                <a:solidFill>
                  <a:schemeClr val="tx1">
                    <a:lumMod val="50000"/>
                  </a:schemeClr>
                </a:solidFill>
              </a:rPr>
              <a:t> (SD 16.8; range 5-100)</a:t>
            </a:r>
          </a:p>
          <a:p>
            <a:endParaRPr lang="en-US" b="1" dirty="0">
              <a:solidFill>
                <a:schemeClr val="tx1">
                  <a:lumMod val="50000"/>
                </a:schemeClr>
              </a:solidFill>
            </a:endParaRPr>
          </a:p>
          <a:p>
            <a:r>
              <a:rPr lang="en-US" b="1" dirty="0">
                <a:solidFill>
                  <a:schemeClr val="tx1">
                    <a:lumMod val="50000"/>
                  </a:schemeClr>
                </a:solidFill>
              </a:rPr>
              <a:t>Cooking Time</a:t>
            </a:r>
          </a:p>
          <a:p>
            <a:r>
              <a:rPr lang="en-US" dirty="0">
                <a:solidFill>
                  <a:schemeClr val="tx1">
                    <a:lumMod val="50000"/>
                  </a:schemeClr>
                </a:solidFill>
              </a:rPr>
              <a:t>4.2 </a:t>
            </a:r>
            <a:r>
              <a:rPr lang="en-US" dirty="0" err="1">
                <a:solidFill>
                  <a:schemeClr val="tx1">
                    <a:lumMod val="50000"/>
                  </a:schemeClr>
                </a:solidFill>
              </a:rPr>
              <a:t>hrs</a:t>
            </a:r>
            <a:r>
              <a:rPr lang="en-US" dirty="0">
                <a:solidFill>
                  <a:schemeClr val="tx1">
                    <a:lumMod val="50000"/>
                  </a:schemeClr>
                </a:solidFill>
              </a:rPr>
              <a:t> (SD 1.5; range 1-8)</a:t>
            </a:r>
          </a:p>
          <a:p>
            <a:endParaRPr lang="en-US" b="1" dirty="0">
              <a:solidFill>
                <a:schemeClr val="tx1">
                  <a:lumMod val="50000"/>
                </a:schemeClr>
              </a:solidFill>
            </a:endParaRPr>
          </a:p>
          <a:p>
            <a:r>
              <a:rPr lang="en-US" b="1" dirty="0">
                <a:solidFill>
                  <a:schemeClr val="tx1">
                    <a:lumMod val="50000"/>
                  </a:schemeClr>
                </a:solidFill>
              </a:rPr>
              <a:t>Air Exchange</a:t>
            </a:r>
          </a:p>
          <a:p>
            <a:r>
              <a:rPr lang="en-US" dirty="0">
                <a:solidFill>
                  <a:schemeClr val="tx1">
                    <a:lumMod val="50000"/>
                  </a:schemeClr>
                </a:solidFill>
              </a:rPr>
              <a:t>21/</a:t>
            </a:r>
            <a:r>
              <a:rPr lang="en-US" dirty="0" err="1">
                <a:solidFill>
                  <a:schemeClr val="tx1">
                    <a:lumMod val="50000"/>
                  </a:schemeClr>
                </a:solidFill>
              </a:rPr>
              <a:t>hrs</a:t>
            </a:r>
            <a:r>
              <a:rPr lang="en-US" dirty="0">
                <a:solidFill>
                  <a:schemeClr val="tx1">
                    <a:lumMod val="50000"/>
                  </a:schemeClr>
                </a:solidFill>
              </a:rPr>
              <a:t> (SD 11; range 4-100)</a:t>
            </a:r>
          </a:p>
          <a:p>
            <a:endParaRPr lang="en-US" dirty="0">
              <a:solidFill>
                <a:schemeClr val="tx1">
                  <a:lumMod val="50000"/>
                </a:schemeClr>
              </a:solidFill>
            </a:endParaRPr>
          </a:p>
          <a:p>
            <a:endParaRPr lang="en-US" dirty="0">
              <a:solidFill>
                <a:schemeClr val="tx1">
                  <a:lumMod val="50000"/>
                </a:schemeClr>
              </a:solidFill>
            </a:endParaRPr>
          </a:p>
          <a:p>
            <a:endParaRPr lang="en-US" dirty="0">
              <a:solidFill>
                <a:srgbClr val="E1963E"/>
              </a:solidFill>
            </a:endParaRPr>
          </a:p>
          <a:p>
            <a:pPr algn="ctr"/>
            <a:r>
              <a:rPr lang="en-US" b="1" i="1" dirty="0">
                <a:solidFill>
                  <a:srgbClr val="E1963E"/>
                </a:solidFill>
              </a:rPr>
              <a:t>This does not represent any specific home – instead, it represents a reasonable starting point if additional information is not available</a:t>
            </a:r>
          </a:p>
        </p:txBody>
      </p:sp>
    </p:spTree>
    <p:extLst>
      <p:ext uri="{BB962C8B-B14F-4D97-AF65-F5344CB8AC3E}">
        <p14:creationId xmlns:p14="http://schemas.microsoft.com/office/powerpoint/2010/main" val="38297430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6" name="Google Shape;1736;p5"/>
          <p:cNvSpPr/>
          <p:nvPr/>
        </p:nvSpPr>
        <p:spPr>
          <a:xfrm>
            <a:off x="4211275" y="2369372"/>
            <a:ext cx="1885115" cy="1885115"/>
          </a:xfrm>
          <a:prstGeom prst="ellipse">
            <a:avLst/>
          </a:prstGeom>
          <a:solidFill>
            <a:srgbClr val="1E4D2B"/>
          </a:solidFill>
          <a:ln>
            <a:noFill/>
          </a:ln>
        </p:spPr>
        <p:txBody>
          <a:bodyPr spcFirstLastPara="1" wrap="square" lIns="103615" tIns="51793" rIns="103615" bIns="51793" anchor="ctr" anchorCtr="0">
            <a:noAutofit/>
          </a:bodyPr>
          <a:lstStyle/>
          <a:p>
            <a:pPr algn="ctr"/>
            <a:endParaRPr sz="1587">
              <a:solidFill>
                <a:srgbClr val="75B6D4"/>
              </a:solidFill>
              <a:latin typeface="Arial"/>
              <a:ea typeface="Arial"/>
              <a:cs typeface="Arial"/>
              <a:sym typeface="Arial"/>
            </a:endParaRPr>
          </a:p>
        </p:txBody>
      </p:sp>
      <p:sp>
        <p:nvSpPr>
          <p:cNvPr id="1737" name="Google Shape;1737;p5"/>
          <p:cNvSpPr/>
          <p:nvPr/>
        </p:nvSpPr>
        <p:spPr>
          <a:xfrm>
            <a:off x="7292159" y="2369372"/>
            <a:ext cx="1885115" cy="1885115"/>
          </a:xfrm>
          <a:prstGeom prst="ellipse">
            <a:avLst/>
          </a:prstGeom>
          <a:solidFill>
            <a:srgbClr val="1E4D2B"/>
          </a:solidFill>
          <a:ln>
            <a:noFill/>
          </a:ln>
        </p:spPr>
        <p:txBody>
          <a:bodyPr spcFirstLastPara="1" wrap="square" lIns="103615" tIns="51793" rIns="103615" bIns="51793" anchor="ctr" anchorCtr="0">
            <a:noAutofit/>
          </a:bodyPr>
          <a:lstStyle/>
          <a:p>
            <a:pPr algn="ctr"/>
            <a:endParaRPr sz="1587">
              <a:solidFill>
                <a:srgbClr val="75B6D4"/>
              </a:solidFill>
              <a:latin typeface="Arial"/>
              <a:ea typeface="Arial"/>
              <a:cs typeface="Arial"/>
              <a:sym typeface="Arial"/>
            </a:endParaRPr>
          </a:p>
        </p:txBody>
      </p:sp>
      <p:sp>
        <p:nvSpPr>
          <p:cNvPr id="1738" name="Google Shape;1738;p5"/>
          <p:cNvSpPr/>
          <p:nvPr/>
        </p:nvSpPr>
        <p:spPr>
          <a:xfrm>
            <a:off x="10441529" y="2369372"/>
            <a:ext cx="1885115" cy="1885115"/>
          </a:xfrm>
          <a:prstGeom prst="ellipse">
            <a:avLst/>
          </a:prstGeom>
          <a:solidFill>
            <a:srgbClr val="1E4D2B"/>
          </a:solidFill>
          <a:ln>
            <a:noFill/>
          </a:ln>
        </p:spPr>
        <p:txBody>
          <a:bodyPr spcFirstLastPara="1" wrap="square" lIns="103615" tIns="51793" rIns="103615" bIns="51793" anchor="ctr" anchorCtr="0">
            <a:noAutofit/>
          </a:bodyPr>
          <a:lstStyle/>
          <a:p>
            <a:pPr algn="ctr"/>
            <a:endParaRPr sz="1587">
              <a:solidFill>
                <a:srgbClr val="75B6D4"/>
              </a:solidFill>
              <a:latin typeface="Arial"/>
              <a:ea typeface="Arial"/>
              <a:cs typeface="Arial"/>
              <a:sym typeface="Arial"/>
            </a:endParaRPr>
          </a:p>
        </p:txBody>
      </p:sp>
      <p:sp>
        <p:nvSpPr>
          <p:cNvPr id="1739" name="Google Shape;1739;p5"/>
          <p:cNvSpPr txBox="1"/>
          <p:nvPr/>
        </p:nvSpPr>
        <p:spPr>
          <a:xfrm>
            <a:off x="4143104" y="5250977"/>
            <a:ext cx="2045953" cy="1982324"/>
          </a:xfrm>
          <a:prstGeom prst="rect">
            <a:avLst/>
          </a:prstGeom>
          <a:solidFill>
            <a:srgbClr val="BFBFBF"/>
          </a:solidFill>
          <a:ln>
            <a:noFill/>
          </a:ln>
        </p:spPr>
        <p:txBody>
          <a:bodyPr spcFirstLastPara="1" wrap="square" lIns="103615" tIns="51793" rIns="103615" bIns="51793" anchor="ctr" anchorCtr="0">
            <a:noAutofit/>
          </a:bodyPr>
          <a:lstStyle/>
          <a:p>
            <a:pPr algn="ctr"/>
            <a:r>
              <a:rPr lang="en-US" sz="1587">
                <a:solidFill>
                  <a:srgbClr val="1D3F74"/>
                </a:solidFill>
                <a:latin typeface="Arial"/>
                <a:ea typeface="Arial"/>
                <a:cs typeface="Arial"/>
                <a:sym typeface="Arial"/>
              </a:rPr>
              <a:t>Standardized test procedures and reporting for the lab and field</a:t>
            </a:r>
            <a:endParaRPr sz="1587">
              <a:solidFill>
                <a:srgbClr val="1D3F74"/>
              </a:solidFill>
              <a:latin typeface="Arial"/>
              <a:ea typeface="Arial"/>
              <a:cs typeface="Arial"/>
              <a:sym typeface="Arial"/>
            </a:endParaRPr>
          </a:p>
        </p:txBody>
      </p:sp>
      <p:sp>
        <p:nvSpPr>
          <p:cNvPr id="1740" name="Google Shape;1740;p5"/>
          <p:cNvSpPr txBox="1"/>
          <p:nvPr/>
        </p:nvSpPr>
        <p:spPr>
          <a:xfrm>
            <a:off x="4211274" y="4599628"/>
            <a:ext cx="1947905" cy="453476"/>
          </a:xfrm>
          <a:prstGeom prst="rect">
            <a:avLst/>
          </a:prstGeom>
          <a:noFill/>
          <a:ln>
            <a:noFill/>
          </a:ln>
        </p:spPr>
        <p:txBody>
          <a:bodyPr spcFirstLastPara="1" wrap="square" lIns="103615" tIns="51793" rIns="103615" bIns="51793" anchor="t" anchorCtr="0">
            <a:spAutoFit/>
          </a:bodyPr>
          <a:lstStyle/>
          <a:p>
            <a:r>
              <a:rPr lang="en-US" sz="2267" b="1">
                <a:solidFill>
                  <a:srgbClr val="1D3F74"/>
                </a:solidFill>
                <a:latin typeface="Roboto"/>
                <a:ea typeface="Roboto"/>
                <a:cs typeface="Roboto"/>
                <a:sym typeface="Roboto"/>
              </a:rPr>
              <a:t>Standardized</a:t>
            </a:r>
            <a:endParaRPr sz="1587">
              <a:solidFill>
                <a:srgbClr val="000000"/>
              </a:solidFill>
              <a:latin typeface="Arial"/>
              <a:ea typeface="Arial"/>
              <a:cs typeface="Arial"/>
              <a:sym typeface="Arial"/>
            </a:endParaRPr>
          </a:p>
        </p:txBody>
      </p:sp>
      <p:sp>
        <p:nvSpPr>
          <p:cNvPr id="1741" name="Google Shape;1741;p5"/>
          <p:cNvSpPr txBox="1"/>
          <p:nvPr/>
        </p:nvSpPr>
        <p:spPr>
          <a:xfrm>
            <a:off x="10441527" y="4599628"/>
            <a:ext cx="2169639" cy="453476"/>
          </a:xfrm>
          <a:prstGeom prst="rect">
            <a:avLst/>
          </a:prstGeom>
          <a:noFill/>
          <a:ln>
            <a:noFill/>
          </a:ln>
        </p:spPr>
        <p:txBody>
          <a:bodyPr spcFirstLastPara="1" wrap="square" lIns="103615" tIns="51793" rIns="103615" bIns="51793" anchor="t" anchorCtr="0">
            <a:spAutoFit/>
          </a:bodyPr>
          <a:lstStyle/>
          <a:p>
            <a:r>
              <a:rPr lang="en-US" sz="2267" b="1">
                <a:solidFill>
                  <a:srgbClr val="1D3F74"/>
                </a:solidFill>
                <a:latin typeface="Roboto"/>
                <a:ea typeface="Roboto"/>
                <a:cs typeface="Roboto"/>
                <a:sym typeface="Roboto"/>
              </a:rPr>
              <a:t>Identify quality </a:t>
            </a:r>
            <a:endParaRPr sz="1587">
              <a:solidFill>
                <a:srgbClr val="000000"/>
              </a:solidFill>
              <a:latin typeface="Arial"/>
              <a:ea typeface="Arial"/>
              <a:cs typeface="Arial"/>
              <a:sym typeface="Arial"/>
            </a:endParaRPr>
          </a:p>
        </p:txBody>
      </p:sp>
      <p:sp>
        <p:nvSpPr>
          <p:cNvPr id="1742" name="Google Shape;1742;p5"/>
          <p:cNvSpPr txBox="1"/>
          <p:nvPr/>
        </p:nvSpPr>
        <p:spPr>
          <a:xfrm>
            <a:off x="7357521" y="5250977"/>
            <a:ext cx="2004291" cy="1982322"/>
          </a:xfrm>
          <a:prstGeom prst="rect">
            <a:avLst/>
          </a:prstGeom>
          <a:solidFill>
            <a:srgbClr val="BFBFBF"/>
          </a:solidFill>
          <a:ln>
            <a:noFill/>
          </a:ln>
        </p:spPr>
        <p:txBody>
          <a:bodyPr spcFirstLastPara="1" wrap="square" lIns="103615" tIns="51793" rIns="103615" bIns="51793" anchor="ctr" anchorCtr="0">
            <a:noAutofit/>
          </a:bodyPr>
          <a:lstStyle/>
          <a:p>
            <a:pPr algn="ctr"/>
            <a:r>
              <a:rPr lang="en-US" sz="1587">
                <a:solidFill>
                  <a:srgbClr val="1D3F74"/>
                </a:solidFill>
                <a:latin typeface="Arial"/>
                <a:ea typeface="Arial"/>
                <a:cs typeface="Arial"/>
                <a:sym typeface="Arial"/>
              </a:rPr>
              <a:t>Can be used in any country regardless of national policies and contexts</a:t>
            </a:r>
            <a:endParaRPr sz="1587">
              <a:solidFill>
                <a:srgbClr val="1D3F74"/>
              </a:solidFill>
              <a:latin typeface="Arial"/>
              <a:ea typeface="Arial"/>
              <a:cs typeface="Arial"/>
              <a:sym typeface="Arial"/>
            </a:endParaRPr>
          </a:p>
        </p:txBody>
      </p:sp>
      <p:sp>
        <p:nvSpPr>
          <p:cNvPr id="1743" name="Google Shape;1743;p5"/>
          <p:cNvSpPr txBox="1"/>
          <p:nvPr/>
        </p:nvSpPr>
        <p:spPr>
          <a:xfrm>
            <a:off x="7444373" y="4599628"/>
            <a:ext cx="2026881" cy="453476"/>
          </a:xfrm>
          <a:prstGeom prst="rect">
            <a:avLst/>
          </a:prstGeom>
          <a:noFill/>
          <a:ln>
            <a:noFill/>
          </a:ln>
        </p:spPr>
        <p:txBody>
          <a:bodyPr spcFirstLastPara="1" wrap="square" lIns="103615" tIns="51793" rIns="103615" bIns="51793" anchor="t" anchorCtr="0">
            <a:spAutoFit/>
          </a:bodyPr>
          <a:lstStyle/>
          <a:p>
            <a:r>
              <a:rPr lang="en-US" sz="2267" b="1">
                <a:solidFill>
                  <a:srgbClr val="1D3F74"/>
                </a:solidFill>
                <a:latin typeface="Roboto"/>
                <a:ea typeface="Roboto"/>
                <a:cs typeface="Roboto"/>
                <a:sym typeface="Roboto"/>
              </a:rPr>
              <a:t>Generalizable</a:t>
            </a:r>
            <a:endParaRPr sz="1587">
              <a:solidFill>
                <a:srgbClr val="000000"/>
              </a:solidFill>
              <a:latin typeface="Arial"/>
              <a:ea typeface="Arial"/>
              <a:cs typeface="Arial"/>
              <a:sym typeface="Arial"/>
            </a:endParaRPr>
          </a:p>
        </p:txBody>
      </p:sp>
      <p:sp>
        <p:nvSpPr>
          <p:cNvPr id="1744" name="Google Shape;1744;p5"/>
          <p:cNvSpPr txBox="1"/>
          <p:nvPr/>
        </p:nvSpPr>
        <p:spPr>
          <a:xfrm>
            <a:off x="10431060" y="5250977"/>
            <a:ext cx="2045953" cy="1982318"/>
          </a:xfrm>
          <a:prstGeom prst="rect">
            <a:avLst/>
          </a:prstGeom>
          <a:solidFill>
            <a:srgbClr val="BFBFBF"/>
          </a:solidFill>
          <a:ln>
            <a:noFill/>
          </a:ln>
        </p:spPr>
        <p:txBody>
          <a:bodyPr spcFirstLastPara="1" wrap="square" lIns="103615" tIns="51793" rIns="103615" bIns="51793" anchor="ctr" anchorCtr="0">
            <a:noAutofit/>
          </a:bodyPr>
          <a:lstStyle/>
          <a:p>
            <a:pPr algn="ctr"/>
            <a:r>
              <a:rPr lang="en-US" sz="1587">
                <a:solidFill>
                  <a:srgbClr val="1D3F74"/>
                </a:solidFill>
                <a:latin typeface="Arial"/>
                <a:ea typeface="Arial"/>
                <a:cs typeface="Arial"/>
                <a:sym typeface="Arial"/>
              </a:rPr>
              <a:t>Allow countries to identify the best available technologies, specific to each context</a:t>
            </a:r>
            <a:endParaRPr sz="1587">
              <a:solidFill>
                <a:srgbClr val="1D3F74"/>
              </a:solidFill>
              <a:latin typeface="Arial"/>
              <a:ea typeface="Arial"/>
              <a:cs typeface="Arial"/>
              <a:sym typeface="Arial"/>
            </a:endParaRPr>
          </a:p>
        </p:txBody>
      </p:sp>
      <p:sp>
        <p:nvSpPr>
          <p:cNvPr id="1745" name="Google Shape;1745;p5"/>
          <p:cNvSpPr/>
          <p:nvPr/>
        </p:nvSpPr>
        <p:spPr>
          <a:xfrm>
            <a:off x="3972273" y="2150587"/>
            <a:ext cx="2363117" cy="2322682"/>
          </a:xfrm>
          <a:prstGeom prst="blockArc">
            <a:avLst>
              <a:gd name="adj1" fmla="val 256174"/>
              <a:gd name="adj2" fmla="val 21500750"/>
              <a:gd name="adj3" fmla="val 6710"/>
            </a:avLst>
          </a:prstGeom>
          <a:solidFill>
            <a:srgbClr val="BFBFBF"/>
          </a:solidFill>
          <a:ln>
            <a:noFill/>
          </a:ln>
        </p:spPr>
        <p:txBody>
          <a:bodyPr spcFirstLastPara="1" wrap="square" lIns="103615" tIns="51793" rIns="103615" bIns="51793" anchor="ctr" anchorCtr="0">
            <a:noAutofit/>
          </a:bodyPr>
          <a:lstStyle/>
          <a:p>
            <a:pPr algn="ctr"/>
            <a:endParaRPr sz="1587">
              <a:solidFill>
                <a:srgbClr val="1D3F74"/>
              </a:solidFill>
              <a:latin typeface="Arial"/>
              <a:ea typeface="Arial"/>
              <a:cs typeface="Arial"/>
              <a:sym typeface="Arial"/>
            </a:endParaRPr>
          </a:p>
        </p:txBody>
      </p:sp>
      <p:sp>
        <p:nvSpPr>
          <p:cNvPr id="1746" name="Google Shape;1746;p5"/>
          <p:cNvSpPr/>
          <p:nvPr/>
        </p:nvSpPr>
        <p:spPr>
          <a:xfrm>
            <a:off x="6189057" y="3160038"/>
            <a:ext cx="831344" cy="148616"/>
          </a:xfrm>
          <a:prstGeom prst="rightArrow">
            <a:avLst>
              <a:gd name="adj1" fmla="val 100000"/>
              <a:gd name="adj2" fmla="val 115144"/>
            </a:avLst>
          </a:prstGeom>
          <a:solidFill>
            <a:srgbClr val="BFBFBF"/>
          </a:solidFill>
          <a:ln>
            <a:noFill/>
          </a:ln>
        </p:spPr>
        <p:txBody>
          <a:bodyPr spcFirstLastPara="1" wrap="square" lIns="103615" tIns="51793" rIns="103615" bIns="51793" anchor="ctr" anchorCtr="0">
            <a:noAutofit/>
          </a:bodyPr>
          <a:lstStyle/>
          <a:p>
            <a:pPr algn="ctr"/>
            <a:endParaRPr sz="1587">
              <a:solidFill>
                <a:srgbClr val="1D3F74"/>
              </a:solidFill>
              <a:latin typeface="Arial"/>
              <a:ea typeface="Arial"/>
              <a:cs typeface="Arial"/>
              <a:sym typeface="Arial"/>
            </a:endParaRPr>
          </a:p>
        </p:txBody>
      </p:sp>
      <p:sp>
        <p:nvSpPr>
          <p:cNvPr id="1747" name="Google Shape;1747;p5"/>
          <p:cNvSpPr/>
          <p:nvPr/>
        </p:nvSpPr>
        <p:spPr>
          <a:xfrm>
            <a:off x="7087398" y="2147316"/>
            <a:ext cx="2363117" cy="2322682"/>
          </a:xfrm>
          <a:prstGeom prst="blockArc">
            <a:avLst>
              <a:gd name="adj1" fmla="val 194603"/>
              <a:gd name="adj2" fmla="val 21468956"/>
              <a:gd name="adj3" fmla="val 6271"/>
            </a:avLst>
          </a:prstGeom>
          <a:solidFill>
            <a:srgbClr val="BFBFBF"/>
          </a:solidFill>
          <a:ln>
            <a:noFill/>
          </a:ln>
        </p:spPr>
        <p:txBody>
          <a:bodyPr spcFirstLastPara="1" wrap="square" lIns="103615" tIns="51793" rIns="103615" bIns="51793" anchor="ctr" anchorCtr="0">
            <a:noAutofit/>
          </a:bodyPr>
          <a:lstStyle/>
          <a:p>
            <a:pPr algn="ctr"/>
            <a:endParaRPr sz="1587">
              <a:solidFill>
                <a:srgbClr val="1D3F74"/>
              </a:solidFill>
              <a:latin typeface="Arial"/>
              <a:ea typeface="Arial"/>
              <a:cs typeface="Arial"/>
              <a:sym typeface="Arial"/>
            </a:endParaRPr>
          </a:p>
        </p:txBody>
      </p:sp>
      <p:sp>
        <p:nvSpPr>
          <p:cNvPr id="1748" name="Google Shape;1748;p5"/>
          <p:cNvSpPr/>
          <p:nvPr/>
        </p:nvSpPr>
        <p:spPr>
          <a:xfrm>
            <a:off x="9299289" y="3160038"/>
            <a:ext cx="823385" cy="148616"/>
          </a:xfrm>
          <a:prstGeom prst="rightArrow">
            <a:avLst>
              <a:gd name="adj1" fmla="val 100000"/>
              <a:gd name="adj2" fmla="val 78914"/>
            </a:avLst>
          </a:prstGeom>
          <a:solidFill>
            <a:srgbClr val="BFBFBF"/>
          </a:solidFill>
          <a:ln>
            <a:noFill/>
          </a:ln>
        </p:spPr>
        <p:txBody>
          <a:bodyPr spcFirstLastPara="1" wrap="square" lIns="103615" tIns="51793" rIns="103615" bIns="51793" anchor="ctr" anchorCtr="0">
            <a:noAutofit/>
          </a:bodyPr>
          <a:lstStyle/>
          <a:p>
            <a:pPr algn="ctr"/>
            <a:endParaRPr sz="1587">
              <a:solidFill>
                <a:srgbClr val="1D3F74"/>
              </a:solidFill>
              <a:latin typeface="Arial"/>
              <a:ea typeface="Arial"/>
              <a:cs typeface="Arial"/>
              <a:sym typeface="Arial"/>
            </a:endParaRPr>
          </a:p>
        </p:txBody>
      </p:sp>
      <p:sp>
        <p:nvSpPr>
          <p:cNvPr id="1749" name="Google Shape;1749;p5"/>
          <p:cNvSpPr/>
          <p:nvPr/>
        </p:nvSpPr>
        <p:spPr>
          <a:xfrm>
            <a:off x="10211376" y="2147316"/>
            <a:ext cx="2363117" cy="2322682"/>
          </a:xfrm>
          <a:prstGeom prst="blockArc">
            <a:avLst>
              <a:gd name="adj1" fmla="val 194603"/>
              <a:gd name="adj2" fmla="val 21468956"/>
              <a:gd name="adj3" fmla="val 6271"/>
            </a:avLst>
          </a:prstGeom>
          <a:solidFill>
            <a:srgbClr val="BFBFBF"/>
          </a:solidFill>
          <a:ln>
            <a:noFill/>
          </a:ln>
        </p:spPr>
        <p:txBody>
          <a:bodyPr spcFirstLastPara="1" wrap="square" lIns="103615" tIns="51793" rIns="103615" bIns="51793" anchor="ctr" anchorCtr="0">
            <a:noAutofit/>
          </a:bodyPr>
          <a:lstStyle/>
          <a:p>
            <a:pPr algn="ctr"/>
            <a:endParaRPr sz="1587">
              <a:solidFill>
                <a:srgbClr val="1D3F74"/>
              </a:solidFill>
              <a:latin typeface="Arial"/>
              <a:ea typeface="Arial"/>
              <a:cs typeface="Arial"/>
              <a:sym typeface="Arial"/>
            </a:endParaRPr>
          </a:p>
        </p:txBody>
      </p:sp>
      <p:sp>
        <p:nvSpPr>
          <p:cNvPr id="1750" name="Google Shape;1750;p5"/>
          <p:cNvSpPr txBox="1"/>
          <p:nvPr/>
        </p:nvSpPr>
        <p:spPr>
          <a:xfrm>
            <a:off x="471195" y="29476"/>
            <a:ext cx="13346406" cy="1406749"/>
          </a:xfrm>
          <a:prstGeom prst="rect">
            <a:avLst/>
          </a:prstGeom>
          <a:noFill/>
          <a:ln>
            <a:noFill/>
          </a:ln>
        </p:spPr>
        <p:txBody>
          <a:bodyPr spcFirstLastPara="1" wrap="square" lIns="103615" tIns="51793" rIns="103615" bIns="51793" anchor="t" anchorCtr="0">
            <a:spAutoFit/>
          </a:bodyPr>
          <a:lstStyle/>
          <a:p>
            <a:r>
              <a:rPr lang="en-US" sz="4231">
                <a:solidFill>
                  <a:srgbClr val="1D3F74"/>
                </a:solidFill>
                <a:latin typeface="Roboto Black"/>
                <a:ea typeface="Roboto Black"/>
                <a:cs typeface="Roboto Black"/>
                <a:sym typeface="Roboto Black"/>
              </a:rPr>
              <a:t>International performance standards support global coordination and harmonization</a:t>
            </a:r>
            <a:endParaRPr sz="1587">
              <a:solidFill>
                <a:srgbClr val="000000"/>
              </a:solidFill>
              <a:latin typeface="Arial"/>
              <a:ea typeface="Arial"/>
              <a:cs typeface="Arial"/>
              <a:sym typeface="Arial"/>
            </a:endParaRPr>
          </a:p>
        </p:txBody>
      </p:sp>
      <p:cxnSp>
        <p:nvCxnSpPr>
          <p:cNvPr id="1751" name="Google Shape;1751;p5"/>
          <p:cNvCxnSpPr/>
          <p:nvPr/>
        </p:nvCxnSpPr>
        <p:spPr>
          <a:xfrm>
            <a:off x="4242180" y="5152310"/>
            <a:ext cx="1879245" cy="0"/>
          </a:xfrm>
          <a:prstGeom prst="straightConnector1">
            <a:avLst/>
          </a:prstGeom>
          <a:noFill/>
          <a:ln w="19050" cap="flat" cmpd="sng">
            <a:solidFill>
              <a:schemeClr val="dk1"/>
            </a:solidFill>
            <a:prstDash val="solid"/>
            <a:round/>
            <a:headEnd type="none" w="sm" len="sm"/>
            <a:tailEnd type="none" w="sm" len="sm"/>
          </a:ln>
        </p:spPr>
      </p:cxnSp>
      <p:cxnSp>
        <p:nvCxnSpPr>
          <p:cNvPr id="1752" name="Google Shape;1752;p5"/>
          <p:cNvCxnSpPr/>
          <p:nvPr/>
        </p:nvCxnSpPr>
        <p:spPr>
          <a:xfrm>
            <a:off x="7420045" y="5152310"/>
            <a:ext cx="1879245" cy="0"/>
          </a:xfrm>
          <a:prstGeom prst="straightConnector1">
            <a:avLst/>
          </a:prstGeom>
          <a:noFill/>
          <a:ln w="19050" cap="flat" cmpd="sng">
            <a:solidFill>
              <a:schemeClr val="dk1"/>
            </a:solidFill>
            <a:prstDash val="solid"/>
            <a:round/>
            <a:headEnd type="none" w="sm" len="sm"/>
            <a:tailEnd type="none" w="sm" len="sm"/>
          </a:ln>
        </p:spPr>
      </p:cxnSp>
      <p:cxnSp>
        <p:nvCxnSpPr>
          <p:cNvPr id="1753" name="Google Shape;1753;p5"/>
          <p:cNvCxnSpPr/>
          <p:nvPr/>
        </p:nvCxnSpPr>
        <p:spPr>
          <a:xfrm>
            <a:off x="10504738" y="5152310"/>
            <a:ext cx="1879245" cy="0"/>
          </a:xfrm>
          <a:prstGeom prst="straightConnector1">
            <a:avLst/>
          </a:prstGeom>
          <a:noFill/>
          <a:ln w="19050" cap="flat" cmpd="sng">
            <a:solidFill>
              <a:schemeClr val="dk1"/>
            </a:solidFill>
            <a:prstDash val="solid"/>
            <a:round/>
            <a:headEnd type="none" w="sm" len="sm"/>
            <a:tailEnd type="none" w="sm" len="sm"/>
          </a:ln>
        </p:spPr>
      </p:cxnSp>
      <p:sp>
        <p:nvSpPr>
          <p:cNvPr id="1754" name="Google Shape;1754;p5"/>
          <p:cNvSpPr/>
          <p:nvPr/>
        </p:nvSpPr>
        <p:spPr>
          <a:xfrm>
            <a:off x="1102229" y="2366103"/>
            <a:ext cx="1885115" cy="1885115"/>
          </a:xfrm>
          <a:prstGeom prst="ellipse">
            <a:avLst/>
          </a:prstGeom>
          <a:solidFill>
            <a:srgbClr val="1E4D2B"/>
          </a:solidFill>
          <a:ln>
            <a:noFill/>
          </a:ln>
        </p:spPr>
        <p:txBody>
          <a:bodyPr spcFirstLastPara="1" wrap="square" lIns="103615" tIns="51793" rIns="103615" bIns="51793" anchor="ctr" anchorCtr="0">
            <a:noAutofit/>
          </a:bodyPr>
          <a:lstStyle/>
          <a:p>
            <a:pPr algn="ctr"/>
            <a:endParaRPr sz="1587">
              <a:solidFill>
                <a:srgbClr val="75B6D4"/>
              </a:solidFill>
              <a:latin typeface="Arial"/>
              <a:ea typeface="Arial"/>
              <a:cs typeface="Arial"/>
              <a:sym typeface="Arial"/>
            </a:endParaRPr>
          </a:p>
        </p:txBody>
      </p:sp>
      <p:sp>
        <p:nvSpPr>
          <p:cNvPr id="1755" name="Google Shape;1755;p5"/>
          <p:cNvSpPr txBox="1"/>
          <p:nvPr/>
        </p:nvSpPr>
        <p:spPr>
          <a:xfrm>
            <a:off x="1067172" y="5250977"/>
            <a:ext cx="2045956" cy="1982326"/>
          </a:xfrm>
          <a:prstGeom prst="rect">
            <a:avLst/>
          </a:prstGeom>
          <a:solidFill>
            <a:srgbClr val="BFBFBF"/>
          </a:solidFill>
          <a:ln>
            <a:noFill/>
          </a:ln>
        </p:spPr>
        <p:txBody>
          <a:bodyPr spcFirstLastPara="1" wrap="square" lIns="103615" tIns="51793" rIns="103615" bIns="51793" anchor="ctr" anchorCtr="0">
            <a:noAutofit/>
          </a:bodyPr>
          <a:lstStyle/>
          <a:p>
            <a:pPr algn="ctr"/>
            <a:r>
              <a:rPr lang="en-US" sz="1587">
                <a:solidFill>
                  <a:srgbClr val="1D3F74"/>
                </a:solidFill>
                <a:latin typeface="Arial"/>
                <a:ea typeface="Arial"/>
                <a:cs typeface="Arial"/>
                <a:sym typeface="Arial"/>
              </a:rPr>
              <a:t>Are voluntary international performance standards developed through consensus by the clean cooking community</a:t>
            </a:r>
            <a:endParaRPr sz="1587">
              <a:solidFill>
                <a:srgbClr val="1D3F74"/>
              </a:solidFill>
              <a:latin typeface="Arial"/>
              <a:ea typeface="Arial"/>
              <a:cs typeface="Arial"/>
              <a:sym typeface="Arial"/>
            </a:endParaRPr>
          </a:p>
        </p:txBody>
      </p:sp>
      <p:sp>
        <p:nvSpPr>
          <p:cNvPr id="1756" name="Google Shape;1756;p5"/>
          <p:cNvSpPr txBox="1"/>
          <p:nvPr/>
        </p:nvSpPr>
        <p:spPr>
          <a:xfrm>
            <a:off x="1293096" y="4615310"/>
            <a:ext cx="1947905" cy="453476"/>
          </a:xfrm>
          <a:prstGeom prst="rect">
            <a:avLst/>
          </a:prstGeom>
          <a:noFill/>
          <a:ln>
            <a:noFill/>
          </a:ln>
        </p:spPr>
        <p:txBody>
          <a:bodyPr spcFirstLastPara="1" wrap="square" lIns="103615" tIns="51793" rIns="103615" bIns="51793" anchor="t" anchorCtr="0">
            <a:spAutoFit/>
          </a:bodyPr>
          <a:lstStyle/>
          <a:p>
            <a:r>
              <a:rPr lang="en-US" sz="2267" b="1">
                <a:solidFill>
                  <a:srgbClr val="1D3F74"/>
                </a:solidFill>
                <a:latin typeface="Roboto"/>
                <a:ea typeface="Roboto"/>
                <a:cs typeface="Roboto"/>
                <a:sym typeface="Roboto"/>
              </a:rPr>
              <a:t>Voluntary</a:t>
            </a:r>
            <a:endParaRPr sz="1587">
              <a:solidFill>
                <a:srgbClr val="000000"/>
              </a:solidFill>
              <a:latin typeface="Arial"/>
              <a:ea typeface="Arial"/>
              <a:cs typeface="Arial"/>
              <a:sym typeface="Arial"/>
            </a:endParaRPr>
          </a:p>
        </p:txBody>
      </p:sp>
      <p:sp>
        <p:nvSpPr>
          <p:cNvPr id="1757" name="Google Shape;1757;p5"/>
          <p:cNvSpPr/>
          <p:nvPr/>
        </p:nvSpPr>
        <p:spPr>
          <a:xfrm>
            <a:off x="897470" y="2147316"/>
            <a:ext cx="2363117" cy="2322682"/>
          </a:xfrm>
          <a:prstGeom prst="blockArc">
            <a:avLst>
              <a:gd name="adj1" fmla="val 256174"/>
              <a:gd name="adj2" fmla="val 21500750"/>
              <a:gd name="adj3" fmla="val 6710"/>
            </a:avLst>
          </a:prstGeom>
          <a:solidFill>
            <a:srgbClr val="BFBFBF"/>
          </a:solidFill>
          <a:ln>
            <a:noFill/>
          </a:ln>
        </p:spPr>
        <p:txBody>
          <a:bodyPr spcFirstLastPara="1" wrap="square" lIns="103615" tIns="51793" rIns="103615" bIns="51793" anchor="ctr" anchorCtr="0">
            <a:noAutofit/>
          </a:bodyPr>
          <a:lstStyle/>
          <a:p>
            <a:pPr algn="ctr"/>
            <a:endParaRPr sz="1587">
              <a:solidFill>
                <a:srgbClr val="1D3F74"/>
              </a:solidFill>
              <a:latin typeface="Arial"/>
              <a:ea typeface="Arial"/>
              <a:cs typeface="Arial"/>
              <a:sym typeface="Arial"/>
            </a:endParaRPr>
          </a:p>
        </p:txBody>
      </p:sp>
      <p:sp>
        <p:nvSpPr>
          <p:cNvPr id="1758" name="Google Shape;1758;p5"/>
          <p:cNvSpPr/>
          <p:nvPr/>
        </p:nvSpPr>
        <p:spPr>
          <a:xfrm>
            <a:off x="3114254" y="3156768"/>
            <a:ext cx="831344" cy="148616"/>
          </a:xfrm>
          <a:prstGeom prst="rightArrow">
            <a:avLst>
              <a:gd name="adj1" fmla="val 100000"/>
              <a:gd name="adj2" fmla="val 115144"/>
            </a:avLst>
          </a:prstGeom>
          <a:solidFill>
            <a:srgbClr val="BFBFBF"/>
          </a:solidFill>
          <a:ln>
            <a:noFill/>
          </a:ln>
        </p:spPr>
        <p:txBody>
          <a:bodyPr spcFirstLastPara="1" wrap="square" lIns="103615" tIns="51793" rIns="103615" bIns="51793" anchor="ctr" anchorCtr="0">
            <a:noAutofit/>
          </a:bodyPr>
          <a:lstStyle/>
          <a:p>
            <a:pPr algn="ctr"/>
            <a:endParaRPr sz="1587">
              <a:solidFill>
                <a:srgbClr val="1D3F74"/>
              </a:solidFill>
              <a:latin typeface="Arial"/>
              <a:ea typeface="Arial"/>
              <a:cs typeface="Arial"/>
              <a:sym typeface="Arial"/>
            </a:endParaRPr>
          </a:p>
        </p:txBody>
      </p:sp>
      <p:cxnSp>
        <p:nvCxnSpPr>
          <p:cNvPr id="1759" name="Google Shape;1759;p5"/>
          <p:cNvCxnSpPr/>
          <p:nvPr/>
        </p:nvCxnSpPr>
        <p:spPr>
          <a:xfrm>
            <a:off x="1167378" y="5149040"/>
            <a:ext cx="1879245" cy="0"/>
          </a:xfrm>
          <a:prstGeom prst="straightConnector1">
            <a:avLst/>
          </a:prstGeom>
          <a:noFill/>
          <a:ln w="19050" cap="flat" cmpd="sng">
            <a:solidFill>
              <a:schemeClr val="dk1"/>
            </a:solidFill>
            <a:prstDash val="solid"/>
            <a:round/>
            <a:headEnd type="none" w="sm" len="sm"/>
            <a:tailEnd type="none" w="sm" len="sm"/>
          </a:ln>
        </p:spPr>
      </p:cxnSp>
      <p:sp>
        <p:nvSpPr>
          <p:cNvPr id="1760" name="Google Shape;1760;p5"/>
          <p:cNvSpPr txBox="1"/>
          <p:nvPr/>
        </p:nvSpPr>
        <p:spPr>
          <a:xfrm>
            <a:off x="547872" y="1490440"/>
            <a:ext cx="8595464" cy="637719"/>
          </a:xfrm>
          <a:prstGeom prst="rect">
            <a:avLst/>
          </a:prstGeom>
          <a:noFill/>
          <a:ln>
            <a:noFill/>
          </a:ln>
        </p:spPr>
        <p:txBody>
          <a:bodyPr spcFirstLastPara="1" wrap="square" lIns="0" tIns="0" rIns="0" bIns="0" anchor="t" anchorCtr="0">
            <a:noAutofit/>
          </a:bodyPr>
          <a:lstStyle/>
          <a:p>
            <a:pPr>
              <a:buClr>
                <a:srgbClr val="303131"/>
              </a:buClr>
              <a:buSzPts val="1500"/>
            </a:pPr>
            <a:r>
              <a:rPr lang="en-US" sz="3023">
                <a:solidFill>
                  <a:srgbClr val="578D44"/>
                </a:solidFill>
                <a:latin typeface="Roboto Black"/>
                <a:ea typeface="Roboto Black"/>
                <a:cs typeface="Roboto Black"/>
                <a:sym typeface="Roboto Black"/>
              </a:rPr>
              <a:t>ISO standards… </a:t>
            </a:r>
            <a:endParaRPr sz="2267"/>
          </a:p>
        </p:txBody>
      </p:sp>
      <p:pic>
        <p:nvPicPr>
          <p:cNvPr id="1761" name="Google Shape;1761;p5"/>
          <p:cNvPicPr preferRelativeResize="0"/>
          <p:nvPr/>
        </p:nvPicPr>
        <p:blipFill rotWithShape="1">
          <a:blip r:embed="rId3">
            <a:alphaModFix/>
          </a:blip>
          <a:srcRect b="21015"/>
          <a:stretch/>
        </p:blipFill>
        <p:spPr>
          <a:xfrm>
            <a:off x="1282842" y="2674183"/>
            <a:ext cx="1598299" cy="1262402"/>
          </a:xfrm>
          <a:prstGeom prst="rect">
            <a:avLst/>
          </a:prstGeom>
          <a:noFill/>
          <a:ln>
            <a:noFill/>
          </a:ln>
        </p:spPr>
      </p:pic>
      <p:pic>
        <p:nvPicPr>
          <p:cNvPr id="1762" name="Google Shape;1762;p5"/>
          <p:cNvPicPr preferRelativeResize="0"/>
          <p:nvPr/>
        </p:nvPicPr>
        <p:blipFill rotWithShape="1">
          <a:blip r:embed="rId4">
            <a:alphaModFix/>
          </a:blip>
          <a:srcRect b="23048"/>
          <a:stretch/>
        </p:blipFill>
        <p:spPr>
          <a:xfrm>
            <a:off x="3720186" y="2051381"/>
            <a:ext cx="2964601" cy="2281327"/>
          </a:xfrm>
          <a:prstGeom prst="rect">
            <a:avLst/>
          </a:prstGeom>
          <a:noFill/>
          <a:ln>
            <a:noFill/>
          </a:ln>
        </p:spPr>
      </p:pic>
      <p:pic>
        <p:nvPicPr>
          <p:cNvPr id="1763" name="Google Shape;1763;p5"/>
          <p:cNvPicPr preferRelativeResize="0"/>
          <p:nvPr/>
        </p:nvPicPr>
        <p:blipFill rotWithShape="1">
          <a:blip r:embed="rId5">
            <a:alphaModFix/>
          </a:blip>
          <a:srcRect b="14056"/>
          <a:stretch/>
        </p:blipFill>
        <p:spPr>
          <a:xfrm>
            <a:off x="7487791" y="2628977"/>
            <a:ext cx="1574079" cy="1352811"/>
          </a:xfrm>
          <a:prstGeom prst="rect">
            <a:avLst/>
          </a:prstGeom>
          <a:noFill/>
          <a:ln>
            <a:noFill/>
          </a:ln>
        </p:spPr>
      </p:pic>
      <p:pic>
        <p:nvPicPr>
          <p:cNvPr id="1764" name="Google Shape;1764;p5"/>
          <p:cNvPicPr preferRelativeResize="0"/>
          <p:nvPr/>
        </p:nvPicPr>
        <p:blipFill rotWithShape="1">
          <a:blip r:embed="rId6">
            <a:alphaModFix/>
          </a:blip>
          <a:srcRect r="7428" b="16120"/>
          <a:stretch/>
        </p:blipFill>
        <p:spPr>
          <a:xfrm>
            <a:off x="11280574" y="2959550"/>
            <a:ext cx="818139" cy="926650"/>
          </a:xfrm>
          <a:prstGeom prst="rect">
            <a:avLst/>
          </a:prstGeom>
          <a:noFill/>
          <a:ln>
            <a:noFill/>
          </a:ln>
        </p:spPr>
      </p:pic>
      <p:grpSp>
        <p:nvGrpSpPr>
          <p:cNvPr id="1765" name="Google Shape;1765;p5"/>
          <p:cNvGrpSpPr/>
          <p:nvPr/>
        </p:nvGrpSpPr>
        <p:grpSpPr>
          <a:xfrm>
            <a:off x="10752469" y="3050014"/>
            <a:ext cx="553161" cy="692131"/>
            <a:chOff x="930276" y="2566988"/>
            <a:chExt cx="400050" cy="396875"/>
          </a:xfrm>
          <a:solidFill>
            <a:schemeClr val="bg1"/>
          </a:solidFill>
        </p:grpSpPr>
        <p:sp>
          <p:nvSpPr>
            <p:cNvPr id="1766" name="Google Shape;1766;p5"/>
            <p:cNvSpPr/>
            <p:nvPr/>
          </p:nvSpPr>
          <p:spPr>
            <a:xfrm>
              <a:off x="930276" y="2566988"/>
              <a:ext cx="400050" cy="396875"/>
            </a:xfrm>
            <a:custGeom>
              <a:avLst/>
              <a:gdLst/>
              <a:ahLst/>
              <a:cxnLst/>
              <a:rect l="l" t="t" r="r" b="b"/>
              <a:pathLst>
                <a:path w="185" h="184" extrusionOk="0">
                  <a:moveTo>
                    <a:pt x="142" y="176"/>
                  </a:moveTo>
                  <a:cubicBezTo>
                    <a:pt x="185" y="131"/>
                    <a:pt x="155" y="83"/>
                    <a:pt x="138" y="75"/>
                  </a:cubicBezTo>
                  <a:cubicBezTo>
                    <a:pt x="144" y="85"/>
                    <a:pt x="141" y="94"/>
                    <a:pt x="134" y="100"/>
                  </a:cubicBezTo>
                  <a:cubicBezTo>
                    <a:pt x="126" y="107"/>
                    <a:pt x="103" y="105"/>
                    <a:pt x="104" y="89"/>
                  </a:cubicBezTo>
                  <a:cubicBezTo>
                    <a:pt x="105" y="76"/>
                    <a:pt x="115" y="74"/>
                    <a:pt x="119" y="52"/>
                  </a:cubicBezTo>
                  <a:cubicBezTo>
                    <a:pt x="124" y="27"/>
                    <a:pt x="99" y="8"/>
                    <a:pt x="76" y="0"/>
                  </a:cubicBezTo>
                  <a:cubicBezTo>
                    <a:pt x="95" y="43"/>
                    <a:pt x="54" y="46"/>
                    <a:pt x="49" y="84"/>
                  </a:cubicBezTo>
                  <a:cubicBezTo>
                    <a:pt x="39" y="78"/>
                    <a:pt x="33" y="68"/>
                    <a:pt x="33" y="68"/>
                  </a:cubicBezTo>
                  <a:cubicBezTo>
                    <a:pt x="0" y="130"/>
                    <a:pt x="24" y="167"/>
                    <a:pt x="57" y="184"/>
                  </a:cubicBezTo>
                </a:path>
              </a:pathLst>
            </a:custGeom>
            <a:grpFill/>
            <a:ln w="12700" cap="rnd" cmpd="sng">
              <a:solidFill>
                <a:schemeClr val="dk2"/>
              </a:solidFill>
              <a:prstDash val="solid"/>
              <a:round/>
              <a:headEnd type="none" w="sm" len="sm"/>
              <a:tailEnd type="none" w="sm" len="sm"/>
            </a:ln>
          </p:spPr>
          <p:txBody>
            <a:bodyPr spcFirstLastPara="1" wrap="square" lIns="138153" tIns="69077" rIns="138153" bIns="69077" anchor="t" anchorCtr="0">
              <a:noAutofit/>
            </a:bodyPr>
            <a:lstStyle/>
            <a:p>
              <a:endParaRPr sz="2116">
                <a:solidFill>
                  <a:srgbClr val="000000"/>
                </a:solidFill>
                <a:latin typeface="Arial"/>
                <a:ea typeface="Arial"/>
                <a:cs typeface="Arial"/>
                <a:sym typeface="Arial"/>
              </a:endParaRPr>
            </a:p>
          </p:txBody>
        </p:sp>
        <p:sp>
          <p:nvSpPr>
            <p:cNvPr id="1767" name="Google Shape;1767;p5"/>
            <p:cNvSpPr/>
            <p:nvPr/>
          </p:nvSpPr>
          <p:spPr>
            <a:xfrm>
              <a:off x="1033463" y="2808288"/>
              <a:ext cx="190500" cy="147638"/>
            </a:xfrm>
            <a:custGeom>
              <a:avLst/>
              <a:gdLst/>
              <a:ahLst/>
              <a:cxnLst/>
              <a:rect l="l" t="t" r="r" b="b"/>
              <a:pathLst>
                <a:path w="88" h="68" extrusionOk="0">
                  <a:moveTo>
                    <a:pt x="23" y="68"/>
                  </a:moveTo>
                  <a:cubicBezTo>
                    <a:pt x="0" y="40"/>
                    <a:pt x="24" y="25"/>
                    <a:pt x="18" y="0"/>
                  </a:cubicBezTo>
                  <a:cubicBezTo>
                    <a:pt x="32" y="8"/>
                    <a:pt x="36" y="18"/>
                    <a:pt x="39" y="28"/>
                  </a:cubicBezTo>
                  <a:cubicBezTo>
                    <a:pt x="42" y="38"/>
                    <a:pt x="51" y="48"/>
                    <a:pt x="61" y="48"/>
                  </a:cubicBezTo>
                  <a:cubicBezTo>
                    <a:pt x="71" y="48"/>
                    <a:pt x="76" y="40"/>
                    <a:pt x="79" y="30"/>
                  </a:cubicBezTo>
                  <a:cubicBezTo>
                    <a:pt x="88" y="50"/>
                    <a:pt x="79" y="60"/>
                    <a:pt x="71" y="68"/>
                  </a:cubicBezTo>
                </a:path>
              </a:pathLst>
            </a:custGeom>
            <a:grpFill/>
            <a:ln w="12700" cap="rnd" cmpd="sng">
              <a:solidFill>
                <a:schemeClr val="dk2"/>
              </a:solidFill>
              <a:prstDash val="solid"/>
              <a:round/>
              <a:headEnd type="none" w="sm" len="sm"/>
              <a:tailEnd type="none" w="sm" len="sm"/>
            </a:ln>
          </p:spPr>
          <p:txBody>
            <a:bodyPr spcFirstLastPara="1" wrap="square" lIns="138153" tIns="69077" rIns="138153" bIns="69077" anchor="t" anchorCtr="0">
              <a:noAutofit/>
            </a:bodyPr>
            <a:lstStyle/>
            <a:p>
              <a:endParaRPr sz="2116">
                <a:solidFill>
                  <a:srgbClr val="000000"/>
                </a:solidFill>
                <a:latin typeface="Arial"/>
                <a:ea typeface="Arial"/>
                <a:cs typeface="Arial"/>
                <a:sym typeface="Arial"/>
              </a:endParaRPr>
            </a:p>
          </p:txBody>
        </p:sp>
      </p:grpSp>
      <p:grpSp>
        <p:nvGrpSpPr>
          <p:cNvPr id="1768" name="Google Shape;1768;p5"/>
          <p:cNvGrpSpPr/>
          <p:nvPr/>
        </p:nvGrpSpPr>
        <p:grpSpPr>
          <a:xfrm>
            <a:off x="11522086" y="2771132"/>
            <a:ext cx="191750" cy="212327"/>
            <a:chOff x="1619251" y="2638426"/>
            <a:chExt cx="242888" cy="241300"/>
          </a:xfrm>
        </p:grpSpPr>
        <p:sp>
          <p:nvSpPr>
            <p:cNvPr id="1769" name="Google Shape;1769;p5"/>
            <p:cNvSpPr/>
            <p:nvPr/>
          </p:nvSpPr>
          <p:spPr>
            <a:xfrm>
              <a:off x="1619251" y="2638426"/>
              <a:ext cx="242888" cy="241300"/>
            </a:xfrm>
            <a:prstGeom prst="ellipse">
              <a:avLst/>
            </a:prstGeom>
            <a:noFill/>
            <a:ln w="12700" cap="rnd" cmpd="sng">
              <a:solidFill>
                <a:schemeClr val="dk2"/>
              </a:solidFill>
              <a:prstDash val="solid"/>
              <a:round/>
              <a:headEnd type="none" w="sm" len="sm"/>
              <a:tailEnd type="none" w="sm" len="sm"/>
            </a:ln>
          </p:spPr>
          <p:txBody>
            <a:bodyPr spcFirstLastPara="1" wrap="square" lIns="138153" tIns="69077" rIns="138153" bIns="69077" anchor="t" anchorCtr="0">
              <a:noAutofit/>
            </a:bodyPr>
            <a:lstStyle/>
            <a:p>
              <a:endParaRPr sz="2116">
                <a:solidFill>
                  <a:srgbClr val="1D3F74"/>
                </a:solidFill>
                <a:latin typeface="Arial"/>
                <a:ea typeface="Arial"/>
                <a:cs typeface="Arial"/>
                <a:sym typeface="Arial"/>
              </a:endParaRPr>
            </a:p>
          </p:txBody>
        </p:sp>
        <p:sp>
          <p:nvSpPr>
            <p:cNvPr id="1770" name="Google Shape;1770;p5"/>
            <p:cNvSpPr/>
            <p:nvPr/>
          </p:nvSpPr>
          <p:spPr>
            <a:xfrm>
              <a:off x="1697039" y="2716214"/>
              <a:ext cx="95250" cy="77788"/>
            </a:xfrm>
            <a:custGeom>
              <a:avLst/>
              <a:gdLst/>
              <a:ahLst/>
              <a:cxnLst/>
              <a:rect l="l" t="t" r="r" b="b"/>
              <a:pathLst>
                <a:path w="60" h="49" extrusionOk="0">
                  <a:moveTo>
                    <a:pt x="0" y="27"/>
                  </a:moveTo>
                  <a:lnTo>
                    <a:pt x="22" y="49"/>
                  </a:lnTo>
                  <a:lnTo>
                    <a:pt x="60" y="0"/>
                  </a:lnTo>
                </a:path>
              </a:pathLst>
            </a:custGeom>
            <a:noFill/>
            <a:ln w="12700" cap="rnd" cmpd="sng">
              <a:solidFill>
                <a:schemeClr val="dk2"/>
              </a:solidFill>
              <a:prstDash val="solid"/>
              <a:round/>
              <a:headEnd type="none" w="med" len="med"/>
              <a:tailEnd type="none" w="med" len="med"/>
            </a:ln>
          </p:spPr>
          <p:txBody>
            <a:bodyPr spcFirstLastPara="1" wrap="square" lIns="138153" tIns="69077" rIns="138153" bIns="69077" anchor="t" anchorCtr="0">
              <a:noAutofit/>
            </a:bodyPr>
            <a:lstStyle/>
            <a:p>
              <a:endParaRPr sz="2116">
                <a:solidFill>
                  <a:srgbClr val="1D3F74"/>
                </a:solidFill>
                <a:latin typeface="Arial"/>
                <a:ea typeface="Arial"/>
                <a:cs typeface="Arial"/>
                <a:sym typeface="Arial"/>
              </a:endParaRPr>
            </a:p>
          </p:txBody>
        </p:sp>
      </p:grpSp>
      <p:pic>
        <p:nvPicPr>
          <p:cNvPr id="1771" name="Google Shape;1771;p5"/>
          <p:cNvPicPr preferRelativeResize="0"/>
          <p:nvPr/>
        </p:nvPicPr>
        <p:blipFill rotWithShape="1">
          <a:blip r:embed="rId7">
            <a:alphaModFix/>
          </a:blip>
          <a:srcRect/>
          <a:stretch/>
        </p:blipFill>
        <p:spPr>
          <a:xfrm>
            <a:off x="10918974" y="2748174"/>
            <a:ext cx="252458" cy="315573"/>
          </a:xfrm>
          <a:prstGeom prst="rect">
            <a:avLst/>
          </a:prstGeom>
          <a:noFill/>
          <a:ln>
            <a:noFill/>
          </a:ln>
        </p:spPr>
      </p:pic>
      <p:sp>
        <p:nvSpPr>
          <p:cNvPr id="40" name="TextBox 39">
            <a:extLst>
              <a:ext uri="{FF2B5EF4-FFF2-40B4-BE49-F238E27FC236}">
                <a16:creationId xmlns:a16="http://schemas.microsoft.com/office/drawing/2014/main" id="{081DAABA-C700-4967-9F07-30FFEB196A6C}"/>
              </a:ext>
            </a:extLst>
          </p:cNvPr>
          <p:cNvSpPr txBox="1"/>
          <p:nvPr/>
        </p:nvSpPr>
        <p:spPr>
          <a:xfrm>
            <a:off x="10847070" y="7503765"/>
            <a:ext cx="3240845" cy="276999"/>
          </a:xfrm>
          <a:prstGeom prst="rect">
            <a:avLst/>
          </a:prstGeom>
          <a:noFill/>
        </p:spPr>
        <p:txBody>
          <a:bodyPr wrap="square">
            <a:spAutoFit/>
          </a:bodyPr>
          <a:lstStyle/>
          <a:p>
            <a:r>
              <a:rPr lang="en-US" sz="1200" i="1" dirty="0">
                <a:solidFill>
                  <a:schemeClr val="bg1"/>
                </a:solidFill>
              </a:rPr>
              <a:t>Adapted from Jetter &amp; Derby et al. (2022)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535BB1F-2EF7-E149-BE5A-8097D780B1F2}"/>
              </a:ext>
            </a:extLst>
          </p:cNvPr>
          <p:cNvPicPr>
            <a:picLocks noChangeAspect="1"/>
          </p:cNvPicPr>
          <p:nvPr/>
        </p:nvPicPr>
        <p:blipFill>
          <a:blip r:embed="rId4"/>
          <a:stretch>
            <a:fillRect/>
          </a:stretch>
        </p:blipFill>
        <p:spPr>
          <a:xfrm>
            <a:off x="2373568" y="1647555"/>
            <a:ext cx="8304816" cy="5984354"/>
          </a:xfrm>
          <a:prstGeom prst="rect">
            <a:avLst/>
          </a:prstGeom>
        </p:spPr>
      </p:pic>
      <p:sp>
        <p:nvSpPr>
          <p:cNvPr id="2" name="Title 1">
            <a:extLst>
              <a:ext uri="{FF2B5EF4-FFF2-40B4-BE49-F238E27FC236}">
                <a16:creationId xmlns:a16="http://schemas.microsoft.com/office/drawing/2014/main" id="{B9B02AC7-521A-3949-B70E-2C45935B4C75}"/>
              </a:ext>
            </a:extLst>
          </p:cNvPr>
          <p:cNvSpPr>
            <a:spLocks noGrp="1"/>
          </p:cNvSpPr>
          <p:nvPr>
            <p:ph type="title"/>
          </p:nvPr>
        </p:nvSpPr>
        <p:spPr/>
        <p:txBody>
          <a:bodyPr>
            <a:normAutofit/>
          </a:bodyPr>
          <a:lstStyle/>
          <a:p>
            <a:r>
              <a:rPr lang="en-US" sz="2380" dirty="0">
                <a:solidFill>
                  <a:schemeClr val="tx1"/>
                </a:solidFill>
                <a:latin typeface="Arial"/>
                <a:cs typeface="Arial"/>
              </a:rPr>
              <a:t>Based on relationship with risk for </a:t>
            </a:r>
            <a:r>
              <a:rPr lang="en-US" sz="2380" b="1" dirty="0">
                <a:solidFill>
                  <a:schemeClr val="tx1"/>
                </a:solidFill>
                <a:latin typeface="Arial"/>
                <a:cs typeface="Arial"/>
              </a:rPr>
              <a:t>acute lower respiratory infections</a:t>
            </a:r>
            <a:endParaRPr lang="en-US" sz="2380" dirty="0">
              <a:solidFill>
                <a:schemeClr val="tx1"/>
              </a:solidFill>
              <a:latin typeface="Arial"/>
              <a:cs typeface="Arial"/>
            </a:endParaRPr>
          </a:p>
        </p:txBody>
      </p:sp>
      <p:sp>
        <p:nvSpPr>
          <p:cNvPr id="17" name="Title 1">
            <a:extLst>
              <a:ext uri="{FF2B5EF4-FFF2-40B4-BE49-F238E27FC236}">
                <a16:creationId xmlns:a16="http://schemas.microsoft.com/office/drawing/2014/main" id="{5FB9DA98-25DE-324E-B184-1F146E9FCFDD}"/>
              </a:ext>
            </a:extLst>
          </p:cNvPr>
          <p:cNvSpPr txBox="1">
            <a:spLocks/>
          </p:cNvSpPr>
          <p:nvPr/>
        </p:nvSpPr>
        <p:spPr>
          <a:xfrm>
            <a:off x="628072" y="-64872"/>
            <a:ext cx="11081329" cy="1349533"/>
          </a:xfrm>
          <a:prstGeom prst="rect">
            <a:avLst/>
          </a:prstGeom>
          <a:noFill/>
          <a:ln>
            <a:noFill/>
          </a:ln>
        </p:spPr>
        <p:txBody>
          <a:bodyPr spcFirstLastPara="1" wrap="square" lIns="103615" tIns="103615" rIns="103615" bIns="103615" anchor="ctr" anchorCtr="0">
            <a:normAutofit fontScale="8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marR="0" lvl="1"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2pPr>
            <a:lvl3pPr marR="0" lvl="2"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3pPr>
            <a:lvl4pPr marR="0" lvl="3"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4pPr>
            <a:lvl5pPr marR="0" lvl="4"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5pPr>
            <a:lvl6pPr marR="0" lvl="5"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6pPr>
            <a:lvl7pPr marR="0" lvl="6"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7pPr>
            <a:lvl8pPr marR="0" lvl="7"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8pPr>
            <a:lvl9pPr marR="0" lvl="8"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9pPr>
          </a:lstStyle>
          <a:p>
            <a:r>
              <a:rPr lang="en-US" sz="5400" dirty="0">
                <a:solidFill>
                  <a:srgbClr val="1E4D2B"/>
                </a:solidFill>
                <a:latin typeface="+mj-lt"/>
              </a:rPr>
              <a:t>ISO PM2.5 Targets: Link with health risk</a:t>
            </a:r>
          </a:p>
        </p:txBody>
      </p:sp>
      <p:sp>
        <p:nvSpPr>
          <p:cNvPr id="13" name="TextBox 12">
            <a:extLst>
              <a:ext uri="{FF2B5EF4-FFF2-40B4-BE49-F238E27FC236}">
                <a16:creationId xmlns:a16="http://schemas.microsoft.com/office/drawing/2014/main" id="{71A57D50-9F50-455D-AD9C-5B44EEC9B28C}"/>
              </a:ext>
            </a:extLst>
          </p:cNvPr>
          <p:cNvSpPr txBox="1"/>
          <p:nvPr/>
        </p:nvSpPr>
        <p:spPr>
          <a:xfrm>
            <a:off x="10084118" y="7503765"/>
            <a:ext cx="4003797" cy="276999"/>
          </a:xfrm>
          <a:prstGeom prst="rect">
            <a:avLst/>
          </a:prstGeom>
          <a:noFill/>
        </p:spPr>
        <p:txBody>
          <a:bodyPr wrap="square">
            <a:spAutoFit/>
          </a:bodyPr>
          <a:lstStyle/>
          <a:p>
            <a:r>
              <a:rPr lang="en-US" sz="1200" i="1" dirty="0">
                <a:solidFill>
                  <a:schemeClr val="bg1"/>
                </a:solidFill>
              </a:rPr>
              <a:t>Adapted from WHO - “VPTs for Standards Workshop”</a:t>
            </a:r>
          </a:p>
        </p:txBody>
      </p:sp>
    </p:spTree>
    <p:extLst>
      <p:ext uri="{BB962C8B-B14F-4D97-AF65-F5344CB8AC3E}">
        <p14:creationId xmlns:p14="http://schemas.microsoft.com/office/powerpoint/2010/main" val="20433905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535BB1F-2EF7-E149-BE5A-8097D780B1F2}"/>
              </a:ext>
            </a:extLst>
          </p:cNvPr>
          <p:cNvPicPr>
            <a:picLocks noChangeAspect="1"/>
          </p:cNvPicPr>
          <p:nvPr/>
        </p:nvPicPr>
        <p:blipFill>
          <a:blip r:embed="rId4"/>
          <a:stretch>
            <a:fillRect/>
          </a:stretch>
        </p:blipFill>
        <p:spPr>
          <a:xfrm>
            <a:off x="2373568" y="1647555"/>
            <a:ext cx="8304816" cy="5984354"/>
          </a:xfrm>
          <a:prstGeom prst="rect">
            <a:avLst/>
          </a:prstGeom>
        </p:spPr>
      </p:pic>
      <p:sp>
        <p:nvSpPr>
          <p:cNvPr id="2" name="Title 1">
            <a:extLst>
              <a:ext uri="{FF2B5EF4-FFF2-40B4-BE49-F238E27FC236}">
                <a16:creationId xmlns:a16="http://schemas.microsoft.com/office/drawing/2014/main" id="{B9B02AC7-521A-3949-B70E-2C45935B4C75}"/>
              </a:ext>
            </a:extLst>
          </p:cNvPr>
          <p:cNvSpPr>
            <a:spLocks noGrp="1"/>
          </p:cNvSpPr>
          <p:nvPr>
            <p:ph type="title"/>
          </p:nvPr>
        </p:nvSpPr>
        <p:spPr/>
        <p:txBody>
          <a:bodyPr>
            <a:normAutofit/>
          </a:bodyPr>
          <a:lstStyle/>
          <a:p>
            <a:r>
              <a:rPr lang="en-US" sz="2380" dirty="0">
                <a:solidFill>
                  <a:schemeClr val="tx1"/>
                </a:solidFill>
                <a:latin typeface="Arial"/>
                <a:cs typeface="Arial"/>
              </a:rPr>
              <a:t>Based on relationship with risk for </a:t>
            </a:r>
            <a:r>
              <a:rPr lang="en-US" sz="2380" b="1" dirty="0">
                <a:solidFill>
                  <a:schemeClr val="tx1"/>
                </a:solidFill>
                <a:latin typeface="Arial"/>
                <a:cs typeface="Arial"/>
              </a:rPr>
              <a:t>acute lower respiratory infections</a:t>
            </a:r>
            <a:endParaRPr lang="en-US" sz="2380" dirty="0">
              <a:solidFill>
                <a:schemeClr val="tx1"/>
              </a:solidFill>
              <a:latin typeface="Arial"/>
              <a:cs typeface="Arial"/>
            </a:endParaRPr>
          </a:p>
        </p:txBody>
      </p:sp>
      <p:sp>
        <p:nvSpPr>
          <p:cNvPr id="10" name="TextBox 9">
            <a:extLst>
              <a:ext uri="{FF2B5EF4-FFF2-40B4-BE49-F238E27FC236}">
                <a16:creationId xmlns:a16="http://schemas.microsoft.com/office/drawing/2014/main" id="{F801AF72-568D-483B-9F5C-154DBB523809}"/>
              </a:ext>
            </a:extLst>
          </p:cNvPr>
          <p:cNvSpPr txBox="1"/>
          <p:nvPr/>
        </p:nvSpPr>
        <p:spPr>
          <a:xfrm>
            <a:off x="10064879" y="3385471"/>
            <a:ext cx="2230052" cy="390556"/>
          </a:xfrm>
          <a:prstGeom prst="rect">
            <a:avLst/>
          </a:prstGeom>
          <a:noFill/>
        </p:spPr>
        <p:txBody>
          <a:bodyPr wrap="square" rtlCol="0">
            <a:spAutoFit/>
          </a:bodyPr>
          <a:lstStyle/>
          <a:p>
            <a:r>
              <a:rPr lang="en-US" sz="1938" dirty="0"/>
              <a:t>RR&gt;3.15=Tier 0</a:t>
            </a:r>
          </a:p>
        </p:txBody>
      </p:sp>
      <p:grpSp>
        <p:nvGrpSpPr>
          <p:cNvPr id="5" name="Group 4">
            <a:extLst>
              <a:ext uri="{FF2B5EF4-FFF2-40B4-BE49-F238E27FC236}">
                <a16:creationId xmlns:a16="http://schemas.microsoft.com/office/drawing/2014/main" id="{724D5C01-5BEB-408A-834F-832FE1AB998A}"/>
              </a:ext>
            </a:extLst>
          </p:cNvPr>
          <p:cNvGrpSpPr/>
          <p:nvPr/>
        </p:nvGrpSpPr>
        <p:grpSpPr>
          <a:xfrm>
            <a:off x="2253271" y="3914320"/>
            <a:ext cx="8458735" cy="2771565"/>
            <a:chOff x="647419" y="3100819"/>
            <a:chExt cx="8728258" cy="2859873"/>
          </a:xfrm>
        </p:grpSpPr>
        <p:sp>
          <p:nvSpPr>
            <p:cNvPr id="3" name="TextBox 2">
              <a:extLst>
                <a:ext uri="{FF2B5EF4-FFF2-40B4-BE49-F238E27FC236}">
                  <a16:creationId xmlns:a16="http://schemas.microsoft.com/office/drawing/2014/main" id="{54EE229B-A0ED-43B2-8A8D-2DC00395EE7E}"/>
                </a:ext>
              </a:extLst>
            </p:cNvPr>
            <p:cNvSpPr txBox="1"/>
            <p:nvPr/>
          </p:nvSpPr>
          <p:spPr>
            <a:xfrm>
              <a:off x="8340961" y="3100819"/>
              <a:ext cx="1034716" cy="403000"/>
            </a:xfrm>
            <a:prstGeom prst="rect">
              <a:avLst/>
            </a:prstGeom>
            <a:noFill/>
          </p:spPr>
          <p:txBody>
            <a:bodyPr wrap="square" rtlCol="0">
              <a:spAutoFit/>
            </a:bodyPr>
            <a:lstStyle/>
            <a:p>
              <a:r>
                <a:rPr lang="en-US" sz="1938" dirty="0"/>
                <a:t>Tier 1</a:t>
              </a:r>
            </a:p>
          </p:txBody>
        </p:sp>
        <p:sp>
          <p:nvSpPr>
            <p:cNvPr id="7" name="TextBox 6">
              <a:extLst>
                <a:ext uri="{FF2B5EF4-FFF2-40B4-BE49-F238E27FC236}">
                  <a16:creationId xmlns:a16="http://schemas.microsoft.com/office/drawing/2014/main" id="{A436C199-0247-4E5D-8A79-2E2E458A8423}"/>
                </a:ext>
              </a:extLst>
            </p:cNvPr>
            <p:cNvSpPr txBox="1"/>
            <p:nvPr/>
          </p:nvSpPr>
          <p:spPr>
            <a:xfrm>
              <a:off x="4217887" y="3723212"/>
              <a:ext cx="1034716" cy="403000"/>
            </a:xfrm>
            <a:prstGeom prst="rect">
              <a:avLst/>
            </a:prstGeom>
            <a:noFill/>
          </p:spPr>
          <p:txBody>
            <a:bodyPr wrap="square" rtlCol="0">
              <a:spAutoFit/>
            </a:bodyPr>
            <a:lstStyle/>
            <a:p>
              <a:r>
                <a:rPr lang="en-US" sz="1938" dirty="0"/>
                <a:t>Tier 2</a:t>
              </a:r>
            </a:p>
          </p:txBody>
        </p:sp>
        <p:sp>
          <p:nvSpPr>
            <p:cNvPr id="8" name="TextBox 7">
              <a:extLst>
                <a:ext uri="{FF2B5EF4-FFF2-40B4-BE49-F238E27FC236}">
                  <a16:creationId xmlns:a16="http://schemas.microsoft.com/office/drawing/2014/main" id="{EDAB2524-70B9-4B4F-B27C-3AFC1FE2B44D}"/>
                </a:ext>
              </a:extLst>
            </p:cNvPr>
            <p:cNvSpPr txBox="1"/>
            <p:nvPr/>
          </p:nvSpPr>
          <p:spPr>
            <a:xfrm>
              <a:off x="2785699" y="4426884"/>
              <a:ext cx="1034717" cy="403000"/>
            </a:xfrm>
            <a:prstGeom prst="rect">
              <a:avLst/>
            </a:prstGeom>
            <a:noFill/>
          </p:spPr>
          <p:txBody>
            <a:bodyPr wrap="square" rtlCol="0">
              <a:spAutoFit/>
            </a:bodyPr>
            <a:lstStyle/>
            <a:p>
              <a:r>
                <a:rPr lang="en-US" sz="1938" dirty="0"/>
                <a:t>Tier 3</a:t>
              </a:r>
            </a:p>
          </p:txBody>
        </p:sp>
        <p:sp>
          <p:nvSpPr>
            <p:cNvPr id="9" name="TextBox 8">
              <a:extLst>
                <a:ext uri="{FF2B5EF4-FFF2-40B4-BE49-F238E27FC236}">
                  <a16:creationId xmlns:a16="http://schemas.microsoft.com/office/drawing/2014/main" id="{B9824CE9-E8AF-40E8-AB51-AA654250C8EE}"/>
                </a:ext>
              </a:extLst>
            </p:cNvPr>
            <p:cNvSpPr txBox="1"/>
            <p:nvPr/>
          </p:nvSpPr>
          <p:spPr>
            <a:xfrm>
              <a:off x="1885109" y="5018066"/>
              <a:ext cx="1034717" cy="403000"/>
            </a:xfrm>
            <a:prstGeom prst="rect">
              <a:avLst/>
            </a:prstGeom>
            <a:noFill/>
          </p:spPr>
          <p:txBody>
            <a:bodyPr wrap="square" rtlCol="0">
              <a:spAutoFit/>
            </a:bodyPr>
            <a:lstStyle/>
            <a:p>
              <a:r>
                <a:rPr lang="en-US" sz="1938" dirty="0"/>
                <a:t>Tier 4</a:t>
              </a:r>
            </a:p>
          </p:txBody>
        </p:sp>
        <p:sp>
          <p:nvSpPr>
            <p:cNvPr id="11" name="TextBox 10">
              <a:extLst>
                <a:ext uri="{FF2B5EF4-FFF2-40B4-BE49-F238E27FC236}">
                  <a16:creationId xmlns:a16="http://schemas.microsoft.com/office/drawing/2014/main" id="{73CA74BE-BA37-46BC-BE6D-C1FF6E9D6909}"/>
                </a:ext>
              </a:extLst>
            </p:cNvPr>
            <p:cNvSpPr txBox="1"/>
            <p:nvPr/>
          </p:nvSpPr>
          <p:spPr>
            <a:xfrm>
              <a:off x="647419" y="5557692"/>
              <a:ext cx="1755049" cy="403000"/>
            </a:xfrm>
            <a:prstGeom prst="rect">
              <a:avLst/>
            </a:prstGeom>
            <a:noFill/>
          </p:spPr>
          <p:txBody>
            <a:bodyPr wrap="square" rtlCol="0">
              <a:spAutoFit/>
            </a:bodyPr>
            <a:lstStyle/>
            <a:p>
              <a:r>
                <a:rPr lang="en-US" sz="1938" dirty="0"/>
                <a:t>RR1=Tier 5</a:t>
              </a:r>
            </a:p>
          </p:txBody>
        </p:sp>
      </p:grpSp>
      <p:sp>
        <p:nvSpPr>
          <p:cNvPr id="17" name="Title 1">
            <a:extLst>
              <a:ext uri="{FF2B5EF4-FFF2-40B4-BE49-F238E27FC236}">
                <a16:creationId xmlns:a16="http://schemas.microsoft.com/office/drawing/2014/main" id="{5FB9DA98-25DE-324E-B184-1F146E9FCFDD}"/>
              </a:ext>
            </a:extLst>
          </p:cNvPr>
          <p:cNvSpPr txBox="1">
            <a:spLocks/>
          </p:cNvSpPr>
          <p:nvPr/>
        </p:nvSpPr>
        <p:spPr>
          <a:xfrm>
            <a:off x="628072" y="-64872"/>
            <a:ext cx="11081329" cy="1349533"/>
          </a:xfrm>
          <a:prstGeom prst="rect">
            <a:avLst/>
          </a:prstGeom>
          <a:noFill/>
          <a:ln>
            <a:noFill/>
          </a:ln>
        </p:spPr>
        <p:txBody>
          <a:bodyPr spcFirstLastPara="1" wrap="square" lIns="103615" tIns="103615" rIns="103615" bIns="103615" anchor="ctr" anchorCtr="0">
            <a:normAutofit fontScale="8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marR="0" lvl="1"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2pPr>
            <a:lvl3pPr marR="0" lvl="2"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3pPr>
            <a:lvl4pPr marR="0" lvl="3"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4pPr>
            <a:lvl5pPr marR="0" lvl="4"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5pPr>
            <a:lvl6pPr marR="0" lvl="5"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6pPr>
            <a:lvl7pPr marR="0" lvl="6"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7pPr>
            <a:lvl8pPr marR="0" lvl="7"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8pPr>
            <a:lvl9pPr marR="0" lvl="8"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9pPr>
          </a:lstStyle>
          <a:p>
            <a:r>
              <a:rPr lang="en-US" sz="5400" dirty="0">
                <a:solidFill>
                  <a:srgbClr val="1E4D2B"/>
                </a:solidFill>
                <a:latin typeface="+mj-lt"/>
              </a:rPr>
              <a:t>ISO PM2.5 Targets: Link with health risk</a:t>
            </a:r>
          </a:p>
        </p:txBody>
      </p:sp>
      <p:sp>
        <p:nvSpPr>
          <p:cNvPr id="15" name="TextBox 14">
            <a:extLst>
              <a:ext uri="{FF2B5EF4-FFF2-40B4-BE49-F238E27FC236}">
                <a16:creationId xmlns:a16="http://schemas.microsoft.com/office/drawing/2014/main" id="{07E5EE1A-DB52-41F6-95E9-2E61B8FDE383}"/>
              </a:ext>
            </a:extLst>
          </p:cNvPr>
          <p:cNvSpPr txBox="1"/>
          <p:nvPr/>
        </p:nvSpPr>
        <p:spPr>
          <a:xfrm>
            <a:off x="10084118" y="7503765"/>
            <a:ext cx="4003797" cy="276999"/>
          </a:xfrm>
          <a:prstGeom prst="rect">
            <a:avLst/>
          </a:prstGeom>
          <a:noFill/>
        </p:spPr>
        <p:txBody>
          <a:bodyPr wrap="square">
            <a:spAutoFit/>
          </a:bodyPr>
          <a:lstStyle/>
          <a:p>
            <a:r>
              <a:rPr lang="en-US" sz="1200" i="1" dirty="0">
                <a:solidFill>
                  <a:schemeClr val="bg1"/>
                </a:solidFill>
              </a:rPr>
              <a:t>Adapted from WHO - “VPTs for Standards Workshop”</a:t>
            </a:r>
          </a:p>
        </p:txBody>
      </p:sp>
    </p:spTree>
    <p:extLst>
      <p:ext uri="{BB962C8B-B14F-4D97-AF65-F5344CB8AC3E}">
        <p14:creationId xmlns:p14="http://schemas.microsoft.com/office/powerpoint/2010/main" val="3400255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966EBAE1-4A5B-5E43-B006-8FC9F2F73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199" y="1494182"/>
            <a:ext cx="10363200" cy="4784035"/>
          </a:xfrm>
          <a:prstGeom prst="rect">
            <a:avLst/>
          </a:prstGeom>
        </p:spPr>
      </p:pic>
      <p:sp>
        <p:nvSpPr>
          <p:cNvPr id="2" name="Title 1">
            <a:extLst>
              <a:ext uri="{FF2B5EF4-FFF2-40B4-BE49-F238E27FC236}">
                <a16:creationId xmlns:a16="http://schemas.microsoft.com/office/drawing/2014/main" id="{28220631-52F6-48D3-9B41-148A13FDEC20}"/>
              </a:ext>
            </a:extLst>
          </p:cNvPr>
          <p:cNvSpPr>
            <a:spLocks noGrp="1"/>
          </p:cNvSpPr>
          <p:nvPr>
            <p:ph type="title"/>
          </p:nvPr>
        </p:nvSpPr>
        <p:spPr>
          <a:xfrm>
            <a:off x="628073" y="197374"/>
            <a:ext cx="12561453" cy="861774"/>
          </a:xfrm>
        </p:spPr>
        <p:txBody>
          <a:bodyPr/>
          <a:lstStyle/>
          <a:p>
            <a:r>
              <a:rPr lang="en-US" sz="4400" dirty="0"/>
              <a:t>ISO PM</a:t>
            </a:r>
            <a:r>
              <a:rPr lang="en-US" sz="4400" baseline="-25000" dirty="0"/>
              <a:t>2.5</a:t>
            </a:r>
            <a:r>
              <a:rPr lang="en-US" sz="4400" dirty="0"/>
              <a:t> Default Targets </a:t>
            </a:r>
          </a:p>
        </p:txBody>
      </p:sp>
      <p:sp>
        <p:nvSpPr>
          <p:cNvPr id="7" name="TextBox 6">
            <a:extLst>
              <a:ext uri="{FF2B5EF4-FFF2-40B4-BE49-F238E27FC236}">
                <a16:creationId xmlns:a16="http://schemas.microsoft.com/office/drawing/2014/main" id="{6A8BBDA0-9AE2-49AF-BA6E-EA43B367D504}"/>
              </a:ext>
            </a:extLst>
          </p:cNvPr>
          <p:cNvSpPr txBox="1"/>
          <p:nvPr/>
        </p:nvSpPr>
        <p:spPr>
          <a:xfrm>
            <a:off x="10084118" y="7503765"/>
            <a:ext cx="4003797" cy="276999"/>
          </a:xfrm>
          <a:prstGeom prst="rect">
            <a:avLst/>
          </a:prstGeom>
          <a:noFill/>
        </p:spPr>
        <p:txBody>
          <a:bodyPr wrap="square">
            <a:spAutoFit/>
          </a:bodyPr>
          <a:lstStyle/>
          <a:p>
            <a:r>
              <a:rPr lang="en-US" sz="1200" i="1" dirty="0">
                <a:solidFill>
                  <a:schemeClr val="bg1"/>
                </a:solidFill>
              </a:rPr>
              <a:t>Adapted from WHO - “VPTs for Standards Workshop”</a:t>
            </a:r>
          </a:p>
        </p:txBody>
      </p:sp>
    </p:spTree>
    <p:extLst>
      <p:ext uri="{BB962C8B-B14F-4D97-AF65-F5344CB8AC3E}">
        <p14:creationId xmlns:p14="http://schemas.microsoft.com/office/powerpoint/2010/main" val="35720426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7E420B8C-5545-1D42-AE61-5525659F7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2816" y="1681218"/>
            <a:ext cx="10363200" cy="5565853"/>
          </a:xfrm>
          <a:prstGeom prst="rect">
            <a:avLst/>
          </a:prstGeom>
        </p:spPr>
      </p:pic>
      <p:sp>
        <p:nvSpPr>
          <p:cNvPr id="5" name="Title 1">
            <a:extLst>
              <a:ext uri="{FF2B5EF4-FFF2-40B4-BE49-F238E27FC236}">
                <a16:creationId xmlns:a16="http://schemas.microsoft.com/office/drawing/2014/main" id="{E81EA87C-D8BB-A44A-9D50-A569D10D7613}"/>
              </a:ext>
            </a:extLst>
          </p:cNvPr>
          <p:cNvSpPr txBox="1">
            <a:spLocks/>
          </p:cNvSpPr>
          <p:nvPr/>
        </p:nvSpPr>
        <p:spPr>
          <a:xfrm>
            <a:off x="2373567" y="-228500"/>
            <a:ext cx="9298670" cy="1680536"/>
          </a:xfrm>
          <a:prstGeom prst="rect">
            <a:avLst/>
          </a:prstGeom>
          <a:noFill/>
          <a:ln>
            <a:noFill/>
          </a:ln>
        </p:spPr>
        <p:txBody>
          <a:bodyPr spcFirstLastPara="1" wrap="square" lIns="103615" tIns="103615" rIns="103615" bIns="103615"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1pPr>
            <a:lvl2pPr marR="0" lvl="1"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2pPr>
            <a:lvl3pPr marR="0" lvl="2"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3pPr>
            <a:lvl4pPr marR="0" lvl="3"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4pPr>
            <a:lvl5pPr marR="0" lvl="4"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5pPr>
            <a:lvl6pPr marR="0" lvl="5"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6pPr>
            <a:lvl7pPr marR="0" lvl="6"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7pPr>
            <a:lvl8pPr marR="0" lvl="7"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8pPr>
            <a:lvl9pPr marR="0" lvl="8" algn="l" rtl="0">
              <a:lnSpc>
                <a:spcPct val="100000"/>
              </a:lnSpc>
              <a:spcBef>
                <a:spcPts val="0"/>
              </a:spcBef>
              <a:spcAft>
                <a:spcPts val="0"/>
              </a:spcAft>
              <a:buClr>
                <a:srgbClr val="97ABBC"/>
              </a:buClr>
              <a:buSzPts val="3600"/>
              <a:buFont typeface="Raleway"/>
              <a:buNone/>
              <a:defRPr sz="3600" b="0" i="0" u="none" strike="noStrike" cap="none">
                <a:solidFill>
                  <a:srgbClr val="97ABBC"/>
                </a:solidFill>
                <a:latin typeface="Raleway"/>
                <a:ea typeface="Raleway"/>
                <a:cs typeface="Raleway"/>
                <a:sym typeface="Raleway"/>
              </a:defRPr>
            </a:lvl9pPr>
          </a:lstStyle>
          <a:p>
            <a:endParaRPr lang="en-US" sz="3060" dirty="0"/>
          </a:p>
        </p:txBody>
      </p:sp>
      <p:sp>
        <p:nvSpPr>
          <p:cNvPr id="2" name="Title 1">
            <a:extLst>
              <a:ext uri="{FF2B5EF4-FFF2-40B4-BE49-F238E27FC236}">
                <a16:creationId xmlns:a16="http://schemas.microsoft.com/office/drawing/2014/main" id="{FFA5E5FE-1DC1-40E3-9CF4-EAECC88281A3}"/>
              </a:ext>
            </a:extLst>
          </p:cNvPr>
          <p:cNvSpPr>
            <a:spLocks noGrp="1"/>
          </p:cNvSpPr>
          <p:nvPr>
            <p:ph type="title"/>
          </p:nvPr>
        </p:nvSpPr>
        <p:spPr>
          <a:xfrm>
            <a:off x="628073" y="682"/>
            <a:ext cx="12561453" cy="1015663"/>
          </a:xfrm>
        </p:spPr>
        <p:txBody>
          <a:bodyPr/>
          <a:lstStyle/>
          <a:p>
            <a:r>
              <a:rPr lang="en-US" sz="5400" dirty="0"/>
              <a:t>ISO CO Targets</a:t>
            </a:r>
            <a:endParaRPr lang="en-US" dirty="0"/>
          </a:p>
        </p:txBody>
      </p:sp>
      <p:sp>
        <p:nvSpPr>
          <p:cNvPr id="6" name="TextBox 5">
            <a:extLst>
              <a:ext uri="{FF2B5EF4-FFF2-40B4-BE49-F238E27FC236}">
                <a16:creationId xmlns:a16="http://schemas.microsoft.com/office/drawing/2014/main" id="{125B4970-64CE-4632-98BC-6F354D1E41EA}"/>
              </a:ext>
            </a:extLst>
          </p:cNvPr>
          <p:cNvSpPr txBox="1"/>
          <p:nvPr/>
        </p:nvSpPr>
        <p:spPr>
          <a:xfrm>
            <a:off x="10084118" y="7503765"/>
            <a:ext cx="4003797" cy="276999"/>
          </a:xfrm>
          <a:prstGeom prst="rect">
            <a:avLst/>
          </a:prstGeom>
          <a:noFill/>
        </p:spPr>
        <p:txBody>
          <a:bodyPr wrap="square">
            <a:spAutoFit/>
          </a:bodyPr>
          <a:lstStyle/>
          <a:p>
            <a:r>
              <a:rPr lang="en-US" sz="1200" i="1" dirty="0">
                <a:solidFill>
                  <a:schemeClr val="bg1"/>
                </a:solidFill>
              </a:rPr>
              <a:t>Adapted from WHO - “VPTs for Standards Workshop”</a:t>
            </a:r>
          </a:p>
        </p:txBody>
      </p:sp>
      <p:sp>
        <p:nvSpPr>
          <p:cNvPr id="7" name="TextBox 6">
            <a:extLst>
              <a:ext uri="{FF2B5EF4-FFF2-40B4-BE49-F238E27FC236}">
                <a16:creationId xmlns:a16="http://schemas.microsoft.com/office/drawing/2014/main" id="{4096FD64-D2C5-4B10-B497-DEC41DDD0483}"/>
              </a:ext>
            </a:extLst>
          </p:cNvPr>
          <p:cNvSpPr txBox="1"/>
          <p:nvPr/>
        </p:nvSpPr>
        <p:spPr>
          <a:xfrm>
            <a:off x="486497" y="1251981"/>
            <a:ext cx="13072809" cy="400110"/>
          </a:xfrm>
          <a:prstGeom prst="rect">
            <a:avLst/>
          </a:prstGeom>
          <a:noFill/>
        </p:spPr>
        <p:txBody>
          <a:bodyPr wrap="none" rtlCol="0">
            <a:spAutoFit/>
          </a:bodyPr>
          <a:lstStyle/>
          <a:p>
            <a:r>
              <a:rPr lang="en-US" b="1" dirty="0">
                <a:solidFill>
                  <a:srgbClr val="E1963E"/>
                </a:solidFill>
              </a:rPr>
              <a:t>The same exposure-response curves are not available for CO – instead, we use WHO exposure guidelines</a:t>
            </a:r>
          </a:p>
        </p:txBody>
      </p:sp>
    </p:spTree>
    <p:extLst>
      <p:ext uri="{BB962C8B-B14F-4D97-AF65-F5344CB8AC3E}">
        <p14:creationId xmlns:p14="http://schemas.microsoft.com/office/powerpoint/2010/main" val="29753141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44E2-C23F-41BD-8106-2CE75F011492}"/>
              </a:ext>
            </a:extLst>
          </p:cNvPr>
          <p:cNvSpPr>
            <a:spLocks noGrp="1"/>
          </p:cNvSpPr>
          <p:nvPr>
            <p:ph type="title"/>
          </p:nvPr>
        </p:nvSpPr>
        <p:spPr>
          <a:xfrm>
            <a:off x="180729" y="299702"/>
            <a:ext cx="7111612" cy="865413"/>
          </a:xfrm>
        </p:spPr>
        <p:txBody>
          <a:bodyPr/>
          <a:lstStyle/>
          <a:p>
            <a:r>
              <a:rPr lang="en-US" b="1" dirty="0"/>
              <a:t>If the VPTs are based on what people would be exposed to – why don’t we use field data for the tiers?!</a:t>
            </a:r>
          </a:p>
        </p:txBody>
      </p:sp>
      <p:pic>
        <p:nvPicPr>
          <p:cNvPr id="5" name="Graphic 4">
            <a:extLst>
              <a:ext uri="{FF2B5EF4-FFF2-40B4-BE49-F238E27FC236}">
                <a16:creationId xmlns:a16="http://schemas.microsoft.com/office/drawing/2014/main" id="{825F4AC5-74F9-471A-8CBB-5816D1B328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59767" y="1417320"/>
            <a:ext cx="6621944" cy="6355080"/>
          </a:xfrm>
          <a:prstGeom prst="rect">
            <a:avLst/>
          </a:prstGeom>
        </p:spPr>
      </p:pic>
    </p:spTree>
    <p:extLst>
      <p:ext uri="{BB962C8B-B14F-4D97-AF65-F5344CB8AC3E}">
        <p14:creationId xmlns:p14="http://schemas.microsoft.com/office/powerpoint/2010/main" val="79305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44E2-C23F-41BD-8106-2CE75F011492}"/>
              </a:ext>
            </a:extLst>
          </p:cNvPr>
          <p:cNvSpPr>
            <a:spLocks noGrp="1"/>
          </p:cNvSpPr>
          <p:nvPr>
            <p:ph type="title"/>
          </p:nvPr>
        </p:nvSpPr>
        <p:spPr>
          <a:xfrm>
            <a:off x="180729" y="299702"/>
            <a:ext cx="7111612" cy="865413"/>
          </a:xfrm>
        </p:spPr>
        <p:txBody>
          <a:bodyPr/>
          <a:lstStyle/>
          <a:p>
            <a:r>
              <a:rPr lang="en-US" b="1" dirty="0"/>
              <a:t>If the VPTs are based on what people would be exposed to – why don’t we use field data for the tiers?!</a:t>
            </a:r>
          </a:p>
        </p:txBody>
      </p:sp>
      <p:pic>
        <p:nvPicPr>
          <p:cNvPr id="5" name="Graphic 4">
            <a:extLst>
              <a:ext uri="{FF2B5EF4-FFF2-40B4-BE49-F238E27FC236}">
                <a16:creationId xmlns:a16="http://schemas.microsoft.com/office/drawing/2014/main" id="{825F4AC5-74F9-471A-8CBB-5816D1B328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59767" y="1417320"/>
            <a:ext cx="6621944" cy="6355080"/>
          </a:xfrm>
          <a:prstGeom prst="rect">
            <a:avLst/>
          </a:prstGeom>
        </p:spPr>
      </p:pic>
      <p:sp>
        <p:nvSpPr>
          <p:cNvPr id="4" name="Rectangle: Rounded Corners 3">
            <a:extLst>
              <a:ext uri="{FF2B5EF4-FFF2-40B4-BE49-F238E27FC236}">
                <a16:creationId xmlns:a16="http://schemas.microsoft.com/office/drawing/2014/main" id="{A9D2F57A-6040-42FB-9572-ADA202533FF5}"/>
              </a:ext>
            </a:extLst>
          </p:cNvPr>
          <p:cNvSpPr/>
          <p:nvPr/>
        </p:nvSpPr>
        <p:spPr>
          <a:xfrm>
            <a:off x="2686050" y="4809490"/>
            <a:ext cx="5195388" cy="2554514"/>
          </a:xfrm>
          <a:prstGeom prst="roundRect">
            <a:avLst/>
          </a:prstGeom>
          <a:solidFill>
            <a:srgbClr val="E196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There are simply too many uncontrollable factors in the field to establish a single set of performance metrics that are meaningful.</a:t>
            </a:r>
          </a:p>
        </p:txBody>
      </p:sp>
    </p:spTree>
    <p:extLst>
      <p:ext uri="{BB962C8B-B14F-4D97-AF65-F5344CB8AC3E}">
        <p14:creationId xmlns:p14="http://schemas.microsoft.com/office/powerpoint/2010/main" val="4132517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4"/>
        <p:cNvGrpSpPr/>
        <p:nvPr/>
      </p:nvGrpSpPr>
      <p:grpSpPr>
        <a:xfrm>
          <a:off x="0" y="0"/>
          <a:ext cx="0" cy="0"/>
          <a:chOff x="0" y="0"/>
          <a:chExt cx="0" cy="0"/>
        </a:xfrm>
      </p:grpSpPr>
      <p:sp>
        <p:nvSpPr>
          <p:cNvPr id="1865" name="Google Shape;1865;p14"/>
          <p:cNvSpPr txBox="1">
            <a:spLocks noGrp="1"/>
          </p:cNvSpPr>
          <p:nvPr>
            <p:ph type="body" sz="quarter" idx="10"/>
          </p:nvPr>
        </p:nvSpPr>
        <p:spPr>
          <a:xfrm>
            <a:off x="375228" y="76426"/>
            <a:ext cx="13260562" cy="1749680"/>
          </a:xfrm>
          <a:prstGeom prst="rect">
            <a:avLst/>
          </a:prstGeom>
          <a:noFill/>
          <a:ln>
            <a:noFill/>
          </a:ln>
        </p:spPr>
        <p:txBody>
          <a:bodyPr spcFirstLastPara="1" vert="horz" wrap="square" lIns="0" tIns="0" rIns="0" bIns="0" rtlCol="0" anchor="t" anchorCtr="0">
            <a:noAutofit/>
          </a:bodyPr>
          <a:lstStyle/>
          <a:p>
            <a:pPr marL="0" indent="0">
              <a:buNone/>
            </a:pPr>
            <a:r>
              <a:rPr lang="en-US" sz="3928" b="1" dirty="0"/>
              <a:t>Lab testing tells us important information about the performance and quality of </a:t>
            </a:r>
            <a:r>
              <a:rPr lang="en-US" sz="3928" b="1" dirty="0">
                <a:solidFill>
                  <a:srgbClr val="1D3F74"/>
                </a:solidFill>
              </a:rPr>
              <a:t>cookstoves</a:t>
            </a:r>
            <a:endParaRPr b="1" dirty="0"/>
          </a:p>
        </p:txBody>
      </p:sp>
      <p:sp>
        <p:nvSpPr>
          <p:cNvPr id="1866" name="Google Shape;1866;p14"/>
          <p:cNvSpPr txBox="1">
            <a:spLocks noGrp="1"/>
          </p:cNvSpPr>
          <p:nvPr>
            <p:ph type="body" idx="4294967295"/>
          </p:nvPr>
        </p:nvSpPr>
        <p:spPr>
          <a:xfrm>
            <a:off x="0" y="1862138"/>
            <a:ext cx="5943600" cy="425450"/>
          </a:xfrm>
          <a:prstGeom prst="rect">
            <a:avLst/>
          </a:prstGeom>
          <a:solidFill>
            <a:srgbClr val="1E4D2B"/>
          </a:solidFill>
          <a:ln w="25400" cap="flat" cmpd="sng">
            <a:solidFill>
              <a:schemeClr val="dk1"/>
            </a:solidFill>
            <a:prstDash val="solid"/>
            <a:round/>
            <a:headEnd type="none" w="sm" len="sm"/>
            <a:tailEnd type="none" w="sm" len="sm"/>
          </a:ln>
        </p:spPr>
        <p:txBody>
          <a:bodyPr spcFirstLastPara="1" vert="horz" wrap="square" lIns="0" tIns="0" rIns="0" bIns="0" rtlCol="0" anchor="ctr" anchorCtr="0">
            <a:noAutofit/>
          </a:bodyPr>
          <a:lstStyle/>
          <a:p>
            <a:pPr marL="0" indent="0" algn="ctr">
              <a:spcAft>
                <a:spcPts val="151"/>
              </a:spcAft>
              <a:buNone/>
            </a:pPr>
            <a:r>
              <a:rPr lang="en-US" dirty="0">
                <a:solidFill>
                  <a:schemeClr val="bg1"/>
                </a:solidFill>
                <a:latin typeface="Roboto"/>
                <a:ea typeface="Roboto"/>
                <a:cs typeface="Roboto"/>
                <a:sym typeface="Roboto"/>
              </a:rPr>
              <a:t>Lab testing does tell us:</a:t>
            </a:r>
            <a:endParaRPr dirty="0">
              <a:solidFill>
                <a:schemeClr val="bg1"/>
              </a:solidFill>
            </a:endParaRPr>
          </a:p>
        </p:txBody>
      </p:sp>
      <p:sp>
        <p:nvSpPr>
          <p:cNvPr id="1867" name="Google Shape;1867;p14"/>
          <p:cNvSpPr txBox="1">
            <a:spLocks noGrp="1"/>
          </p:cNvSpPr>
          <p:nvPr>
            <p:ph type="body" idx="4294967295"/>
          </p:nvPr>
        </p:nvSpPr>
        <p:spPr>
          <a:xfrm>
            <a:off x="7870825" y="1862138"/>
            <a:ext cx="5946775" cy="425450"/>
          </a:xfrm>
          <a:prstGeom prst="rect">
            <a:avLst/>
          </a:prstGeom>
          <a:solidFill>
            <a:srgbClr val="1E4D2B"/>
          </a:solidFill>
          <a:ln w="25400" cap="flat" cmpd="sng">
            <a:solidFill>
              <a:schemeClr val="dk1"/>
            </a:solidFill>
            <a:prstDash val="solid"/>
            <a:round/>
            <a:headEnd type="none" w="sm" len="sm"/>
            <a:tailEnd type="none" w="sm" len="sm"/>
          </a:ln>
        </p:spPr>
        <p:txBody>
          <a:bodyPr spcFirstLastPara="1" vert="horz" wrap="square" lIns="0" tIns="0" rIns="0" bIns="0" rtlCol="0" anchor="ctr" anchorCtr="0">
            <a:noAutofit/>
          </a:bodyPr>
          <a:lstStyle/>
          <a:p>
            <a:pPr marL="0" indent="0" algn="ctr">
              <a:spcAft>
                <a:spcPts val="151"/>
              </a:spcAft>
              <a:buNone/>
            </a:pPr>
            <a:r>
              <a:rPr lang="en-US" dirty="0">
                <a:solidFill>
                  <a:schemeClr val="bg1"/>
                </a:solidFill>
                <a:latin typeface="Roboto"/>
                <a:ea typeface="Roboto"/>
                <a:cs typeface="Roboto"/>
                <a:sym typeface="Roboto"/>
              </a:rPr>
              <a:t>Lab testing does NOT tell us:</a:t>
            </a:r>
            <a:endParaRPr dirty="0">
              <a:solidFill>
                <a:schemeClr val="bg1"/>
              </a:solidFill>
            </a:endParaRPr>
          </a:p>
        </p:txBody>
      </p:sp>
      <p:sp>
        <p:nvSpPr>
          <p:cNvPr id="1868" name="Google Shape;1868;p14"/>
          <p:cNvSpPr txBox="1">
            <a:spLocks noGrp="1"/>
          </p:cNvSpPr>
          <p:nvPr>
            <p:ph type="body" idx="4294967295"/>
          </p:nvPr>
        </p:nvSpPr>
        <p:spPr>
          <a:xfrm>
            <a:off x="1817453" y="2358267"/>
            <a:ext cx="4651375" cy="1319213"/>
          </a:xfrm>
          <a:prstGeom prst="rect">
            <a:avLst/>
          </a:prstGeom>
          <a:noFill/>
          <a:ln>
            <a:noFill/>
          </a:ln>
        </p:spPr>
        <p:txBody>
          <a:bodyPr spcFirstLastPara="1" vert="horz" wrap="square" lIns="0" tIns="0" rIns="0" bIns="0" rtlCol="0" anchor="ctr" anchorCtr="0">
            <a:noAutofit/>
          </a:bodyPr>
          <a:lstStyle/>
          <a:p>
            <a:pPr marL="0" indent="0" defTabSz="509292">
              <a:buNone/>
            </a:pPr>
            <a:r>
              <a:rPr lang="en-US" b="1" dirty="0">
                <a:solidFill>
                  <a:srgbClr val="1D3F74"/>
                </a:solidFill>
                <a:sym typeface="Arial"/>
              </a:rPr>
              <a:t>Performance </a:t>
            </a:r>
            <a:r>
              <a:rPr lang="en-US" sz="1813" dirty="0">
                <a:solidFill>
                  <a:srgbClr val="303131"/>
                </a:solidFill>
                <a:sym typeface="Arial"/>
              </a:rPr>
              <a:t>of a stove / fuel combination under controlled conditions for efficiency, emissions, safety, and durability</a:t>
            </a:r>
            <a:endParaRPr sz="1813" dirty="0">
              <a:solidFill>
                <a:srgbClr val="303131"/>
              </a:solidFill>
            </a:endParaRPr>
          </a:p>
        </p:txBody>
      </p:sp>
      <p:sp>
        <p:nvSpPr>
          <p:cNvPr id="1869" name="Google Shape;1869;p14"/>
          <p:cNvSpPr txBox="1"/>
          <p:nvPr/>
        </p:nvSpPr>
        <p:spPr>
          <a:xfrm>
            <a:off x="1847314" y="3868508"/>
            <a:ext cx="4654169" cy="1319389"/>
          </a:xfrm>
          <a:prstGeom prst="rect">
            <a:avLst/>
          </a:prstGeom>
          <a:noFill/>
          <a:ln>
            <a:noFill/>
          </a:ln>
        </p:spPr>
        <p:txBody>
          <a:bodyPr spcFirstLastPara="1" wrap="square" lIns="0" tIns="0" rIns="0" bIns="0" anchor="ctr" anchorCtr="0">
            <a:noAutofit/>
          </a:bodyPr>
          <a:lstStyle/>
          <a:p>
            <a:pPr>
              <a:lnSpc>
                <a:spcPct val="115000"/>
              </a:lnSpc>
              <a:buClr>
                <a:srgbClr val="303131"/>
              </a:buClr>
              <a:buSzPts val="2133"/>
            </a:pPr>
            <a:r>
              <a:rPr lang="en-US" sz="2417" b="1" dirty="0">
                <a:solidFill>
                  <a:srgbClr val="1D3F74"/>
                </a:solidFill>
                <a:latin typeface="Roboto"/>
                <a:ea typeface="Roboto"/>
                <a:cs typeface="Roboto"/>
                <a:sym typeface="Roboto"/>
              </a:rPr>
              <a:t>Effective screening</a:t>
            </a:r>
            <a:r>
              <a:rPr lang="en-US" sz="2116" dirty="0">
                <a:solidFill>
                  <a:srgbClr val="1D3F74"/>
                </a:solidFill>
                <a:latin typeface="Roboto"/>
                <a:ea typeface="Roboto"/>
                <a:cs typeface="Roboto"/>
                <a:sym typeface="Roboto"/>
              </a:rPr>
              <a:t> </a:t>
            </a:r>
            <a:r>
              <a:rPr lang="en-US" sz="1813" dirty="0">
                <a:solidFill>
                  <a:srgbClr val="303131"/>
                </a:solidFill>
                <a:latin typeface="Roboto"/>
                <a:ea typeface="Roboto"/>
                <a:cs typeface="Roboto"/>
                <a:sym typeface="Roboto"/>
              </a:rPr>
              <a:t>for higher-quality products and screening out of lower-quality products</a:t>
            </a:r>
            <a:endParaRPr sz="1813" dirty="0">
              <a:solidFill>
                <a:srgbClr val="303131"/>
              </a:solidFill>
              <a:latin typeface="Roboto"/>
              <a:ea typeface="Roboto"/>
              <a:cs typeface="Roboto"/>
              <a:sym typeface="Roboto"/>
            </a:endParaRPr>
          </a:p>
        </p:txBody>
      </p:sp>
      <p:sp>
        <p:nvSpPr>
          <p:cNvPr id="1870" name="Google Shape;1870;p14"/>
          <p:cNvSpPr txBox="1"/>
          <p:nvPr/>
        </p:nvSpPr>
        <p:spPr>
          <a:xfrm>
            <a:off x="1847315" y="5314954"/>
            <a:ext cx="4654170" cy="1319389"/>
          </a:xfrm>
          <a:prstGeom prst="rect">
            <a:avLst/>
          </a:prstGeom>
          <a:noFill/>
          <a:ln>
            <a:noFill/>
          </a:ln>
        </p:spPr>
        <p:txBody>
          <a:bodyPr spcFirstLastPara="1" wrap="square" lIns="0" tIns="0" rIns="0" bIns="0" anchor="ctr" anchorCtr="0">
            <a:noAutofit/>
          </a:bodyPr>
          <a:lstStyle/>
          <a:p>
            <a:pPr>
              <a:lnSpc>
                <a:spcPct val="115000"/>
              </a:lnSpc>
              <a:buClr>
                <a:srgbClr val="303131"/>
              </a:buClr>
              <a:buSzPts val="2133"/>
            </a:pPr>
            <a:r>
              <a:rPr lang="en-US" sz="2417" b="1">
                <a:solidFill>
                  <a:srgbClr val="1D3F74"/>
                </a:solidFill>
                <a:latin typeface="Roboto"/>
                <a:ea typeface="Roboto"/>
                <a:cs typeface="Roboto"/>
                <a:sym typeface="Roboto"/>
              </a:rPr>
              <a:t>Performance potential</a:t>
            </a:r>
            <a:r>
              <a:rPr lang="en-US" sz="2116">
                <a:solidFill>
                  <a:srgbClr val="1D3F74"/>
                </a:solidFill>
                <a:latin typeface="Roboto"/>
                <a:ea typeface="Roboto"/>
                <a:cs typeface="Roboto"/>
                <a:sym typeface="Roboto"/>
              </a:rPr>
              <a:t> </a:t>
            </a:r>
            <a:r>
              <a:rPr lang="en-US" sz="1813">
                <a:solidFill>
                  <a:srgbClr val="303131"/>
                </a:solidFill>
                <a:latin typeface="Roboto"/>
                <a:ea typeface="Roboto"/>
                <a:cs typeface="Roboto"/>
                <a:sym typeface="Roboto"/>
              </a:rPr>
              <a:t>of a stove / fuel combination in real life</a:t>
            </a:r>
            <a:endParaRPr sz="1813">
              <a:solidFill>
                <a:srgbClr val="303131"/>
              </a:solidFill>
              <a:latin typeface="Roboto"/>
              <a:ea typeface="Roboto"/>
              <a:cs typeface="Roboto"/>
              <a:sym typeface="Roboto"/>
            </a:endParaRPr>
          </a:p>
        </p:txBody>
      </p:sp>
      <p:sp>
        <p:nvSpPr>
          <p:cNvPr id="1871" name="Google Shape;1871;p14"/>
          <p:cNvSpPr txBox="1"/>
          <p:nvPr/>
        </p:nvSpPr>
        <p:spPr>
          <a:xfrm>
            <a:off x="8607839" y="2295004"/>
            <a:ext cx="4652723" cy="1319389"/>
          </a:xfrm>
          <a:prstGeom prst="rect">
            <a:avLst/>
          </a:prstGeom>
          <a:noFill/>
          <a:ln>
            <a:noFill/>
          </a:ln>
        </p:spPr>
        <p:txBody>
          <a:bodyPr spcFirstLastPara="1" wrap="square" lIns="0" tIns="0" rIns="0" bIns="0" anchor="ctr" anchorCtr="0">
            <a:noAutofit/>
          </a:bodyPr>
          <a:lstStyle/>
          <a:p>
            <a:pPr>
              <a:lnSpc>
                <a:spcPct val="115000"/>
              </a:lnSpc>
              <a:buClr>
                <a:srgbClr val="303131"/>
              </a:buClr>
              <a:buSzPts val="1600"/>
            </a:pPr>
            <a:r>
              <a:rPr lang="en-US" sz="1813">
                <a:solidFill>
                  <a:srgbClr val="302926"/>
                </a:solidFill>
                <a:latin typeface="Roboto"/>
                <a:ea typeface="Roboto"/>
                <a:cs typeface="Roboto"/>
                <a:sym typeface="Roboto"/>
              </a:rPr>
              <a:t>Whether a cookstove will </a:t>
            </a:r>
            <a:r>
              <a:rPr lang="en-US" sz="1813">
                <a:solidFill>
                  <a:srgbClr val="303131"/>
                </a:solidFill>
                <a:latin typeface="Roboto"/>
                <a:ea typeface="Roboto"/>
                <a:cs typeface="Roboto"/>
                <a:sym typeface="Roboto"/>
              </a:rPr>
              <a:t>meet the </a:t>
            </a:r>
            <a:r>
              <a:rPr lang="en-US" sz="2417" b="1">
                <a:solidFill>
                  <a:srgbClr val="1D3F74"/>
                </a:solidFill>
                <a:latin typeface="Roboto"/>
                <a:ea typeface="Roboto"/>
                <a:cs typeface="Roboto"/>
                <a:sym typeface="Roboto"/>
              </a:rPr>
              <a:t>needs or desires of consumers </a:t>
            </a:r>
            <a:endParaRPr sz="2417" b="1">
              <a:solidFill>
                <a:srgbClr val="1D3F74"/>
              </a:solidFill>
              <a:latin typeface="Roboto"/>
              <a:ea typeface="Roboto"/>
              <a:cs typeface="Roboto"/>
              <a:sym typeface="Roboto"/>
            </a:endParaRPr>
          </a:p>
        </p:txBody>
      </p:sp>
      <p:sp>
        <p:nvSpPr>
          <p:cNvPr id="1872" name="Google Shape;1872;p14"/>
          <p:cNvSpPr txBox="1"/>
          <p:nvPr/>
        </p:nvSpPr>
        <p:spPr>
          <a:xfrm>
            <a:off x="8606392" y="3804979"/>
            <a:ext cx="4654170" cy="1319389"/>
          </a:xfrm>
          <a:prstGeom prst="rect">
            <a:avLst/>
          </a:prstGeom>
          <a:noFill/>
          <a:ln>
            <a:noFill/>
          </a:ln>
        </p:spPr>
        <p:txBody>
          <a:bodyPr spcFirstLastPara="1" wrap="square" lIns="0" tIns="0" rIns="0" bIns="0" anchor="ctr" anchorCtr="0">
            <a:noAutofit/>
          </a:bodyPr>
          <a:lstStyle/>
          <a:p>
            <a:pPr>
              <a:lnSpc>
                <a:spcPct val="115000"/>
              </a:lnSpc>
              <a:buClr>
                <a:srgbClr val="303131"/>
              </a:buClr>
              <a:buSzPts val="1600"/>
            </a:pPr>
            <a:r>
              <a:rPr lang="en-US" sz="1813">
                <a:solidFill>
                  <a:srgbClr val="302926"/>
                </a:solidFill>
                <a:latin typeface="Roboto"/>
                <a:ea typeface="Roboto"/>
                <a:cs typeface="Roboto"/>
                <a:sym typeface="Roboto"/>
              </a:rPr>
              <a:t>Whether a cookstove will be </a:t>
            </a:r>
            <a:r>
              <a:rPr lang="en-US" sz="2417" b="1">
                <a:solidFill>
                  <a:srgbClr val="1D3F74"/>
                </a:solidFill>
                <a:latin typeface="Roboto"/>
                <a:ea typeface="Roboto"/>
                <a:cs typeface="Roboto"/>
                <a:sym typeface="Roboto"/>
              </a:rPr>
              <a:t>accepted, adopted, used correctly and exclusively </a:t>
            </a:r>
            <a:r>
              <a:rPr lang="en-US" sz="1813">
                <a:solidFill>
                  <a:srgbClr val="303131"/>
                </a:solidFill>
                <a:latin typeface="Roboto"/>
                <a:ea typeface="Roboto"/>
                <a:cs typeface="Roboto"/>
                <a:sym typeface="Roboto"/>
              </a:rPr>
              <a:t>by consumers</a:t>
            </a:r>
            <a:endParaRPr sz="1813">
              <a:solidFill>
                <a:srgbClr val="303131"/>
              </a:solidFill>
              <a:latin typeface="Roboto"/>
              <a:ea typeface="Roboto"/>
              <a:cs typeface="Roboto"/>
              <a:sym typeface="Roboto"/>
            </a:endParaRPr>
          </a:p>
        </p:txBody>
      </p:sp>
      <p:sp>
        <p:nvSpPr>
          <p:cNvPr id="1873" name="Google Shape;1873;p14"/>
          <p:cNvSpPr txBox="1"/>
          <p:nvPr/>
        </p:nvSpPr>
        <p:spPr>
          <a:xfrm>
            <a:off x="8606392" y="5314954"/>
            <a:ext cx="4654170" cy="1319389"/>
          </a:xfrm>
          <a:prstGeom prst="rect">
            <a:avLst/>
          </a:prstGeom>
          <a:noFill/>
          <a:ln>
            <a:noFill/>
          </a:ln>
        </p:spPr>
        <p:txBody>
          <a:bodyPr spcFirstLastPara="1" wrap="square" lIns="0" tIns="0" rIns="0" bIns="0" anchor="ctr" anchorCtr="0">
            <a:noAutofit/>
          </a:bodyPr>
          <a:lstStyle/>
          <a:p>
            <a:pPr>
              <a:lnSpc>
                <a:spcPct val="115000"/>
              </a:lnSpc>
              <a:buClr>
                <a:srgbClr val="303131"/>
              </a:buClr>
              <a:buSzPts val="1600"/>
            </a:pPr>
            <a:r>
              <a:rPr lang="en-US" sz="1813">
                <a:solidFill>
                  <a:srgbClr val="302926"/>
                </a:solidFill>
                <a:latin typeface="Roboto"/>
                <a:ea typeface="Roboto"/>
                <a:cs typeface="Roboto"/>
                <a:sym typeface="Roboto"/>
              </a:rPr>
              <a:t>Whether a cookstove </a:t>
            </a:r>
            <a:r>
              <a:rPr lang="en-US" sz="2417" b="1">
                <a:solidFill>
                  <a:srgbClr val="1D3F74"/>
                </a:solidFill>
                <a:latin typeface="Roboto"/>
                <a:ea typeface="Roboto"/>
                <a:cs typeface="Roboto"/>
                <a:sym typeface="Roboto"/>
              </a:rPr>
              <a:t>will perform and be operated differently </a:t>
            </a:r>
            <a:r>
              <a:rPr lang="en-US" sz="1813">
                <a:solidFill>
                  <a:srgbClr val="303131"/>
                </a:solidFill>
                <a:latin typeface="Roboto"/>
                <a:ea typeface="Roboto"/>
                <a:cs typeface="Roboto"/>
                <a:sym typeface="Roboto"/>
              </a:rPr>
              <a:t>in actual use by consumers</a:t>
            </a:r>
            <a:endParaRPr sz="1813">
              <a:solidFill>
                <a:srgbClr val="303131"/>
              </a:solidFill>
              <a:latin typeface="Roboto"/>
              <a:ea typeface="Roboto"/>
              <a:cs typeface="Roboto"/>
              <a:sym typeface="Roboto"/>
            </a:endParaRPr>
          </a:p>
        </p:txBody>
      </p:sp>
      <p:pic>
        <p:nvPicPr>
          <p:cNvPr id="1874" name="Google Shape;1874;p14"/>
          <p:cNvPicPr preferRelativeResize="0"/>
          <p:nvPr/>
        </p:nvPicPr>
        <p:blipFill rotWithShape="1">
          <a:blip r:embed="rId3">
            <a:alphaModFix/>
          </a:blip>
          <a:srcRect r="7428" b="16120"/>
          <a:stretch/>
        </p:blipFill>
        <p:spPr>
          <a:xfrm>
            <a:off x="901405" y="4197717"/>
            <a:ext cx="818139" cy="926650"/>
          </a:xfrm>
          <a:prstGeom prst="rect">
            <a:avLst/>
          </a:prstGeom>
          <a:noFill/>
          <a:ln>
            <a:noFill/>
          </a:ln>
        </p:spPr>
      </p:pic>
      <p:grpSp>
        <p:nvGrpSpPr>
          <p:cNvPr id="1875" name="Google Shape;1875;p14"/>
          <p:cNvGrpSpPr/>
          <p:nvPr/>
        </p:nvGrpSpPr>
        <p:grpSpPr>
          <a:xfrm>
            <a:off x="373299" y="4288181"/>
            <a:ext cx="553161" cy="692131"/>
            <a:chOff x="930276" y="2566988"/>
            <a:chExt cx="400050" cy="396875"/>
          </a:xfrm>
        </p:grpSpPr>
        <p:sp>
          <p:nvSpPr>
            <p:cNvPr id="1876" name="Google Shape;1876;p14"/>
            <p:cNvSpPr/>
            <p:nvPr/>
          </p:nvSpPr>
          <p:spPr>
            <a:xfrm>
              <a:off x="930276" y="2566988"/>
              <a:ext cx="400050" cy="396875"/>
            </a:xfrm>
            <a:custGeom>
              <a:avLst/>
              <a:gdLst/>
              <a:ahLst/>
              <a:cxnLst/>
              <a:rect l="l" t="t" r="r" b="b"/>
              <a:pathLst>
                <a:path w="185" h="184" extrusionOk="0">
                  <a:moveTo>
                    <a:pt x="142" y="176"/>
                  </a:moveTo>
                  <a:cubicBezTo>
                    <a:pt x="185" y="131"/>
                    <a:pt x="155" y="83"/>
                    <a:pt x="138" y="75"/>
                  </a:cubicBezTo>
                  <a:cubicBezTo>
                    <a:pt x="144" y="85"/>
                    <a:pt x="141" y="94"/>
                    <a:pt x="134" y="100"/>
                  </a:cubicBezTo>
                  <a:cubicBezTo>
                    <a:pt x="126" y="107"/>
                    <a:pt x="103" y="105"/>
                    <a:pt x="104" y="89"/>
                  </a:cubicBezTo>
                  <a:cubicBezTo>
                    <a:pt x="105" y="76"/>
                    <a:pt x="115" y="74"/>
                    <a:pt x="119" y="52"/>
                  </a:cubicBezTo>
                  <a:cubicBezTo>
                    <a:pt x="124" y="27"/>
                    <a:pt x="99" y="8"/>
                    <a:pt x="76" y="0"/>
                  </a:cubicBezTo>
                  <a:cubicBezTo>
                    <a:pt x="95" y="43"/>
                    <a:pt x="54" y="46"/>
                    <a:pt x="49" y="84"/>
                  </a:cubicBezTo>
                  <a:cubicBezTo>
                    <a:pt x="39" y="78"/>
                    <a:pt x="33" y="68"/>
                    <a:pt x="33" y="68"/>
                  </a:cubicBezTo>
                  <a:cubicBezTo>
                    <a:pt x="0" y="130"/>
                    <a:pt x="24" y="167"/>
                    <a:pt x="57" y="184"/>
                  </a:cubicBezTo>
                </a:path>
              </a:pathLst>
            </a:custGeom>
            <a:noFill/>
            <a:ln w="12700" cap="rnd" cmpd="sng">
              <a:solidFill>
                <a:srgbClr val="B02676"/>
              </a:solidFill>
              <a:prstDash val="solid"/>
              <a:round/>
              <a:headEnd type="none" w="sm" len="sm"/>
              <a:tailEnd type="none" w="sm" len="sm"/>
            </a:ln>
          </p:spPr>
          <p:txBody>
            <a:bodyPr spcFirstLastPara="1" wrap="square" lIns="138153" tIns="69077" rIns="138153" bIns="69077" anchor="t" anchorCtr="0">
              <a:noAutofit/>
            </a:bodyPr>
            <a:lstStyle/>
            <a:p>
              <a:endParaRPr sz="2116">
                <a:solidFill>
                  <a:srgbClr val="000000"/>
                </a:solidFill>
                <a:latin typeface="Arial"/>
                <a:ea typeface="Arial"/>
                <a:cs typeface="Arial"/>
                <a:sym typeface="Arial"/>
              </a:endParaRPr>
            </a:p>
          </p:txBody>
        </p:sp>
        <p:sp>
          <p:nvSpPr>
            <p:cNvPr id="1877" name="Google Shape;1877;p14"/>
            <p:cNvSpPr/>
            <p:nvPr/>
          </p:nvSpPr>
          <p:spPr>
            <a:xfrm>
              <a:off x="1033463" y="2808288"/>
              <a:ext cx="190500" cy="147638"/>
            </a:xfrm>
            <a:custGeom>
              <a:avLst/>
              <a:gdLst/>
              <a:ahLst/>
              <a:cxnLst/>
              <a:rect l="l" t="t" r="r" b="b"/>
              <a:pathLst>
                <a:path w="88" h="68" extrusionOk="0">
                  <a:moveTo>
                    <a:pt x="23" y="68"/>
                  </a:moveTo>
                  <a:cubicBezTo>
                    <a:pt x="0" y="40"/>
                    <a:pt x="24" y="25"/>
                    <a:pt x="18" y="0"/>
                  </a:cubicBezTo>
                  <a:cubicBezTo>
                    <a:pt x="32" y="8"/>
                    <a:pt x="36" y="18"/>
                    <a:pt x="39" y="28"/>
                  </a:cubicBezTo>
                  <a:cubicBezTo>
                    <a:pt x="42" y="38"/>
                    <a:pt x="51" y="48"/>
                    <a:pt x="61" y="48"/>
                  </a:cubicBezTo>
                  <a:cubicBezTo>
                    <a:pt x="71" y="48"/>
                    <a:pt x="76" y="40"/>
                    <a:pt x="79" y="30"/>
                  </a:cubicBezTo>
                  <a:cubicBezTo>
                    <a:pt x="88" y="50"/>
                    <a:pt x="79" y="60"/>
                    <a:pt x="71" y="68"/>
                  </a:cubicBezTo>
                </a:path>
              </a:pathLst>
            </a:custGeom>
            <a:noFill/>
            <a:ln w="12700" cap="rnd" cmpd="sng">
              <a:solidFill>
                <a:srgbClr val="B02676"/>
              </a:solidFill>
              <a:prstDash val="solid"/>
              <a:round/>
              <a:headEnd type="none" w="sm" len="sm"/>
              <a:tailEnd type="none" w="sm" len="sm"/>
            </a:ln>
          </p:spPr>
          <p:txBody>
            <a:bodyPr spcFirstLastPara="1" wrap="square" lIns="138153" tIns="69077" rIns="138153" bIns="69077" anchor="t" anchorCtr="0">
              <a:noAutofit/>
            </a:bodyPr>
            <a:lstStyle/>
            <a:p>
              <a:endParaRPr sz="2116">
                <a:solidFill>
                  <a:srgbClr val="000000"/>
                </a:solidFill>
                <a:latin typeface="Arial"/>
                <a:ea typeface="Arial"/>
                <a:cs typeface="Arial"/>
                <a:sym typeface="Arial"/>
              </a:endParaRPr>
            </a:p>
          </p:txBody>
        </p:sp>
      </p:grpSp>
      <p:grpSp>
        <p:nvGrpSpPr>
          <p:cNvPr id="1878" name="Google Shape;1878;p14"/>
          <p:cNvGrpSpPr/>
          <p:nvPr/>
        </p:nvGrpSpPr>
        <p:grpSpPr>
          <a:xfrm>
            <a:off x="1142916" y="4009299"/>
            <a:ext cx="191750" cy="212327"/>
            <a:chOff x="1619251" y="2638426"/>
            <a:chExt cx="242888" cy="241300"/>
          </a:xfrm>
        </p:grpSpPr>
        <p:sp>
          <p:nvSpPr>
            <p:cNvPr id="1879" name="Google Shape;1879;p14"/>
            <p:cNvSpPr/>
            <p:nvPr/>
          </p:nvSpPr>
          <p:spPr>
            <a:xfrm>
              <a:off x="1619251" y="2638426"/>
              <a:ext cx="242888" cy="241300"/>
            </a:xfrm>
            <a:prstGeom prst="ellipse">
              <a:avLst/>
            </a:prstGeom>
            <a:noFill/>
            <a:ln w="12700" cap="rnd" cmpd="sng">
              <a:solidFill>
                <a:srgbClr val="B02676"/>
              </a:solidFill>
              <a:prstDash val="solid"/>
              <a:round/>
              <a:headEnd type="none" w="sm" len="sm"/>
              <a:tailEnd type="none" w="sm" len="sm"/>
            </a:ln>
          </p:spPr>
          <p:txBody>
            <a:bodyPr spcFirstLastPara="1" wrap="square" lIns="138153" tIns="69077" rIns="138153" bIns="69077" anchor="t" anchorCtr="0">
              <a:noAutofit/>
            </a:bodyPr>
            <a:lstStyle/>
            <a:p>
              <a:endParaRPr sz="2116">
                <a:solidFill>
                  <a:srgbClr val="1D3F74"/>
                </a:solidFill>
                <a:latin typeface="Arial"/>
                <a:ea typeface="Arial"/>
                <a:cs typeface="Arial"/>
                <a:sym typeface="Arial"/>
              </a:endParaRPr>
            </a:p>
          </p:txBody>
        </p:sp>
        <p:sp>
          <p:nvSpPr>
            <p:cNvPr id="1880" name="Google Shape;1880;p14"/>
            <p:cNvSpPr/>
            <p:nvPr/>
          </p:nvSpPr>
          <p:spPr>
            <a:xfrm>
              <a:off x="1697039" y="2716214"/>
              <a:ext cx="95250" cy="77788"/>
            </a:xfrm>
            <a:custGeom>
              <a:avLst/>
              <a:gdLst/>
              <a:ahLst/>
              <a:cxnLst/>
              <a:rect l="l" t="t" r="r" b="b"/>
              <a:pathLst>
                <a:path w="60" h="49" extrusionOk="0">
                  <a:moveTo>
                    <a:pt x="0" y="27"/>
                  </a:moveTo>
                  <a:lnTo>
                    <a:pt x="22" y="49"/>
                  </a:lnTo>
                  <a:lnTo>
                    <a:pt x="60" y="0"/>
                  </a:lnTo>
                </a:path>
              </a:pathLst>
            </a:custGeom>
            <a:noFill/>
            <a:ln w="12700" cap="rnd" cmpd="sng">
              <a:solidFill>
                <a:srgbClr val="B02676"/>
              </a:solidFill>
              <a:prstDash val="solid"/>
              <a:round/>
              <a:headEnd type="none" w="med" len="med"/>
              <a:tailEnd type="none" w="med" len="med"/>
            </a:ln>
          </p:spPr>
          <p:txBody>
            <a:bodyPr spcFirstLastPara="1" wrap="square" lIns="138153" tIns="69077" rIns="138153" bIns="69077" anchor="t" anchorCtr="0">
              <a:noAutofit/>
            </a:bodyPr>
            <a:lstStyle/>
            <a:p>
              <a:endParaRPr sz="2116">
                <a:solidFill>
                  <a:srgbClr val="1D3F74"/>
                </a:solidFill>
                <a:latin typeface="Arial"/>
                <a:ea typeface="Arial"/>
                <a:cs typeface="Arial"/>
                <a:sym typeface="Arial"/>
              </a:endParaRPr>
            </a:p>
          </p:txBody>
        </p:sp>
      </p:grpSp>
      <p:pic>
        <p:nvPicPr>
          <p:cNvPr id="1881" name="Google Shape;1881;p14"/>
          <p:cNvPicPr preferRelativeResize="0"/>
          <p:nvPr/>
        </p:nvPicPr>
        <p:blipFill rotWithShape="1">
          <a:blip r:embed="rId4">
            <a:alphaModFix/>
          </a:blip>
          <a:srcRect/>
          <a:stretch/>
        </p:blipFill>
        <p:spPr>
          <a:xfrm>
            <a:off x="539805" y="3986341"/>
            <a:ext cx="252458" cy="315573"/>
          </a:xfrm>
          <a:prstGeom prst="rect">
            <a:avLst/>
          </a:prstGeom>
          <a:noFill/>
          <a:ln>
            <a:noFill/>
          </a:ln>
        </p:spPr>
      </p:pic>
      <p:pic>
        <p:nvPicPr>
          <p:cNvPr id="1882" name="Google Shape;1882;p14"/>
          <p:cNvPicPr preferRelativeResize="0"/>
          <p:nvPr/>
        </p:nvPicPr>
        <p:blipFill rotWithShape="1">
          <a:blip r:embed="rId3">
            <a:alphaModFix/>
          </a:blip>
          <a:srcRect r="7428" b="16120"/>
          <a:stretch/>
        </p:blipFill>
        <p:spPr>
          <a:xfrm>
            <a:off x="480057" y="2492729"/>
            <a:ext cx="1000857" cy="1133602"/>
          </a:xfrm>
          <a:prstGeom prst="rect">
            <a:avLst/>
          </a:prstGeom>
          <a:noFill/>
          <a:ln>
            <a:noFill/>
          </a:ln>
        </p:spPr>
      </p:pic>
      <p:sp>
        <p:nvSpPr>
          <p:cNvPr id="1883" name="Google Shape;1883;p14"/>
          <p:cNvSpPr txBox="1"/>
          <p:nvPr/>
        </p:nvSpPr>
        <p:spPr>
          <a:xfrm>
            <a:off x="546844" y="2878328"/>
            <a:ext cx="1235133" cy="279093"/>
          </a:xfrm>
          <a:prstGeom prst="rect">
            <a:avLst/>
          </a:prstGeom>
          <a:noFill/>
          <a:ln>
            <a:noFill/>
          </a:ln>
        </p:spPr>
        <p:txBody>
          <a:bodyPr spcFirstLastPara="1" wrap="square" lIns="138153" tIns="69077" rIns="138153" bIns="69077" anchor="t" anchorCtr="0">
            <a:spAutoFit/>
          </a:bodyPr>
          <a:lstStyle/>
          <a:p>
            <a:endParaRPr sz="907" b="1" dirty="0">
              <a:solidFill>
                <a:srgbClr val="B02676"/>
              </a:solidFill>
              <a:latin typeface="Roboto"/>
              <a:ea typeface="Roboto"/>
              <a:cs typeface="Roboto"/>
              <a:sym typeface="Roboto"/>
            </a:endParaRPr>
          </a:p>
        </p:txBody>
      </p:sp>
      <p:pic>
        <p:nvPicPr>
          <p:cNvPr id="1884" name="Google Shape;1884;p14"/>
          <p:cNvPicPr preferRelativeResize="0"/>
          <p:nvPr/>
        </p:nvPicPr>
        <p:blipFill rotWithShape="1">
          <a:blip r:embed="rId3">
            <a:alphaModFix/>
          </a:blip>
          <a:srcRect r="7428" b="16120"/>
          <a:stretch/>
        </p:blipFill>
        <p:spPr>
          <a:xfrm>
            <a:off x="417624" y="5381824"/>
            <a:ext cx="1000857" cy="1133602"/>
          </a:xfrm>
          <a:prstGeom prst="rect">
            <a:avLst/>
          </a:prstGeom>
          <a:noFill/>
          <a:ln>
            <a:noFill/>
          </a:ln>
        </p:spPr>
      </p:pic>
      <p:sp>
        <p:nvSpPr>
          <p:cNvPr id="1885" name="Google Shape;1885;p14"/>
          <p:cNvSpPr txBox="1"/>
          <p:nvPr/>
        </p:nvSpPr>
        <p:spPr>
          <a:xfrm>
            <a:off x="484411" y="5767424"/>
            <a:ext cx="1235133" cy="465105"/>
          </a:xfrm>
          <a:prstGeom prst="rect">
            <a:avLst/>
          </a:prstGeom>
          <a:noFill/>
          <a:ln>
            <a:noFill/>
          </a:ln>
        </p:spPr>
        <p:txBody>
          <a:bodyPr spcFirstLastPara="1" wrap="square" lIns="138153" tIns="69077" rIns="138153" bIns="69077" anchor="t" anchorCtr="0">
            <a:spAutoFit/>
          </a:bodyPr>
          <a:lstStyle/>
          <a:p>
            <a:endParaRPr sz="2116">
              <a:solidFill>
                <a:srgbClr val="000000"/>
              </a:solidFill>
              <a:latin typeface="Arial"/>
              <a:ea typeface="Arial"/>
              <a:cs typeface="Arial"/>
              <a:sym typeface="Arial"/>
            </a:endParaRPr>
          </a:p>
        </p:txBody>
      </p:sp>
      <p:cxnSp>
        <p:nvCxnSpPr>
          <p:cNvPr id="1886" name="Google Shape;1886;p14"/>
          <p:cNvCxnSpPr/>
          <p:nvPr/>
        </p:nvCxnSpPr>
        <p:spPr>
          <a:xfrm rot="10800000">
            <a:off x="1511001" y="5612977"/>
            <a:ext cx="0" cy="765988"/>
          </a:xfrm>
          <a:prstGeom prst="straightConnector1">
            <a:avLst/>
          </a:prstGeom>
          <a:noFill/>
          <a:ln w="19050" cap="flat" cmpd="sng">
            <a:solidFill>
              <a:srgbClr val="B02676"/>
            </a:solidFill>
            <a:prstDash val="solid"/>
            <a:round/>
            <a:headEnd type="none" w="sm" len="sm"/>
            <a:tailEnd type="triangle" w="med" len="med"/>
          </a:ln>
        </p:spPr>
      </p:cxnSp>
      <p:pic>
        <p:nvPicPr>
          <p:cNvPr id="1888" name="Google Shape;1888;p14"/>
          <p:cNvPicPr preferRelativeResize="0"/>
          <p:nvPr/>
        </p:nvPicPr>
        <p:blipFill rotWithShape="1">
          <a:blip r:embed="rId5">
            <a:alphaModFix/>
          </a:blip>
          <a:srcRect r="14091" b="57025"/>
          <a:stretch/>
        </p:blipFill>
        <p:spPr>
          <a:xfrm>
            <a:off x="7166509" y="2484952"/>
            <a:ext cx="1258198" cy="786751"/>
          </a:xfrm>
          <a:prstGeom prst="rect">
            <a:avLst/>
          </a:prstGeom>
          <a:noFill/>
          <a:ln>
            <a:noFill/>
          </a:ln>
        </p:spPr>
      </p:pic>
      <p:grpSp>
        <p:nvGrpSpPr>
          <p:cNvPr id="1889" name="Google Shape;1889;p14"/>
          <p:cNvGrpSpPr/>
          <p:nvPr/>
        </p:nvGrpSpPr>
        <p:grpSpPr>
          <a:xfrm>
            <a:off x="7362912" y="2378790"/>
            <a:ext cx="191750" cy="212327"/>
            <a:chOff x="1619251" y="2638426"/>
            <a:chExt cx="242888" cy="241300"/>
          </a:xfrm>
        </p:grpSpPr>
        <p:sp>
          <p:nvSpPr>
            <p:cNvPr id="1890" name="Google Shape;1890;p14"/>
            <p:cNvSpPr/>
            <p:nvPr/>
          </p:nvSpPr>
          <p:spPr>
            <a:xfrm>
              <a:off x="1619251" y="2638426"/>
              <a:ext cx="242888" cy="241300"/>
            </a:xfrm>
            <a:prstGeom prst="ellipse">
              <a:avLst/>
            </a:prstGeom>
            <a:noFill/>
            <a:ln w="12700" cap="rnd" cmpd="sng">
              <a:solidFill>
                <a:srgbClr val="B02676"/>
              </a:solidFill>
              <a:prstDash val="solid"/>
              <a:round/>
              <a:headEnd type="none" w="sm" len="sm"/>
              <a:tailEnd type="none" w="sm" len="sm"/>
            </a:ln>
          </p:spPr>
          <p:txBody>
            <a:bodyPr spcFirstLastPara="1" wrap="square" lIns="138153" tIns="69077" rIns="138153" bIns="69077" anchor="t" anchorCtr="0">
              <a:noAutofit/>
            </a:bodyPr>
            <a:lstStyle/>
            <a:p>
              <a:endParaRPr sz="2116">
                <a:solidFill>
                  <a:srgbClr val="1D3F74"/>
                </a:solidFill>
                <a:latin typeface="Arial"/>
                <a:ea typeface="Arial"/>
                <a:cs typeface="Arial"/>
                <a:sym typeface="Arial"/>
              </a:endParaRPr>
            </a:p>
          </p:txBody>
        </p:sp>
        <p:sp>
          <p:nvSpPr>
            <p:cNvPr id="1891" name="Google Shape;1891;p14"/>
            <p:cNvSpPr/>
            <p:nvPr/>
          </p:nvSpPr>
          <p:spPr>
            <a:xfrm>
              <a:off x="1697039" y="2716214"/>
              <a:ext cx="95250" cy="77788"/>
            </a:xfrm>
            <a:custGeom>
              <a:avLst/>
              <a:gdLst/>
              <a:ahLst/>
              <a:cxnLst/>
              <a:rect l="l" t="t" r="r" b="b"/>
              <a:pathLst>
                <a:path w="60" h="49" extrusionOk="0">
                  <a:moveTo>
                    <a:pt x="0" y="27"/>
                  </a:moveTo>
                  <a:lnTo>
                    <a:pt x="22" y="49"/>
                  </a:lnTo>
                  <a:lnTo>
                    <a:pt x="60" y="0"/>
                  </a:lnTo>
                </a:path>
              </a:pathLst>
            </a:custGeom>
            <a:noFill/>
            <a:ln w="12700" cap="rnd" cmpd="sng">
              <a:solidFill>
                <a:srgbClr val="B02676"/>
              </a:solidFill>
              <a:prstDash val="solid"/>
              <a:round/>
              <a:headEnd type="none" w="med" len="med"/>
              <a:tailEnd type="none" w="med" len="med"/>
            </a:ln>
          </p:spPr>
          <p:txBody>
            <a:bodyPr spcFirstLastPara="1" wrap="square" lIns="138153" tIns="69077" rIns="138153" bIns="69077" anchor="t" anchorCtr="0">
              <a:noAutofit/>
            </a:bodyPr>
            <a:lstStyle/>
            <a:p>
              <a:endParaRPr sz="2116">
                <a:solidFill>
                  <a:srgbClr val="1D3F74"/>
                </a:solidFill>
                <a:latin typeface="Arial"/>
                <a:ea typeface="Arial"/>
                <a:cs typeface="Arial"/>
                <a:sym typeface="Arial"/>
              </a:endParaRPr>
            </a:p>
          </p:txBody>
        </p:sp>
      </p:grpSp>
      <p:pic>
        <p:nvPicPr>
          <p:cNvPr id="1892" name="Google Shape;1892;p14"/>
          <p:cNvPicPr preferRelativeResize="0"/>
          <p:nvPr/>
        </p:nvPicPr>
        <p:blipFill rotWithShape="1">
          <a:blip r:embed="rId3">
            <a:alphaModFix/>
          </a:blip>
          <a:srcRect r="7428" b="16120"/>
          <a:stretch/>
        </p:blipFill>
        <p:spPr>
          <a:xfrm>
            <a:off x="7362912" y="5343227"/>
            <a:ext cx="1000857" cy="1133602"/>
          </a:xfrm>
          <a:prstGeom prst="rect">
            <a:avLst/>
          </a:prstGeom>
          <a:noFill/>
          <a:ln>
            <a:noFill/>
          </a:ln>
        </p:spPr>
      </p:pic>
      <p:sp>
        <p:nvSpPr>
          <p:cNvPr id="1893" name="Google Shape;1893;p14"/>
          <p:cNvSpPr txBox="1"/>
          <p:nvPr/>
        </p:nvSpPr>
        <p:spPr>
          <a:xfrm>
            <a:off x="7429700" y="5728828"/>
            <a:ext cx="1235133" cy="465105"/>
          </a:xfrm>
          <a:prstGeom prst="rect">
            <a:avLst/>
          </a:prstGeom>
          <a:noFill/>
          <a:ln>
            <a:noFill/>
          </a:ln>
        </p:spPr>
        <p:txBody>
          <a:bodyPr spcFirstLastPara="1" wrap="square" lIns="138153" tIns="69077" rIns="138153" bIns="69077" anchor="t" anchorCtr="0">
            <a:spAutoFit/>
          </a:bodyPr>
          <a:lstStyle/>
          <a:p>
            <a:endParaRPr sz="2116">
              <a:solidFill>
                <a:srgbClr val="000000"/>
              </a:solidFill>
              <a:latin typeface="Arial"/>
              <a:ea typeface="Arial"/>
              <a:cs typeface="Arial"/>
              <a:sym typeface="Arial"/>
            </a:endParaRPr>
          </a:p>
        </p:txBody>
      </p:sp>
      <p:pic>
        <p:nvPicPr>
          <p:cNvPr id="1894" name="Google Shape;1894;p14"/>
          <p:cNvPicPr preferRelativeResize="0"/>
          <p:nvPr/>
        </p:nvPicPr>
        <p:blipFill rotWithShape="1">
          <a:blip r:embed="rId6">
            <a:alphaModFix/>
          </a:blip>
          <a:srcRect b="15952"/>
          <a:stretch/>
        </p:blipFill>
        <p:spPr>
          <a:xfrm>
            <a:off x="7157059" y="3946485"/>
            <a:ext cx="1318804" cy="1108428"/>
          </a:xfrm>
          <a:prstGeom prst="rect">
            <a:avLst/>
          </a:prstGeom>
          <a:noFill/>
          <a:ln>
            <a:noFill/>
          </a:ln>
        </p:spPr>
      </p:pic>
      <p:pic>
        <p:nvPicPr>
          <p:cNvPr id="1895" name="Google Shape;1895;p14"/>
          <p:cNvPicPr preferRelativeResize="0"/>
          <p:nvPr/>
        </p:nvPicPr>
        <p:blipFill rotWithShape="1">
          <a:blip r:embed="rId7">
            <a:alphaModFix/>
          </a:blip>
          <a:srcRect b="20000"/>
          <a:stretch/>
        </p:blipFill>
        <p:spPr>
          <a:xfrm>
            <a:off x="7133336" y="5364339"/>
            <a:ext cx="515522" cy="439924"/>
          </a:xfrm>
          <a:prstGeom prst="rect">
            <a:avLst/>
          </a:prstGeom>
          <a:noFill/>
          <a:ln>
            <a:noFill/>
          </a:ln>
        </p:spPr>
      </p:pic>
      <p:sp>
        <p:nvSpPr>
          <p:cNvPr id="38" name="TextBox 37">
            <a:extLst>
              <a:ext uri="{FF2B5EF4-FFF2-40B4-BE49-F238E27FC236}">
                <a16:creationId xmlns:a16="http://schemas.microsoft.com/office/drawing/2014/main" id="{DE1526D5-78B3-4885-92E8-F585C1257A64}"/>
              </a:ext>
            </a:extLst>
          </p:cNvPr>
          <p:cNvSpPr txBox="1"/>
          <p:nvPr/>
        </p:nvSpPr>
        <p:spPr>
          <a:xfrm>
            <a:off x="10847070" y="7503765"/>
            <a:ext cx="3240845" cy="276999"/>
          </a:xfrm>
          <a:prstGeom prst="rect">
            <a:avLst/>
          </a:prstGeom>
          <a:noFill/>
        </p:spPr>
        <p:txBody>
          <a:bodyPr wrap="square">
            <a:spAutoFit/>
          </a:bodyPr>
          <a:lstStyle/>
          <a:p>
            <a:r>
              <a:rPr lang="en-US" sz="1200" i="1" dirty="0">
                <a:solidFill>
                  <a:schemeClr val="bg1"/>
                </a:solidFill>
              </a:rPr>
              <a:t>Adapted from Jetter &amp; Derby et al. (2022)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Left-Right 5">
            <a:extLst>
              <a:ext uri="{FF2B5EF4-FFF2-40B4-BE49-F238E27FC236}">
                <a16:creationId xmlns:a16="http://schemas.microsoft.com/office/drawing/2014/main" id="{791C2403-47B9-4EB2-9053-CC381B64BC16}"/>
              </a:ext>
            </a:extLst>
          </p:cNvPr>
          <p:cNvSpPr/>
          <p:nvPr/>
        </p:nvSpPr>
        <p:spPr>
          <a:xfrm>
            <a:off x="0" y="348342"/>
            <a:ext cx="13817599" cy="1190172"/>
          </a:xfrm>
          <a:prstGeom prst="lef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F201668-3560-4A59-9FB0-DFA9BDB7F68E}"/>
              </a:ext>
            </a:extLst>
          </p:cNvPr>
          <p:cNvSpPr txBox="1"/>
          <p:nvPr/>
        </p:nvSpPr>
        <p:spPr>
          <a:xfrm>
            <a:off x="452298" y="703940"/>
            <a:ext cx="3240747" cy="461665"/>
          </a:xfrm>
          <a:prstGeom prst="rect">
            <a:avLst/>
          </a:prstGeom>
          <a:noFill/>
        </p:spPr>
        <p:txBody>
          <a:bodyPr wrap="square" rtlCol="0">
            <a:spAutoFit/>
          </a:bodyPr>
          <a:lstStyle/>
          <a:p>
            <a:r>
              <a:rPr lang="en-US" sz="2400" b="1" dirty="0">
                <a:solidFill>
                  <a:schemeClr val="bg1"/>
                </a:solidFill>
              </a:rPr>
              <a:t>Its About the Tech</a:t>
            </a:r>
          </a:p>
        </p:txBody>
      </p:sp>
      <p:sp>
        <p:nvSpPr>
          <p:cNvPr id="8" name="TextBox 7">
            <a:extLst>
              <a:ext uri="{FF2B5EF4-FFF2-40B4-BE49-F238E27FC236}">
                <a16:creationId xmlns:a16="http://schemas.microsoft.com/office/drawing/2014/main" id="{61D83230-F153-4D84-BD6E-659723EC1ECE}"/>
              </a:ext>
            </a:extLst>
          </p:cNvPr>
          <p:cNvSpPr txBox="1"/>
          <p:nvPr/>
        </p:nvSpPr>
        <p:spPr>
          <a:xfrm>
            <a:off x="10218742" y="703941"/>
            <a:ext cx="3598857" cy="461665"/>
          </a:xfrm>
          <a:prstGeom prst="rect">
            <a:avLst/>
          </a:prstGeom>
          <a:noFill/>
        </p:spPr>
        <p:txBody>
          <a:bodyPr wrap="square" rtlCol="0">
            <a:spAutoFit/>
          </a:bodyPr>
          <a:lstStyle/>
          <a:p>
            <a:r>
              <a:rPr lang="en-US" sz="2400" b="1" dirty="0">
                <a:solidFill>
                  <a:schemeClr val="bg1"/>
                </a:solidFill>
              </a:rPr>
              <a:t>Its About the People</a:t>
            </a:r>
          </a:p>
        </p:txBody>
      </p:sp>
      <p:sp>
        <p:nvSpPr>
          <p:cNvPr id="5" name="TextBox 4">
            <a:extLst>
              <a:ext uri="{FF2B5EF4-FFF2-40B4-BE49-F238E27FC236}">
                <a16:creationId xmlns:a16="http://schemas.microsoft.com/office/drawing/2014/main" id="{D984F7AA-72AA-4D49-BD48-BDEBBC0531BF}"/>
              </a:ext>
            </a:extLst>
          </p:cNvPr>
          <p:cNvSpPr txBox="1"/>
          <p:nvPr/>
        </p:nvSpPr>
        <p:spPr>
          <a:xfrm>
            <a:off x="4419308" y="712595"/>
            <a:ext cx="5073171" cy="461665"/>
          </a:xfrm>
          <a:prstGeom prst="rect">
            <a:avLst/>
          </a:prstGeom>
          <a:noFill/>
        </p:spPr>
        <p:txBody>
          <a:bodyPr wrap="square" rtlCol="0">
            <a:spAutoFit/>
          </a:bodyPr>
          <a:lstStyle/>
          <a:p>
            <a:pPr algn="ctr"/>
            <a:r>
              <a:rPr lang="en-US" sz="2400" b="1" dirty="0">
                <a:solidFill>
                  <a:schemeClr val="bg1"/>
                </a:solidFill>
              </a:rPr>
              <a:t>How the Tech Works for People</a:t>
            </a:r>
          </a:p>
        </p:txBody>
      </p:sp>
      <p:sp>
        <p:nvSpPr>
          <p:cNvPr id="2" name="Rectangle 1">
            <a:extLst>
              <a:ext uri="{FF2B5EF4-FFF2-40B4-BE49-F238E27FC236}">
                <a16:creationId xmlns:a16="http://schemas.microsoft.com/office/drawing/2014/main" id="{8571E264-6013-4D2D-8630-13C00E246631}"/>
              </a:ext>
            </a:extLst>
          </p:cNvPr>
          <p:cNvSpPr/>
          <p:nvPr/>
        </p:nvSpPr>
        <p:spPr>
          <a:xfrm>
            <a:off x="246742" y="1640114"/>
            <a:ext cx="4230622" cy="595086"/>
          </a:xfrm>
          <a:prstGeom prst="rect">
            <a:avLst/>
          </a:prstGeom>
          <a:solidFill>
            <a:srgbClr val="E196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Laboratory</a:t>
            </a:r>
          </a:p>
        </p:txBody>
      </p:sp>
      <p:sp>
        <p:nvSpPr>
          <p:cNvPr id="9" name="Rectangle 8">
            <a:extLst>
              <a:ext uri="{FF2B5EF4-FFF2-40B4-BE49-F238E27FC236}">
                <a16:creationId xmlns:a16="http://schemas.microsoft.com/office/drawing/2014/main" id="{BBE2228F-8D7D-4165-9C5A-DB05376AC619}"/>
              </a:ext>
            </a:extLst>
          </p:cNvPr>
          <p:cNvSpPr/>
          <p:nvPr/>
        </p:nvSpPr>
        <p:spPr>
          <a:xfrm>
            <a:off x="4629763" y="1640114"/>
            <a:ext cx="8781435" cy="595086"/>
          </a:xfrm>
          <a:prstGeom prst="rect">
            <a:avLst/>
          </a:prstGeom>
          <a:solidFill>
            <a:srgbClr val="E196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Field</a:t>
            </a:r>
          </a:p>
        </p:txBody>
      </p:sp>
      <p:sp>
        <p:nvSpPr>
          <p:cNvPr id="3" name="Rectangle: Rounded Corners 2">
            <a:extLst>
              <a:ext uri="{FF2B5EF4-FFF2-40B4-BE49-F238E27FC236}">
                <a16:creationId xmlns:a16="http://schemas.microsoft.com/office/drawing/2014/main" id="{646A03F9-364D-4F1C-87D5-348872BB6632}"/>
              </a:ext>
            </a:extLst>
          </p:cNvPr>
          <p:cNvSpPr/>
          <p:nvPr/>
        </p:nvSpPr>
        <p:spPr>
          <a:xfrm>
            <a:off x="246742" y="2467432"/>
            <a:ext cx="4172566" cy="190137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bg1"/>
                </a:solidFill>
                <a:effectLst/>
                <a:latin typeface="Inter var ISO"/>
              </a:rPr>
              <a:t>ISO 19867-1: Harmonized laboratory test protocols — Part 1: Standard test sequence for emissions and performance, safety and durability</a:t>
            </a:r>
            <a:endParaRPr lang="en-US" dirty="0">
              <a:solidFill>
                <a:schemeClr val="bg1"/>
              </a:solidFill>
            </a:endParaRPr>
          </a:p>
        </p:txBody>
      </p:sp>
      <p:sp>
        <p:nvSpPr>
          <p:cNvPr id="10" name="Rectangle: Rounded Corners 9">
            <a:extLst>
              <a:ext uri="{FF2B5EF4-FFF2-40B4-BE49-F238E27FC236}">
                <a16:creationId xmlns:a16="http://schemas.microsoft.com/office/drawing/2014/main" id="{5F4E7B3D-6B25-41E9-81F2-2B61C60D8FCC}"/>
              </a:ext>
            </a:extLst>
          </p:cNvPr>
          <p:cNvSpPr/>
          <p:nvPr/>
        </p:nvSpPr>
        <p:spPr>
          <a:xfrm>
            <a:off x="246742" y="4426860"/>
            <a:ext cx="4172566" cy="190137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bg1"/>
                </a:solidFill>
                <a:effectLst/>
                <a:latin typeface="Inter var ISO"/>
              </a:rPr>
              <a:t>ISO 19867-3: Harmonized laboratory test protocols — Part 3: Voluntary performance targets for cookstoves based on laboratory testing</a:t>
            </a:r>
            <a:endParaRPr lang="en-US" dirty="0">
              <a:solidFill>
                <a:schemeClr val="bg1"/>
              </a:solidFill>
            </a:endParaRPr>
          </a:p>
        </p:txBody>
      </p:sp>
      <p:sp>
        <p:nvSpPr>
          <p:cNvPr id="11" name="Rectangle: Rounded Corners 10">
            <a:extLst>
              <a:ext uri="{FF2B5EF4-FFF2-40B4-BE49-F238E27FC236}">
                <a16:creationId xmlns:a16="http://schemas.microsoft.com/office/drawing/2014/main" id="{C29BDC10-E57B-4924-BF9E-92EAC7830AB5}"/>
              </a:ext>
            </a:extLst>
          </p:cNvPr>
          <p:cNvSpPr/>
          <p:nvPr/>
        </p:nvSpPr>
        <p:spPr>
          <a:xfrm>
            <a:off x="4810349" y="2467433"/>
            <a:ext cx="4172566" cy="118654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bg1"/>
                </a:solidFill>
                <a:effectLst/>
                <a:latin typeface="Inter var ISO"/>
              </a:rPr>
              <a:t>ISO 19869: Field testing methods for cookstoves</a:t>
            </a:r>
            <a:endParaRPr lang="en-US" dirty="0">
              <a:solidFill>
                <a:schemeClr val="bg1"/>
              </a:solidFill>
            </a:endParaRPr>
          </a:p>
        </p:txBody>
      </p:sp>
      <p:sp>
        <p:nvSpPr>
          <p:cNvPr id="12" name="Rectangle: Rounded Corners 11">
            <a:extLst>
              <a:ext uri="{FF2B5EF4-FFF2-40B4-BE49-F238E27FC236}">
                <a16:creationId xmlns:a16="http://schemas.microsoft.com/office/drawing/2014/main" id="{297BFCBE-8C9B-431B-8358-D5E119CE8822}"/>
              </a:ext>
            </a:extLst>
          </p:cNvPr>
          <p:cNvSpPr/>
          <p:nvPr/>
        </p:nvSpPr>
        <p:spPr>
          <a:xfrm>
            <a:off x="246742" y="6400805"/>
            <a:ext cx="4172566" cy="102325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tx1">
                    <a:lumMod val="50000"/>
                  </a:schemeClr>
                </a:solidFill>
                <a:effectLst/>
                <a:latin typeface="Inter var ISO"/>
              </a:rPr>
              <a:t>DIS 5714: Test protocols for institutional cookstoves</a:t>
            </a:r>
            <a:endParaRPr lang="en-US" dirty="0">
              <a:solidFill>
                <a:schemeClr val="tx1">
                  <a:lumMod val="50000"/>
                </a:schemeClr>
              </a:solidFill>
            </a:endParaRPr>
          </a:p>
        </p:txBody>
      </p:sp>
      <p:sp>
        <p:nvSpPr>
          <p:cNvPr id="13" name="Rectangle: Rounded Corners 12">
            <a:extLst>
              <a:ext uri="{FF2B5EF4-FFF2-40B4-BE49-F238E27FC236}">
                <a16:creationId xmlns:a16="http://schemas.microsoft.com/office/drawing/2014/main" id="{A1567788-8755-4897-9304-AF504874D7D6}"/>
              </a:ext>
            </a:extLst>
          </p:cNvPr>
          <p:cNvSpPr/>
          <p:nvPr/>
        </p:nvSpPr>
        <p:spPr>
          <a:xfrm>
            <a:off x="9238632" y="2467433"/>
            <a:ext cx="4172566" cy="1186544"/>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tx1">
                    <a:lumMod val="50000"/>
                  </a:schemeClr>
                </a:solidFill>
                <a:effectLst/>
                <a:latin typeface="Inter var ISO"/>
              </a:rPr>
              <a:t>TR 19915: Guidelines for social impact assessment</a:t>
            </a:r>
            <a:endParaRPr lang="en-US" dirty="0">
              <a:solidFill>
                <a:schemeClr val="tx1">
                  <a:lumMod val="50000"/>
                </a:schemeClr>
              </a:solidFill>
            </a:endParaRPr>
          </a:p>
        </p:txBody>
      </p:sp>
    </p:spTree>
    <p:extLst>
      <p:ext uri="{BB962C8B-B14F-4D97-AF65-F5344CB8AC3E}">
        <p14:creationId xmlns:p14="http://schemas.microsoft.com/office/powerpoint/2010/main" val="1205427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Left-Right 5">
            <a:extLst>
              <a:ext uri="{FF2B5EF4-FFF2-40B4-BE49-F238E27FC236}">
                <a16:creationId xmlns:a16="http://schemas.microsoft.com/office/drawing/2014/main" id="{791C2403-47B9-4EB2-9053-CC381B64BC16}"/>
              </a:ext>
            </a:extLst>
          </p:cNvPr>
          <p:cNvSpPr/>
          <p:nvPr/>
        </p:nvSpPr>
        <p:spPr>
          <a:xfrm>
            <a:off x="0" y="348342"/>
            <a:ext cx="13817599" cy="1190172"/>
          </a:xfrm>
          <a:prstGeom prst="lef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F201668-3560-4A59-9FB0-DFA9BDB7F68E}"/>
              </a:ext>
            </a:extLst>
          </p:cNvPr>
          <p:cNvSpPr txBox="1"/>
          <p:nvPr/>
        </p:nvSpPr>
        <p:spPr>
          <a:xfrm>
            <a:off x="452298" y="703940"/>
            <a:ext cx="3240747" cy="461665"/>
          </a:xfrm>
          <a:prstGeom prst="rect">
            <a:avLst/>
          </a:prstGeom>
          <a:noFill/>
        </p:spPr>
        <p:txBody>
          <a:bodyPr wrap="square" rtlCol="0">
            <a:spAutoFit/>
          </a:bodyPr>
          <a:lstStyle/>
          <a:p>
            <a:r>
              <a:rPr lang="en-US" sz="2400" b="1" dirty="0">
                <a:solidFill>
                  <a:schemeClr val="bg1"/>
                </a:solidFill>
              </a:rPr>
              <a:t>Its About the Tech</a:t>
            </a:r>
          </a:p>
        </p:txBody>
      </p:sp>
      <p:sp>
        <p:nvSpPr>
          <p:cNvPr id="8" name="TextBox 7">
            <a:extLst>
              <a:ext uri="{FF2B5EF4-FFF2-40B4-BE49-F238E27FC236}">
                <a16:creationId xmlns:a16="http://schemas.microsoft.com/office/drawing/2014/main" id="{61D83230-F153-4D84-BD6E-659723EC1ECE}"/>
              </a:ext>
            </a:extLst>
          </p:cNvPr>
          <p:cNvSpPr txBox="1"/>
          <p:nvPr/>
        </p:nvSpPr>
        <p:spPr>
          <a:xfrm>
            <a:off x="10218742" y="703941"/>
            <a:ext cx="3598857" cy="461665"/>
          </a:xfrm>
          <a:prstGeom prst="rect">
            <a:avLst/>
          </a:prstGeom>
          <a:noFill/>
        </p:spPr>
        <p:txBody>
          <a:bodyPr wrap="square" rtlCol="0">
            <a:spAutoFit/>
          </a:bodyPr>
          <a:lstStyle/>
          <a:p>
            <a:r>
              <a:rPr lang="en-US" sz="2400" b="1" dirty="0">
                <a:solidFill>
                  <a:schemeClr val="bg1"/>
                </a:solidFill>
              </a:rPr>
              <a:t>Its About the People</a:t>
            </a:r>
          </a:p>
        </p:txBody>
      </p:sp>
      <p:sp>
        <p:nvSpPr>
          <p:cNvPr id="5" name="TextBox 4">
            <a:extLst>
              <a:ext uri="{FF2B5EF4-FFF2-40B4-BE49-F238E27FC236}">
                <a16:creationId xmlns:a16="http://schemas.microsoft.com/office/drawing/2014/main" id="{D984F7AA-72AA-4D49-BD48-BDEBBC0531BF}"/>
              </a:ext>
            </a:extLst>
          </p:cNvPr>
          <p:cNvSpPr txBox="1"/>
          <p:nvPr/>
        </p:nvSpPr>
        <p:spPr>
          <a:xfrm>
            <a:off x="4419308" y="712595"/>
            <a:ext cx="5073171" cy="461665"/>
          </a:xfrm>
          <a:prstGeom prst="rect">
            <a:avLst/>
          </a:prstGeom>
          <a:noFill/>
        </p:spPr>
        <p:txBody>
          <a:bodyPr wrap="square" rtlCol="0">
            <a:spAutoFit/>
          </a:bodyPr>
          <a:lstStyle/>
          <a:p>
            <a:pPr algn="ctr"/>
            <a:r>
              <a:rPr lang="en-US" sz="2400" b="1" dirty="0">
                <a:solidFill>
                  <a:schemeClr val="bg1"/>
                </a:solidFill>
              </a:rPr>
              <a:t>How the Tech Works for People</a:t>
            </a:r>
          </a:p>
        </p:txBody>
      </p:sp>
      <p:sp>
        <p:nvSpPr>
          <p:cNvPr id="2" name="Rectangle 1">
            <a:extLst>
              <a:ext uri="{FF2B5EF4-FFF2-40B4-BE49-F238E27FC236}">
                <a16:creationId xmlns:a16="http://schemas.microsoft.com/office/drawing/2014/main" id="{8571E264-6013-4D2D-8630-13C00E246631}"/>
              </a:ext>
            </a:extLst>
          </p:cNvPr>
          <p:cNvSpPr/>
          <p:nvPr/>
        </p:nvSpPr>
        <p:spPr>
          <a:xfrm>
            <a:off x="246742" y="1640114"/>
            <a:ext cx="4230622" cy="595086"/>
          </a:xfrm>
          <a:prstGeom prst="rect">
            <a:avLst/>
          </a:prstGeom>
          <a:solidFill>
            <a:srgbClr val="E196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Laboratory</a:t>
            </a:r>
          </a:p>
        </p:txBody>
      </p:sp>
      <p:sp>
        <p:nvSpPr>
          <p:cNvPr id="9" name="Rectangle 8">
            <a:extLst>
              <a:ext uri="{FF2B5EF4-FFF2-40B4-BE49-F238E27FC236}">
                <a16:creationId xmlns:a16="http://schemas.microsoft.com/office/drawing/2014/main" id="{BBE2228F-8D7D-4165-9C5A-DB05376AC619}"/>
              </a:ext>
            </a:extLst>
          </p:cNvPr>
          <p:cNvSpPr/>
          <p:nvPr/>
        </p:nvSpPr>
        <p:spPr>
          <a:xfrm>
            <a:off x="4629763" y="1640114"/>
            <a:ext cx="8781435" cy="595086"/>
          </a:xfrm>
          <a:prstGeom prst="rect">
            <a:avLst/>
          </a:prstGeom>
          <a:solidFill>
            <a:srgbClr val="E196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Field</a:t>
            </a:r>
          </a:p>
        </p:txBody>
      </p:sp>
      <p:sp>
        <p:nvSpPr>
          <p:cNvPr id="3" name="Rectangle: Rounded Corners 2">
            <a:extLst>
              <a:ext uri="{FF2B5EF4-FFF2-40B4-BE49-F238E27FC236}">
                <a16:creationId xmlns:a16="http://schemas.microsoft.com/office/drawing/2014/main" id="{646A03F9-364D-4F1C-87D5-348872BB6632}"/>
              </a:ext>
            </a:extLst>
          </p:cNvPr>
          <p:cNvSpPr/>
          <p:nvPr/>
        </p:nvSpPr>
        <p:spPr>
          <a:xfrm>
            <a:off x="246742" y="2467432"/>
            <a:ext cx="4172566" cy="190137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bg1"/>
                </a:solidFill>
                <a:effectLst/>
                <a:latin typeface="Inter var ISO"/>
              </a:rPr>
              <a:t>ISO 19867-1: Harmonized laboratory test protocols — Part 1: Standard test sequence for emissions and performance, safety and durability</a:t>
            </a:r>
            <a:endParaRPr lang="en-US" dirty="0">
              <a:solidFill>
                <a:schemeClr val="bg1"/>
              </a:solidFill>
            </a:endParaRPr>
          </a:p>
        </p:txBody>
      </p:sp>
      <p:sp>
        <p:nvSpPr>
          <p:cNvPr id="10" name="Rectangle: Rounded Corners 9">
            <a:extLst>
              <a:ext uri="{FF2B5EF4-FFF2-40B4-BE49-F238E27FC236}">
                <a16:creationId xmlns:a16="http://schemas.microsoft.com/office/drawing/2014/main" id="{5F4E7B3D-6B25-41E9-81F2-2B61C60D8FCC}"/>
              </a:ext>
            </a:extLst>
          </p:cNvPr>
          <p:cNvSpPr/>
          <p:nvPr/>
        </p:nvSpPr>
        <p:spPr>
          <a:xfrm>
            <a:off x="246742" y="4426860"/>
            <a:ext cx="4172566" cy="190137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bg1"/>
                </a:solidFill>
                <a:effectLst/>
                <a:latin typeface="Inter var ISO"/>
              </a:rPr>
              <a:t>ISO 19867-3: Harmonized laboratory test protocols — Part 3: Voluntary performance targets for cookstoves based on laboratory testing</a:t>
            </a:r>
            <a:endParaRPr lang="en-US" dirty="0">
              <a:solidFill>
                <a:schemeClr val="bg1"/>
              </a:solidFill>
            </a:endParaRPr>
          </a:p>
        </p:txBody>
      </p:sp>
      <p:sp>
        <p:nvSpPr>
          <p:cNvPr id="11" name="Rectangle: Rounded Corners 10">
            <a:extLst>
              <a:ext uri="{FF2B5EF4-FFF2-40B4-BE49-F238E27FC236}">
                <a16:creationId xmlns:a16="http://schemas.microsoft.com/office/drawing/2014/main" id="{C29BDC10-E57B-4924-BF9E-92EAC7830AB5}"/>
              </a:ext>
            </a:extLst>
          </p:cNvPr>
          <p:cNvSpPr/>
          <p:nvPr/>
        </p:nvSpPr>
        <p:spPr>
          <a:xfrm>
            <a:off x="4810349" y="2467433"/>
            <a:ext cx="4172566" cy="118654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bg1"/>
                </a:solidFill>
                <a:effectLst/>
                <a:latin typeface="Inter var ISO"/>
              </a:rPr>
              <a:t>ISO 19869: Field testing methods for cookstoves</a:t>
            </a:r>
            <a:endParaRPr lang="en-US" dirty="0">
              <a:solidFill>
                <a:schemeClr val="bg1"/>
              </a:solidFill>
            </a:endParaRPr>
          </a:p>
        </p:txBody>
      </p:sp>
      <p:sp>
        <p:nvSpPr>
          <p:cNvPr id="12" name="Rectangle: Rounded Corners 11">
            <a:extLst>
              <a:ext uri="{FF2B5EF4-FFF2-40B4-BE49-F238E27FC236}">
                <a16:creationId xmlns:a16="http://schemas.microsoft.com/office/drawing/2014/main" id="{297BFCBE-8C9B-431B-8358-D5E119CE8822}"/>
              </a:ext>
            </a:extLst>
          </p:cNvPr>
          <p:cNvSpPr/>
          <p:nvPr/>
        </p:nvSpPr>
        <p:spPr>
          <a:xfrm>
            <a:off x="246742" y="6400805"/>
            <a:ext cx="4172566" cy="102325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tx1">
                    <a:lumMod val="50000"/>
                  </a:schemeClr>
                </a:solidFill>
                <a:effectLst/>
                <a:latin typeface="Inter var ISO"/>
              </a:rPr>
              <a:t>DIS 5714: Test protocols for institutional cookstoves</a:t>
            </a:r>
            <a:endParaRPr lang="en-US" dirty="0">
              <a:solidFill>
                <a:schemeClr val="tx1">
                  <a:lumMod val="50000"/>
                </a:schemeClr>
              </a:solidFill>
            </a:endParaRPr>
          </a:p>
        </p:txBody>
      </p:sp>
      <p:sp>
        <p:nvSpPr>
          <p:cNvPr id="13" name="Rectangle: Rounded Corners 12">
            <a:extLst>
              <a:ext uri="{FF2B5EF4-FFF2-40B4-BE49-F238E27FC236}">
                <a16:creationId xmlns:a16="http://schemas.microsoft.com/office/drawing/2014/main" id="{A1567788-8755-4897-9304-AF504874D7D6}"/>
              </a:ext>
            </a:extLst>
          </p:cNvPr>
          <p:cNvSpPr/>
          <p:nvPr/>
        </p:nvSpPr>
        <p:spPr>
          <a:xfrm>
            <a:off x="9238632" y="2467433"/>
            <a:ext cx="4172566" cy="1186544"/>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dirty="0">
                <a:solidFill>
                  <a:schemeClr val="tx1">
                    <a:lumMod val="50000"/>
                  </a:schemeClr>
                </a:solidFill>
                <a:effectLst/>
                <a:latin typeface="Inter var ISO"/>
              </a:rPr>
              <a:t>TR 19915: Guidelines for social impact assessment</a:t>
            </a:r>
            <a:endParaRPr lang="en-US" dirty="0">
              <a:solidFill>
                <a:schemeClr val="tx1">
                  <a:lumMod val="50000"/>
                </a:schemeClr>
              </a:solidFill>
            </a:endParaRPr>
          </a:p>
        </p:txBody>
      </p:sp>
      <p:sp>
        <p:nvSpPr>
          <p:cNvPr id="19" name="Rectangle: Rounded Corners 18">
            <a:extLst>
              <a:ext uri="{FF2B5EF4-FFF2-40B4-BE49-F238E27FC236}">
                <a16:creationId xmlns:a16="http://schemas.microsoft.com/office/drawing/2014/main" id="{F7747C13-0D8B-4F18-86F5-4649016EF5D1}"/>
              </a:ext>
            </a:extLst>
          </p:cNvPr>
          <p:cNvSpPr/>
          <p:nvPr/>
        </p:nvSpPr>
        <p:spPr>
          <a:xfrm>
            <a:off x="6223553" y="4426860"/>
            <a:ext cx="6537852" cy="2554514"/>
          </a:xfrm>
          <a:prstGeom prst="roundRect">
            <a:avLst/>
          </a:prstGeom>
          <a:solidFill>
            <a:srgbClr val="E196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Analysis does not end in the lab or with the VPTs – this is just one piece of the puzzle. The lab can help identify stoves that </a:t>
            </a:r>
            <a:r>
              <a:rPr lang="en-US" sz="2800" b="1" i="1" dirty="0"/>
              <a:t>could</a:t>
            </a:r>
            <a:r>
              <a:rPr lang="en-US" sz="2800" b="1" dirty="0"/>
              <a:t> be impactful in the field.</a:t>
            </a:r>
          </a:p>
        </p:txBody>
      </p:sp>
    </p:spTree>
    <p:extLst>
      <p:ext uri="{BB962C8B-B14F-4D97-AF65-F5344CB8AC3E}">
        <p14:creationId xmlns:p14="http://schemas.microsoft.com/office/powerpoint/2010/main" val="4207664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7"/>
          <p:cNvSpPr txBox="1"/>
          <p:nvPr/>
        </p:nvSpPr>
        <p:spPr>
          <a:xfrm>
            <a:off x="9881981" y="3927305"/>
            <a:ext cx="1264812" cy="453476"/>
          </a:xfrm>
          <a:prstGeom prst="rect">
            <a:avLst/>
          </a:prstGeom>
          <a:noFill/>
          <a:ln>
            <a:noFill/>
          </a:ln>
        </p:spPr>
        <p:txBody>
          <a:bodyPr spcFirstLastPara="1" wrap="square" lIns="103615" tIns="51793" rIns="103615" bIns="51793" anchor="t" anchorCtr="0">
            <a:spAutoFit/>
          </a:bodyPr>
          <a:lstStyle/>
          <a:p>
            <a:r>
              <a:rPr lang="en-US" sz="2040" b="1">
                <a:solidFill>
                  <a:schemeClr val="tx1">
                    <a:lumMod val="50000"/>
                  </a:schemeClr>
                </a:solidFill>
                <a:latin typeface="Roboto"/>
                <a:ea typeface="Roboto"/>
                <a:cs typeface="Roboto"/>
                <a:sym typeface="Roboto"/>
              </a:rPr>
              <a:t>Purpose</a:t>
            </a:r>
            <a:r>
              <a:rPr lang="en-US" sz="2267" b="1">
                <a:solidFill>
                  <a:schemeClr val="tx1">
                    <a:lumMod val="50000"/>
                  </a:schemeClr>
                </a:solidFill>
                <a:latin typeface="Roboto"/>
                <a:ea typeface="Roboto"/>
                <a:cs typeface="Roboto"/>
                <a:sym typeface="Roboto"/>
              </a:rPr>
              <a:t> </a:t>
            </a:r>
            <a:endParaRPr sz="1587">
              <a:solidFill>
                <a:schemeClr val="tx1">
                  <a:lumMod val="50000"/>
                </a:schemeClr>
              </a:solidFill>
              <a:latin typeface="Arial"/>
              <a:ea typeface="Arial"/>
              <a:cs typeface="Arial"/>
              <a:sym typeface="Arial"/>
            </a:endParaRPr>
          </a:p>
        </p:txBody>
      </p:sp>
      <p:cxnSp>
        <p:nvCxnSpPr>
          <p:cNvPr id="1792" name="Google Shape;1792;p7"/>
          <p:cNvCxnSpPr/>
          <p:nvPr/>
        </p:nvCxnSpPr>
        <p:spPr>
          <a:xfrm>
            <a:off x="11230248" y="3727309"/>
            <a:ext cx="0" cy="1139952"/>
          </a:xfrm>
          <a:prstGeom prst="straightConnector1">
            <a:avLst/>
          </a:prstGeom>
          <a:noFill/>
          <a:ln w="19050" cap="flat" cmpd="sng">
            <a:solidFill>
              <a:schemeClr val="dk2"/>
            </a:solidFill>
            <a:prstDash val="solid"/>
            <a:round/>
            <a:headEnd type="none" w="sm" len="sm"/>
            <a:tailEnd type="none" w="sm" len="sm"/>
          </a:ln>
        </p:spPr>
      </p:cxnSp>
      <p:sp>
        <p:nvSpPr>
          <p:cNvPr id="1793" name="Google Shape;1793;p7"/>
          <p:cNvSpPr txBox="1"/>
          <p:nvPr/>
        </p:nvSpPr>
        <p:spPr>
          <a:xfrm>
            <a:off x="9869262" y="5477637"/>
            <a:ext cx="1277530" cy="418530"/>
          </a:xfrm>
          <a:prstGeom prst="rect">
            <a:avLst/>
          </a:prstGeom>
          <a:noFill/>
          <a:ln>
            <a:noFill/>
          </a:ln>
        </p:spPr>
        <p:txBody>
          <a:bodyPr spcFirstLastPara="1" wrap="square" lIns="103615" tIns="51793" rIns="103615" bIns="51793" anchor="t" anchorCtr="0">
            <a:spAutoFit/>
          </a:bodyPr>
          <a:lstStyle/>
          <a:p>
            <a:r>
              <a:rPr lang="en-US" sz="2040" b="1">
                <a:solidFill>
                  <a:schemeClr val="tx1">
                    <a:lumMod val="50000"/>
                  </a:schemeClr>
                </a:solidFill>
                <a:latin typeface="Roboto"/>
                <a:ea typeface="Roboto"/>
                <a:cs typeface="Roboto"/>
                <a:sym typeface="Roboto"/>
              </a:rPr>
              <a:t>Outputs</a:t>
            </a:r>
            <a:endParaRPr sz="1587">
              <a:solidFill>
                <a:schemeClr val="tx1">
                  <a:lumMod val="50000"/>
                </a:schemeClr>
              </a:solidFill>
              <a:latin typeface="Arial"/>
              <a:ea typeface="Arial"/>
              <a:cs typeface="Arial"/>
              <a:sym typeface="Arial"/>
            </a:endParaRPr>
          </a:p>
        </p:txBody>
      </p:sp>
      <p:cxnSp>
        <p:nvCxnSpPr>
          <p:cNvPr id="1794" name="Google Shape;1794;p7"/>
          <p:cNvCxnSpPr/>
          <p:nvPr/>
        </p:nvCxnSpPr>
        <p:spPr>
          <a:xfrm>
            <a:off x="11219179" y="5264603"/>
            <a:ext cx="0" cy="1101300"/>
          </a:xfrm>
          <a:prstGeom prst="straightConnector1">
            <a:avLst/>
          </a:prstGeom>
          <a:noFill/>
          <a:ln w="19050" cap="flat" cmpd="sng">
            <a:solidFill>
              <a:schemeClr val="dk2"/>
            </a:solidFill>
            <a:prstDash val="solid"/>
            <a:round/>
            <a:headEnd type="none" w="sm" len="sm"/>
            <a:tailEnd type="none" w="sm" len="sm"/>
          </a:ln>
        </p:spPr>
      </p:cxnSp>
      <p:sp>
        <p:nvSpPr>
          <p:cNvPr id="1795" name="Google Shape;1795;p7"/>
          <p:cNvSpPr/>
          <p:nvPr/>
        </p:nvSpPr>
        <p:spPr>
          <a:xfrm>
            <a:off x="9697434" y="1117978"/>
            <a:ext cx="4208321" cy="2260867"/>
          </a:xfrm>
          <a:prstGeom prst="rect">
            <a:avLst/>
          </a:prstGeom>
          <a:noFill/>
          <a:ln>
            <a:noFill/>
          </a:ln>
        </p:spPr>
        <p:txBody>
          <a:bodyPr spcFirstLastPara="1" wrap="square" lIns="103615" tIns="51793" rIns="103615" bIns="51793" anchor="ctr" anchorCtr="0">
            <a:noAutofit/>
          </a:bodyPr>
          <a:lstStyle/>
          <a:p>
            <a:pPr marL="125936"/>
            <a:r>
              <a:rPr lang="en-US" sz="3173" dirty="0">
                <a:solidFill>
                  <a:schemeClr val="tx1">
                    <a:lumMod val="50000"/>
                  </a:schemeClr>
                </a:solidFill>
                <a:latin typeface="Roboto Black"/>
                <a:ea typeface="Roboto Black"/>
                <a:cs typeface="Roboto Black"/>
                <a:sym typeface="Roboto Black"/>
              </a:rPr>
              <a:t>The Clean Cooking Alliance and the U.S. EPA are supporting practice and problem-solving efforts</a:t>
            </a:r>
            <a:endParaRPr sz="1587" dirty="0">
              <a:solidFill>
                <a:schemeClr val="tx1">
                  <a:lumMod val="50000"/>
                </a:schemeClr>
              </a:solidFill>
              <a:latin typeface="Arial"/>
              <a:ea typeface="Arial"/>
              <a:cs typeface="Arial"/>
              <a:sym typeface="Arial"/>
            </a:endParaRPr>
          </a:p>
        </p:txBody>
      </p:sp>
      <p:sp>
        <p:nvSpPr>
          <p:cNvPr id="1796" name="Google Shape;1796;p7"/>
          <p:cNvSpPr txBox="1"/>
          <p:nvPr/>
        </p:nvSpPr>
        <p:spPr>
          <a:xfrm>
            <a:off x="11381117" y="3754096"/>
            <a:ext cx="2177751" cy="1151038"/>
          </a:xfrm>
          <a:prstGeom prst="rect">
            <a:avLst/>
          </a:prstGeom>
          <a:noFill/>
          <a:ln>
            <a:noFill/>
          </a:ln>
        </p:spPr>
        <p:txBody>
          <a:bodyPr spcFirstLastPara="1" wrap="square" lIns="103615" tIns="51793" rIns="103615" bIns="51793" anchor="t" anchorCtr="0">
            <a:spAutoFit/>
          </a:bodyPr>
          <a:lstStyle/>
          <a:p>
            <a:r>
              <a:rPr lang="en-US" sz="1360" dirty="0">
                <a:solidFill>
                  <a:schemeClr val="tx1">
                    <a:lumMod val="50000"/>
                  </a:schemeClr>
                </a:solidFill>
                <a:latin typeface="Roboto"/>
                <a:ea typeface="Roboto"/>
                <a:cs typeface="Roboto"/>
                <a:sym typeface="Roboto"/>
              </a:rPr>
              <a:t>Ensure that testing centers around the world are harmonized in their stove testing and reporting abilities</a:t>
            </a:r>
            <a:endParaRPr sz="1587" dirty="0">
              <a:solidFill>
                <a:schemeClr val="tx1">
                  <a:lumMod val="50000"/>
                </a:schemeClr>
              </a:solidFill>
              <a:latin typeface="Roboto"/>
              <a:ea typeface="Roboto"/>
              <a:cs typeface="Roboto"/>
              <a:sym typeface="Roboto"/>
            </a:endParaRPr>
          </a:p>
        </p:txBody>
      </p:sp>
      <p:sp>
        <p:nvSpPr>
          <p:cNvPr id="1797" name="Google Shape;1797;p7"/>
          <p:cNvSpPr txBox="1"/>
          <p:nvPr/>
        </p:nvSpPr>
        <p:spPr>
          <a:xfrm>
            <a:off x="435789" y="6305823"/>
            <a:ext cx="9406785" cy="976655"/>
          </a:xfrm>
          <a:prstGeom prst="rect">
            <a:avLst/>
          </a:prstGeom>
          <a:noFill/>
          <a:ln>
            <a:noFill/>
          </a:ln>
        </p:spPr>
        <p:txBody>
          <a:bodyPr spcFirstLastPara="1" wrap="square" lIns="138153" tIns="69077" rIns="138153" bIns="69077" anchor="t" anchorCtr="0">
            <a:spAutoFit/>
          </a:bodyPr>
          <a:lstStyle/>
          <a:p>
            <a:r>
              <a:rPr lang="en-US" sz="2720">
                <a:solidFill>
                  <a:srgbClr val="578D44"/>
                </a:solidFill>
                <a:latin typeface="Roboto Black"/>
                <a:ea typeface="Roboto Black"/>
                <a:cs typeface="Roboto Black"/>
                <a:sym typeface="Roboto Black"/>
              </a:rPr>
              <a:t>Round robin testing: Bolivia, Ghana, Kenya, Mexico, Senegal, Uganda, and the US (Colorado and Oregon)</a:t>
            </a:r>
            <a:endParaRPr sz="2267"/>
          </a:p>
        </p:txBody>
      </p:sp>
      <p:pic>
        <p:nvPicPr>
          <p:cNvPr id="1798" name="Google Shape;1798;p7" descr="Map&#10;&#10;Description automatically generated"/>
          <p:cNvPicPr preferRelativeResize="0"/>
          <p:nvPr/>
        </p:nvPicPr>
        <p:blipFill rotWithShape="1">
          <a:blip r:embed="rId3">
            <a:alphaModFix/>
          </a:blip>
          <a:srcRect r="9234"/>
          <a:stretch/>
        </p:blipFill>
        <p:spPr>
          <a:xfrm>
            <a:off x="0" y="0"/>
            <a:ext cx="9493638" cy="5606270"/>
          </a:xfrm>
          <a:prstGeom prst="rect">
            <a:avLst/>
          </a:prstGeom>
          <a:noFill/>
          <a:ln>
            <a:noFill/>
          </a:ln>
        </p:spPr>
      </p:pic>
      <p:pic>
        <p:nvPicPr>
          <p:cNvPr id="1799" name="Google Shape;1799;p7" descr="A group of people standing in an office&#10;&#10;Description automatically generated"/>
          <p:cNvPicPr preferRelativeResize="0"/>
          <p:nvPr/>
        </p:nvPicPr>
        <p:blipFill rotWithShape="1">
          <a:blip r:embed="rId4">
            <a:alphaModFix/>
          </a:blip>
          <a:srcRect l="9999" t="2885" r="6786" b="24519"/>
          <a:stretch/>
        </p:blipFill>
        <p:spPr>
          <a:xfrm>
            <a:off x="4963176" y="4198210"/>
            <a:ext cx="3163482" cy="2050164"/>
          </a:xfrm>
          <a:prstGeom prst="rect">
            <a:avLst/>
          </a:prstGeom>
          <a:noFill/>
          <a:ln>
            <a:noFill/>
          </a:ln>
          <a:effectLst>
            <a:outerShdw blurRad="292100" dist="139700" dir="2700000" algn="tl" rotWithShape="0">
              <a:srgbClr val="333333">
                <a:alpha val="64705"/>
              </a:srgbClr>
            </a:outerShdw>
          </a:effectLst>
        </p:spPr>
      </p:pic>
      <p:cxnSp>
        <p:nvCxnSpPr>
          <p:cNvPr id="1800" name="Google Shape;1800;p7"/>
          <p:cNvCxnSpPr/>
          <p:nvPr/>
        </p:nvCxnSpPr>
        <p:spPr>
          <a:xfrm>
            <a:off x="3764414" y="4988884"/>
            <a:ext cx="1087944" cy="309913"/>
          </a:xfrm>
          <a:prstGeom prst="straightConnector1">
            <a:avLst/>
          </a:prstGeom>
          <a:noFill/>
          <a:ln w="28575" cap="flat" cmpd="sng">
            <a:solidFill>
              <a:schemeClr val="lt1"/>
            </a:solidFill>
            <a:prstDash val="solid"/>
            <a:round/>
            <a:headEnd type="none" w="sm" len="sm"/>
            <a:tailEnd type="triangle" w="med" len="med"/>
          </a:ln>
        </p:spPr>
      </p:cxnSp>
      <p:sp>
        <p:nvSpPr>
          <p:cNvPr id="1801" name="Google Shape;1801;p7"/>
          <p:cNvSpPr txBox="1"/>
          <p:nvPr/>
        </p:nvSpPr>
        <p:spPr>
          <a:xfrm>
            <a:off x="11291569" y="5449021"/>
            <a:ext cx="2177751" cy="732462"/>
          </a:xfrm>
          <a:prstGeom prst="rect">
            <a:avLst/>
          </a:prstGeom>
          <a:noFill/>
          <a:ln>
            <a:noFill/>
          </a:ln>
        </p:spPr>
        <p:txBody>
          <a:bodyPr spcFirstLastPara="1" wrap="square" lIns="103615" tIns="51793" rIns="103615" bIns="51793" anchor="t" anchorCtr="0">
            <a:spAutoFit/>
          </a:bodyPr>
          <a:lstStyle/>
          <a:p>
            <a:pPr marL="259066" indent="-259066">
              <a:buClr>
                <a:srgbClr val="FFFFFF"/>
              </a:buClr>
              <a:buSzPts val="1200"/>
              <a:buFont typeface="Arial"/>
              <a:buChar char="•"/>
            </a:pPr>
            <a:r>
              <a:rPr lang="en-US" sz="1360">
                <a:solidFill>
                  <a:schemeClr val="tx1">
                    <a:lumMod val="50000"/>
                  </a:schemeClr>
                </a:solidFill>
                <a:latin typeface="Roboto"/>
                <a:ea typeface="Roboto"/>
                <a:cs typeface="Roboto"/>
                <a:sym typeface="Roboto"/>
              </a:rPr>
              <a:t>Round-robin testing</a:t>
            </a:r>
            <a:endParaRPr sz="2267">
              <a:solidFill>
                <a:schemeClr val="tx1">
                  <a:lumMod val="50000"/>
                </a:schemeClr>
              </a:solidFill>
            </a:endParaRPr>
          </a:p>
          <a:p>
            <a:pPr marL="259066" indent="-259066">
              <a:buClr>
                <a:srgbClr val="FFFFFF"/>
              </a:buClr>
              <a:buSzPts val="1200"/>
              <a:buFont typeface="Arial"/>
              <a:buChar char="•"/>
            </a:pPr>
            <a:r>
              <a:rPr lang="en-US" sz="1360">
                <a:solidFill>
                  <a:schemeClr val="tx1">
                    <a:lumMod val="50000"/>
                  </a:schemeClr>
                </a:solidFill>
                <a:latin typeface="Roboto"/>
                <a:ea typeface="Roboto"/>
                <a:cs typeface="Roboto"/>
                <a:sym typeface="Roboto"/>
              </a:rPr>
              <a:t>Harmonized results</a:t>
            </a:r>
            <a:endParaRPr sz="1360">
              <a:solidFill>
                <a:schemeClr val="tx1">
                  <a:lumMod val="50000"/>
                </a:schemeClr>
              </a:solidFill>
              <a:latin typeface="Roboto"/>
              <a:ea typeface="Roboto"/>
              <a:cs typeface="Roboto"/>
              <a:sym typeface="Roboto"/>
            </a:endParaRPr>
          </a:p>
          <a:p>
            <a:pPr marL="259066" indent="-259066">
              <a:buClr>
                <a:srgbClr val="FFFFFF"/>
              </a:buClr>
              <a:buSzPts val="1200"/>
              <a:buFont typeface="Arial"/>
              <a:buChar char="•"/>
            </a:pPr>
            <a:r>
              <a:rPr lang="en-US" sz="1360">
                <a:solidFill>
                  <a:schemeClr val="tx1">
                    <a:lumMod val="50000"/>
                  </a:schemeClr>
                </a:solidFill>
                <a:latin typeface="Roboto"/>
                <a:ea typeface="Roboto"/>
                <a:cs typeface="Roboto"/>
                <a:sym typeface="Roboto"/>
              </a:rPr>
              <a:t>Additional ISO data</a:t>
            </a:r>
            <a:endParaRPr sz="1360">
              <a:solidFill>
                <a:schemeClr val="tx1">
                  <a:lumMod val="50000"/>
                </a:schemeClr>
              </a:solidFill>
              <a:latin typeface="Roboto"/>
              <a:ea typeface="Roboto"/>
              <a:cs typeface="Roboto"/>
              <a:sym typeface="Roboto"/>
            </a:endParaRPr>
          </a:p>
        </p:txBody>
      </p:sp>
      <p:sp>
        <p:nvSpPr>
          <p:cNvPr id="17" name="TextBox 16">
            <a:extLst>
              <a:ext uri="{FF2B5EF4-FFF2-40B4-BE49-F238E27FC236}">
                <a16:creationId xmlns:a16="http://schemas.microsoft.com/office/drawing/2014/main" id="{9C7E6E1E-3C51-4CAC-8697-B5E35348AE2A}"/>
              </a:ext>
            </a:extLst>
          </p:cNvPr>
          <p:cNvSpPr txBox="1"/>
          <p:nvPr/>
        </p:nvSpPr>
        <p:spPr>
          <a:xfrm>
            <a:off x="10847070" y="7503765"/>
            <a:ext cx="3240845" cy="276999"/>
          </a:xfrm>
          <a:prstGeom prst="rect">
            <a:avLst/>
          </a:prstGeom>
          <a:noFill/>
        </p:spPr>
        <p:txBody>
          <a:bodyPr wrap="square">
            <a:spAutoFit/>
          </a:bodyPr>
          <a:lstStyle/>
          <a:p>
            <a:r>
              <a:rPr lang="en-US" sz="1200" i="1" dirty="0">
                <a:solidFill>
                  <a:schemeClr val="bg1"/>
                </a:solidFill>
              </a:rPr>
              <a:t>Adapted from Jetter &amp; Derby et al. (2022)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1"/>
        <p:cNvGrpSpPr/>
        <p:nvPr/>
      </p:nvGrpSpPr>
      <p:grpSpPr>
        <a:xfrm>
          <a:off x="0" y="0"/>
          <a:ext cx="0" cy="0"/>
          <a:chOff x="0" y="0"/>
          <a:chExt cx="0" cy="0"/>
        </a:xfrm>
      </p:grpSpPr>
      <p:sp>
        <p:nvSpPr>
          <p:cNvPr id="1832" name="Google Shape;1832;p10"/>
          <p:cNvSpPr txBox="1">
            <a:spLocks noGrp="1"/>
          </p:cNvSpPr>
          <p:nvPr>
            <p:ph type="title"/>
          </p:nvPr>
        </p:nvSpPr>
        <p:spPr>
          <a:xfrm>
            <a:off x="628073" y="301808"/>
            <a:ext cx="12561455" cy="1015663"/>
          </a:xfrm>
          <a:prstGeom prst="rect">
            <a:avLst/>
          </a:prstGeom>
          <a:noFill/>
          <a:ln>
            <a:noFill/>
          </a:ln>
        </p:spPr>
        <p:txBody>
          <a:bodyPr spcFirstLastPara="1" vert="horz" wrap="square" lIns="103615" tIns="103615" rIns="103615" bIns="103615" rtlCol="0" anchor="t" anchorCtr="0">
            <a:normAutofit fontScale="90000"/>
          </a:bodyPr>
          <a:lstStyle/>
          <a:p>
            <a:r>
              <a:rPr lang="en-US" dirty="0"/>
              <a:t>ISO Cookstoves / Household Energy Activities</a:t>
            </a:r>
            <a:endParaRPr b="1" dirty="0"/>
          </a:p>
        </p:txBody>
      </p:sp>
      <p:sp>
        <p:nvSpPr>
          <p:cNvPr id="1833" name="Google Shape;1833;p10"/>
          <p:cNvSpPr txBox="1">
            <a:spLocks noGrp="1"/>
          </p:cNvSpPr>
          <p:nvPr>
            <p:ph type="body" sz="quarter" idx="10"/>
          </p:nvPr>
        </p:nvSpPr>
        <p:spPr>
          <a:xfrm>
            <a:off x="628073" y="1988080"/>
            <a:ext cx="12561453" cy="2015552"/>
          </a:xfrm>
          <a:prstGeom prst="rect">
            <a:avLst/>
          </a:prstGeom>
          <a:noFill/>
          <a:ln>
            <a:noFill/>
          </a:ln>
        </p:spPr>
        <p:txBody>
          <a:bodyPr spcFirstLastPara="1" vert="horz" wrap="square" lIns="0" tIns="0" rIns="0" bIns="0" rtlCol="0" anchor="t" anchorCtr="0">
            <a:noAutofit/>
          </a:bodyPr>
          <a:lstStyle/>
          <a:p>
            <a:pPr>
              <a:lnSpc>
                <a:spcPct val="100000"/>
              </a:lnSpc>
              <a:spcBef>
                <a:spcPts val="0"/>
              </a:spcBef>
              <a:buSzPts val="2000"/>
              <a:buFont typeface="Arial"/>
              <a:buChar char="•"/>
            </a:pPr>
            <a:r>
              <a:rPr lang="en-US" sz="2267" dirty="0">
                <a:solidFill>
                  <a:schemeClr val="tx1">
                    <a:lumMod val="50000"/>
                  </a:schemeClr>
                </a:solidFill>
                <a:latin typeface="Roboto"/>
                <a:ea typeface="Roboto"/>
                <a:cs typeface="Roboto"/>
                <a:sym typeface="Roboto"/>
              </a:rPr>
              <a:t>Lima Consensus – 2011 - PCIA Forum </a:t>
            </a:r>
            <a:endParaRPr dirty="0">
              <a:solidFill>
                <a:schemeClr val="tx1">
                  <a:lumMod val="50000"/>
                </a:schemeClr>
              </a:solidFill>
            </a:endParaRPr>
          </a:p>
          <a:p>
            <a:pPr indent="0">
              <a:lnSpc>
                <a:spcPct val="100000"/>
              </a:lnSpc>
              <a:spcBef>
                <a:spcPts val="0"/>
              </a:spcBef>
              <a:buSzPts val="2000"/>
              <a:buNone/>
            </a:pPr>
            <a:r>
              <a:rPr lang="en-US" sz="2267" dirty="0">
                <a:solidFill>
                  <a:schemeClr val="tx1">
                    <a:lumMod val="50000"/>
                  </a:schemeClr>
                </a:solidFill>
                <a:latin typeface="Roboto"/>
                <a:ea typeface="Roboto"/>
                <a:cs typeface="Roboto"/>
                <a:sym typeface="Roboto"/>
              </a:rPr>
              <a:t>Tiers of Performance for multiple indicators</a:t>
            </a:r>
            <a:endParaRPr dirty="0">
              <a:solidFill>
                <a:schemeClr val="tx1">
                  <a:lumMod val="50000"/>
                </a:schemeClr>
              </a:solidFill>
            </a:endParaRPr>
          </a:p>
          <a:p>
            <a:pPr>
              <a:lnSpc>
                <a:spcPct val="100000"/>
              </a:lnSpc>
              <a:spcBef>
                <a:spcPts val="0"/>
              </a:spcBef>
              <a:buSzPts val="2000"/>
              <a:buFont typeface="Arial"/>
              <a:buChar char="•"/>
            </a:pPr>
            <a:r>
              <a:rPr lang="en-US" sz="2267" dirty="0">
                <a:solidFill>
                  <a:schemeClr val="tx1">
                    <a:lumMod val="50000"/>
                  </a:schemeClr>
                </a:solidFill>
                <a:latin typeface="Roboto"/>
                <a:ea typeface="Roboto"/>
                <a:cs typeface="Roboto"/>
                <a:sym typeface="Roboto"/>
              </a:rPr>
              <a:t>ISO International Workshop Agreement 11 2012 – The Hague, Netherlands</a:t>
            </a:r>
            <a:br>
              <a:rPr lang="en-US" sz="2267" dirty="0">
                <a:solidFill>
                  <a:schemeClr val="tx1">
                    <a:lumMod val="50000"/>
                  </a:schemeClr>
                </a:solidFill>
                <a:latin typeface="Roboto"/>
                <a:ea typeface="Roboto"/>
                <a:cs typeface="Roboto"/>
                <a:sym typeface="Roboto"/>
              </a:rPr>
            </a:br>
            <a:r>
              <a:rPr lang="en-US" sz="2267" dirty="0">
                <a:solidFill>
                  <a:schemeClr val="tx1">
                    <a:lumMod val="50000"/>
                  </a:schemeClr>
                </a:solidFill>
                <a:latin typeface="Roboto"/>
                <a:ea typeface="Roboto"/>
                <a:cs typeface="Roboto"/>
                <a:sym typeface="Roboto"/>
              </a:rPr>
              <a:t>Guidelines for evaluating cookstove performance</a:t>
            </a:r>
            <a:endParaRPr dirty="0">
              <a:solidFill>
                <a:schemeClr val="tx1">
                  <a:lumMod val="50000"/>
                </a:schemeClr>
              </a:solidFill>
            </a:endParaRPr>
          </a:p>
          <a:p>
            <a:pPr>
              <a:lnSpc>
                <a:spcPct val="100000"/>
              </a:lnSpc>
              <a:spcBef>
                <a:spcPts val="0"/>
              </a:spcBef>
              <a:buSzPts val="2000"/>
              <a:buFont typeface="Arial"/>
              <a:buChar char="•"/>
            </a:pPr>
            <a:r>
              <a:rPr lang="en-US" sz="2267" dirty="0">
                <a:solidFill>
                  <a:schemeClr val="tx1">
                    <a:lumMod val="50000"/>
                  </a:schemeClr>
                </a:solidFill>
                <a:latin typeface="Roboto"/>
                <a:ea typeface="Roboto"/>
                <a:cs typeface="Roboto"/>
                <a:sym typeface="Roboto"/>
              </a:rPr>
              <a:t>TC285 Plenary Meetings</a:t>
            </a:r>
            <a:endParaRPr dirty="0">
              <a:solidFill>
                <a:schemeClr val="tx1">
                  <a:lumMod val="50000"/>
                </a:schemeClr>
              </a:solidFill>
            </a:endParaRPr>
          </a:p>
          <a:p>
            <a:pPr lvl="1">
              <a:lnSpc>
                <a:spcPct val="100000"/>
              </a:lnSpc>
              <a:buSzPts val="1600"/>
              <a:buFont typeface="Arial"/>
              <a:buChar char="•"/>
            </a:pPr>
            <a:r>
              <a:rPr lang="en-US" sz="1813" dirty="0">
                <a:solidFill>
                  <a:schemeClr val="tx1">
                    <a:lumMod val="50000"/>
                  </a:schemeClr>
                </a:solidFill>
                <a:latin typeface="Roboto"/>
                <a:ea typeface="Roboto"/>
                <a:cs typeface="Roboto"/>
                <a:sym typeface="Roboto"/>
              </a:rPr>
              <a:t>Inaugural – 2014 – Nairobi, Kenya</a:t>
            </a:r>
            <a:endParaRPr dirty="0">
              <a:solidFill>
                <a:schemeClr val="tx1">
                  <a:lumMod val="50000"/>
                </a:schemeClr>
              </a:solidFill>
            </a:endParaRPr>
          </a:p>
          <a:p>
            <a:pPr lvl="1">
              <a:lnSpc>
                <a:spcPct val="100000"/>
              </a:lnSpc>
              <a:buSzPts val="1600"/>
              <a:buFont typeface="Arial"/>
              <a:buChar char="•"/>
            </a:pPr>
            <a:r>
              <a:rPr lang="en-US" sz="1813" dirty="0">
                <a:solidFill>
                  <a:schemeClr val="tx1">
                    <a:lumMod val="50000"/>
                  </a:schemeClr>
                </a:solidFill>
                <a:latin typeface="Roboto"/>
                <a:ea typeface="Roboto"/>
                <a:cs typeface="Roboto"/>
                <a:sym typeface="Roboto"/>
              </a:rPr>
              <a:t>2014 – Guatemala, Working Groups</a:t>
            </a:r>
            <a:endParaRPr dirty="0">
              <a:solidFill>
                <a:schemeClr val="tx1">
                  <a:lumMod val="50000"/>
                </a:schemeClr>
              </a:solidFill>
            </a:endParaRPr>
          </a:p>
          <a:p>
            <a:pPr lvl="1">
              <a:lnSpc>
                <a:spcPct val="100000"/>
              </a:lnSpc>
              <a:buSzPts val="1600"/>
              <a:buFont typeface="Arial"/>
              <a:buChar char="•"/>
            </a:pPr>
            <a:r>
              <a:rPr lang="en-US" sz="1813" dirty="0">
                <a:solidFill>
                  <a:schemeClr val="tx1">
                    <a:lumMod val="50000"/>
                  </a:schemeClr>
                </a:solidFill>
                <a:latin typeface="Roboto"/>
                <a:ea typeface="Roboto"/>
                <a:cs typeface="Roboto"/>
                <a:sym typeface="Roboto"/>
              </a:rPr>
              <a:t>2015 – Accra, Ghana</a:t>
            </a:r>
            <a:endParaRPr dirty="0">
              <a:solidFill>
                <a:schemeClr val="tx1">
                  <a:lumMod val="50000"/>
                </a:schemeClr>
              </a:solidFill>
            </a:endParaRPr>
          </a:p>
          <a:p>
            <a:pPr lvl="1">
              <a:lnSpc>
                <a:spcPct val="100000"/>
              </a:lnSpc>
              <a:buSzPts val="1600"/>
              <a:buFont typeface="Arial"/>
              <a:buChar char="•"/>
            </a:pPr>
            <a:r>
              <a:rPr lang="en-US" sz="1813" dirty="0">
                <a:solidFill>
                  <a:schemeClr val="tx1">
                    <a:lumMod val="50000"/>
                  </a:schemeClr>
                </a:solidFill>
                <a:latin typeface="Roboto"/>
                <a:ea typeface="Roboto"/>
                <a:cs typeface="Roboto"/>
                <a:sym typeface="Roboto"/>
              </a:rPr>
              <a:t>2017 – Kathmandu, Nepal</a:t>
            </a:r>
            <a:endParaRPr dirty="0">
              <a:solidFill>
                <a:schemeClr val="tx1">
                  <a:lumMod val="50000"/>
                </a:schemeClr>
              </a:solidFill>
            </a:endParaRPr>
          </a:p>
          <a:p>
            <a:pPr lvl="1">
              <a:lnSpc>
                <a:spcPct val="100000"/>
              </a:lnSpc>
              <a:buSzPts val="1600"/>
              <a:buFont typeface="Arial"/>
              <a:buChar char="•"/>
            </a:pPr>
            <a:r>
              <a:rPr lang="en-US" sz="1813" dirty="0">
                <a:solidFill>
                  <a:schemeClr val="tx1">
                    <a:lumMod val="50000"/>
                  </a:schemeClr>
                </a:solidFill>
                <a:latin typeface="Roboto"/>
                <a:ea typeface="Roboto"/>
                <a:cs typeface="Roboto"/>
                <a:sym typeface="Roboto"/>
              </a:rPr>
              <a:t>2019– Nairobi, Kenya</a:t>
            </a:r>
            <a:endParaRPr dirty="0">
              <a:solidFill>
                <a:schemeClr val="tx1">
                  <a:lumMod val="50000"/>
                </a:schemeClr>
              </a:solidFill>
            </a:endParaRPr>
          </a:p>
          <a:p>
            <a:pPr lvl="1">
              <a:lnSpc>
                <a:spcPct val="100000"/>
              </a:lnSpc>
              <a:buSzPts val="1600"/>
              <a:buFont typeface="Arial"/>
              <a:buChar char="•"/>
            </a:pPr>
            <a:r>
              <a:rPr lang="en-US" sz="1813" dirty="0">
                <a:solidFill>
                  <a:schemeClr val="tx1">
                    <a:lumMod val="50000"/>
                  </a:schemeClr>
                </a:solidFill>
                <a:latin typeface="Roboto"/>
                <a:ea typeface="Roboto"/>
                <a:cs typeface="Roboto"/>
                <a:sym typeface="Roboto"/>
              </a:rPr>
              <a:t>Next Plenary is being planned </a:t>
            </a:r>
            <a:endParaRPr dirty="0">
              <a:solidFill>
                <a:schemeClr val="tx1">
                  <a:lumMod val="50000"/>
                </a:schemeClr>
              </a:solidFill>
            </a:endParaRPr>
          </a:p>
          <a:p>
            <a:pPr>
              <a:lnSpc>
                <a:spcPct val="100000"/>
              </a:lnSpc>
              <a:spcBef>
                <a:spcPts val="0"/>
              </a:spcBef>
              <a:buSzPts val="2000"/>
              <a:buFont typeface="Arial"/>
              <a:buChar char="•"/>
            </a:pPr>
            <a:r>
              <a:rPr lang="en-US" sz="2267" dirty="0">
                <a:solidFill>
                  <a:schemeClr val="tx1">
                    <a:lumMod val="50000"/>
                  </a:schemeClr>
                </a:solidFill>
                <a:latin typeface="Roboto"/>
                <a:ea typeface="Roboto"/>
                <a:cs typeface="Roboto"/>
                <a:sym typeface="Roboto"/>
              </a:rPr>
              <a:t> TC285 Currently -- 23 participating members/24 observing members</a:t>
            </a:r>
            <a:endParaRPr sz="2267" dirty="0">
              <a:solidFill>
                <a:schemeClr val="tx1">
                  <a:lumMod val="50000"/>
                </a:schemeClr>
              </a:solidFill>
              <a:latin typeface="Roboto"/>
              <a:ea typeface="Roboto"/>
              <a:cs typeface="Roboto"/>
              <a:sym typeface="Roboto"/>
            </a:endParaRPr>
          </a:p>
        </p:txBody>
      </p:sp>
      <p:pic>
        <p:nvPicPr>
          <p:cNvPr id="1834" name="Google Shape;1834;p10"/>
          <p:cNvPicPr preferRelativeResize="0"/>
          <p:nvPr/>
        </p:nvPicPr>
        <p:blipFill rotWithShape="1">
          <a:blip r:embed="rId3">
            <a:alphaModFix/>
          </a:blip>
          <a:srcRect/>
          <a:stretch/>
        </p:blipFill>
        <p:spPr>
          <a:xfrm>
            <a:off x="12671321" y="122943"/>
            <a:ext cx="1036410" cy="1133142"/>
          </a:xfrm>
          <a:prstGeom prst="rect">
            <a:avLst/>
          </a:prstGeom>
          <a:noFill/>
          <a:ln>
            <a:noFill/>
          </a:ln>
        </p:spPr>
      </p:pic>
      <p:pic>
        <p:nvPicPr>
          <p:cNvPr id="1835" name="Google Shape;1835;p10"/>
          <p:cNvPicPr preferRelativeResize="0"/>
          <p:nvPr/>
        </p:nvPicPr>
        <p:blipFill rotWithShape="1">
          <a:blip r:embed="rId4">
            <a:alphaModFix/>
          </a:blip>
          <a:srcRect l="4684" t="7900" r="643"/>
          <a:stretch/>
        </p:blipFill>
        <p:spPr>
          <a:xfrm>
            <a:off x="7467397" y="3344800"/>
            <a:ext cx="5877226" cy="2658882"/>
          </a:xfrm>
          <a:prstGeom prst="rect">
            <a:avLst/>
          </a:prstGeom>
          <a:noFill/>
          <a:ln>
            <a:noFill/>
          </a:ln>
        </p:spPr>
      </p:pic>
      <p:sp>
        <p:nvSpPr>
          <p:cNvPr id="2" name="TextBox 1">
            <a:extLst>
              <a:ext uri="{FF2B5EF4-FFF2-40B4-BE49-F238E27FC236}">
                <a16:creationId xmlns:a16="http://schemas.microsoft.com/office/drawing/2014/main" id="{1E1AB2B8-EB4D-43EF-A77C-D4B1843D3F5E}"/>
              </a:ext>
            </a:extLst>
          </p:cNvPr>
          <p:cNvSpPr txBox="1"/>
          <p:nvPr/>
        </p:nvSpPr>
        <p:spPr>
          <a:xfrm>
            <a:off x="12220109" y="1256085"/>
            <a:ext cx="1622560" cy="400110"/>
          </a:xfrm>
          <a:prstGeom prst="rect">
            <a:avLst/>
          </a:prstGeom>
          <a:noFill/>
        </p:spPr>
        <p:txBody>
          <a:bodyPr wrap="none" rtlCol="0">
            <a:spAutoFit/>
          </a:bodyPr>
          <a:lstStyle/>
          <a:p>
            <a:r>
              <a:rPr lang="en-US" dirty="0"/>
              <a:t>ISO Process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41C64D-EB61-49BB-993B-C2BA3CB60E53}"/>
              </a:ext>
            </a:extLst>
          </p:cNvPr>
          <p:cNvSpPr>
            <a:spLocks noGrp="1"/>
          </p:cNvSpPr>
          <p:nvPr>
            <p:ph type="title"/>
          </p:nvPr>
        </p:nvSpPr>
        <p:spPr>
          <a:xfrm>
            <a:off x="628072" y="1648209"/>
            <a:ext cx="12561453" cy="1015663"/>
          </a:xfrm>
        </p:spPr>
        <p:txBody>
          <a:bodyPr/>
          <a:lstStyle/>
          <a:p>
            <a:r>
              <a:rPr lang="en-US" dirty="0"/>
              <a:t>Christian – Let me tell you all the problems I have with cookstove standards….. </a:t>
            </a:r>
          </a:p>
        </p:txBody>
      </p:sp>
      <p:sp>
        <p:nvSpPr>
          <p:cNvPr id="9" name="Text Placeholder 8">
            <a:extLst>
              <a:ext uri="{FF2B5EF4-FFF2-40B4-BE49-F238E27FC236}">
                <a16:creationId xmlns:a16="http://schemas.microsoft.com/office/drawing/2014/main" id="{E6C73ABD-C809-4680-A1D0-BDAA998C4FED}"/>
              </a:ext>
            </a:extLst>
          </p:cNvPr>
          <p:cNvSpPr>
            <a:spLocks noGrp="1"/>
          </p:cNvSpPr>
          <p:nvPr>
            <p:ph type="body" sz="quarter" idx="10"/>
          </p:nvPr>
        </p:nvSpPr>
        <p:spPr>
          <a:xfrm>
            <a:off x="628071" y="2726384"/>
            <a:ext cx="12561453" cy="4006481"/>
          </a:xfrm>
        </p:spPr>
        <p:txBody>
          <a:bodyPr/>
          <a:lstStyle/>
          <a:p>
            <a:r>
              <a:rPr lang="en-US" sz="2400" dirty="0"/>
              <a:t>Great – love to hear how they might be improved: </a:t>
            </a:r>
            <a:r>
              <a:rPr lang="en-US" sz="2400" b="1" dirty="0">
                <a:solidFill>
                  <a:srgbClr val="1E4D2B"/>
                </a:solidFill>
              </a:rPr>
              <a:t>Christian.LOrange@ColoState.edu</a:t>
            </a:r>
          </a:p>
          <a:p>
            <a:r>
              <a:rPr lang="en-US" sz="2400" dirty="0"/>
              <a:t>I encourage you to become involved – the voices at the table set the direct of the standards</a:t>
            </a:r>
          </a:p>
          <a:p>
            <a:pPr lvl="1"/>
            <a:r>
              <a:rPr lang="en-US" sz="2000" dirty="0"/>
              <a:t>Become an active participant in the renewal process</a:t>
            </a:r>
          </a:p>
          <a:p>
            <a:pPr lvl="1"/>
            <a:r>
              <a:rPr lang="en-US" sz="2000" dirty="0"/>
              <a:t>ISO 19867-1 (Lab test) will begin renewal in 2023</a:t>
            </a:r>
          </a:p>
          <a:p>
            <a:pPr lvl="1"/>
            <a:r>
              <a:rPr lang="en-US" sz="2000" dirty="0"/>
              <a:t>ISO 19869 (Field test) will begin renewal in 2024</a:t>
            </a:r>
          </a:p>
          <a:p>
            <a:r>
              <a:rPr lang="en-US" sz="2400" dirty="0"/>
              <a:t>Contact your national standards body to become involved </a:t>
            </a:r>
            <a:r>
              <a:rPr lang="en-US" sz="2400" dirty="0">
                <a:hlinkClick r:id="rId2"/>
              </a:rPr>
              <a:t>https://www.iso.org/committee/4857971.html?view=participation</a:t>
            </a:r>
            <a:r>
              <a:rPr lang="en-US" sz="2400" dirty="0"/>
              <a:t> </a:t>
            </a:r>
          </a:p>
        </p:txBody>
      </p:sp>
    </p:spTree>
    <p:extLst>
      <p:ext uri="{BB962C8B-B14F-4D97-AF65-F5344CB8AC3E}">
        <p14:creationId xmlns:p14="http://schemas.microsoft.com/office/powerpoint/2010/main" val="16044322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D0E6F-5F74-D641-88E8-A80348443FD5}"/>
              </a:ext>
            </a:extLst>
          </p:cNvPr>
          <p:cNvSpPr>
            <a:spLocks noGrp="1"/>
          </p:cNvSpPr>
          <p:nvPr>
            <p:ph type="title"/>
          </p:nvPr>
        </p:nvSpPr>
        <p:spPr>
          <a:xfrm>
            <a:off x="628073" y="219459"/>
            <a:ext cx="12561453" cy="1015663"/>
          </a:xfrm>
        </p:spPr>
        <p:txBody>
          <a:bodyPr/>
          <a:lstStyle/>
          <a:p>
            <a:r>
              <a:rPr lang="en-US" dirty="0"/>
              <a:t>Take Away Thoughts</a:t>
            </a:r>
          </a:p>
        </p:txBody>
      </p:sp>
      <p:sp>
        <p:nvSpPr>
          <p:cNvPr id="3" name="Text Placeholder 2">
            <a:extLst>
              <a:ext uri="{FF2B5EF4-FFF2-40B4-BE49-F238E27FC236}">
                <a16:creationId xmlns:a16="http://schemas.microsoft.com/office/drawing/2014/main" id="{ADCAE30B-4551-F049-A904-9FDBD83A50AE}"/>
              </a:ext>
            </a:extLst>
          </p:cNvPr>
          <p:cNvSpPr>
            <a:spLocks noGrp="1"/>
          </p:cNvSpPr>
          <p:nvPr>
            <p:ph type="body" sz="quarter" idx="10"/>
          </p:nvPr>
        </p:nvSpPr>
        <p:spPr>
          <a:xfrm>
            <a:off x="628072" y="1480107"/>
            <a:ext cx="12561453" cy="5632824"/>
          </a:xfrm>
        </p:spPr>
        <p:txBody>
          <a:bodyPr/>
          <a:lstStyle/>
          <a:p>
            <a:pPr>
              <a:lnSpc>
                <a:spcPct val="100000"/>
              </a:lnSpc>
              <a:buFont typeface="Arial" panose="020B0604020202020204" pitchFamily="34" charset="0"/>
              <a:buChar char="•"/>
            </a:pPr>
            <a:r>
              <a:rPr lang="en-US" sz="3200" dirty="0"/>
              <a:t>The standards often should be considered as a collection; a single standard may not answer all of your questions</a:t>
            </a:r>
          </a:p>
          <a:p>
            <a:pPr>
              <a:buFont typeface="Arial" panose="020B0604020202020204" pitchFamily="34" charset="0"/>
              <a:buChar char="•"/>
            </a:pPr>
            <a:r>
              <a:rPr lang="en-US" sz="3200" dirty="0"/>
              <a:t>Tier ratings should be reported separately </a:t>
            </a:r>
          </a:p>
          <a:p>
            <a:pPr>
              <a:buFont typeface="Arial" panose="020B0604020202020204" pitchFamily="34" charset="0"/>
              <a:buChar char="•"/>
            </a:pPr>
            <a:r>
              <a:rPr lang="en-US" sz="3200" dirty="0"/>
              <a:t>Standards are just one tool​</a:t>
            </a:r>
          </a:p>
          <a:p>
            <a:pPr lvl="1">
              <a:buFont typeface="Arial" panose="020B0604020202020204" pitchFamily="34" charset="0"/>
              <a:buChar char="•"/>
            </a:pPr>
            <a:r>
              <a:rPr lang="en-US" dirty="0"/>
              <a:t>Require monitoring and enforcement​</a:t>
            </a:r>
          </a:p>
          <a:p>
            <a:pPr lvl="1">
              <a:buFont typeface="Arial" panose="020B0604020202020204" pitchFamily="34" charset="0"/>
              <a:buChar char="•"/>
            </a:pPr>
            <a:r>
              <a:rPr lang="en-US" dirty="0"/>
              <a:t>Should be accompanied by comprehensive household energy policies and </a:t>
            </a:r>
            <a:r>
              <a:rPr lang="en-US" dirty="0" err="1"/>
              <a:t>programmes</a:t>
            </a:r>
            <a:r>
              <a:rPr lang="en-US" dirty="0"/>
              <a:t>​</a:t>
            </a:r>
          </a:p>
          <a:p>
            <a:pPr>
              <a:lnSpc>
                <a:spcPct val="100000"/>
              </a:lnSpc>
              <a:buFont typeface="Arial" panose="020B0604020202020204" pitchFamily="34" charset="0"/>
              <a:buChar char="•"/>
            </a:pPr>
            <a:r>
              <a:rPr lang="en-US" sz="3200" dirty="0"/>
              <a:t>A high-performing stove that people do not buy or use will not have an impact​</a:t>
            </a:r>
          </a:p>
          <a:p>
            <a:pPr>
              <a:buFont typeface="Arial" panose="020B0604020202020204" pitchFamily="34" charset="0"/>
              <a:buChar char="•"/>
            </a:pPr>
            <a:r>
              <a:rPr lang="en-US" sz="3200" dirty="0"/>
              <a:t>If you seen an area for improvement – get involved</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7761143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7867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5979-508D-994A-9705-95EB353424BF}"/>
              </a:ext>
            </a:extLst>
          </p:cNvPr>
          <p:cNvSpPr>
            <a:spLocks noGrp="1"/>
          </p:cNvSpPr>
          <p:nvPr>
            <p:ph type="title"/>
          </p:nvPr>
        </p:nvSpPr>
        <p:spPr>
          <a:xfrm>
            <a:off x="1319447" y="20518"/>
            <a:ext cx="10207341" cy="1182485"/>
          </a:xfrm>
        </p:spPr>
        <p:txBody>
          <a:bodyPr>
            <a:noAutofit/>
          </a:bodyPr>
          <a:lstStyle/>
          <a:p>
            <a:r>
              <a:rPr lang="en-US" sz="2779" dirty="0"/>
              <a:t>How do we link emissions with air quality or health targets?</a:t>
            </a:r>
          </a:p>
        </p:txBody>
      </p:sp>
      <p:pic>
        <p:nvPicPr>
          <p:cNvPr id="6" name="Picture 5">
            <a:extLst>
              <a:ext uri="{FF2B5EF4-FFF2-40B4-BE49-F238E27FC236}">
                <a16:creationId xmlns:a16="http://schemas.microsoft.com/office/drawing/2014/main" id="{48A83349-EB68-6442-9EC0-787960AC9383}"/>
              </a:ext>
            </a:extLst>
          </p:cNvPr>
          <p:cNvPicPr>
            <a:picLocks noChangeAspect="1"/>
          </p:cNvPicPr>
          <p:nvPr/>
        </p:nvPicPr>
        <p:blipFill>
          <a:blip r:embed="rId3"/>
          <a:stretch>
            <a:fillRect/>
          </a:stretch>
        </p:blipFill>
        <p:spPr>
          <a:xfrm>
            <a:off x="2240734" y="4881998"/>
            <a:ext cx="5579321" cy="2378609"/>
          </a:xfrm>
          <a:prstGeom prst="rect">
            <a:avLst/>
          </a:prstGeom>
        </p:spPr>
      </p:pic>
      <p:sp>
        <p:nvSpPr>
          <p:cNvPr id="8" name="Content Placeholder 2">
            <a:extLst>
              <a:ext uri="{FF2B5EF4-FFF2-40B4-BE49-F238E27FC236}">
                <a16:creationId xmlns:a16="http://schemas.microsoft.com/office/drawing/2014/main" id="{640194F4-F8D0-4343-A67B-2EF098C109DA}"/>
              </a:ext>
            </a:extLst>
          </p:cNvPr>
          <p:cNvSpPr txBox="1">
            <a:spLocks/>
          </p:cNvSpPr>
          <p:nvPr/>
        </p:nvSpPr>
        <p:spPr>
          <a:xfrm>
            <a:off x="7569231" y="5046781"/>
            <a:ext cx="3692726" cy="2049041"/>
          </a:xfrm>
          <a:prstGeom prst="rect">
            <a:avLst/>
          </a:prstGeom>
        </p:spPr>
        <p:txBody>
          <a:bodyPr vert="horz" lIns="97704" tIns="48851" rIns="97704" bIns="4885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950"/>
              </a:spcBef>
              <a:buNone/>
              <a:defRPr/>
            </a:pPr>
            <a:r>
              <a:rPr lang="en-US" sz="1899" dirty="0">
                <a:latin typeface="+mj-lt"/>
                <a:ea typeface="Ebrima" panose="02000000000000000000" pitchFamily="2" charset="0"/>
                <a:cs typeface="Ebrima" panose="02000000000000000000" pitchFamily="2" charset="0"/>
              </a:rPr>
              <a:t>Single zone model is a very common and simple air quality model</a:t>
            </a:r>
          </a:p>
          <a:p>
            <a:pPr marL="0" indent="0">
              <a:spcBef>
                <a:spcPts val="950"/>
              </a:spcBef>
              <a:buNone/>
              <a:defRPr/>
            </a:pPr>
            <a:r>
              <a:rPr lang="en-US" sz="1899" dirty="0">
                <a:latin typeface="+mj-lt"/>
                <a:ea typeface="Ebrima" panose="02000000000000000000" pitchFamily="2" charset="0"/>
                <a:cs typeface="Ebrima" panose="02000000000000000000" pitchFamily="2" charset="0"/>
              </a:rPr>
              <a:t>Used for many applications, including for the WHO Air Quality Guidelines: Household fuel combustion (2014)</a:t>
            </a:r>
          </a:p>
          <a:p>
            <a:pPr marL="0" indent="0">
              <a:spcBef>
                <a:spcPts val="950"/>
              </a:spcBef>
              <a:buNone/>
              <a:defRPr/>
            </a:pPr>
            <a:endParaRPr lang="en-US" sz="1899" dirty="0">
              <a:latin typeface="+mj-lt"/>
              <a:ea typeface="Ebrima" panose="02000000000000000000" pitchFamily="2" charset="0"/>
              <a:cs typeface="Ebrima" panose="02000000000000000000" pitchFamily="2" charset="0"/>
            </a:endParaRPr>
          </a:p>
        </p:txBody>
      </p:sp>
      <p:pic>
        <p:nvPicPr>
          <p:cNvPr id="11" name="Picture 10">
            <a:extLst>
              <a:ext uri="{FF2B5EF4-FFF2-40B4-BE49-F238E27FC236}">
                <a16:creationId xmlns:a16="http://schemas.microsoft.com/office/drawing/2014/main" id="{2F73BD3E-4BDC-D646-8BCA-63B4F243C259}"/>
              </a:ext>
            </a:extLst>
          </p:cNvPr>
          <p:cNvPicPr>
            <a:picLocks noChangeAspect="1"/>
          </p:cNvPicPr>
          <p:nvPr/>
        </p:nvPicPr>
        <p:blipFill>
          <a:blip r:embed="rId4"/>
          <a:stretch>
            <a:fillRect/>
          </a:stretch>
        </p:blipFill>
        <p:spPr>
          <a:xfrm>
            <a:off x="2107778" y="1306680"/>
            <a:ext cx="9587909" cy="3551726"/>
          </a:xfrm>
          <a:prstGeom prst="rect">
            <a:avLst/>
          </a:prstGeom>
        </p:spPr>
      </p:pic>
      <p:sp>
        <p:nvSpPr>
          <p:cNvPr id="3" name="Rectangle 2">
            <a:extLst>
              <a:ext uri="{FF2B5EF4-FFF2-40B4-BE49-F238E27FC236}">
                <a16:creationId xmlns:a16="http://schemas.microsoft.com/office/drawing/2014/main" id="{EC2E863C-C637-294A-A478-623621F459C7}"/>
              </a:ext>
            </a:extLst>
          </p:cNvPr>
          <p:cNvSpPr/>
          <p:nvPr/>
        </p:nvSpPr>
        <p:spPr>
          <a:xfrm>
            <a:off x="2240735" y="2644244"/>
            <a:ext cx="2532890" cy="1751024"/>
          </a:xfrm>
          <a:prstGeom prst="rect">
            <a:avLst/>
          </a:prstGeom>
          <a:solidFill>
            <a:srgbClr val="4472C4">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7"/>
          </a:p>
        </p:txBody>
      </p:sp>
      <p:sp>
        <p:nvSpPr>
          <p:cNvPr id="4" name="TextBox 3">
            <a:extLst>
              <a:ext uri="{FF2B5EF4-FFF2-40B4-BE49-F238E27FC236}">
                <a16:creationId xmlns:a16="http://schemas.microsoft.com/office/drawing/2014/main" id="{7CF82FC0-9B62-45B5-8084-9C2A1A26A4C4}"/>
              </a:ext>
            </a:extLst>
          </p:cNvPr>
          <p:cNvSpPr txBox="1"/>
          <p:nvPr/>
        </p:nvSpPr>
        <p:spPr>
          <a:xfrm>
            <a:off x="9482004" y="7444105"/>
            <a:ext cx="4427366" cy="307777"/>
          </a:xfrm>
          <a:prstGeom prst="rect">
            <a:avLst/>
          </a:prstGeom>
          <a:noFill/>
        </p:spPr>
        <p:txBody>
          <a:bodyPr wrap="none" rtlCol="0">
            <a:spAutoFit/>
          </a:bodyPr>
          <a:lstStyle/>
          <a:p>
            <a:r>
              <a:rPr lang="en-US" sz="1400" i="1" dirty="0"/>
              <a:t>Adapted from WHO - “VPTs for Standards Workshop”</a:t>
            </a:r>
          </a:p>
        </p:txBody>
      </p:sp>
    </p:spTree>
    <p:extLst>
      <p:ext uri="{BB962C8B-B14F-4D97-AF65-F5344CB8AC3E}">
        <p14:creationId xmlns:p14="http://schemas.microsoft.com/office/powerpoint/2010/main" val="1530449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08D0D6-E4CF-47FA-BF51-79DEA150FF60}"/>
              </a:ext>
            </a:extLst>
          </p:cNvPr>
          <p:cNvPicPr>
            <a:picLocks noChangeAspect="1"/>
          </p:cNvPicPr>
          <p:nvPr/>
        </p:nvPicPr>
        <p:blipFill>
          <a:blip r:embed="rId2"/>
          <a:stretch>
            <a:fillRect/>
          </a:stretch>
        </p:blipFill>
        <p:spPr>
          <a:xfrm>
            <a:off x="1779953" y="99337"/>
            <a:ext cx="10257693" cy="7573725"/>
          </a:xfrm>
          <a:prstGeom prst="rect">
            <a:avLst/>
          </a:prstGeom>
        </p:spPr>
      </p:pic>
    </p:spTree>
    <p:extLst>
      <p:ext uri="{BB962C8B-B14F-4D97-AF65-F5344CB8AC3E}">
        <p14:creationId xmlns:p14="http://schemas.microsoft.com/office/powerpoint/2010/main" val="1223379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sp>
        <p:nvSpPr>
          <p:cNvPr id="1840" name="Google Shape;1840;p11"/>
          <p:cNvSpPr txBox="1">
            <a:spLocks noGrp="1"/>
          </p:cNvSpPr>
          <p:nvPr>
            <p:ph type="title"/>
          </p:nvPr>
        </p:nvSpPr>
        <p:spPr>
          <a:xfrm>
            <a:off x="471014" y="192610"/>
            <a:ext cx="12875573" cy="865413"/>
          </a:xfrm>
          <a:prstGeom prst="rect">
            <a:avLst/>
          </a:prstGeom>
          <a:noFill/>
          <a:ln>
            <a:noFill/>
          </a:ln>
        </p:spPr>
        <p:txBody>
          <a:bodyPr spcFirstLastPara="1" vert="horz" wrap="square" lIns="103615" tIns="103615" rIns="103615" bIns="103615" rtlCol="0" anchor="t" anchorCtr="0">
            <a:normAutofit fontScale="90000"/>
          </a:bodyPr>
          <a:lstStyle/>
          <a:p>
            <a:r>
              <a:rPr lang="en-US" dirty="0"/>
              <a:t>ISO Cookstoves / Household Energy Activities</a:t>
            </a:r>
            <a:endParaRPr b="1" dirty="0"/>
          </a:p>
        </p:txBody>
      </p:sp>
      <p:sp>
        <p:nvSpPr>
          <p:cNvPr id="1841" name="Google Shape;1841;p11"/>
          <p:cNvSpPr txBox="1">
            <a:spLocks noGrp="1"/>
          </p:cNvSpPr>
          <p:nvPr>
            <p:ph type="body" idx="1"/>
          </p:nvPr>
        </p:nvSpPr>
        <p:spPr>
          <a:xfrm>
            <a:off x="627714" y="1676645"/>
            <a:ext cx="12982622" cy="5715771"/>
          </a:xfrm>
          <a:prstGeom prst="rect">
            <a:avLst/>
          </a:prstGeom>
          <a:noFill/>
          <a:ln>
            <a:noFill/>
          </a:ln>
        </p:spPr>
        <p:txBody>
          <a:bodyPr spcFirstLastPara="1" vert="horz" wrap="square" lIns="0" tIns="0" rIns="0" bIns="0" rtlCol="0" anchor="t" anchorCtr="0">
            <a:normAutofit fontScale="55000" lnSpcReduction="20000"/>
          </a:bodyPr>
          <a:lstStyle/>
          <a:p>
            <a:pPr>
              <a:spcBef>
                <a:spcPts val="680"/>
              </a:spcBef>
              <a:buSzPct val="100000"/>
              <a:buFont typeface="Arial"/>
              <a:buChar char="•"/>
            </a:pPr>
            <a:r>
              <a:rPr lang="en-US" sz="4080" dirty="0">
                <a:solidFill>
                  <a:schemeClr val="tx1">
                    <a:lumMod val="50000"/>
                  </a:schemeClr>
                </a:solidFill>
                <a:latin typeface="Roboto"/>
                <a:ea typeface="Roboto"/>
                <a:cs typeface="Roboto"/>
                <a:sym typeface="Roboto"/>
              </a:rPr>
              <a:t>Working Group #1 – Conceptual Framework – under development (ISO/AWI PAS 16617)</a:t>
            </a:r>
            <a:endParaRPr dirty="0">
              <a:solidFill>
                <a:schemeClr val="tx1">
                  <a:lumMod val="50000"/>
                </a:schemeClr>
              </a:solidFill>
            </a:endParaRPr>
          </a:p>
          <a:p>
            <a:pPr lvl="1">
              <a:spcBef>
                <a:spcPts val="680"/>
              </a:spcBef>
              <a:buSzPct val="100000"/>
              <a:buFont typeface="Arial"/>
              <a:buChar char="•"/>
            </a:pPr>
            <a:r>
              <a:rPr lang="en-US" sz="3287" dirty="0">
                <a:solidFill>
                  <a:schemeClr val="tx1">
                    <a:lumMod val="50000"/>
                  </a:schemeClr>
                </a:solidFill>
                <a:latin typeface="Roboto"/>
                <a:ea typeface="Roboto"/>
                <a:cs typeface="Roboto"/>
                <a:sym typeface="Roboto"/>
              </a:rPr>
              <a:t>Vocabulary – 2018 (ISO/TR 21276:2018)</a:t>
            </a:r>
            <a:endParaRPr dirty="0">
              <a:solidFill>
                <a:schemeClr val="tx1">
                  <a:lumMod val="50000"/>
                </a:schemeClr>
              </a:solidFill>
            </a:endParaRPr>
          </a:p>
          <a:p>
            <a:pPr indent="-252235">
              <a:spcBef>
                <a:spcPts val="680"/>
              </a:spcBef>
              <a:buSzPct val="100000"/>
              <a:buNone/>
            </a:pPr>
            <a:endParaRPr sz="3287" dirty="0">
              <a:solidFill>
                <a:schemeClr val="tx1">
                  <a:lumMod val="50000"/>
                </a:schemeClr>
              </a:solidFill>
              <a:latin typeface="Roboto"/>
              <a:ea typeface="Roboto"/>
              <a:cs typeface="Roboto"/>
              <a:sym typeface="Roboto"/>
            </a:endParaRPr>
          </a:p>
          <a:p>
            <a:pPr>
              <a:spcBef>
                <a:spcPts val="680"/>
              </a:spcBef>
              <a:buSzPct val="100000"/>
              <a:buFont typeface="Arial"/>
              <a:buChar char="•"/>
            </a:pPr>
            <a:r>
              <a:rPr lang="en-US" sz="4080" dirty="0">
                <a:solidFill>
                  <a:schemeClr val="tx1">
                    <a:lumMod val="50000"/>
                  </a:schemeClr>
                </a:solidFill>
                <a:latin typeface="Roboto"/>
                <a:ea typeface="Roboto"/>
                <a:cs typeface="Roboto"/>
                <a:sym typeface="Roboto"/>
              </a:rPr>
              <a:t>Working Group #2 – Laboratory Testing </a:t>
            </a:r>
            <a:endParaRPr dirty="0">
              <a:solidFill>
                <a:schemeClr val="tx1">
                  <a:lumMod val="50000"/>
                </a:schemeClr>
              </a:solidFill>
            </a:endParaRPr>
          </a:p>
          <a:p>
            <a:pPr lvl="1">
              <a:spcBef>
                <a:spcPts val="680"/>
              </a:spcBef>
              <a:buSzPct val="100000"/>
              <a:buFont typeface="Arial"/>
              <a:buChar char="•"/>
            </a:pPr>
            <a:r>
              <a:rPr lang="en-US" sz="3287" dirty="0">
                <a:solidFill>
                  <a:schemeClr val="tx1">
                    <a:lumMod val="50000"/>
                  </a:schemeClr>
                </a:solidFill>
                <a:latin typeface="Roboto"/>
                <a:ea typeface="Roboto"/>
                <a:cs typeface="Roboto"/>
                <a:sym typeface="Roboto"/>
              </a:rPr>
              <a:t>Harmonized Laboratory Protocols – Published 2018 (in English and French) (ISO 19867-1:2018)</a:t>
            </a:r>
            <a:endParaRPr dirty="0">
              <a:solidFill>
                <a:schemeClr val="tx1">
                  <a:lumMod val="50000"/>
                </a:schemeClr>
              </a:solidFill>
            </a:endParaRPr>
          </a:p>
          <a:p>
            <a:pPr lvl="2">
              <a:spcBef>
                <a:spcPts val="680"/>
              </a:spcBef>
              <a:buSzPct val="100000"/>
              <a:buFont typeface="Arial"/>
              <a:buChar char="•"/>
            </a:pPr>
            <a:r>
              <a:rPr lang="en-US" sz="2833" dirty="0">
                <a:solidFill>
                  <a:schemeClr val="tx1">
                    <a:lumMod val="50000"/>
                  </a:schemeClr>
                </a:solidFill>
                <a:latin typeface="Roboto"/>
                <a:ea typeface="Roboto"/>
                <a:cs typeface="Roboto"/>
                <a:sym typeface="Roboto"/>
              </a:rPr>
              <a:t>Renewal begins in 2023</a:t>
            </a:r>
            <a:endParaRPr dirty="0">
              <a:solidFill>
                <a:schemeClr val="tx1">
                  <a:lumMod val="50000"/>
                </a:schemeClr>
              </a:solidFill>
            </a:endParaRPr>
          </a:p>
          <a:p>
            <a:pPr lvl="1">
              <a:spcBef>
                <a:spcPts val="680"/>
              </a:spcBef>
              <a:buSzPct val="100000"/>
              <a:buFont typeface="Arial"/>
              <a:buChar char="•"/>
            </a:pPr>
            <a:r>
              <a:rPr lang="en-US" sz="3287" dirty="0">
                <a:solidFill>
                  <a:schemeClr val="tx1">
                    <a:lumMod val="50000"/>
                  </a:schemeClr>
                </a:solidFill>
                <a:latin typeface="Roboto"/>
                <a:ea typeface="Roboto"/>
                <a:cs typeface="Roboto"/>
                <a:sym typeface="Roboto"/>
              </a:rPr>
              <a:t>Voluntary Performance Targets – Published in 2018 (ISO/TR 19867-3:2018)</a:t>
            </a:r>
            <a:endParaRPr dirty="0">
              <a:solidFill>
                <a:schemeClr val="tx1">
                  <a:lumMod val="50000"/>
                </a:schemeClr>
              </a:solidFill>
            </a:endParaRPr>
          </a:p>
          <a:p>
            <a:pPr lvl="1">
              <a:spcBef>
                <a:spcPts val="680"/>
              </a:spcBef>
              <a:buSzPct val="100000"/>
              <a:buFont typeface="Arial"/>
              <a:buChar char="•"/>
            </a:pPr>
            <a:r>
              <a:rPr lang="en-US" sz="3287" dirty="0">
                <a:solidFill>
                  <a:schemeClr val="tx1">
                    <a:lumMod val="50000"/>
                  </a:schemeClr>
                </a:solidFill>
                <a:latin typeface="Roboto"/>
                <a:ea typeface="Roboto"/>
                <a:cs typeface="Roboto"/>
                <a:sym typeface="Roboto"/>
              </a:rPr>
              <a:t>Institutional Stove Testing Standard – under development (ISO/DIS 5714)</a:t>
            </a:r>
            <a:endParaRPr dirty="0">
              <a:solidFill>
                <a:schemeClr val="tx1">
                  <a:lumMod val="50000"/>
                </a:schemeClr>
              </a:solidFill>
            </a:endParaRPr>
          </a:p>
          <a:p>
            <a:pPr indent="-252235">
              <a:spcBef>
                <a:spcPts val="680"/>
              </a:spcBef>
              <a:buSzPct val="100000"/>
              <a:buNone/>
            </a:pPr>
            <a:endParaRPr sz="3287" dirty="0">
              <a:solidFill>
                <a:schemeClr val="tx1">
                  <a:lumMod val="50000"/>
                </a:schemeClr>
              </a:solidFill>
              <a:latin typeface="Roboto"/>
              <a:ea typeface="Roboto"/>
              <a:cs typeface="Roboto"/>
              <a:sym typeface="Roboto"/>
            </a:endParaRPr>
          </a:p>
          <a:p>
            <a:pPr>
              <a:spcBef>
                <a:spcPts val="680"/>
              </a:spcBef>
              <a:buSzPct val="100000"/>
              <a:buFont typeface="Arial"/>
              <a:buChar char="•"/>
            </a:pPr>
            <a:r>
              <a:rPr lang="en-US" sz="4080" dirty="0">
                <a:solidFill>
                  <a:schemeClr val="tx1">
                    <a:lumMod val="50000"/>
                  </a:schemeClr>
                </a:solidFill>
                <a:latin typeface="Roboto"/>
                <a:ea typeface="Roboto"/>
                <a:cs typeface="Roboto"/>
                <a:sym typeface="Roboto"/>
              </a:rPr>
              <a:t>Working Group #3 – Field Testing</a:t>
            </a:r>
            <a:endParaRPr dirty="0">
              <a:solidFill>
                <a:schemeClr val="tx1">
                  <a:lumMod val="50000"/>
                </a:schemeClr>
              </a:solidFill>
            </a:endParaRPr>
          </a:p>
          <a:p>
            <a:pPr lvl="1">
              <a:spcBef>
                <a:spcPts val="680"/>
              </a:spcBef>
              <a:buSzPct val="100000"/>
              <a:buFont typeface="Arial"/>
              <a:buChar char="•"/>
            </a:pPr>
            <a:r>
              <a:rPr lang="en-US" sz="3287" dirty="0">
                <a:solidFill>
                  <a:schemeClr val="tx1">
                    <a:lumMod val="50000"/>
                  </a:schemeClr>
                </a:solidFill>
                <a:latin typeface="Roboto"/>
                <a:ea typeface="Roboto"/>
                <a:cs typeface="Roboto"/>
                <a:sym typeface="Roboto"/>
              </a:rPr>
              <a:t>Field Testing methods for cookstoves – Published 2019 (ISO 19869:2019)</a:t>
            </a:r>
            <a:endParaRPr dirty="0">
              <a:solidFill>
                <a:schemeClr val="tx1">
                  <a:lumMod val="50000"/>
                </a:schemeClr>
              </a:solidFill>
            </a:endParaRPr>
          </a:p>
          <a:p>
            <a:pPr lvl="2">
              <a:spcBef>
                <a:spcPts val="680"/>
              </a:spcBef>
              <a:buSzPct val="100000"/>
              <a:buFont typeface="Arial"/>
              <a:buChar char="•"/>
            </a:pPr>
            <a:r>
              <a:rPr lang="en-US" sz="2833" dirty="0">
                <a:solidFill>
                  <a:schemeClr val="tx1">
                    <a:lumMod val="50000"/>
                  </a:schemeClr>
                </a:solidFill>
                <a:latin typeface="Roboto"/>
                <a:ea typeface="Roboto"/>
                <a:cs typeface="Roboto"/>
                <a:sym typeface="Roboto"/>
              </a:rPr>
              <a:t>Renewal begins in 2024</a:t>
            </a:r>
            <a:endParaRPr dirty="0">
              <a:solidFill>
                <a:schemeClr val="tx1">
                  <a:lumMod val="50000"/>
                </a:schemeClr>
              </a:solidFill>
            </a:endParaRPr>
          </a:p>
          <a:p>
            <a:pPr indent="-252235">
              <a:spcBef>
                <a:spcPts val="680"/>
              </a:spcBef>
              <a:buSzPct val="100000"/>
              <a:buNone/>
            </a:pPr>
            <a:endParaRPr sz="3287" dirty="0">
              <a:solidFill>
                <a:schemeClr val="tx1">
                  <a:lumMod val="50000"/>
                </a:schemeClr>
              </a:solidFill>
              <a:latin typeface="Roboto"/>
              <a:ea typeface="Roboto"/>
              <a:cs typeface="Roboto"/>
              <a:sym typeface="Roboto"/>
            </a:endParaRPr>
          </a:p>
          <a:p>
            <a:pPr>
              <a:spcBef>
                <a:spcPts val="680"/>
              </a:spcBef>
              <a:buSzPct val="100000"/>
              <a:buFont typeface="Arial"/>
              <a:buChar char="•"/>
            </a:pPr>
            <a:r>
              <a:rPr lang="en-US" sz="4080" dirty="0">
                <a:solidFill>
                  <a:schemeClr val="tx1">
                    <a:lumMod val="50000"/>
                  </a:schemeClr>
                </a:solidFill>
                <a:latin typeface="Roboto"/>
                <a:ea typeface="Roboto"/>
                <a:cs typeface="Roboto"/>
                <a:sym typeface="Roboto"/>
              </a:rPr>
              <a:t>Working Group #4 – Guidelines for social impact assessment</a:t>
            </a:r>
            <a:endParaRPr dirty="0">
              <a:solidFill>
                <a:schemeClr val="tx1">
                  <a:lumMod val="50000"/>
                </a:schemeClr>
              </a:solidFill>
            </a:endParaRPr>
          </a:p>
          <a:p>
            <a:pPr lvl="1">
              <a:spcBef>
                <a:spcPts val="680"/>
              </a:spcBef>
              <a:buSzPct val="100000"/>
              <a:buFont typeface="Arial"/>
              <a:buChar char="•"/>
            </a:pPr>
            <a:r>
              <a:rPr lang="en-US" sz="3287" dirty="0">
                <a:solidFill>
                  <a:schemeClr val="tx1">
                    <a:lumMod val="50000"/>
                  </a:schemeClr>
                </a:solidFill>
                <a:latin typeface="Roboto"/>
                <a:ea typeface="Roboto"/>
                <a:cs typeface="Roboto"/>
                <a:sym typeface="Roboto"/>
              </a:rPr>
              <a:t>Expected to be published by EOY 2022 (ISO/WD TR 19915)</a:t>
            </a:r>
            <a:endParaRPr dirty="0">
              <a:solidFill>
                <a:schemeClr val="tx1">
                  <a:lumMod val="50000"/>
                </a:schemeClr>
              </a:solidFill>
            </a:endParaRPr>
          </a:p>
          <a:p>
            <a:pPr indent="-307648">
              <a:spcBef>
                <a:spcPts val="680"/>
              </a:spcBef>
              <a:buSzPct val="100000"/>
              <a:buNone/>
            </a:pPr>
            <a:endParaRPr dirty="0">
              <a:solidFill>
                <a:schemeClr val="tx1">
                  <a:lumMod val="50000"/>
                </a:schemeClr>
              </a:solidFill>
            </a:endParaRPr>
          </a:p>
          <a:p>
            <a:pPr indent="-307648">
              <a:spcBef>
                <a:spcPts val="680"/>
              </a:spcBef>
              <a:buSzPct val="100000"/>
              <a:buNone/>
            </a:pPr>
            <a:endParaRPr dirty="0"/>
          </a:p>
        </p:txBody>
      </p:sp>
      <p:pic>
        <p:nvPicPr>
          <p:cNvPr id="1842" name="Google Shape;1842;p11"/>
          <p:cNvPicPr preferRelativeResize="0"/>
          <p:nvPr/>
        </p:nvPicPr>
        <p:blipFill rotWithShape="1">
          <a:blip r:embed="rId3">
            <a:alphaModFix/>
          </a:blip>
          <a:srcRect/>
          <a:stretch/>
        </p:blipFill>
        <p:spPr>
          <a:xfrm>
            <a:off x="12646496" y="116801"/>
            <a:ext cx="1036410" cy="1133142"/>
          </a:xfrm>
          <a:prstGeom prst="rect">
            <a:avLst/>
          </a:prstGeom>
          <a:noFill/>
          <a:ln>
            <a:noFill/>
          </a:ln>
        </p:spPr>
      </p:pic>
      <p:pic>
        <p:nvPicPr>
          <p:cNvPr id="1843" name="Google Shape;1843;p11"/>
          <p:cNvPicPr preferRelativeResize="0"/>
          <p:nvPr/>
        </p:nvPicPr>
        <p:blipFill rotWithShape="1">
          <a:blip r:embed="rId4">
            <a:alphaModFix/>
          </a:blip>
          <a:srcRect/>
          <a:stretch/>
        </p:blipFill>
        <p:spPr>
          <a:xfrm>
            <a:off x="9633059" y="3779303"/>
            <a:ext cx="3977277" cy="2665620"/>
          </a:xfrm>
          <a:prstGeom prst="rect">
            <a:avLst/>
          </a:prstGeom>
          <a:noFill/>
          <a:ln>
            <a:noFill/>
          </a:ln>
        </p:spPr>
      </p:pic>
      <p:sp>
        <p:nvSpPr>
          <p:cNvPr id="1844" name="Google Shape;1844;p11"/>
          <p:cNvSpPr txBox="1"/>
          <p:nvPr/>
        </p:nvSpPr>
        <p:spPr>
          <a:xfrm>
            <a:off x="9354012" y="6444924"/>
            <a:ext cx="3919217" cy="348832"/>
          </a:xfrm>
          <a:prstGeom prst="rect">
            <a:avLst/>
          </a:prstGeom>
          <a:noFill/>
          <a:ln>
            <a:noFill/>
          </a:ln>
        </p:spPr>
        <p:txBody>
          <a:bodyPr spcFirstLastPara="1" wrap="square" lIns="103615" tIns="51793" rIns="103615" bIns="51793" anchor="t" anchorCtr="0">
            <a:spAutoFit/>
          </a:bodyPr>
          <a:lstStyle/>
          <a:p>
            <a:pPr algn="r">
              <a:buClr>
                <a:srgbClr val="303131"/>
              </a:buClr>
              <a:buSzPts val="1400"/>
            </a:pPr>
            <a:r>
              <a:rPr lang="en-US" sz="1587" i="1">
                <a:solidFill>
                  <a:srgbClr val="303131"/>
                </a:solidFill>
                <a:latin typeface="Roboto"/>
                <a:ea typeface="Roboto"/>
                <a:cs typeface="Roboto"/>
                <a:sym typeface="Roboto"/>
              </a:rPr>
              <a:t>Nairobi Plenary Meeting - 2019</a:t>
            </a:r>
            <a:endParaRPr sz="2267"/>
          </a:p>
        </p:txBody>
      </p:sp>
      <p:sp>
        <p:nvSpPr>
          <p:cNvPr id="9" name="TextBox 8">
            <a:extLst>
              <a:ext uri="{FF2B5EF4-FFF2-40B4-BE49-F238E27FC236}">
                <a16:creationId xmlns:a16="http://schemas.microsoft.com/office/drawing/2014/main" id="{E8013426-D768-4FE7-B201-74E36368A96D}"/>
              </a:ext>
            </a:extLst>
          </p:cNvPr>
          <p:cNvSpPr txBox="1"/>
          <p:nvPr/>
        </p:nvSpPr>
        <p:spPr>
          <a:xfrm>
            <a:off x="12220109" y="1256085"/>
            <a:ext cx="1622560" cy="400110"/>
          </a:xfrm>
          <a:prstGeom prst="rect">
            <a:avLst/>
          </a:prstGeom>
          <a:noFill/>
        </p:spPr>
        <p:txBody>
          <a:bodyPr wrap="none" rtlCol="0">
            <a:spAutoFit/>
          </a:bodyPr>
          <a:lstStyle/>
          <a:p>
            <a:r>
              <a:rPr lang="en-US" dirty="0"/>
              <a:t>ISO Process</a:t>
            </a:r>
          </a:p>
        </p:txBody>
      </p:sp>
    </p:spTree>
    <p:extLst>
      <p:ext uri="{BB962C8B-B14F-4D97-AF65-F5344CB8AC3E}">
        <p14:creationId xmlns:p14="http://schemas.microsoft.com/office/powerpoint/2010/main" val="991375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sp>
        <p:nvSpPr>
          <p:cNvPr id="1840" name="Google Shape;1840;p11"/>
          <p:cNvSpPr txBox="1">
            <a:spLocks noGrp="1"/>
          </p:cNvSpPr>
          <p:nvPr>
            <p:ph type="title"/>
          </p:nvPr>
        </p:nvSpPr>
        <p:spPr>
          <a:xfrm>
            <a:off x="471014" y="192610"/>
            <a:ext cx="12875573" cy="865413"/>
          </a:xfrm>
          <a:prstGeom prst="rect">
            <a:avLst/>
          </a:prstGeom>
          <a:noFill/>
          <a:ln>
            <a:noFill/>
          </a:ln>
        </p:spPr>
        <p:txBody>
          <a:bodyPr spcFirstLastPara="1" vert="horz" wrap="square" lIns="103615" tIns="103615" rIns="103615" bIns="103615" rtlCol="0" anchor="t" anchorCtr="0">
            <a:normAutofit fontScale="90000"/>
          </a:bodyPr>
          <a:lstStyle/>
          <a:p>
            <a:r>
              <a:rPr lang="en-US" dirty="0"/>
              <a:t>ISO Cookstoves / Household Energy Activities</a:t>
            </a:r>
            <a:endParaRPr b="1" dirty="0"/>
          </a:p>
        </p:txBody>
      </p:sp>
      <p:sp>
        <p:nvSpPr>
          <p:cNvPr id="1841" name="Google Shape;1841;p11"/>
          <p:cNvSpPr txBox="1">
            <a:spLocks noGrp="1"/>
          </p:cNvSpPr>
          <p:nvPr>
            <p:ph type="body" idx="1"/>
          </p:nvPr>
        </p:nvSpPr>
        <p:spPr>
          <a:xfrm>
            <a:off x="627714" y="1676645"/>
            <a:ext cx="12982622" cy="5715771"/>
          </a:xfrm>
          <a:prstGeom prst="rect">
            <a:avLst/>
          </a:prstGeom>
          <a:noFill/>
          <a:ln>
            <a:noFill/>
          </a:ln>
        </p:spPr>
        <p:txBody>
          <a:bodyPr spcFirstLastPara="1" vert="horz" wrap="square" lIns="0" tIns="0" rIns="0" bIns="0" rtlCol="0" anchor="t" anchorCtr="0">
            <a:normAutofit fontScale="55000" lnSpcReduction="20000"/>
          </a:bodyPr>
          <a:lstStyle/>
          <a:p>
            <a:pPr>
              <a:spcBef>
                <a:spcPts val="680"/>
              </a:spcBef>
              <a:buSzPct val="100000"/>
              <a:buFont typeface="Arial"/>
              <a:buChar char="•"/>
            </a:pPr>
            <a:r>
              <a:rPr lang="en-US" sz="4080" dirty="0">
                <a:solidFill>
                  <a:schemeClr val="tx1">
                    <a:lumMod val="50000"/>
                  </a:schemeClr>
                </a:solidFill>
                <a:latin typeface="Roboto"/>
                <a:ea typeface="Roboto"/>
                <a:cs typeface="Roboto"/>
                <a:sym typeface="Roboto"/>
              </a:rPr>
              <a:t>Working Group #1 – Conceptual Framework – under development (ISO/AWI PAS 16617)</a:t>
            </a:r>
            <a:endParaRPr dirty="0">
              <a:solidFill>
                <a:schemeClr val="tx1">
                  <a:lumMod val="50000"/>
                </a:schemeClr>
              </a:solidFill>
            </a:endParaRPr>
          </a:p>
          <a:p>
            <a:pPr lvl="1">
              <a:spcBef>
                <a:spcPts val="680"/>
              </a:spcBef>
              <a:buSzPct val="100000"/>
              <a:buFont typeface="Arial"/>
              <a:buChar char="•"/>
            </a:pPr>
            <a:r>
              <a:rPr lang="en-US" sz="3287" dirty="0">
                <a:solidFill>
                  <a:schemeClr val="tx1">
                    <a:lumMod val="50000"/>
                  </a:schemeClr>
                </a:solidFill>
                <a:latin typeface="Roboto"/>
                <a:ea typeface="Roboto"/>
                <a:cs typeface="Roboto"/>
                <a:sym typeface="Roboto"/>
              </a:rPr>
              <a:t>Vocabulary – 2018 (ISO/TR 21276:2018)</a:t>
            </a:r>
            <a:endParaRPr dirty="0">
              <a:solidFill>
                <a:schemeClr val="tx1">
                  <a:lumMod val="50000"/>
                </a:schemeClr>
              </a:solidFill>
            </a:endParaRPr>
          </a:p>
          <a:p>
            <a:pPr indent="-252235">
              <a:spcBef>
                <a:spcPts val="680"/>
              </a:spcBef>
              <a:buSzPct val="100000"/>
              <a:buNone/>
            </a:pPr>
            <a:endParaRPr sz="3287" dirty="0">
              <a:solidFill>
                <a:schemeClr val="tx1">
                  <a:lumMod val="50000"/>
                </a:schemeClr>
              </a:solidFill>
              <a:latin typeface="Roboto"/>
              <a:ea typeface="Roboto"/>
              <a:cs typeface="Roboto"/>
              <a:sym typeface="Roboto"/>
            </a:endParaRPr>
          </a:p>
          <a:p>
            <a:pPr>
              <a:spcBef>
                <a:spcPts val="680"/>
              </a:spcBef>
              <a:buSzPct val="100000"/>
              <a:buFont typeface="Arial"/>
              <a:buChar char="•"/>
            </a:pPr>
            <a:r>
              <a:rPr lang="en-US" sz="4080" dirty="0">
                <a:solidFill>
                  <a:schemeClr val="tx1">
                    <a:lumMod val="50000"/>
                  </a:schemeClr>
                </a:solidFill>
                <a:latin typeface="Roboto"/>
                <a:ea typeface="Roboto"/>
                <a:cs typeface="Roboto"/>
                <a:sym typeface="Roboto"/>
              </a:rPr>
              <a:t>Working Group #2 – Laboratory Testing </a:t>
            </a:r>
            <a:endParaRPr dirty="0">
              <a:solidFill>
                <a:schemeClr val="tx1">
                  <a:lumMod val="50000"/>
                </a:schemeClr>
              </a:solidFill>
            </a:endParaRPr>
          </a:p>
          <a:p>
            <a:pPr lvl="1">
              <a:spcBef>
                <a:spcPts val="680"/>
              </a:spcBef>
              <a:buSzPct val="100000"/>
              <a:buFont typeface="Arial"/>
              <a:buChar char="•"/>
            </a:pPr>
            <a:r>
              <a:rPr lang="en-US" sz="3287" dirty="0">
                <a:solidFill>
                  <a:schemeClr val="tx1">
                    <a:lumMod val="50000"/>
                  </a:schemeClr>
                </a:solidFill>
                <a:latin typeface="Roboto"/>
                <a:ea typeface="Roboto"/>
                <a:cs typeface="Roboto"/>
                <a:sym typeface="Roboto"/>
              </a:rPr>
              <a:t>Harmonized Laboratory Protocols – Published 2018 (in English and French) (ISO 19867-1:2018)</a:t>
            </a:r>
            <a:endParaRPr dirty="0">
              <a:solidFill>
                <a:schemeClr val="tx1">
                  <a:lumMod val="50000"/>
                </a:schemeClr>
              </a:solidFill>
            </a:endParaRPr>
          </a:p>
          <a:p>
            <a:pPr lvl="2">
              <a:spcBef>
                <a:spcPts val="680"/>
              </a:spcBef>
              <a:buSzPct val="100000"/>
              <a:buFont typeface="Arial"/>
              <a:buChar char="•"/>
            </a:pPr>
            <a:r>
              <a:rPr lang="en-US" sz="2833" dirty="0">
                <a:solidFill>
                  <a:schemeClr val="tx1">
                    <a:lumMod val="50000"/>
                  </a:schemeClr>
                </a:solidFill>
                <a:latin typeface="Roboto"/>
                <a:ea typeface="Roboto"/>
                <a:cs typeface="Roboto"/>
                <a:sym typeface="Roboto"/>
              </a:rPr>
              <a:t>Renewal begins in 2023</a:t>
            </a:r>
            <a:endParaRPr dirty="0">
              <a:solidFill>
                <a:schemeClr val="tx1">
                  <a:lumMod val="50000"/>
                </a:schemeClr>
              </a:solidFill>
            </a:endParaRPr>
          </a:p>
          <a:p>
            <a:pPr lvl="1">
              <a:spcBef>
                <a:spcPts val="680"/>
              </a:spcBef>
              <a:buSzPct val="100000"/>
              <a:buFont typeface="Arial"/>
              <a:buChar char="•"/>
            </a:pPr>
            <a:r>
              <a:rPr lang="en-US" sz="3287" dirty="0">
                <a:solidFill>
                  <a:schemeClr val="tx1">
                    <a:lumMod val="50000"/>
                  </a:schemeClr>
                </a:solidFill>
                <a:latin typeface="Roboto"/>
                <a:ea typeface="Roboto"/>
                <a:cs typeface="Roboto"/>
                <a:sym typeface="Roboto"/>
              </a:rPr>
              <a:t>Voluntary Performance Targets – Published in 2018 (ISO/TR 19867-3:2018)</a:t>
            </a:r>
            <a:endParaRPr dirty="0">
              <a:solidFill>
                <a:schemeClr val="tx1">
                  <a:lumMod val="50000"/>
                </a:schemeClr>
              </a:solidFill>
            </a:endParaRPr>
          </a:p>
          <a:p>
            <a:pPr lvl="1">
              <a:spcBef>
                <a:spcPts val="680"/>
              </a:spcBef>
              <a:buSzPct val="100000"/>
              <a:buFont typeface="Arial"/>
              <a:buChar char="•"/>
            </a:pPr>
            <a:r>
              <a:rPr lang="en-US" sz="3287" dirty="0">
                <a:solidFill>
                  <a:schemeClr val="tx1">
                    <a:lumMod val="50000"/>
                  </a:schemeClr>
                </a:solidFill>
                <a:latin typeface="Roboto"/>
                <a:ea typeface="Roboto"/>
                <a:cs typeface="Roboto"/>
                <a:sym typeface="Roboto"/>
              </a:rPr>
              <a:t>Institutional Stove Testing Standard – under development (ISO/DIS 5714)</a:t>
            </a:r>
            <a:endParaRPr dirty="0">
              <a:solidFill>
                <a:schemeClr val="tx1">
                  <a:lumMod val="50000"/>
                </a:schemeClr>
              </a:solidFill>
            </a:endParaRPr>
          </a:p>
          <a:p>
            <a:pPr indent="-252235">
              <a:spcBef>
                <a:spcPts val="680"/>
              </a:spcBef>
              <a:buSzPct val="100000"/>
              <a:buNone/>
            </a:pPr>
            <a:endParaRPr sz="3287" dirty="0">
              <a:solidFill>
                <a:schemeClr val="tx1">
                  <a:lumMod val="50000"/>
                </a:schemeClr>
              </a:solidFill>
              <a:latin typeface="Roboto"/>
              <a:ea typeface="Roboto"/>
              <a:cs typeface="Roboto"/>
              <a:sym typeface="Roboto"/>
            </a:endParaRPr>
          </a:p>
          <a:p>
            <a:pPr>
              <a:spcBef>
                <a:spcPts val="680"/>
              </a:spcBef>
              <a:buSzPct val="100000"/>
              <a:buFont typeface="Arial"/>
              <a:buChar char="•"/>
            </a:pPr>
            <a:r>
              <a:rPr lang="en-US" sz="4080" dirty="0">
                <a:solidFill>
                  <a:schemeClr val="tx1">
                    <a:lumMod val="50000"/>
                  </a:schemeClr>
                </a:solidFill>
                <a:latin typeface="Roboto"/>
                <a:ea typeface="Roboto"/>
                <a:cs typeface="Roboto"/>
                <a:sym typeface="Roboto"/>
              </a:rPr>
              <a:t>Working Group #3 – Field Testing</a:t>
            </a:r>
            <a:endParaRPr dirty="0">
              <a:solidFill>
                <a:schemeClr val="tx1">
                  <a:lumMod val="50000"/>
                </a:schemeClr>
              </a:solidFill>
            </a:endParaRPr>
          </a:p>
          <a:p>
            <a:pPr lvl="1">
              <a:spcBef>
                <a:spcPts val="680"/>
              </a:spcBef>
              <a:buSzPct val="100000"/>
              <a:buFont typeface="Arial"/>
              <a:buChar char="•"/>
            </a:pPr>
            <a:r>
              <a:rPr lang="en-US" sz="3287" dirty="0">
                <a:solidFill>
                  <a:schemeClr val="tx1">
                    <a:lumMod val="50000"/>
                  </a:schemeClr>
                </a:solidFill>
                <a:latin typeface="Roboto"/>
                <a:ea typeface="Roboto"/>
                <a:cs typeface="Roboto"/>
                <a:sym typeface="Roboto"/>
              </a:rPr>
              <a:t>Field Testing methods for cookstoves – Published 2019 (ISO 19869:2019)</a:t>
            </a:r>
            <a:endParaRPr dirty="0">
              <a:solidFill>
                <a:schemeClr val="tx1">
                  <a:lumMod val="50000"/>
                </a:schemeClr>
              </a:solidFill>
            </a:endParaRPr>
          </a:p>
          <a:p>
            <a:pPr lvl="2">
              <a:spcBef>
                <a:spcPts val="680"/>
              </a:spcBef>
              <a:buSzPct val="100000"/>
              <a:buFont typeface="Arial"/>
              <a:buChar char="•"/>
            </a:pPr>
            <a:r>
              <a:rPr lang="en-US" sz="2833" dirty="0">
                <a:solidFill>
                  <a:schemeClr val="tx1">
                    <a:lumMod val="50000"/>
                  </a:schemeClr>
                </a:solidFill>
                <a:latin typeface="Roboto"/>
                <a:ea typeface="Roboto"/>
                <a:cs typeface="Roboto"/>
                <a:sym typeface="Roboto"/>
              </a:rPr>
              <a:t>Renewal begins in 2024</a:t>
            </a:r>
            <a:endParaRPr dirty="0">
              <a:solidFill>
                <a:schemeClr val="tx1">
                  <a:lumMod val="50000"/>
                </a:schemeClr>
              </a:solidFill>
            </a:endParaRPr>
          </a:p>
          <a:p>
            <a:pPr indent="-252235">
              <a:spcBef>
                <a:spcPts val="680"/>
              </a:spcBef>
              <a:buSzPct val="100000"/>
              <a:buNone/>
            </a:pPr>
            <a:endParaRPr sz="3287" dirty="0">
              <a:solidFill>
                <a:schemeClr val="tx1">
                  <a:lumMod val="50000"/>
                </a:schemeClr>
              </a:solidFill>
              <a:latin typeface="Roboto"/>
              <a:ea typeface="Roboto"/>
              <a:cs typeface="Roboto"/>
              <a:sym typeface="Roboto"/>
            </a:endParaRPr>
          </a:p>
          <a:p>
            <a:pPr>
              <a:spcBef>
                <a:spcPts val="680"/>
              </a:spcBef>
              <a:buSzPct val="100000"/>
              <a:buFont typeface="Arial"/>
              <a:buChar char="•"/>
            </a:pPr>
            <a:r>
              <a:rPr lang="en-US" sz="4080" dirty="0">
                <a:solidFill>
                  <a:schemeClr val="tx1">
                    <a:lumMod val="50000"/>
                  </a:schemeClr>
                </a:solidFill>
                <a:latin typeface="Roboto"/>
                <a:ea typeface="Roboto"/>
                <a:cs typeface="Roboto"/>
                <a:sym typeface="Roboto"/>
              </a:rPr>
              <a:t>Working Group #4 – Guidelines for social impact assessment</a:t>
            </a:r>
            <a:endParaRPr dirty="0">
              <a:solidFill>
                <a:schemeClr val="tx1">
                  <a:lumMod val="50000"/>
                </a:schemeClr>
              </a:solidFill>
            </a:endParaRPr>
          </a:p>
          <a:p>
            <a:pPr lvl="1">
              <a:spcBef>
                <a:spcPts val="680"/>
              </a:spcBef>
              <a:buSzPct val="100000"/>
              <a:buFont typeface="Arial"/>
              <a:buChar char="•"/>
            </a:pPr>
            <a:r>
              <a:rPr lang="en-US" sz="3287" dirty="0">
                <a:solidFill>
                  <a:schemeClr val="tx1">
                    <a:lumMod val="50000"/>
                  </a:schemeClr>
                </a:solidFill>
                <a:latin typeface="Roboto"/>
                <a:ea typeface="Roboto"/>
                <a:cs typeface="Roboto"/>
                <a:sym typeface="Roboto"/>
              </a:rPr>
              <a:t>Expected to be published by EOY 2022 (ISO/WD TR 19915)</a:t>
            </a:r>
            <a:endParaRPr dirty="0">
              <a:solidFill>
                <a:schemeClr val="tx1">
                  <a:lumMod val="50000"/>
                </a:schemeClr>
              </a:solidFill>
            </a:endParaRPr>
          </a:p>
          <a:p>
            <a:pPr indent="-307648">
              <a:spcBef>
                <a:spcPts val="680"/>
              </a:spcBef>
              <a:buSzPct val="100000"/>
              <a:buNone/>
            </a:pPr>
            <a:endParaRPr dirty="0">
              <a:solidFill>
                <a:schemeClr val="tx1">
                  <a:lumMod val="50000"/>
                </a:schemeClr>
              </a:solidFill>
            </a:endParaRPr>
          </a:p>
          <a:p>
            <a:pPr indent="-307648">
              <a:spcBef>
                <a:spcPts val="680"/>
              </a:spcBef>
              <a:buSzPct val="100000"/>
              <a:buNone/>
            </a:pPr>
            <a:endParaRPr dirty="0"/>
          </a:p>
        </p:txBody>
      </p:sp>
      <p:pic>
        <p:nvPicPr>
          <p:cNvPr id="1842" name="Google Shape;1842;p11"/>
          <p:cNvPicPr preferRelativeResize="0"/>
          <p:nvPr/>
        </p:nvPicPr>
        <p:blipFill rotWithShape="1">
          <a:blip r:embed="rId3">
            <a:alphaModFix/>
          </a:blip>
          <a:srcRect/>
          <a:stretch/>
        </p:blipFill>
        <p:spPr>
          <a:xfrm>
            <a:off x="12646496" y="116801"/>
            <a:ext cx="1036410" cy="1133142"/>
          </a:xfrm>
          <a:prstGeom prst="rect">
            <a:avLst/>
          </a:prstGeom>
          <a:noFill/>
          <a:ln>
            <a:noFill/>
          </a:ln>
        </p:spPr>
      </p:pic>
      <p:pic>
        <p:nvPicPr>
          <p:cNvPr id="1843" name="Google Shape;1843;p11"/>
          <p:cNvPicPr preferRelativeResize="0"/>
          <p:nvPr/>
        </p:nvPicPr>
        <p:blipFill rotWithShape="1">
          <a:blip r:embed="rId4">
            <a:alphaModFix/>
          </a:blip>
          <a:srcRect/>
          <a:stretch/>
        </p:blipFill>
        <p:spPr>
          <a:xfrm>
            <a:off x="9633059" y="3779303"/>
            <a:ext cx="3977277" cy="2665620"/>
          </a:xfrm>
          <a:prstGeom prst="rect">
            <a:avLst/>
          </a:prstGeom>
          <a:noFill/>
          <a:ln>
            <a:noFill/>
          </a:ln>
        </p:spPr>
      </p:pic>
      <p:sp>
        <p:nvSpPr>
          <p:cNvPr id="1844" name="Google Shape;1844;p11"/>
          <p:cNvSpPr txBox="1"/>
          <p:nvPr/>
        </p:nvSpPr>
        <p:spPr>
          <a:xfrm>
            <a:off x="9354012" y="6444924"/>
            <a:ext cx="3919217" cy="348832"/>
          </a:xfrm>
          <a:prstGeom prst="rect">
            <a:avLst/>
          </a:prstGeom>
          <a:noFill/>
          <a:ln>
            <a:noFill/>
          </a:ln>
        </p:spPr>
        <p:txBody>
          <a:bodyPr spcFirstLastPara="1" wrap="square" lIns="103615" tIns="51793" rIns="103615" bIns="51793" anchor="t" anchorCtr="0">
            <a:spAutoFit/>
          </a:bodyPr>
          <a:lstStyle/>
          <a:p>
            <a:pPr algn="r">
              <a:buClr>
                <a:srgbClr val="303131"/>
              </a:buClr>
              <a:buSzPts val="1400"/>
            </a:pPr>
            <a:r>
              <a:rPr lang="en-US" sz="1587" i="1">
                <a:solidFill>
                  <a:srgbClr val="303131"/>
                </a:solidFill>
                <a:latin typeface="Roboto"/>
                <a:ea typeface="Roboto"/>
                <a:cs typeface="Roboto"/>
                <a:sym typeface="Roboto"/>
              </a:rPr>
              <a:t>Nairobi Plenary Meeting - 2019</a:t>
            </a:r>
            <a:endParaRPr sz="2267"/>
          </a:p>
        </p:txBody>
      </p:sp>
      <p:sp>
        <p:nvSpPr>
          <p:cNvPr id="2" name="Rectangle: Rounded Corners 1">
            <a:extLst>
              <a:ext uri="{FF2B5EF4-FFF2-40B4-BE49-F238E27FC236}">
                <a16:creationId xmlns:a16="http://schemas.microsoft.com/office/drawing/2014/main" id="{CDB0B998-CB33-4062-9AA9-90CF33A8E965}"/>
              </a:ext>
            </a:extLst>
          </p:cNvPr>
          <p:cNvSpPr/>
          <p:nvPr/>
        </p:nvSpPr>
        <p:spPr>
          <a:xfrm>
            <a:off x="1723292" y="3552092"/>
            <a:ext cx="2881698" cy="334108"/>
          </a:xfrm>
          <a:prstGeom prst="roundRect">
            <a:avLst/>
          </a:prstGeom>
          <a:noFill/>
          <a:ln w="76200">
            <a:solidFill>
              <a:srgbClr val="1E4D2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526A79E-0C99-4F3C-9ED4-115EFC868EA9}"/>
              </a:ext>
            </a:extLst>
          </p:cNvPr>
          <p:cNvSpPr/>
          <p:nvPr/>
        </p:nvSpPr>
        <p:spPr>
          <a:xfrm>
            <a:off x="1723292" y="5703031"/>
            <a:ext cx="2881698" cy="334108"/>
          </a:xfrm>
          <a:prstGeom prst="roundRect">
            <a:avLst/>
          </a:prstGeom>
          <a:noFill/>
          <a:ln w="76200">
            <a:solidFill>
              <a:srgbClr val="1E4D2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9B0346E-25CF-431D-9435-8D5EB209D2E6}"/>
              </a:ext>
            </a:extLst>
          </p:cNvPr>
          <p:cNvSpPr txBox="1"/>
          <p:nvPr/>
        </p:nvSpPr>
        <p:spPr>
          <a:xfrm>
            <a:off x="12220109" y="1256085"/>
            <a:ext cx="1622560" cy="400110"/>
          </a:xfrm>
          <a:prstGeom prst="rect">
            <a:avLst/>
          </a:prstGeom>
          <a:noFill/>
        </p:spPr>
        <p:txBody>
          <a:bodyPr wrap="none" rtlCol="0">
            <a:spAutoFit/>
          </a:bodyPr>
          <a:lstStyle/>
          <a:p>
            <a:r>
              <a:rPr lang="en-US" dirty="0"/>
              <a:t>ISO Process</a:t>
            </a:r>
          </a:p>
        </p:txBody>
      </p:sp>
    </p:spTree>
    <p:extLst>
      <p:ext uri="{BB962C8B-B14F-4D97-AF65-F5344CB8AC3E}">
        <p14:creationId xmlns:p14="http://schemas.microsoft.com/office/powerpoint/2010/main" val="404358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44E2-C23F-41BD-8106-2CE75F011492}"/>
              </a:ext>
            </a:extLst>
          </p:cNvPr>
          <p:cNvSpPr>
            <a:spLocks noGrp="1"/>
          </p:cNvSpPr>
          <p:nvPr>
            <p:ph type="title"/>
          </p:nvPr>
        </p:nvSpPr>
        <p:spPr>
          <a:xfrm>
            <a:off x="180728" y="299702"/>
            <a:ext cx="12875573" cy="865413"/>
          </a:xfrm>
        </p:spPr>
        <p:txBody>
          <a:bodyPr/>
          <a:lstStyle/>
          <a:p>
            <a:r>
              <a:rPr lang="en-US" b="1" dirty="0"/>
              <a:t>How Is Anyone Supposed to Keep These Straight!</a:t>
            </a:r>
          </a:p>
        </p:txBody>
      </p:sp>
      <p:pic>
        <p:nvPicPr>
          <p:cNvPr id="5" name="Graphic 4">
            <a:extLst>
              <a:ext uri="{FF2B5EF4-FFF2-40B4-BE49-F238E27FC236}">
                <a16:creationId xmlns:a16="http://schemas.microsoft.com/office/drawing/2014/main" id="{825F4AC5-74F9-471A-8CBB-5816D1B328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7157" y="1086306"/>
            <a:ext cx="6966858" cy="6686094"/>
          </a:xfrm>
          <a:prstGeom prst="rect">
            <a:avLst/>
          </a:prstGeom>
        </p:spPr>
      </p:pic>
    </p:spTree>
    <p:extLst>
      <p:ext uri="{BB962C8B-B14F-4D97-AF65-F5344CB8AC3E}">
        <p14:creationId xmlns:p14="http://schemas.microsoft.com/office/powerpoint/2010/main" val="969482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44E2-C23F-41BD-8106-2CE75F011492}"/>
              </a:ext>
            </a:extLst>
          </p:cNvPr>
          <p:cNvSpPr>
            <a:spLocks noGrp="1"/>
          </p:cNvSpPr>
          <p:nvPr>
            <p:ph type="title"/>
          </p:nvPr>
        </p:nvSpPr>
        <p:spPr>
          <a:xfrm>
            <a:off x="180728" y="299702"/>
            <a:ext cx="12875573" cy="865413"/>
          </a:xfrm>
        </p:spPr>
        <p:txBody>
          <a:bodyPr/>
          <a:lstStyle/>
          <a:p>
            <a:r>
              <a:rPr lang="en-US" b="1" dirty="0"/>
              <a:t>How Is Anyone Supposed to Keep These Straight!</a:t>
            </a:r>
          </a:p>
        </p:txBody>
      </p:sp>
      <p:pic>
        <p:nvPicPr>
          <p:cNvPr id="5" name="Graphic 4">
            <a:extLst>
              <a:ext uri="{FF2B5EF4-FFF2-40B4-BE49-F238E27FC236}">
                <a16:creationId xmlns:a16="http://schemas.microsoft.com/office/drawing/2014/main" id="{825F4AC5-74F9-471A-8CBB-5816D1B328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7157" y="1086306"/>
            <a:ext cx="6966858" cy="6686094"/>
          </a:xfrm>
          <a:prstGeom prst="rect">
            <a:avLst/>
          </a:prstGeom>
        </p:spPr>
      </p:pic>
      <p:sp>
        <p:nvSpPr>
          <p:cNvPr id="3" name="Rectangle: Rounded Corners 2">
            <a:extLst>
              <a:ext uri="{FF2B5EF4-FFF2-40B4-BE49-F238E27FC236}">
                <a16:creationId xmlns:a16="http://schemas.microsoft.com/office/drawing/2014/main" id="{1725EF06-838D-4D05-BFFB-5F372837A074}"/>
              </a:ext>
            </a:extLst>
          </p:cNvPr>
          <p:cNvSpPr/>
          <p:nvPr/>
        </p:nvSpPr>
        <p:spPr>
          <a:xfrm>
            <a:off x="725714" y="3396343"/>
            <a:ext cx="4789714" cy="2554514"/>
          </a:xfrm>
          <a:prstGeom prst="roundRect">
            <a:avLst/>
          </a:prstGeom>
          <a:solidFill>
            <a:srgbClr val="E196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I look at the TC 285 standards as a progression from technology focused to people focused</a:t>
            </a:r>
          </a:p>
        </p:txBody>
      </p:sp>
    </p:spTree>
    <p:extLst>
      <p:ext uri="{BB962C8B-B14F-4D97-AF65-F5344CB8AC3E}">
        <p14:creationId xmlns:p14="http://schemas.microsoft.com/office/powerpoint/2010/main" val="409550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Left-Right 5">
            <a:extLst>
              <a:ext uri="{FF2B5EF4-FFF2-40B4-BE49-F238E27FC236}">
                <a16:creationId xmlns:a16="http://schemas.microsoft.com/office/drawing/2014/main" id="{791C2403-47B9-4EB2-9053-CC381B64BC16}"/>
              </a:ext>
            </a:extLst>
          </p:cNvPr>
          <p:cNvSpPr/>
          <p:nvPr/>
        </p:nvSpPr>
        <p:spPr>
          <a:xfrm>
            <a:off x="0" y="348342"/>
            <a:ext cx="13817599" cy="1190172"/>
          </a:xfrm>
          <a:prstGeom prst="lef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F201668-3560-4A59-9FB0-DFA9BDB7F68E}"/>
              </a:ext>
            </a:extLst>
          </p:cNvPr>
          <p:cNvSpPr txBox="1"/>
          <p:nvPr/>
        </p:nvSpPr>
        <p:spPr>
          <a:xfrm>
            <a:off x="452298" y="703940"/>
            <a:ext cx="3240747" cy="461665"/>
          </a:xfrm>
          <a:prstGeom prst="rect">
            <a:avLst/>
          </a:prstGeom>
          <a:noFill/>
        </p:spPr>
        <p:txBody>
          <a:bodyPr wrap="square" rtlCol="0">
            <a:spAutoFit/>
          </a:bodyPr>
          <a:lstStyle/>
          <a:p>
            <a:r>
              <a:rPr lang="en-US" sz="2400" b="1" dirty="0">
                <a:solidFill>
                  <a:schemeClr val="bg1"/>
                </a:solidFill>
              </a:rPr>
              <a:t>Its About the Tech</a:t>
            </a:r>
          </a:p>
        </p:txBody>
      </p:sp>
      <p:sp>
        <p:nvSpPr>
          <p:cNvPr id="8" name="TextBox 7">
            <a:extLst>
              <a:ext uri="{FF2B5EF4-FFF2-40B4-BE49-F238E27FC236}">
                <a16:creationId xmlns:a16="http://schemas.microsoft.com/office/drawing/2014/main" id="{61D83230-F153-4D84-BD6E-659723EC1ECE}"/>
              </a:ext>
            </a:extLst>
          </p:cNvPr>
          <p:cNvSpPr txBox="1"/>
          <p:nvPr/>
        </p:nvSpPr>
        <p:spPr>
          <a:xfrm>
            <a:off x="10218742" y="703941"/>
            <a:ext cx="3598857" cy="461665"/>
          </a:xfrm>
          <a:prstGeom prst="rect">
            <a:avLst/>
          </a:prstGeom>
          <a:noFill/>
        </p:spPr>
        <p:txBody>
          <a:bodyPr wrap="square" rtlCol="0">
            <a:spAutoFit/>
          </a:bodyPr>
          <a:lstStyle/>
          <a:p>
            <a:r>
              <a:rPr lang="en-US" sz="2400" b="1" dirty="0">
                <a:solidFill>
                  <a:schemeClr val="bg1"/>
                </a:solidFill>
              </a:rPr>
              <a:t>Its About the People</a:t>
            </a:r>
          </a:p>
        </p:txBody>
      </p:sp>
    </p:spTree>
    <p:extLst>
      <p:ext uri="{BB962C8B-B14F-4D97-AF65-F5344CB8AC3E}">
        <p14:creationId xmlns:p14="http://schemas.microsoft.com/office/powerpoint/2010/main" val="257686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Left-Right 5">
            <a:extLst>
              <a:ext uri="{FF2B5EF4-FFF2-40B4-BE49-F238E27FC236}">
                <a16:creationId xmlns:a16="http://schemas.microsoft.com/office/drawing/2014/main" id="{791C2403-47B9-4EB2-9053-CC381B64BC16}"/>
              </a:ext>
            </a:extLst>
          </p:cNvPr>
          <p:cNvSpPr/>
          <p:nvPr/>
        </p:nvSpPr>
        <p:spPr>
          <a:xfrm>
            <a:off x="0" y="348342"/>
            <a:ext cx="13817599" cy="1190172"/>
          </a:xfrm>
          <a:prstGeom prst="lef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F201668-3560-4A59-9FB0-DFA9BDB7F68E}"/>
              </a:ext>
            </a:extLst>
          </p:cNvPr>
          <p:cNvSpPr txBox="1"/>
          <p:nvPr/>
        </p:nvSpPr>
        <p:spPr>
          <a:xfrm>
            <a:off x="452298" y="703940"/>
            <a:ext cx="3240747" cy="461665"/>
          </a:xfrm>
          <a:prstGeom prst="rect">
            <a:avLst/>
          </a:prstGeom>
          <a:noFill/>
        </p:spPr>
        <p:txBody>
          <a:bodyPr wrap="square" rtlCol="0">
            <a:spAutoFit/>
          </a:bodyPr>
          <a:lstStyle/>
          <a:p>
            <a:r>
              <a:rPr lang="en-US" sz="2400" b="1" dirty="0">
                <a:solidFill>
                  <a:schemeClr val="bg1"/>
                </a:solidFill>
              </a:rPr>
              <a:t>Its About the Tech</a:t>
            </a:r>
          </a:p>
        </p:txBody>
      </p:sp>
      <p:sp>
        <p:nvSpPr>
          <p:cNvPr id="8" name="TextBox 7">
            <a:extLst>
              <a:ext uri="{FF2B5EF4-FFF2-40B4-BE49-F238E27FC236}">
                <a16:creationId xmlns:a16="http://schemas.microsoft.com/office/drawing/2014/main" id="{61D83230-F153-4D84-BD6E-659723EC1ECE}"/>
              </a:ext>
            </a:extLst>
          </p:cNvPr>
          <p:cNvSpPr txBox="1"/>
          <p:nvPr/>
        </p:nvSpPr>
        <p:spPr>
          <a:xfrm>
            <a:off x="10218742" y="703941"/>
            <a:ext cx="3598857" cy="461665"/>
          </a:xfrm>
          <a:prstGeom prst="rect">
            <a:avLst/>
          </a:prstGeom>
          <a:noFill/>
        </p:spPr>
        <p:txBody>
          <a:bodyPr wrap="square" rtlCol="0">
            <a:spAutoFit/>
          </a:bodyPr>
          <a:lstStyle/>
          <a:p>
            <a:r>
              <a:rPr lang="en-US" sz="2400" b="1" dirty="0">
                <a:solidFill>
                  <a:schemeClr val="bg1"/>
                </a:solidFill>
              </a:rPr>
              <a:t>Its About the People</a:t>
            </a:r>
          </a:p>
        </p:txBody>
      </p:sp>
      <p:sp>
        <p:nvSpPr>
          <p:cNvPr id="5" name="TextBox 4">
            <a:extLst>
              <a:ext uri="{FF2B5EF4-FFF2-40B4-BE49-F238E27FC236}">
                <a16:creationId xmlns:a16="http://schemas.microsoft.com/office/drawing/2014/main" id="{D984F7AA-72AA-4D49-BD48-BDEBBC0531BF}"/>
              </a:ext>
            </a:extLst>
          </p:cNvPr>
          <p:cNvSpPr txBox="1"/>
          <p:nvPr/>
        </p:nvSpPr>
        <p:spPr>
          <a:xfrm>
            <a:off x="4419308" y="712595"/>
            <a:ext cx="5073171" cy="461665"/>
          </a:xfrm>
          <a:prstGeom prst="rect">
            <a:avLst/>
          </a:prstGeom>
          <a:noFill/>
        </p:spPr>
        <p:txBody>
          <a:bodyPr wrap="square" rtlCol="0">
            <a:spAutoFit/>
          </a:bodyPr>
          <a:lstStyle/>
          <a:p>
            <a:pPr algn="ctr"/>
            <a:r>
              <a:rPr lang="en-US" sz="2400" b="1" dirty="0">
                <a:solidFill>
                  <a:schemeClr val="bg1"/>
                </a:solidFill>
              </a:rPr>
              <a:t>How the Tech Works for People</a:t>
            </a:r>
          </a:p>
        </p:txBody>
      </p:sp>
    </p:spTree>
    <p:extLst>
      <p:ext uri="{BB962C8B-B14F-4D97-AF65-F5344CB8AC3E}">
        <p14:creationId xmlns:p14="http://schemas.microsoft.com/office/powerpoint/2010/main" val="2328776911"/>
      </p:ext>
    </p:extLst>
  </p:cSld>
  <p:clrMapOvr>
    <a:masterClrMapping/>
  </p:clrMapOvr>
</p:sld>
</file>

<file path=ppt/theme/theme1.xml><?xml version="1.0" encoding="utf-8"?>
<a:theme xmlns:a="http://schemas.openxmlformats.org/drawingml/2006/main" name="Office Theme">
  <a:themeElements>
    <a:clrScheme name="CSU Palette 2016">
      <a:dk1>
        <a:srgbClr val="59595B"/>
      </a:dk1>
      <a:lt1>
        <a:srgbClr val="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SU Palette 2016">
    <a:dk1>
      <a:srgbClr val="59595B"/>
    </a:dk1>
    <a:lt1>
      <a:srgbClr val="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themeOverride>
</file>

<file path=ppt/theme/themeOverride2.xml><?xml version="1.0" encoding="utf-8"?>
<a:themeOverride xmlns:a="http://schemas.openxmlformats.org/drawingml/2006/main">
  <a:clrScheme name="CSU Palette 2016">
    <a:dk1>
      <a:srgbClr val="59595B"/>
    </a:dk1>
    <a:lt1>
      <a:srgbClr val="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Document_x0020_Date xmlns="d1f628b7-dc6e-45dc-9245-e5ecf578f20b" xsi:nil="tru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PublishingExpirationDate xmlns="http://schemas.microsoft.com/sharepoint/v3" xsi:nil="true"/>
    <PublishingStartDate xmlns="http://schemas.microsoft.com/sharepoint/v3" xsi:nil="true"/>
    <_dlc_DocId xmlns="bbd4acb0-43d6-4317-ab0b-803dc468f016">V7HW2WYZSAY5-2102554853-20269</_dlc_DocId>
    <_dlc_DocIdUrl xmlns="bbd4acb0-43d6-4317-ab0b-803dc468f016">
      <Url>https://share.ansi.org/_layouts/15/DocIdRedir.aspx?ID=V7HW2WYZSAY5-2102554853-20269</Url>
      <Description>V7HW2WYZSAY5-2102554853-20269</Description>
    </_dlc_DocIdUrl>
  </documentManagement>
</p:properties>
</file>

<file path=customXml/itemProps1.xml><?xml version="1.0" encoding="utf-8"?>
<ds:datastoreItem xmlns:ds="http://schemas.openxmlformats.org/officeDocument/2006/customXml" ds:itemID="{B5BA33A1-657C-4974-B4F5-B6D4A7967C89}"/>
</file>

<file path=customXml/itemProps2.xml><?xml version="1.0" encoding="utf-8"?>
<ds:datastoreItem xmlns:ds="http://schemas.openxmlformats.org/officeDocument/2006/customXml" ds:itemID="{A83EDAEB-BACD-4E5A-8924-870752BF1226}"/>
</file>

<file path=customXml/itemProps3.xml><?xml version="1.0" encoding="utf-8"?>
<ds:datastoreItem xmlns:ds="http://schemas.openxmlformats.org/officeDocument/2006/customXml" ds:itemID="{D25D29C2-1D2F-4507-A7DF-49CE29C158B2}"/>
</file>

<file path=customXml/itemProps4.xml><?xml version="1.0" encoding="utf-8"?>
<ds:datastoreItem xmlns:ds="http://schemas.openxmlformats.org/officeDocument/2006/customXml" ds:itemID="{A83EDAEB-BACD-4E5A-8924-870752BF1226}"/>
</file>

<file path=docProps/app.xml><?xml version="1.0" encoding="utf-8"?>
<Properties xmlns="http://schemas.openxmlformats.org/officeDocument/2006/extended-properties" xmlns:vt="http://schemas.openxmlformats.org/officeDocument/2006/docPropsVTypes">
  <Template/>
  <TotalTime>3608</TotalTime>
  <Words>2590</Words>
  <Application>Microsoft Office PowerPoint</Application>
  <PresentationFormat>Custom</PresentationFormat>
  <Paragraphs>283</Paragraphs>
  <Slides>34</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Franklin Gothic Book</vt:lpstr>
      <vt:lpstr>Inter var ISO</vt:lpstr>
      <vt:lpstr>Raleway</vt:lpstr>
      <vt:lpstr>Roboto</vt:lpstr>
      <vt:lpstr>Roboto Black</vt:lpstr>
      <vt:lpstr>Office Theme</vt:lpstr>
      <vt:lpstr>PowerPoint Presentation</vt:lpstr>
      <vt:lpstr>PowerPoint Presentation</vt:lpstr>
      <vt:lpstr>ISO Cookstoves / Household Energy Activities</vt:lpstr>
      <vt:lpstr>ISO Cookstoves / Household Energy Activities</vt:lpstr>
      <vt:lpstr>ISO Cookstoves / Household Energy Activities</vt:lpstr>
      <vt:lpstr>How Is Anyone Supposed to Keep These Straight!</vt:lpstr>
      <vt:lpstr>How Is Anyone Supposed to Keep These Straight!</vt:lpstr>
      <vt:lpstr>PowerPoint Presentation</vt:lpstr>
      <vt:lpstr>PowerPoint Presentation</vt:lpstr>
      <vt:lpstr>PowerPoint Presentation</vt:lpstr>
      <vt:lpstr>PowerPoint Presentation</vt:lpstr>
      <vt:lpstr>PowerPoint Presentation</vt:lpstr>
      <vt:lpstr>International Organization for Standardization (ISO) Voluntary Performance Targets</vt:lpstr>
      <vt:lpstr>International Organization for Standardization (ISO) Voluntary Performance Targets</vt:lpstr>
      <vt:lpstr>International Organization for Standardization (ISO) Voluntary Performance Targets</vt:lpstr>
      <vt:lpstr>International Organization for Standardization (ISO) Voluntary Performance Targets</vt:lpstr>
      <vt:lpstr>Linking Lab Based Emissions to an Estimate of Exposure</vt:lpstr>
      <vt:lpstr>Linking Lab Based Emissions to an Estimate of Exposure</vt:lpstr>
      <vt:lpstr>Linking Lab Based Emissions to an Estimate of Exposure</vt:lpstr>
      <vt:lpstr>Based on relationship with risk for acute lower respiratory infections</vt:lpstr>
      <vt:lpstr>Based on relationship with risk for acute lower respiratory infections</vt:lpstr>
      <vt:lpstr>ISO PM2.5 Default Targets </vt:lpstr>
      <vt:lpstr>ISO CO Targets</vt:lpstr>
      <vt:lpstr>If the VPTs are based on what people would be exposed to – why don’t we use field data for the tiers?!</vt:lpstr>
      <vt:lpstr>If the VPTs are based on what people would be exposed to – why don’t we use field data for the tiers?!</vt:lpstr>
      <vt:lpstr>PowerPoint Presentation</vt:lpstr>
      <vt:lpstr>PowerPoint Presentation</vt:lpstr>
      <vt:lpstr>PowerPoint Presentation</vt:lpstr>
      <vt:lpstr>PowerPoint Presentation</vt:lpstr>
      <vt:lpstr>Christian – Let me tell you all the problems I have with cookstove standards….. </vt:lpstr>
      <vt:lpstr>Take Away Thoughts</vt:lpstr>
      <vt:lpstr>PowerPoint Presentation</vt:lpstr>
      <vt:lpstr>How do we link emissions with air quality or health targets?</vt:lpstr>
      <vt:lpstr>PowerPoint Presentation</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 Curtis</dc:creator>
  <cp:lastModifiedBy>L'Orange,Christian</cp:lastModifiedBy>
  <cp:revision>172</cp:revision>
  <dcterms:created xsi:type="dcterms:W3CDTF">2015-06-30T23:05:53Z</dcterms:created>
  <dcterms:modified xsi:type="dcterms:W3CDTF">2022-11-08T14:41:28Z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9dee250a-51fb-4682-a165-127b6bdbfa7f</vt:lpwstr>
  </property>
</Properties>
</file>