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entation.xml" ContentType="application/vnd.openxmlformats-officedocument.presentationml.presentation.main+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16.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22"/>
  </p:notesMasterIdLst>
  <p:handoutMasterIdLst>
    <p:handoutMasterId r:id="rId23"/>
  </p:handoutMasterIdLst>
  <p:sldIdLst>
    <p:sldId id="256" r:id="rId2"/>
    <p:sldId id="317" r:id="rId3"/>
    <p:sldId id="370" r:id="rId4"/>
    <p:sldId id="372" r:id="rId5"/>
    <p:sldId id="329" r:id="rId6"/>
    <p:sldId id="339" r:id="rId7"/>
    <p:sldId id="352" r:id="rId8"/>
    <p:sldId id="359" r:id="rId9"/>
    <p:sldId id="360" r:id="rId10"/>
    <p:sldId id="362" r:id="rId11"/>
    <p:sldId id="361" r:id="rId12"/>
    <p:sldId id="363" r:id="rId13"/>
    <p:sldId id="364" r:id="rId14"/>
    <p:sldId id="365" r:id="rId15"/>
    <p:sldId id="366" r:id="rId16"/>
    <p:sldId id="367" r:id="rId17"/>
    <p:sldId id="368" r:id="rId18"/>
    <p:sldId id="373" r:id="rId19"/>
    <p:sldId id="369" r:id="rId20"/>
    <p:sldId id="319"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3328" autoAdjust="0"/>
    <p:restoredTop sz="83841" autoAdjust="0"/>
  </p:normalViewPr>
  <p:slideViewPr>
    <p:cSldViewPr snapToGrid="0" snapToObjects="1">
      <p:cViewPr varScale="1">
        <p:scale>
          <a:sx n="84" d="100"/>
          <a:sy n="84" d="100"/>
        </p:scale>
        <p:origin x="216"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3D82E0B-DEBB-D841-9E02-1B7C63B10CAE}" type="datetimeFigureOut">
              <a:rPr lang="en-US" smtClean="0"/>
              <a:t>11/8/22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81AC4C8-2C83-944F-A91F-B0A9EC105F9B}" type="slidenum">
              <a:rPr lang="en-US" smtClean="0"/>
              <a:t>‹#›</a:t>
            </a:fld>
            <a:endParaRPr lang="en-US"/>
          </a:p>
        </p:txBody>
      </p:sp>
    </p:spTree>
    <p:extLst>
      <p:ext uri="{BB962C8B-B14F-4D97-AF65-F5344CB8AC3E}">
        <p14:creationId xmlns:p14="http://schemas.microsoft.com/office/powerpoint/2010/main" val="2024148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725E61-8333-D546-9137-AF89D783D0D9}" type="datetimeFigureOut">
              <a:rPr lang="en-US" smtClean="0"/>
              <a:t>11/8/22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4D3005-DF64-CF48-BDC4-29FAF6A43CA9}" type="slidenum">
              <a:rPr lang="en-US" smtClean="0"/>
              <a:t>‹#›</a:t>
            </a:fld>
            <a:endParaRPr lang="en-US"/>
          </a:p>
        </p:txBody>
      </p:sp>
    </p:spTree>
    <p:extLst>
      <p:ext uri="{BB962C8B-B14F-4D97-AF65-F5344CB8AC3E}">
        <p14:creationId xmlns:p14="http://schemas.microsoft.com/office/powerpoint/2010/main" val="7090056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EB4D3005-DF64-CF48-BDC4-29FAF6A43CA9}" type="slidenum">
              <a:rPr lang="en-US" smtClean="0"/>
              <a:t>1</a:t>
            </a:fld>
            <a:endParaRPr lang="en-US"/>
          </a:p>
        </p:txBody>
      </p:sp>
    </p:spTree>
    <p:extLst>
      <p:ext uri="{BB962C8B-B14F-4D97-AF65-F5344CB8AC3E}">
        <p14:creationId xmlns:p14="http://schemas.microsoft.com/office/powerpoint/2010/main" val="3403276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4D3005-DF64-CF48-BDC4-29FAF6A43CA9}" type="slidenum">
              <a:rPr lang="en-US" smtClean="0"/>
              <a:t>2</a:t>
            </a:fld>
            <a:endParaRPr lang="en-US"/>
          </a:p>
        </p:txBody>
      </p:sp>
    </p:spTree>
    <p:extLst>
      <p:ext uri="{BB962C8B-B14F-4D97-AF65-F5344CB8AC3E}">
        <p14:creationId xmlns:p14="http://schemas.microsoft.com/office/powerpoint/2010/main" val="1626092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4D3005-DF64-CF48-BDC4-29FAF6A43CA9}" type="slidenum">
              <a:rPr lang="en-US" smtClean="0"/>
              <a:t>4</a:t>
            </a:fld>
            <a:endParaRPr lang="en-US"/>
          </a:p>
        </p:txBody>
      </p:sp>
    </p:spTree>
    <p:extLst>
      <p:ext uri="{BB962C8B-B14F-4D97-AF65-F5344CB8AC3E}">
        <p14:creationId xmlns:p14="http://schemas.microsoft.com/office/powerpoint/2010/main" val="4017289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So if you are selling ethanol</a:t>
            </a:r>
            <a:r>
              <a:rPr lang="en-US" baseline="0" dirty="0"/>
              <a:t> to customers that are blending E15, you must follow D4806-10.</a:t>
            </a:r>
            <a:endParaRPr lang="en-US" dirty="0"/>
          </a:p>
        </p:txBody>
      </p:sp>
      <p:sp>
        <p:nvSpPr>
          <p:cNvPr id="4" name="Slide Number Placeholder 3"/>
          <p:cNvSpPr>
            <a:spLocks noGrp="1"/>
          </p:cNvSpPr>
          <p:nvPr>
            <p:ph type="sldNum" sz="quarter" idx="10"/>
          </p:nvPr>
        </p:nvSpPr>
        <p:spPr/>
        <p:txBody>
          <a:bodyPr/>
          <a:lstStyle/>
          <a:p>
            <a:fld id="{EB4D3005-DF64-CF48-BDC4-29FAF6A43CA9}" type="slidenum">
              <a:rPr lang="en-US" smtClean="0"/>
              <a:t>5</a:t>
            </a:fld>
            <a:endParaRPr lang="en-US"/>
          </a:p>
        </p:txBody>
      </p:sp>
    </p:spTree>
    <p:extLst>
      <p:ext uri="{BB962C8B-B14F-4D97-AF65-F5344CB8AC3E}">
        <p14:creationId xmlns:p14="http://schemas.microsoft.com/office/powerpoint/2010/main" val="4017289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874537-9062-CE4E-8BD6-4B75E0280858}" type="datetimeFigureOut">
              <a:rPr lang="en-US" smtClean="0"/>
              <a:t>11/8/22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36625C04-DC7A-C046-8743-F5A6581D3AE2}" type="slidenum">
              <a:rPr lang="en-US" smtClean="0"/>
              <a:t>‹#›</a:t>
            </a:fld>
            <a:endParaRPr lang="en-US"/>
          </a:p>
        </p:txBody>
      </p:sp>
    </p:spTree>
    <p:extLst>
      <p:ext uri="{BB962C8B-B14F-4D97-AF65-F5344CB8AC3E}">
        <p14:creationId xmlns:p14="http://schemas.microsoft.com/office/powerpoint/2010/main" val="2927885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874537-9062-CE4E-8BD6-4B75E0280858}" type="datetimeFigureOut">
              <a:rPr lang="en-US" smtClean="0"/>
              <a:t>11/8/22</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36625C04-DC7A-C046-8743-F5A6581D3AE2}" type="slidenum">
              <a:rPr lang="en-US" smtClean="0"/>
              <a:t>‹#›</a:t>
            </a:fld>
            <a:endParaRPr lang="en-US"/>
          </a:p>
        </p:txBody>
      </p:sp>
    </p:spTree>
    <p:extLst>
      <p:ext uri="{BB962C8B-B14F-4D97-AF65-F5344CB8AC3E}">
        <p14:creationId xmlns:p14="http://schemas.microsoft.com/office/powerpoint/2010/main" val="2980144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874537-9062-CE4E-8BD6-4B75E0280858}" type="datetimeFigureOut">
              <a:rPr lang="en-US" smtClean="0"/>
              <a:t>11/8/22</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36625C04-DC7A-C046-8743-F5A6581D3AE2}" type="slidenum">
              <a:rPr lang="en-US" smtClean="0"/>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05881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2C874537-9062-CE4E-8BD6-4B75E0280858}" type="datetimeFigureOut">
              <a:rPr lang="en-US" smtClean="0"/>
              <a:t>11/8/22</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36625C04-DC7A-C046-8743-F5A6581D3AE2}" type="slidenum">
              <a:rPr lang="en-US" smtClean="0"/>
              <a:t>‹#›</a:t>
            </a:fld>
            <a:endParaRPr lang="en-US"/>
          </a:p>
        </p:txBody>
      </p:sp>
    </p:spTree>
    <p:extLst>
      <p:ext uri="{BB962C8B-B14F-4D97-AF65-F5344CB8AC3E}">
        <p14:creationId xmlns:p14="http://schemas.microsoft.com/office/powerpoint/2010/main" val="312815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2C874537-9062-CE4E-8BD6-4B75E0280858}" type="datetimeFigureOut">
              <a:rPr lang="en-US" smtClean="0"/>
              <a:t>11/8/22</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36625C04-DC7A-C046-8743-F5A6581D3AE2}" type="slidenum">
              <a:rPr lang="en-US" smtClean="0"/>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239910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2C874537-9062-CE4E-8BD6-4B75E0280858}" type="datetimeFigureOut">
              <a:rPr lang="en-US" smtClean="0"/>
              <a:t>11/8/22</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36625C04-DC7A-C046-8743-F5A6581D3AE2}" type="slidenum">
              <a:rPr lang="en-US" smtClean="0"/>
              <a:t>‹#›</a:t>
            </a:fld>
            <a:endParaRPr lang="en-US"/>
          </a:p>
        </p:txBody>
      </p:sp>
    </p:spTree>
    <p:extLst>
      <p:ext uri="{BB962C8B-B14F-4D97-AF65-F5344CB8AC3E}">
        <p14:creationId xmlns:p14="http://schemas.microsoft.com/office/powerpoint/2010/main" val="1720651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874537-9062-CE4E-8BD6-4B75E0280858}" type="datetimeFigureOut">
              <a:rPr lang="en-US" smtClean="0"/>
              <a:t>11/8/22</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6625C04-DC7A-C046-8743-F5A6581D3AE2}" type="slidenum">
              <a:rPr lang="en-US" smtClean="0"/>
              <a:t>‹#›</a:t>
            </a:fld>
            <a:endParaRPr lang="en-US"/>
          </a:p>
        </p:txBody>
      </p:sp>
    </p:spTree>
    <p:extLst>
      <p:ext uri="{BB962C8B-B14F-4D97-AF65-F5344CB8AC3E}">
        <p14:creationId xmlns:p14="http://schemas.microsoft.com/office/powerpoint/2010/main" val="24423709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874537-9062-CE4E-8BD6-4B75E0280858}" type="datetimeFigureOut">
              <a:rPr lang="en-US" smtClean="0"/>
              <a:t>11/8/22</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6625C04-DC7A-C046-8743-F5A6581D3AE2}" type="slidenum">
              <a:rPr lang="en-US" smtClean="0"/>
              <a:t>‹#›</a:t>
            </a:fld>
            <a:endParaRPr lang="en-US"/>
          </a:p>
        </p:txBody>
      </p:sp>
    </p:spTree>
    <p:extLst>
      <p:ext uri="{BB962C8B-B14F-4D97-AF65-F5344CB8AC3E}">
        <p14:creationId xmlns:p14="http://schemas.microsoft.com/office/powerpoint/2010/main" val="3505555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874537-9062-CE4E-8BD6-4B75E0280858}" type="datetimeFigureOut">
              <a:rPr lang="en-US" smtClean="0"/>
              <a:t>11/8/22</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6625C04-DC7A-C046-8743-F5A6581D3AE2}" type="slidenum">
              <a:rPr lang="en-US" smtClean="0"/>
              <a:t>‹#›</a:t>
            </a:fld>
            <a:endParaRPr lang="en-US"/>
          </a:p>
        </p:txBody>
      </p:sp>
    </p:spTree>
    <p:extLst>
      <p:ext uri="{BB962C8B-B14F-4D97-AF65-F5344CB8AC3E}">
        <p14:creationId xmlns:p14="http://schemas.microsoft.com/office/powerpoint/2010/main" val="2974996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874537-9062-CE4E-8BD6-4B75E0280858}" type="datetimeFigureOut">
              <a:rPr lang="en-US" smtClean="0"/>
              <a:t>11/8/22</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36625C04-DC7A-C046-8743-F5A6581D3AE2}" type="slidenum">
              <a:rPr lang="en-US" smtClean="0"/>
              <a:t>‹#›</a:t>
            </a:fld>
            <a:endParaRPr lang="en-US"/>
          </a:p>
        </p:txBody>
      </p:sp>
    </p:spTree>
    <p:extLst>
      <p:ext uri="{BB962C8B-B14F-4D97-AF65-F5344CB8AC3E}">
        <p14:creationId xmlns:p14="http://schemas.microsoft.com/office/powerpoint/2010/main" val="3849745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874537-9062-CE4E-8BD6-4B75E0280858}" type="datetimeFigureOut">
              <a:rPr lang="en-US" smtClean="0"/>
              <a:t>11/8/22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36625C04-DC7A-C046-8743-F5A6581D3AE2}" type="slidenum">
              <a:rPr lang="en-US" smtClean="0"/>
              <a:t>‹#›</a:t>
            </a:fld>
            <a:endParaRPr lang="en-US"/>
          </a:p>
        </p:txBody>
      </p:sp>
    </p:spTree>
    <p:extLst>
      <p:ext uri="{BB962C8B-B14F-4D97-AF65-F5344CB8AC3E}">
        <p14:creationId xmlns:p14="http://schemas.microsoft.com/office/powerpoint/2010/main" val="420379959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874537-9062-CE4E-8BD6-4B75E0280858}" type="datetimeFigureOut">
              <a:rPr lang="en-US" smtClean="0"/>
              <a:t>11/8/22</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36625C04-DC7A-C046-8743-F5A6581D3AE2}" type="slidenum">
              <a:rPr lang="en-US" smtClean="0"/>
              <a:t>‹#›</a:t>
            </a:fld>
            <a:endParaRPr lang="en-US"/>
          </a:p>
        </p:txBody>
      </p:sp>
    </p:spTree>
    <p:extLst>
      <p:ext uri="{BB962C8B-B14F-4D97-AF65-F5344CB8AC3E}">
        <p14:creationId xmlns:p14="http://schemas.microsoft.com/office/powerpoint/2010/main" val="283642754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874537-9062-CE4E-8BD6-4B75E0280858}" type="datetimeFigureOut">
              <a:rPr lang="en-US" smtClean="0"/>
              <a:t>11/8/22</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6625C04-DC7A-C046-8743-F5A6581D3AE2}" type="slidenum">
              <a:rPr lang="en-US" smtClean="0"/>
              <a:t>‹#›</a:t>
            </a:fld>
            <a:endParaRPr lang="en-US"/>
          </a:p>
        </p:txBody>
      </p:sp>
    </p:spTree>
    <p:extLst>
      <p:ext uri="{BB962C8B-B14F-4D97-AF65-F5344CB8AC3E}">
        <p14:creationId xmlns:p14="http://schemas.microsoft.com/office/powerpoint/2010/main" val="3940976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874537-9062-CE4E-8BD6-4B75E0280858}" type="datetimeFigureOut">
              <a:rPr lang="en-US" smtClean="0"/>
              <a:t>11/8/22</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6625C04-DC7A-C046-8743-F5A6581D3AE2}" type="slidenum">
              <a:rPr lang="en-US" smtClean="0"/>
              <a:t>‹#›</a:t>
            </a:fld>
            <a:endParaRPr lang="en-US"/>
          </a:p>
        </p:txBody>
      </p:sp>
    </p:spTree>
    <p:extLst>
      <p:ext uri="{BB962C8B-B14F-4D97-AF65-F5344CB8AC3E}">
        <p14:creationId xmlns:p14="http://schemas.microsoft.com/office/powerpoint/2010/main" val="2212255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874537-9062-CE4E-8BD6-4B75E0280858}" type="datetimeFigureOut">
              <a:rPr lang="en-US" smtClean="0"/>
              <a:t>11/8/22</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6625C04-DC7A-C046-8743-F5A6581D3AE2}" type="slidenum">
              <a:rPr lang="en-US" smtClean="0"/>
              <a:t>‹#›</a:t>
            </a:fld>
            <a:endParaRPr lang="en-US"/>
          </a:p>
        </p:txBody>
      </p:sp>
    </p:spTree>
    <p:extLst>
      <p:ext uri="{BB962C8B-B14F-4D97-AF65-F5344CB8AC3E}">
        <p14:creationId xmlns:p14="http://schemas.microsoft.com/office/powerpoint/2010/main" val="339109019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874537-9062-CE4E-8BD6-4B75E0280858}" type="datetimeFigureOut">
              <a:rPr lang="en-US" smtClean="0"/>
              <a:t>11/8/22</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36625C04-DC7A-C046-8743-F5A6581D3AE2}" type="slidenum">
              <a:rPr lang="en-US" smtClean="0"/>
              <a:t>‹#›</a:t>
            </a:fld>
            <a:endParaRPr lang="en-US"/>
          </a:p>
        </p:txBody>
      </p:sp>
    </p:spTree>
    <p:extLst>
      <p:ext uri="{BB962C8B-B14F-4D97-AF65-F5344CB8AC3E}">
        <p14:creationId xmlns:p14="http://schemas.microsoft.com/office/powerpoint/2010/main" val="953605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2C874537-9062-CE4E-8BD6-4B75E0280858}" type="datetimeFigureOut">
              <a:rPr lang="en-US" smtClean="0"/>
              <a:t>11/8/22</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36625C04-DC7A-C046-8743-F5A6581D3AE2}" type="slidenum">
              <a:rPr lang="en-US" smtClean="0"/>
              <a:t>‹#›</a:t>
            </a:fld>
            <a:endParaRPr lang="en-US"/>
          </a:p>
        </p:txBody>
      </p:sp>
    </p:spTree>
    <p:extLst>
      <p:ext uri="{BB962C8B-B14F-4D97-AF65-F5344CB8AC3E}">
        <p14:creationId xmlns:p14="http://schemas.microsoft.com/office/powerpoint/2010/main" val="386209189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astm-my.sharepoint.com/:b:/g/personal/jolshefsky_astm_org/ESFgP1G9V6BCjVrqpJql2jYBZmpgBW6XyEwujatkIDaTMg?e=TZll1n"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mailto:fueltechservice@gmail.com" TargetMode="External"/><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550004"/>
            <a:ext cx="7848600" cy="1449126"/>
          </a:xfrm>
        </p:spPr>
        <p:txBody>
          <a:bodyPr>
            <a:normAutofit fontScale="90000"/>
          </a:bodyPr>
          <a:lstStyle/>
          <a:p>
            <a:pPr algn="ctr"/>
            <a:r>
              <a:rPr lang="en-US" dirty="0"/>
              <a:t>Ethanol: Cooking Fuel Standard</a:t>
            </a:r>
          </a:p>
        </p:txBody>
      </p:sp>
      <p:sp>
        <p:nvSpPr>
          <p:cNvPr id="3" name="Subtitle 2"/>
          <p:cNvSpPr>
            <a:spLocks noGrp="1"/>
          </p:cNvSpPr>
          <p:nvPr>
            <p:ph type="subTitle" idx="1"/>
          </p:nvPr>
        </p:nvSpPr>
        <p:spPr>
          <a:xfrm>
            <a:off x="1524000" y="3657599"/>
            <a:ext cx="3422941" cy="2544399"/>
          </a:xfrm>
        </p:spPr>
        <p:txBody>
          <a:bodyPr>
            <a:normAutofit/>
          </a:bodyPr>
          <a:lstStyle/>
          <a:p>
            <a:pPr algn="l"/>
            <a:r>
              <a:rPr lang="en-US" dirty="0"/>
              <a:t>Kristy Moore, Scientist</a:t>
            </a:r>
          </a:p>
          <a:p>
            <a:pPr algn="l"/>
            <a:r>
              <a:rPr lang="en-US" dirty="0"/>
              <a:t>KMoore Consulting LLC</a:t>
            </a:r>
          </a:p>
          <a:p>
            <a:pPr algn="l"/>
            <a:r>
              <a:rPr lang="en-US" dirty="0"/>
              <a:t>Growth Energy</a:t>
            </a:r>
          </a:p>
          <a:p>
            <a:pPr algn="l"/>
            <a:endParaRPr lang="en-US" dirty="0"/>
          </a:p>
          <a:p>
            <a:pPr algn="l"/>
            <a:r>
              <a:rPr lang="en-US" dirty="0"/>
              <a:t>November 2022</a:t>
            </a:r>
          </a:p>
        </p:txBody>
      </p:sp>
      <p:pic>
        <p:nvPicPr>
          <p:cNvPr id="4" name="Content Placeholder 1" descr="Screen Shot 2016-07-22 at 3.06.58 PM.png"/>
          <p:cNvPicPr>
            <a:picLocks noChangeAspect="1"/>
          </p:cNvPicPr>
          <p:nvPr/>
        </p:nvPicPr>
        <p:blipFill>
          <a:blip r:embed="rId3" cstate="screen">
            <a:extLst>
              <a:ext uri="{28A0092B-C50C-407E-A947-70E740481C1C}">
                <a14:useLocalDpi xmlns:a14="http://schemas.microsoft.com/office/drawing/2010/main"/>
              </a:ext>
            </a:extLst>
          </a:blip>
          <a:srcRect l="9170" r="9170"/>
          <a:stretch>
            <a:fillRect/>
          </a:stretch>
        </p:blipFill>
        <p:spPr>
          <a:xfrm>
            <a:off x="4946941" y="2245358"/>
            <a:ext cx="3739859" cy="4369284"/>
          </a:xfrm>
          <a:prstGeom prst="rect">
            <a:avLst/>
          </a:prstGeom>
        </p:spPr>
      </p:pic>
    </p:spTree>
    <p:extLst>
      <p:ext uri="{BB962C8B-B14F-4D97-AF65-F5344CB8AC3E}">
        <p14:creationId xmlns:p14="http://schemas.microsoft.com/office/powerpoint/2010/main" val="3497769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265EFD5-84A0-BB6C-7404-6F7579EF1CF9}"/>
              </a:ext>
            </a:extLst>
          </p:cNvPr>
          <p:cNvSpPr>
            <a:spLocks noGrp="1"/>
          </p:cNvSpPr>
          <p:nvPr>
            <p:ph idx="1"/>
          </p:nvPr>
        </p:nvSpPr>
        <p:spPr>
          <a:xfrm>
            <a:off x="1094681" y="1191965"/>
            <a:ext cx="2904186" cy="5666035"/>
          </a:xfrm>
        </p:spPr>
        <p:txBody>
          <a:bodyPr>
            <a:normAutofit fontScale="85000" lnSpcReduction="20000"/>
          </a:bodyPr>
          <a:lstStyle/>
          <a:p>
            <a:pPr marL="0" indent="0">
              <a:buNone/>
            </a:pPr>
            <a:r>
              <a:rPr lang="en-US" sz="2400" dirty="0"/>
              <a:t>There are 4 pages of information that communicate the important details to ensure ethanol is appropriate for cooking fuel applications.</a:t>
            </a:r>
          </a:p>
          <a:p>
            <a:pPr marL="0" indent="0">
              <a:buNone/>
            </a:pPr>
            <a:endParaRPr lang="en-US" sz="2400" dirty="0"/>
          </a:p>
          <a:p>
            <a:pPr marL="0" indent="0">
              <a:buNone/>
            </a:pPr>
            <a:r>
              <a:rPr lang="en-US" sz="2400" dirty="0"/>
              <a:t>The Scope Section outlines important details for the reader to ensure selection of the proper standard.</a:t>
            </a:r>
          </a:p>
          <a:p>
            <a:pPr marL="0" indent="0">
              <a:buNone/>
            </a:pPr>
            <a:endParaRPr lang="en-US" sz="2400" dirty="0"/>
          </a:p>
          <a:p>
            <a:pPr marL="0" indent="0">
              <a:buNone/>
            </a:pPr>
            <a:r>
              <a:rPr lang="en-US" sz="2400" dirty="0"/>
              <a:t>There are important statements of identification in this section.</a:t>
            </a:r>
          </a:p>
          <a:p>
            <a:pPr marL="0" indent="0">
              <a:buNone/>
            </a:pPr>
            <a:endParaRPr lang="en-US" sz="1700" dirty="0"/>
          </a:p>
        </p:txBody>
      </p:sp>
      <p:pic>
        <p:nvPicPr>
          <p:cNvPr id="3" name="Picture 2" descr="A picture containing graphical user interface&#10;&#10;Description automatically generated">
            <a:extLst>
              <a:ext uri="{FF2B5EF4-FFF2-40B4-BE49-F238E27FC236}">
                <a16:creationId xmlns:a16="http://schemas.microsoft.com/office/drawing/2014/main" id="{6E6A7F32-5E7C-CFBF-91C8-268E119A87CD}"/>
              </a:ext>
            </a:extLst>
          </p:cNvPr>
          <p:cNvPicPr>
            <a:picLocks noChangeAspect="1"/>
          </p:cNvPicPr>
          <p:nvPr/>
        </p:nvPicPr>
        <p:blipFill>
          <a:blip r:embed="rId2"/>
          <a:stretch>
            <a:fillRect/>
          </a:stretch>
        </p:blipFill>
        <p:spPr>
          <a:xfrm>
            <a:off x="4197096" y="277270"/>
            <a:ext cx="4229100" cy="1231900"/>
          </a:xfrm>
          <a:prstGeom prst="rect">
            <a:avLst/>
          </a:prstGeom>
        </p:spPr>
      </p:pic>
      <p:pic>
        <p:nvPicPr>
          <p:cNvPr id="7" name="Picture 6" descr="Text, letter&#10;&#10;Description automatically generated">
            <a:extLst>
              <a:ext uri="{FF2B5EF4-FFF2-40B4-BE49-F238E27FC236}">
                <a16:creationId xmlns:a16="http://schemas.microsoft.com/office/drawing/2014/main" id="{3B412143-F61C-5B50-2EDF-EE4A636BD7F1}"/>
              </a:ext>
            </a:extLst>
          </p:cNvPr>
          <p:cNvPicPr>
            <a:picLocks noChangeAspect="1"/>
          </p:cNvPicPr>
          <p:nvPr/>
        </p:nvPicPr>
        <p:blipFill>
          <a:blip r:embed="rId3"/>
          <a:stretch>
            <a:fillRect/>
          </a:stretch>
        </p:blipFill>
        <p:spPr>
          <a:xfrm>
            <a:off x="4197096" y="1509170"/>
            <a:ext cx="4395345" cy="5068316"/>
          </a:xfrm>
          <a:prstGeom prst="rect">
            <a:avLst/>
          </a:prstGeom>
        </p:spPr>
      </p:pic>
    </p:spTree>
    <p:extLst>
      <p:ext uri="{BB962C8B-B14F-4D97-AF65-F5344CB8AC3E}">
        <p14:creationId xmlns:p14="http://schemas.microsoft.com/office/powerpoint/2010/main" val="4145815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F4D7D-9A58-6D45-A637-E79DEA578DB2}"/>
              </a:ext>
            </a:extLst>
          </p:cNvPr>
          <p:cNvSpPr>
            <a:spLocks noGrp="1"/>
          </p:cNvSpPr>
          <p:nvPr>
            <p:ph type="title"/>
          </p:nvPr>
        </p:nvSpPr>
        <p:spPr>
          <a:xfrm>
            <a:off x="1609920" y="91755"/>
            <a:ext cx="6589200" cy="1280890"/>
          </a:xfrm>
        </p:spPr>
        <p:txBody>
          <a:bodyPr anchor="ctr">
            <a:normAutofit/>
          </a:bodyPr>
          <a:lstStyle/>
          <a:p>
            <a:r>
              <a:rPr lang="en-US" sz="3500" dirty="0"/>
              <a:t>Identification of Appropriate Test Methods</a:t>
            </a:r>
          </a:p>
        </p:txBody>
      </p:sp>
      <p:pic>
        <p:nvPicPr>
          <p:cNvPr id="6" name="Content Placeholder 5" descr="Text&#10;&#10;Description automatically generated">
            <a:extLst>
              <a:ext uri="{FF2B5EF4-FFF2-40B4-BE49-F238E27FC236}">
                <a16:creationId xmlns:a16="http://schemas.microsoft.com/office/drawing/2014/main" id="{FE334A68-C181-3F4C-9163-5714A16B537C}"/>
              </a:ext>
            </a:extLst>
          </p:cNvPr>
          <p:cNvPicPr>
            <a:picLocks noGrp="1" noChangeAspect="1"/>
          </p:cNvPicPr>
          <p:nvPr>
            <p:ph sz="half" idx="1"/>
          </p:nvPr>
        </p:nvPicPr>
        <p:blipFill>
          <a:blip r:embed="rId2"/>
          <a:stretch>
            <a:fillRect/>
          </a:stretch>
        </p:blipFill>
        <p:spPr>
          <a:xfrm>
            <a:off x="762000" y="1448452"/>
            <a:ext cx="3522302" cy="5317793"/>
          </a:xfrm>
        </p:spPr>
      </p:pic>
      <p:sp>
        <p:nvSpPr>
          <p:cNvPr id="7" name="Content Placeholder 6">
            <a:extLst>
              <a:ext uri="{FF2B5EF4-FFF2-40B4-BE49-F238E27FC236}">
                <a16:creationId xmlns:a16="http://schemas.microsoft.com/office/drawing/2014/main" id="{1B46778A-E47A-5C49-8EE1-5B6C475FE496}"/>
              </a:ext>
            </a:extLst>
          </p:cNvPr>
          <p:cNvSpPr>
            <a:spLocks noGrp="1"/>
          </p:cNvSpPr>
          <p:nvPr>
            <p:ph sz="half" idx="2"/>
          </p:nvPr>
        </p:nvSpPr>
        <p:spPr>
          <a:xfrm>
            <a:off x="4648200" y="2206592"/>
            <a:ext cx="4038600" cy="3919573"/>
          </a:xfrm>
        </p:spPr>
        <p:txBody>
          <a:bodyPr>
            <a:normAutofit/>
          </a:bodyPr>
          <a:lstStyle/>
          <a:p>
            <a:r>
              <a:rPr lang="en-US" sz="2000" dirty="0"/>
              <a:t>Listed in numerical order.</a:t>
            </a:r>
          </a:p>
          <a:p>
            <a:r>
              <a:rPr lang="en-US" sz="2000" dirty="0"/>
              <a:t>Allows for hyperlink access to overview of method.</a:t>
            </a:r>
          </a:p>
          <a:p>
            <a:r>
              <a:rPr lang="en-US" sz="2000" dirty="0"/>
              <a:t>Allows for quick purchase of standard.</a:t>
            </a:r>
          </a:p>
          <a:p>
            <a:endParaRPr lang="en-US" sz="2000" dirty="0"/>
          </a:p>
          <a:p>
            <a:r>
              <a:rPr lang="en-US" sz="2000" dirty="0"/>
              <a:t>ASTM Test Methods are the most referenced analytical methods. </a:t>
            </a:r>
          </a:p>
        </p:txBody>
      </p:sp>
    </p:spTree>
    <p:extLst>
      <p:ext uri="{BB962C8B-B14F-4D97-AF65-F5344CB8AC3E}">
        <p14:creationId xmlns:p14="http://schemas.microsoft.com/office/powerpoint/2010/main" val="1729186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B8DCD-1ADE-674B-B1B0-F33FBA3280D0}"/>
              </a:ext>
            </a:extLst>
          </p:cNvPr>
          <p:cNvSpPr>
            <a:spLocks noGrp="1"/>
          </p:cNvSpPr>
          <p:nvPr>
            <p:ph type="title"/>
          </p:nvPr>
        </p:nvSpPr>
        <p:spPr>
          <a:xfrm>
            <a:off x="1896533" y="169080"/>
            <a:ext cx="5350933" cy="789824"/>
          </a:xfrm>
        </p:spPr>
        <p:txBody>
          <a:bodyPr/>
          <a:lstStyle/>
          <a:p>
            <a:r>
              <a:rPr lang="en-US" dirty="0"/>
              <a:t>Terminology</a:t>
            </a:r>
          </a:p>
        </p:txBody>
      </p:sp>
      <p:pic>
        <p:nvPicPr>
          <p:cNvPr id="6" name="Content Placeholder 5" descr="Background pattern&#10;&#10;Description automatically generated with low confidence">
            <a:extLst>
              <a:ext uri="{FF2B5EF4-FFF2-40B4-BE49-F238E27FC236}">
                <a16:creationId xmlns:a16="http://schemas.microsoft.com/office/drawing/2014/main" id="{8D8D10F2-8410-7B44-98BF-5140F1CB64EB}"/>
              </a:ext>
            </a:extLst>
          </p:cNvPr>
          <p:cNvPicPr>
            <a:picLocks noGrp="1" noChangeAspect="1"/>
          </p:cNvPicPr>
          <p:nvPr>
            <p:ph sz="half" idx="1"/>
          </p:nvPr>
        </p:nvPicPr>
        <p:blipFill>
          <a:blip r:embed="rId2"/>
          <a:stretch>
            <a:fillRect/>
          </a:stretch>
        </p:blipFill>
        <p:spPr>
          <a:xfrm>
            <a:off x="1110826" y="2667002"/>
            <a:ext cx="4038600" cy="652578"/>
          </a:xfrm>
        </p:spPr>
      </p:pic>
      <p:pic>
        <p:nvPicPr>
          <p:cNvPr id="8" name="Content Placeholder 7" descr="Text&#10;&#10;Description automatically generated">
            <a:extLst>
              <a:ext uri="{FF2B5EF4-FFF2-40B4-BE49-F238E27FC236}">
                <a16:creationId xmlns:a16="http://schemas.microsoft.com/office/drawing/2014/main" id="{F455E175-F0ED-DE45-B2D6-F89B50C12568}"/>
              </a:ext>
            </a:extLst>
          </p:cNvPr>
          <p:cNvPicPr>
            <a:picLocks noGrp="1" noChangeAspect="1"/>
          </p:cNvPicPr>
          <p:nvPr>
            <p:ph sz="half" idx="2"/>
          </p:nvPr>
        </p:nvPicPr>
        <p:blipFill>
          <a:blip r:embed="rId3"/>
          <a:stretch>
            <a:fillRect/>
          </a:stretch>
        </p:blipFill>
        <p:spPr>
          <a:xfrm>
            <a:off x="1110826" y="3502144"/>
            <a:ext cx="4038600" cy="2967847"/>
          </a:xfrm>
        </p:spPr>
      </p:pic>
      <p:sp>
        <p:nvSpPr>
          <p:cNvPr id="9" name="TextBox 8">
            <a:extLst>
              <a:ext uri="{FF2B5EF4-FFF2-40B4-BE49-F238E27FC236}">
                <a16:creationId xmlns:a16="http://schemas.microsoft.com/office/drawing/2014/main" id="{8DD76CF8-5F87-0A45-8585-2D8416261BF6}"/>
              </a:ext>
            </a:extLst>
          </p:cNvPr>
          <p:cNvSpPr txBox="1"/>
          <p:nvPr/>
        </p:nvSpPr>
        <p:spPr>
          <a:xfrm>
            <a:off x="5533816" y="1569724"/>
            <a:ext cx="2920997" cy="4154984"/>
          </a:xfrm>
          <a:prstGeom prst="rect">
            <a:avLst/>
          </a:prstGeom>
          <a:noFill/>
        </p:spPr>
        <p:txBody>
          <a:bodyPr wrap="square" rtlCol="0">
            <a:spAutoFit/>
          </a:bodyPr>
          <a:lstStyle/>
          <a:p>
            <a:r>
              <a:rPr lang="en-US" sz="2400" dirty="0"/>
              <a:t>This section is important to understand industry terms.</a:t>
            </a:r>
          </a:p>
          <a:p>
            <a:endParaRPr lang="en-US" sz="2400" dirty="0"/>
          </a:p>
          <a:p>
            <a:r>
              <a:rPr lang="en-US" sz="2400" dirty="0"/>
              <a:t>This section also provide the reader with context of common terms that may have industry specific. </a:t>
            </a:r>
          </a:p>
        </p:txBody>
      </p:sp>
      <p:pic>
        <p:nvPicPr>
          <p:cNvPr id="3" name="Picture 2" descr="A picture containing graphical user interface&#10;&#10;Description automatically generated">
            <a:extLst>
              <a:ext uri="{FF2B5EF4-FFF2-40B4-BE49-F238E27FC236}">
                <a16:creationId xmlns:a16="http://schemas.microsoft.com/office/drawing/2014/main" id="{09009DCD-3051-7F7C-3DF1-EEEC7B94FBC1}"/>
              </a:ext>
            </a:extLst>
          </p:cNvPr>
          <p:cNvPicPr>
            <a:picLocks noChangeAspect="1"/>
          </p:cNvPicPr>
          <p:nvPr/>
        </p:nvPicPr>
        <p:blipFill>
          <a:blip r:embed="rId4"/>
          <a:stretch>
            <a:fillRect/>
          </a:stretch>
        </p:blipFill>
        <p:spPr>
          <a:xfrm>
            <a:off x="1110826" y="1249782"/>
            <a:ext cx="4229100" cy="1231900"/>
          </a:xfrm>
          <a:prstGeom prst="rect">
            <a:avLst/>
          </a:prstGeom>
        </p:spPr>
      </p:pic>
    </p:spTree>
    <p:extLst>
      <p:ext uri="{BB962C8B-B14F-4D97-AF65-F5344CB8AC3E}">
        <p14:creationId xmlns:p14="http://schemas.microsoft.com/office/powerpoint/2010/main" val="2314823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0F8D1-0379-3E43-8A07-8AA76649DA8E}"/>
              </a:ext>
            </a:extLst>
          </p:cNvPr>
          <p:cNvSpPr>
            <a:spLocks noGrp="1"/>
          </p:cNvSpPr>
          <p:nvPr>
            <p:ph type="title"/>
          </p:nvPr>
        </p:nvSpPr>
        <p:spPr>
          <a:xfrm>
            <a:off x="1722120" y="274638"/>
            <a:ext cx="6964679" cy="837882"/>
          </a:xfrm>
        </p:spPr>
        <p:txBody>
          <a:bodyPr>
            <a:normAutofit/>
          </a:bodyPr>
          <a:lstStyle/>
          <a:p>
            <a:r>
              <a:rPr lang="en-US" sz="3200" dirty="0"/>
              <a:t>Fuel Specification Table</a:t>
            </a:r>
          </a:p>
        </p:txBody>
      </p:sp>
      <p:pic>
        <p:nvPicPr>
          <p:cNvPr id="6" name="Content Placeholder 5" descr="Table&#10;&#10;Description automatically generated">
            <a:extLst>
              <a:ext uri="{FF2B5EF4-FFF2-40B4-BE49-F238E27FC236}">
                <a16:creationId xmlns:a16="http://schemas.microsoft.com/office/drawing/2014/main" id="{4B5D350F-482D-2443-9C81-B9085D2D0989}"/>
              </a:ext>
            </a:extLst>
          </p:cNvPr>
          <p:cNvPicPr>
            <a:picLocks noGrp="1" noChangeAspect="1"/>
          </p:cNvPicPr>
          <p:nvPr>
            <p:ph sz="half" idx="1"/>
          </p:nvPr>
        </p:nvPicPr>
        <p:blipFill>
          <a:blip r:embed="rId2"/>
          <a:stretch>
            <a:fillRect/>
          </a:stretch>
        </p:blipFill>
        <p:spPr>
          <a:xfrm>
            <a:off x="782687" y="1354826"/>
            <a:ext cx="8002761" cy="2510895"/>
          </a:xfrm>
        </p:spPr>
      </p:pic>
      <p:sp>
        <p:nvSpPr>
          <p:cNvPr id="7" name="TextBox 6">
            <a:extLst>
              <a:ext uri="{FF2B5EF4-FFF2-40B4-BE49-F238E27FC236}">
                <a16:creationId xmlns:a16="http://schemas.microsoft.com/office/drawing/2014/main" id="{CF7C4693-CC95-0E49-81BF-D6C8BE5266E9}"/>
              </a:ext>
            </a:extLst>
          </p:cNvPr>
          <p:cNvSpPr txBox="1"/>
          <p:nvPr/>
        </p:nvSpPr>
        <p:spPr>
          <a:xfrm>
            <a:off x="1386840" y="4108027"/>
            <a:ext cx="7398608" cy="2308324"/>
          </a:xfrm>
          <a:prstGeom prst="rect">
            <a:avLst/>
          </a:prstGeom>
          <a:noFill/>
        </p:spPr>
        <p:txBody>
          <a:bodyPr wrap="square" rtlCol="0">
            <a:spAutoFit/>
          </a:bodyPr>
          <a:lstStyle/>
          <a:p>
            <a:r>
              <a:rPr lang="en-US" dirty="0"/>
              <a:t>These are important performance parameters to ensure that ethanol will fuel a cook store, mitigate safety concerns and align product quality from multiple suppliers.</a:t>
            </a:r>
          </a:p>
          <a:p>
            <a:endParaRPr lang="en-US" dirty="0"/>
          </a:p>
          <a:p>
            <a:r>
              <a:rPr lang="en-US" dirty="0"/>
              <a:t>There are very important elements in this Table:  The property that must be identified and controlled, the units of measurement and minimum or maximum allowable concentrations/ properties.  The appropriate test methods are also identified in this Table.  </a:t>
            </a:r>
          </a:p>
        </p:txBody>
      </p:sp>
    </p:spTree>
    <p:extLst>
      <p:ext uri="{BB962C8B-B14F-4D97-AF65-F5344CB8AC3E}">
        <p14:creationId xmlns:p14="http://schemas.microsoft.com/office/powerpoint/2010/main" val="149301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02EBA-29DF-104E-BB59-149C966D2E2D}"/>
              </a:ext>
            </a:extLst>
          </p:cNvPr>
          <p:cNvSpPr>
            <a:spLocks noGrp="1"/>
          </p:cNvSpPr>
          <p:nvPr>
            <p:ph type="title"/>
          </p:nvPr>
        </p:nvSpPr>
        <p:spPr>
          <a:xfrm>
            <a:off x="751840" y="11543"/>
            <a:ext cx="7934960" cy="1143000"/>
          </a:xfrm>
        </p:spPr>
        <p:txBody>
          <a:bodyPr>
            <a:normAutofit/>
          </a:bodyPr>
          <a:lstStyle/>
          <a:p>
            <a:r>
              <a:rPr lang="en-US" dirty="0"/>
              <a:t>Ethanol Denaturants</a:t>
            </a:r>
          </a:p>
        </p:txBody>
      </p:sp>
      <p:sp>
        <p:nvSpPr>
          <p:cNvPr id="8" name="TextBox 7">
            <a:extLst>
              <a:ext uri="{FF2B5EF4-FFF2-40B4-BE49-F238E27FC236}">
                <a16:creationId xmlns:a16="http://schemas.microsoft.com/office/drawing/2014/main" id="{0F6619F9-3FF3-AD4C-9255-561046F7DCDE}"/>
              </a:ext>
            </a:extLst>
          </p:cNvPr>
          <p:cNvSpPr txBox="1"/>
          <p:nvPr/>
        </p:nvSpPr>
        <p:spPr>
          <a:xfrm>
            <a:off x="508000" y="4538133"/>
            <a:ext cx="8178800" cy="2308324"/>
          </a:xfrm>
          <a:prstGeom prst="rect">
            <a:avLst/>
          </a:prstGeom>
          <a:noFill/>
        </p:spPr>
        <p:txBody>
          <a:bodyPr wrap="square" rtlCol="0">
            <a:spAutoFit/>
          </a:bodyPr>
          <a:lstStyle/>
          <a:p>
            <a:r>
              <a:rPr lang="en-US" dirty="0"/>
              <a:t>Denaturants are materials added to ethanol to render the product “unsuitable for </a:t>
            </a:r>
            <a:r>
              <a:rPr lang="en-US"/>
              <a:t>beverage use” </a:t>
            </a:r>
            <a:r>
              <a:rPr lang="en-US" dirty="0"/>
              <a:t>(undrinkable) to avoid beverage taxation.</a:t>
            </a:r>
          </a:p>
          <a:p>
            <a:endParaRPr lang="en-US" dirty="0"/>
          </a:p>
          <a:p>
            <a:r>
              <a:rPr lang="en-US" dirty="0"/>
              <a:t>These materials are typically identified by the regulating agency and must also be appropriate for the application.  For example, the government may have a list of suitable denaturants but those denaturants may be harmful to human health (an example Methanol) while also be  flammable and clean burning for cooking applications.</a:t>
            </a:r>
          </a:p>
        </p:txBody>
      </p:sp>
      <p:pic>
        <p:nvPicPr>
          <p:cNvPr id="10" name="Picture 9" descr="Text&#10;&#10;Description automatically generated with low confidence">
            <a:extLst>
              <a:ext uri="{FF2B5EF4-FFF2-40B4-BE49-F238E27FC236}">
                <a16:creationId xmlns:a16="http://schemas.microsoft.com/office/drawing/2014/main" id="{1A6D5F87-FFB7-3E66-9F9F-491B1E35C7D1}"/>
              </a:ext>
            </a:extLst>
          </p:cNvPr>
          <p:cNvPicPr>
            <a:picLocks noChangeAspect="1"/>
          </p:cNvPicPr>
          <p:nvPr/>
        </p:nvPicPr>
        <p:blipFill>
          <a:blip r:embed="rId2"/>
          <a:stretch>
            <a:fillRect/>
          </a:stretch>
        </p:blipFill>
        <p:spPr>
          <a:xfrm>
            <a:off x="508000" y="1154543"/>
            <a:ext cx="7772400" cy="3170069"/>
          </a:xfrm>
          <a:prstGeom prst="rect">
            <a:avLst/>
          </a:prstGeom>
        </p:spPr>
      </p:pic>
    </p:spTree>
    <p:extLst>
      <p:ext uri="{BB962C8B-B14F-4D97-AF65-F5344CB8AC3E}">
        <p14:creationId xmlns:p14="http://schemas.microsoft.com/office/powerpoint/2010/main" val="3958364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C8A3F-21D5-0C47-B9E9-359197A63A81}"/>
              </a:ext>
            </a:extLst>
          </p:cNvPr>
          <p:cNvSpPr>
            <a:spLocks noGrp="1"/>
          </p:cNvSpPr>
          <p:nvPr>
            <p:ph type="title"/>
          </p:nvPr>
        </p:nvSpPr>
        <p:spPr>
          <a:xfrm>
            <a:off x="1670879" y="178645"/>
            <a:ext cx="7236053" cy="1280890"/>
          </a:xfrm>
        </p:spPr>
        <p:txBody>
          <a:bodyPr/>
          <a:lstStyle/>
          <a:p>
            <a:r>
              <a:rPr lang="en-US" dirty="0"/>
              <a:t>Specification: Important Discussion</a:t>
            </a:r>
          </a:p>
        </p:txBody>
      </p:sp>
      <p:pic>
        <p:nvPicPr>
          <p:cNvPr id="6" name="Content Placeholder 5" descr="Text&#10;&#10;Description automatically generated">
            <a:extLst>
              <a:ext uri="{FF2B5EF4-FFF2-40B4-BE49-F238E27FC236}">
                <a16:creationId xmlns:a16="http://schemas.microsoft.com/office/drawing/2014/main" id="{59758E4D-2918-EF41-B6C1-6E82892DA5D3}"/>
              </a:ext>
            </a:extLst>
          </p:cNvPr>
          <p:cNvPicPr>
            <a:picLocks noGrp="1" noChangeAspect="1"/>
          </p:cNvPicPr>
          <p:nvPr>
            <p:ph sz="half" idx="1"/>
          </p:nvPr>
        </p:nvPicPr>
        <p:blipFill>
          <a:blip r:embed="rId2"/>
          <a:stretch>
            <a:fillRect/>
          </a:stretch>
        </p:blipFill>
        <p:spPr>
          <a:xfrm>
            <a:off x="457200" y="1557533"/>
            <a:ext cx="4038600" cy="4238763"/>
          </a:xfrm>
        </p:spPr>
      </p:pic>
      <p:pic>
        <p:nvPicPr>
          <p:cNvPr id="8" name="Content Placeholder 7" descr="Text&#10;&#10;Description automatically generated">
            <a:extLst>
              <a:ext uri="{FF2B5EF4-FFF2-40B4-BE49-F238E27FC236}">
                <a16:creationId xmlns:a16="http://schemas.microsoft.com/office/drawing/2014/main" id="{A47F7A13-3D25-244E-9CF8-6133DD97F402}"/>
              </a:ext>
            </a:extLst>
          </p:cNvPr>
          <p:cNvPicPr>
            <a:picLocks noGrp="1" noChangeAspect="1"/>
          </p:cNvPicPr>
          <p:nvPr>
            <p:ph sz="half" idx="2"/>
          </p:nvPr>
        </p:nvPicPr>
        <p:blipFill>
          <a:blip r:embed="rId3"/>
          <a:stretch>
            <a:fillRect/>
          </a:stretch>
        </p:blipFill>
        <p:spPr>
          <a:xfrm>
            <a:off x="457200" y="5779921"/>
            <a:ext cx="4038600" cy="693374"/>
          </a:xfrm>
        </p:spPr>
      </p:pic>
      <p:sp>
        <p:nvSpPr>
          <p:cNvPr id="10" name="TextBox 9">
            <a:extLst>
              <a:ext uri="{FF2B5EF4-FFF2-40B4-BE49-F238E27FC236}">
                <a16:creationId xmlns:a16="http://schemas.microsoft.com/office/drawing/2014/main" id="{4D682799-2907-C043-8612-18C2C641D0EE}"/>
              </a:ext>
            </a:extLst>
          </p:cNvPr>
          <p:cNvSpPr txBox="1"/>
          <p:nvPr/>
        </p:nvSpPr>
        <p:spPr>
          <a:xfrm>
            <a:off x="4648202" y="1417638"/>
            <a:ext cx="4258731" cy="2862322"/>
          </a:xfrm>
          <a:prstGeom prst="rect">
            <a:avLst/>
          </a:prstGeom>
          <a:noFill/>
        </p:spPr>
        <p:txBody>
          <a:bodyPr wrap="square" rtlCol="0">
            <a:spAutoFit/>
          </a:bodyPr>
          <a:lstStyle/>
          <a:p>
            <a:r>
              <a:rPr lang="en-US" sz="2000" dirty="0"/>
              <a:t>This section is a detailed discussion on the parameters from Table 1, why they are important and great education for the reader.  </a:t>
            </a:r>
          </a:p>
          <a:p>
            <a:endParaRPr lang="en-US" sz="2000" dirty="0"/>
          </a:p>
          <a:p>
            <a:r>
              <a:rPr lang="en-US" sz="2000" dirty="0"/>
              <a:t>Information here includes why a dye may be added to the product to deter taxation; the dye does not improve ethanol’s performance in a cookstove. </a:t>
            </a:r>
          </a:p>
        </p:txBody>
      </p:sp>
      <p:pic>
        <p:nvPicPr>
          <p:cNvPr id="3" name="Picture 2" descr="A picture containing graphical user interface&#10;&#10;Description automatically generated">
            <a:extLst>
              <a:ext uri="{FF2B5EF4-FFF2-40B4-BE49-F238E27FC236}">
                <a16:creationId xmlns:a16="http://schemas.microsoft.com/office/drawing/2014/main" id="{2EC2E119-28CC-F211-2927-88597FC1BAE7}"/>
              </a:ext>
            </a:extLst>
          </p:cNvPr>
          <p:cNvPicPr>
            <a:picLocks noChangeAspect="1"/>
          </p:cNvPicPr>
          <p:nvPr/>
        </p:nvPicPr>
        <p:blipFill>
          <a:blip r:embed="rId4"/>
          <a:stretch>
            <a:fillRect/>
          </a:stretch>
        </p:blipFill>
        <p:spPr>
          <a:xfrm>
            <a:off x="4677832" y="5163971"/>
            <a:ext cx="4229100" cy="1231900"/>
          </a:xfrm>
          <a:prstGeom prst="rect">
            <a:avLst/>
          </a:prstGeom>
        </p:spPr>
      </p:pic>
    </p:spTree>
    <p:extLst>
      <p:ext uri="{BB962C8B-B14F-4D97-AF65-F5344CB8AC3E}">
        <p14:creationId xmlns:p14="http://schemas.microsoft.com/office/powerpoint/2010/main" val="4204560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EB3DCC-4782-2345-BA62-2B14E1BA3D3E}"/>
              </a:ext>
            </a:extLst>
          </p:cNvPr>
          <p:cNvSpPr>
            <a:spLocks noGrp="1"/>
          </p:cNvSpPr>
          <p:nvPr>
            <p:ph type="title"/>
          </p:nvPr>
        </p:nvSpPr>
        <p:spPr>
          <a:xfrm>
            <a:off x="1388131" y="244158"/>
            <a:ext cx="6659880" cy="1143000"/>
          </a:xfrm>
        </p:spPr>
        <p:txBody>
          <a:bodyPr>
            <a:normAutofit/>
          </a:bodyPr>
          <a:lstStyle/>
          <a:p>
            <a:r>
              <a:rPr lang="en-US" dirty="0"/>
              <a:t>Workmanship and Sampling</a:t>
            </a:r>
          </a:p>
        </p:txBody>
      </p:sp>
      <p:pic>
        <p:nvPicPr>
          <p:cNvPr id="8" name="Content Placeholder 7" descr="A screenshot of a computer&#10;&#10;Description automatically generated with low confidence">
            <a:extLst>
              <a:ext uri="{FF2B5EF4-FFF2-40B4-BE49-F238E27FC236}">
                <a16:creationId xmlns:a16="http://schemas.microsoft.com/office/drawing/2014/main" id="{29380995-00B4-8E4E-AB86-50EB6A4A0CDF}"/>
              </a:ext>
            </a:extLst>
          </p:cNvPr>
          <p:cNvPicPr>
            <a:picLocks noGrp="1" noChangeAspect="1"/>
          </p:cNvPicPr>
          <p:nvPr>
            <p:ph sz="half" idx="1"/>
          </p:nvPr>
        </p:nvPicPr>
        <p:blipFill>
          <a:blip r:embed="rId2"/>
          <a:stretch>
            <a:fillRect/>
          </a:stretch>
        </p:blipFill>
        <p:spPr>
          <a:xfrm>
            <a:off x="583586" y="1387158"/>
            <a:ext cx="3823315" cy="3672536"/>
          </a:xfrm>
        </p:spPr>
      </p:pic>
      <p:pic>
        <p:nvPicPr>
          <p:cNvPr id="10" name="Content Placeholder 9" descr="Text&#10;&#10;Description automatically generated">
            <a:extLst>
              <a:ext uri="{FF2B5EF4-FFF2-40B4-BE49-F238E27FC236}">
                <a16:creationId xmlns:a16="http://schemas.microsoft.com/office/drawing/2014/main" id="{E4DCB132-92E8-F84E-9414-25F629AC69D7}"/>
              </a:ext>
            </a:extLst>
          </p:cNvPr>
          <p:cNvPicPr>
            <a:picLocks noGrp="1" noChangeAspect="1"/>
          </p:cNvPicPr>
          <p:nvPr>
            <p:ph sz="half" idx="2"/>
          </p:nvPr>
        </p:nvPicPr>
        <p:blipFill>
          <a:blip r:embed="rId3"/>
          <a:stretch>
            <a:fillRect/>
          </a:stretch>
        </p:blipFill>
        <p:spPr>
          <a:xfrm>
            <a:off x="4702165" y="1138766"/>
            <a:ext cx="4038600" cy="3365500"/>
          </a:xfrm>
        </p:spPr>
      </p:pic>
      <p:pic>
        <p:nvPicPr>
          <p:cNvPr id="12" name="Picture 11" descr="Text&#10;&#10;Description automatically generated">
            <a:extLst>
              <a:ext uri="{FF2B5EF4-FFF2-40B4-BE49-F238E27FC236}">
                <a16:creationId xmlns:a16="http://schemas.microsoft.com/office/drawing/2014/main" id="{1AA9FAB2-D9D2-964A-A733-8A49273E0945}"/>
              </a:ext>
            </a:extLst>
          </p:cNvPr>
          <p:cNvPicPr>
            <a:picLocks noChangeAspect="1"/>
          </p:cNvPicPr>
          <p:nvPr/>
        </p:nvPicPr>
        <p:blipFill>
          <a:blip r:embed="rId4"/>
          <a:stretch>
            <a:fillRect/>
          </a:stretch>
        </p:blipFill>
        <p:spPr>
          <a:xfrm>
            <a:off x="4648202" y="4504266"/>
            <a:ext cx="4146527" cy="2290233"/>
          </a:xfrm>
          <a:prstGeom prst="rect">
            <a:avLst/>
          </a:prstGeom>
        </p:spPr>
      </p:pic>
    </p:spTree>
    <p:extLst>
      <p:ext uri="{BB962C8B-B14F-4D97-AF65-F5344CB8AC3E}">
        <p14:creationId xmlns:p14="http://schemas.microsoft.com/office/powerpoint/2010/main" val="3696137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79A85-3C85-3848-A540-B6A7819F3328}"/>
              </a:ext>
            </a:extLst>
          </p:cNvPr>
          <p:cNvSpPr>
            <a:spLocks noGrp="1"/>
          </p:cNvSpPr>
          <p:nvPr>
            <p:ph type="title"/>
          </p:nvPr>
        </p:nvSpPr>
        <p:spPr>
          <a:xfrm>
            <a:off x="1173480" y="135252"/>
            <a:ext cx="3474720" cy="784307"/>
          </a:xfrm>
        </p:spPr>
        <p:txBody>
          <a:bodyPr>
            <a:normAutofit/>
          </a:bodyPr>
          <a:lstStyle/>
          <a:p>
            <a:r>
              <a:rPr lang="en-US" dirty="0"/>
              <a:t>Final Sections</a:t>
            </a:r>
          </a:p>
        </p:txBody>
      </p:sp>
      <p:pic>
        <p:nvPicPr>
          <p:cNvPr id="7" name="Content Placeholder 6" descr="Text&#10;&#10;Description automatically generated">
            <a:extLst>
              <a:ext uri="{FF2B5EF4-FFF2-40B4-BE49-F238E27FC236}">
                <a16:creationId xmlns:a16="http://schemas.microsoft.com/office/drawing/2014/main" id="{B8800DB8-DC23-9A44-B0A2-9B6B5F68BFA8}"/>
              </a:ext>
            </a:extLst>
          </p:cNvPr>
          <p:cNvPicPr>
            <a:picLocks noGrp="1" noChangeAspect="1"/>
          </p:cNvPicPr>
          <p:nvPr>
            <p:ph sz="half" idx="1"/>
          </p:nvPr>
        </p:nvPicPr>
        <p:blipFill>
          <a:blip r:embed="rId2"/>
          <a:stretch>
            <a:fillRect/>
          </a:stretch>
        </p:blipFill>
        <p:spPr>
          <a:xfrm>
            <a:off x="457200" y="983149"/>
            <a:ext cx="4038600" cy="784307"/>
          </a:xfrm>
        </p:spPr>
      </p:pic>
      <p:pic>
        <p:nvPicPr>
          <p:cNvPr id="9" name="Content Placeholder 8" descr="Text&#10;&#10;Description automatically generated with medium confidence">
            <a:extLst>
              <a:ext uri="{FF2B5EF4-FFF2-40B4-BE49-F238E27FC236}">
                <a16:creationId xmlns:a16="http://schemas.microsoft.com/office/drawing/2014/main" id="{E59B7843-5FCA-F740-8E18-341F2E506F8D}"/>
              </a:ext>
            </a:extLst>
          </p:cNvPr>
          <p:cNvPicPr>
            <a:picLocks noGrp="1" noChangeAspect="1"/>
          </p:cNvPicPr>
          <p:nvPr>
            <p:ph sz="half" idx="2"/>
          </p:nvPr>
        </p:nvPicPr>
        <p:blipFill>
          <a:blip r:embed="rId3"/>
          <a:stretch>
            <a:fillRect/>
          </a:stretch>
        </p:blipFill>
        <p:spPr>
          <a:xfrm>
            <a:off x="304800" y="1733084"/>
            <a:ext cx="4038600" cy="2793365"/>
          </a:xfrm>
        </p:spPr>
      </p:pic>
      <p:pic>
        <p:nvPicPr>
          <p:cNvPr id="13" name="Picture 12" descr="Text, letter&#10;&#10;Description automatically generated">
            <a:extLst>
              <a:ext uri="{FF2B5EF4-FFF2-40B4-BE49-F238E27FC236}">
                <a16:creationId xmlns:a16="http://schemas.microsoft.com/office/drawing/2014/main" id="{B9C4D852-18CE-3D4F-B636-EA8F334D9B03}"/>
              </a:ext>
            </a:extLst>
          </p:cNvPr>
          <p:cNvPicPr>
            <a:picLocks noChangeAspect="1"/>
          </p:cNvPicPr>
          <p:nvPr/>
        </p:nvPicPr>
        <p:blipFill>
          <a:blip r:embed="rId4"/>
          <a:stretch>
            <a:fillRect/>
          </a:stretch>
        </p:blipFill>
        <p:spPr>
          <a:xfrm>
            <a:off x="317500" y="4483100"/>
            <a:ext cx="8509000" cy="2374900"/>
          </a:xfrm>
          <a:prstGeom prst="rect">
            <a:avLst/>
          </a:prstGeom>
        </p:spPr>
      </p:pic>
      <p:sp>
        <p:nvSpPr>
          <p:cNvPr id="14" name="TextBox 13">
            <a:extLst>
              <a:ext uri="{FF2B5EF4-FFF2-40B4-BE49-F238E27FC236}">
                <a16:creationId xmlns:a16="http://schemas.microsoft.com/office/drawing/2014/main" id="{393D7D48-2566-0A46-8CBB-9281294EA32E}"/>
              </a:ext>
            </a:extLst>
          </p:cNvPr>
          <p:cNvSpPr txBox="1"/>
          <p:nvPr/>
        </p:nvSpPr>
        <p:spPr>
          <a:xfrm>
            <a:off x="5012267" y="1507067"/>
            <a:ext cx="3674533" cy="2585323"/>
          </a:xfrm>
          <a:prstGeom prst="rect">
            <a:avLst/>
          </a:prstGeom>
          <a:noFill/>
        </p:spPr>
        <p:txBody>
          <a:bodyPr wrap="square" rtlCol="0">
            <a:spAutoFit/>
          </a:bodyPr>
          <a:lstStyle/>
          <a:p>
            <a:r>
              <a:rPr lang="en-US" dirty="0"/>
              <a:t>Some final key details about how to appropriately identify and analyze ethanol for this application. </a:t>
            </a:r>
          </a:p>
          <a:p>
            <a:endParaRPr lang="en-US" dirty="0"/>
          </a:p>
          <a:p>
            <a:r>
              <a:rPr lang="en-US" dirty="0"/>
              <a:t>The appendix can contain any additional details to assist with the identification and use.  Industry specific information can be detailed here.  </a:t>
            </a:r>
          </a:p>
        </p:txBody>
      </p:sp>
      <p:pic>
        <p:nvPicPr>
          <p:cNvPr id="3" name="Picture 2" descr="A picture containing graphical user interface&#10;&#10;Description automatically generated">
            <a:extLst>
              <a:ext uri="{FF2B5EF4-FFF2-40B4-BE49-F238E27FC236}">
                <a16:creationId xmlns:a16="http://schemas.microsoft.com/office/drawing/2014/main" id="{C74F7058-D3F4-0C68-DF6F-3EF722476182}"/>
              </a:ext>
            </a:extLst>
          </p:cNvPr>
          <p:cNvPicPr>
            <a:picLocks noChangeAspect="1"/>
          </p:cNvPicPr>
          <p:nvPr/>
        </p:nvPicPr>
        <p:blipFill>
          <a:blip r:embed="rId5"/>
          <a:stretch>
            <a:fillRect/>
          </a:stretch>
        </p:blipFill>
        <p:spPr>
          <a:xfrm>
            <a:off x="4648200" y="79812"/>
            <a:ext cx="4229100" cy="1231900"/>
          </a:xfrm>
          <a:prstGeom prst="rect">
            <a:avLst/>
          </a:prstGeom>
        </p:spPr>
      </p:pic>
    </p:spTree>
    <p:extLst>
      <p:ext uri="{BB962C8B-B14F-4D97-AF65-F5344CB8AC3E}">
        <p14:creationId xmlns:p14="http://schemas.microsoft.com/office/powerpoint/2010/main" val="852019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14"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5"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6"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7"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8"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9"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0"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1"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2"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3"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4"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5"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7" name="Group 26">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p:grpSpPr>
        <p:sp>
          <p:nvSpPr>
            <p:cNvPr id="28"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9"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0"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1"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2"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3"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4"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5"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6"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7"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8"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9"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1" name="Rectangle 40">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3" name="Freeform 11">
            <a:extLst>
              <a:ext uri="{FF2B5EF4-FFF2-40B4-BE49-F238E27FC236}">
                <a16:creationId xmlns:a16="http://schemas.microsoft.com/office/drawing/2014/main" id="{7326F4E6-9131-42DA-97B2-0BA8D1E25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714375"/>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5" name="Rectangle 44">
            <a:extLst>
              <a:ext uri="{FF2B5EF4-FFF2-40B4-BE49-F238E27FC236}">
                <a16:creationId xmlns:a16="http://schemas.microsoft.com/office/drawing/2014/main" id="{763516C8-F227-4B77-9AA7-61B9A0B78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A8EC11-AF1B-F44B-2F9D-E6A3D1217F13}"/>
              </a:ext>
            </a:extLst>
          </p:cNvPr>
          <p:cNvSpPr>
            <a:spLocks noGrp="1"/>
          </p:cNvSpPr>
          <p:nvPr>
            <p:ph type="title"/>
          </p:nvPr>
        </p:nvSpPr>
        <p:spPr>
          <a:xfrm>
            <a:off x="1562486" y="3985935"/>
            <a:ext cx="6683766" cy="592298"/>
          </a:xfrm>
        </p:spPr>
        <p:txBody>
          <a:bodyPr vert="horz" lIns="91440" tIns="45720" rIns="91440" bIns="45720" rtlCol="0" anchor="b">
            <a:normAutofit/>
          </a:bodyPr>
          <a:lstStyle/>
          <a:p>
            <a:r>
              <a:rPr lang="en-US" sz="2400" dirty="0"/>
              <a:t>Ethanol Use Globally is Growing.</a:t>
            </a:r>
          </a:p>
        </p:txBody>
      </p:sp>
      <p:sp>
        <p:nvSpPr>
          <p:cNvPr id="47" name="Rectangle 46">
            <a:extLst>
              <a:ext uri="{FF2B5EF4-FFF2-40B4-BE49-F238E27FC236}">
                <a16:creationId xmlns:a16="http://schemas.microsoft.com/office/drawing/2014/main" id="{D91B420C-C4C8-44DF-96B2-FBD101464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pic>
        <p:nvPicPr>
          <p:cNvPr id="6" name="Content Placeholder 5" descr="Table&#10;&#10;Description automatically generated">
            <a:extLst>
              <a:ext uri="{FF2B5EF4-FFF2-40B4-BE49-F238E27FC236}">
                <a16:creationId xmlns:a16="http://schemas.microsoft.com/office/drawing/2014/main" id="{3B775528-ED1F-46FD-B40F-3650AC2C20F8}"/>
              </a:ext>
            </a:extLst>
          </p:cNvPr>
          <p:cNvPicPr>
            <a:picLocks noChangeAspect="1"/>
          </p:cNvPicPr>
          <p:nvPr/>
        </p:nvPicPr>
        <p:blipFill>
          <a:blip r:embed="rId2"/>
          <a:stretch>
            <a:fillRect/>
          </a:stretch>
        </p:blipFill>
        <p:spPr>
          <a:xfrm>
            <a:off x="726844" y="205709"/>
            <a:ext cx="7197956" cy="3706946"/>
          </a:xfrm>
          <a:prstGeom prst="rect">
            <a:avLst/>
          </a:prstGeom>
        </p:spPr>
      </p:pic>
      <p:sp>
        <p:nvSpPr>
          <p:cNvPr id="49" name="Freeform 33">
            <a:extLst>
              <a:ext uri="{FF2B5EF4-FFF2-40B4-BE49-F238E27FC236}">
                <a16:creationId xmlns:a16="http://schemas.microsoft.com/office/drawing/2014/main" id="{070928B1-3E69-44AC-A1EE-B4E4270A7A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69172"/>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10" name="Content Placeholder 9">
            <a:extLst>
              <a:ext uri="{FF2B5EF4-FFF2-40B4-BE49-F238E27FC236}">
                <a16:creationId xmlns:a16="http://schemas.microsoft.com/office/drawing/2014/main" id="{484AD2E3-B248-2A1F-A4BC-728D464C850B}"/>
              </a:ext>
            </a:extLst>
          </p:cNvPr>
          <p:cNvSpPr>
            <a:spLocks noGrp="1"/>
          </p:cNvSpPr>
          <p:nvPr>
            <p:ph sz="half" idx="2"/>
          </p:nvPr>
        </p:nvSpPr>
        <p:spPr>
          <a:xfrm>
            <a:off x="1702732" y="4710378"/>
            <a:ext cx="6710979" cy="1793417"/>
          </a:xfrm>
        </p:spPr>
        <p:txBody>
          <a:bodyPr vert="horz" lIns="91440" tIns="45720" rIns="91440" bIns="45720" rtlCol="0">
            <a:normAutofit/>
          </a:bodyPr>
          <a:lstStyle/>
          <a:p>
            <a:r>
              <a:rPr lang="en-US" dirty="0"/>
              <a:t>Ethanol is quickly becoming a very popular, low carbon fuel used for blending with gasoline to reduce greenhouse gases to address climate change.  Ethanol for cooking applications can be the same type of fuel which brings great supply options as well as improved economics (lower price.)</a:t>
            </a:r>
          </a:p>
        </p:txBody>
      </p:sp>
    </p:spTree>
    <p:extLst>
      <p:ext uri="{BB962C8B-B14F-4D97-AF65-F5344CB8AC3E}">
        <p14:creationId xmlns:p14="http://schemas.microsoft.com/office/powerpoint/2010/main" val="4082130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9144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66BF81A-202C-4941-857B-D084B190AF59}"/>
              </a:ext>
            </a:extLst>
          </p:cNvPr>
          <p:cNvSpPr>
            <a:spLocks noGrp="1"/>
          </p:cNvSpPr>
          <p:nvPr>
            <p:ph type="title"/>
          </p:nvPr>
        </p:nvSpPr>
        <p:spPr>
          <a:xfrm>
            <a:off x="583848" y="334427"/>
            <a:ext cx="8095991" cy="731980"/>
          </a:xfrm>
        </p:spPr>
        <p:txBody>
          <a:bodyPr>
            <a:normAutofit fontScale="90000"/>
          </a:bodyPr>
          <a:lstStyle/>
          <a:p>
            <a:pPr>
              <a:lnSpc>
                <a:spcPct val="90000"/>
              </a:lnSpc>
            </a:pPr>
            <a:r>
              <a:rPr lang="en-US" sz="2800" dirty="0"/>
              <a:t>Final Thoughts: Highly recommend the adoption of ASTM International Specification E3050</a:t>
            </a:r>
          </a:p>
        </p:txBody>
      </p:sp>
      <p:sp>
        <p:nvSpPr>
          <p:cNvPr id="13" name="Rectangle 12">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6" name="Content Placeholder 5">
            <a:extLst>
              <a:ext uri="{FF2B5EF4-FFF2-40B4-BE49-F238E27FC236}">
                <a16:creationId xmlns:a16="http://schemas.microsoft.com/office/drawing/2014/main" id="{E205545C-34BD-2249-A92E-F5938308988A}"/>
              </a:ext>
            </a:extLst>
          </p:cNvPr>
          <p:cNvSpPr>
            <a:spLocks noGrp="1"/>
          </p:cNvSpPr>
          <p:nvPr>
            <p:ph idx="1"/>
          </p:nvPr>
        </p:nvSpPr>
        <p:spPr>
          <a:xfrm>
            <a:off x="473164" y="1453898"/>
            <a:ext cx="2737709" cy="3442020"/>
          </a:xfrm>
        </p:spPr>
        <p:txBody>
          <a:bodyPr>
            <a:noAutofit/>
          </a:bodyPr>
          <a:lstStyle/>
          <a:p>
            <a:pPr>
              <a:lnSpc>
                <a:spcPct val="90000"/>
              </a:lnSpc>
            </a:pPr>
            <a:r>
              <a:rPr lang="en-US" sz="1400" dirty="0"/>
              <a:t>This globally accepted standard has been developed over many years by global experts.</a:t>
            </a:r>
          </a:p>
          <a:p>
            <a:pPr>
              <a:lnSpc>
                <a:spcPct val="90000"/>
              </a:lnSpc>
            </a:pPr>
            <a:r>
              <a:rPr lang="en-US" sz="1400" dirty="0"/>
              <a:t>Adoption of this standard will ensure proper selection of the fuel needed by cook stoves.</a:t>
            </a:r>
          </a:p>
          <a:p>
            <a:pPr>
              <a:lnSpc>
                <a:spcPct val="90000"/>
              </a:lnSpc>
            </a:pPr>
            <a:r>
              <a:rPr lang="en-US" sz="1400" dirty="0"/>
              <a:t>This is a “living document” which means the content is always being reviewed and updated by industry experts.  </a:t>
            </a:r>
          </a:p>
        </p:txBody>
      </p:sp>
      <p:pic>
        <p:nvPicPr>
          <p:cNvPr id="2" name="Content Placeholder 3" descr="Screen Shot 2017-07-18 at 9.56.45 PM.png">
            <a:extLst>
              <a:ext uri="{FF2B5EF4-FFF2-40B4-BE49-F238E27FC236}">
                <a16:creationId xmlns:a16="http://schemas.microsoft.com/office/drawing/2014/main" id="{569CE652-96E7-B785-577B-9B8350F0689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64656" y="1453897"/>
            <a:ext cx="5215183" cy="3442020"/>
          </a:xfrm>
          <a:prstGeom prst="rect">
            <a:avLst/>
          </a:prstGeom>
        </p:spPr>
      </p:pic>
      <p:sp>
        <p:nvSpPr>
          <p:cNvPr id="15"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61223"/>
            <a:ext cx="77852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914E737-69E5-50DE-F636-A1510E80FAFB}"/>
              </a:ext>
            </a:extLst>
          </p:cNvPr>
          <p:cNvSpPr txBox="1"/>
          <p:nvPr/>
        </p:nvSpPr>
        <p:spPr>
          <a:xfrm>
            <a:off x="929640" y="5205170"/>
            <a:ext cx="7750199" cy="1338828"/>
          </a:xfrm>
          <a:prstGeom prst="rect">
            <a:avLst/>
          </a:prstGeom>
          <a:noFill/>
        </p:spPr>
        <p:txBody>
          <a:bodyPr wrap="square" rtlCol="0">
            <a:spAutoFit/>
          </a:bodyPr>
          <a:lstStyle/>
          <a:p>
            <a:pPr marL="0" indent="0">
              <a:lnSpc>
                <a:spcPct val="90000"/>
              </a:lnSpc>
              <a:buNone/>
            </a:pPr>
            <a:r>
              <a:rPr lang="en-US" sz="1800" dirty="0"/>
              <a:t>Read only version of this specification is available at no cost here:</a:t>
            </a:r>
          </a:p>
          <a:p>
            <a:pPr marL="0" indent="0">
              <a:lnSpc>
                <a:spcPct val="90000"/>
              </a:lnSpc>
              <a:buNone/>
            </a:pPr>
            <a:r>
              <a:rPr lang="en-US" sz="1800" b="0" i="0" u="sng" dirty="0">
                <a:effectLst/>
                <a:latin typeface="Calibri" panose="020F0502020204030204" pitchFamily="34" charset="0"/>
                <a:hlinkClick r:id="rId3"/>
              </a:rPr>
              <a:t>https://astm-my.sharepoint.com/:b:/g/personal/jolshefsky_astm_org/ESFgP1G9V6BCjVrqpJql2jYBZmpgBW6XyEwujatkIDaTMg?e=TZll1n</a:t>
            </a:r>
            <a:endParaRPr lang="en-US" sz="1800" b="0" i="0" u="sng" dirty="0">
              <a:effectLst/>
              <a:latin typeface="Calibri" panose="020F0502020204030204" pitchFamily="34" charset="0"/>
            </a:endParaRPr>
          </a:p>
          <a:p>
            <a:pPr marL="0" indent="0">
              <a:lnSpc>
                <a:spcPct val="90000"/>
              </a:lnSpc>
              <a:buNone/>
            </a:pPr>
            <a:r>
              <a:rPr lang="en-US" sz="1800" b="0" i="0" u="none" strike="noStrike" dirty="0">
                <a:effectLst/>
                <a:latin typeface="Calibri" panose="020F0502020204030204" pitchFamily="34" charset="0"/>
              </a:rPr>
              <a:t>Password:  ASTM2022</a:t>
            </a:r>
            <a:endParaRPr lang="en-US" sz="1800" dirty="0"/>
          </a:p>
        </p:txBody>
      </p:sp>
    </p:spTree>
    <p:extLst>
      <p:ext uri="{BB962C8B-B14F-4D97-AF65-F5344CB8AC3E}">
        <p14:creationId xmlns:p14="http://schemas.microsoft.com/office/powerpoint/2010/main" val="1459918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Just a bit about me</a:t>
            </a:r>
            <a:r>
              <a:rPr lang="mr-IN" dirty="0"/>
              <a:t>…</a:t>
            </a:r>
            <a:endParaRPr lang="en-US" dirty="0"/>
          </a:p>
        </p:txBody>
      </p:sp>
      <p:pic>
        <p:nvPicPr>
          <p:cNvPr id="7" name="Content Placeholder 6" descr="20170419_090754.jpg"/>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b="-1"/>
          <a:stretch/>
        </p:blipFill>
        <p:spPr>
          <a:xfrm rot="5400000">
            <a:off x="195274" y="1862129"/>
            <a:ext cx="4038602" cy="4002112"/>
          </a:xfrm>
          <a:prstGeom prst="rect">
            <a:avLst/>
          </a:prstGeom>
        </p:spPr>
      </p:pic>
      <p:sp>
        <p:nvSpPr>
          <p:cNvPr id="5" name="Content Placeholder 4"/>
          <p:cNvSpPr>
            <a:spLocks noGrp="1"/>
          </p:cNvSpPr>
          <p:nvPr>
            <p:ph sz="half" idx="2"/>
          </p:nvPr>
        </p:nvSpPr>
        <p:spPr>
          <a:xfrm>
            <a:off x="4648200" y="1600202"/>
            <a:ext cx="4038600" cy="4911605"/>
          </a:xfrm>
        </p:spPr>
        <p:txBody>
          <a:bodyPr>
            <a:normAutofit/>
          </a:bodyPr>
          <a:lstStyle/>
          <a:p>
            <a:pPr marL="0" indent="0">
              <a:buNone/>
            </a:pPr>
            <a:r>
              <a:rPr lang="en-US" dirty="0"/>
              <a:t>1994:  Started at largest distillery in the world.</a:t>
            </a:r>
          </a:p>
          <a:p>
            <a:pPr marL="0" indent="0">
              <a:buNone/>
            </a:pPr>
            <a:r>
              <a:rPr lang="en-US" dirty="0"/>
              <a:t>2000: Transferred to largest corn processing plant in the world.</a:t>
            </a:r>
          </a:p>
          <a:p>
            <a:pPr marL="0" indent="0">
              <a:buNone/>
            </a:pPr>
            <a:r>
              <a:rPr lang="en-US" dirty="0"/>
              <a:t>2007:  Worked for ethanol trade association.</a:t>
            </a:r>
          </a:p>
          <a:p>
            <a:pPr marL="0" indent="0">
              <a:buNone/>
            </a:pPr>
            <a:r>
              <a:rPr lang="en-US" dirty="0"/>
              <a:t>2015: Opened up a consulting gig to feed my family.</a:t>
            </a:r>
          </a:p>
          <a:p>
            <a:pPr marL="0" indent="0">
              <a:buNone/>
            </a:pPr>
            <a:r>
              <a:rPr lang="en-US" dirty="0"/>
              <a:t>2018: Building markets globally</a:t>
            </a:r>
            <a:r>
              <a:rPr lang="mr-IN" dirty="0"/>
              <a:t>…</a:t>
            </a:r>
            <a:endParaRPr lang="en-US" dirty="0"/>
          </a:p>
        </p:txBody>
      </p:sp>
    </p:spTree>
    <p:extLst>
      <p:ext uri="{BB962C8B-B14F-4D97-AF65-F5344CB8AC3E}">
        <p14:creationId xmlns:p14="http://schemas.microsoft.com/office/powerpoint/2010/main" val="537889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Thank you!</a:t>
            </a:r>
          </a:p>
        </p:txBody>
      </p:sp>
      <p:pic>
        <p:nvPicPr>
          <p:cNvPr id="7" name="Picture Placeholder 6" descr="website background3.jpg"/>
          <p:cNvPicPr>
            <a:picLocks noGrp="1" noChangeAspect="1"/>
          </p:cNvPicPr>
          <p:nvPr>
            <p:ph type="pic" idx="1"/>
          </p:nvPr>
        </p:nvPicPr>
        <p:blipFill>
          <a:blip r:embed="rId2" cstate="screen">
            <a:extLst>
              <a:ext uri="{28A0092B-C50C-407E-A947-70E740481C1C}">
                <a14:useLocalDpi xmlns:a14="http://schemas.microsoft.com/office/drawing/2010/main"/>
              </a:ext>
            </a:extLst>
          </a:blip>
          <a:srcRect t="10894" b="10894"/>
          <a:stretch>
            <a:fillRect/>
          </a:stretch>
        </p:blipFill>
        <p:spPr/>
      </p:pic>
      <p:sp>
        <p:nvSpPr>
          <p:cNvPr id="6" name="Text Placeholder 5"/>
          <p:cNvSpPr>
            <a:spLocks noGrp="1"/>
          </p:cNvSpPr>
          <p:nvPr>
            <p:ph type="body" sz="half" idx="2"/>
          </p:nvPr>
        </p:nvSpPr>
        <p:spPr/>
        <p:txBody>
          <a:bodyPr/>
          <a:lstStyle/>
          <a:p>
            <a:r>
              <a:rPr lang="en-US" dirty="0"/>
              <a:t>KMoore Consulting LLC, Email: </a:t>
            </a:r>
            <a:r>
              <a:rPr lang="en-US" dirty="0">
                <a:hlinkClick r:id="rId3"/>
              </a:rPr>
              <a:t>fueltechservice@gmail.com</a:t>
            </a:r>
            <a:r>
              <a:rPr lang="en-US" dirty="0"/>
              <a:t>, Phone: 309.275.9433</a:t>
            </a:r>
          </a:p>
        </p:txBody>
      </p:sp>
    </p:spTree>
    <p:extLst>
      <p:ext uri="{BB962C8B-B14F-4D97-AF65-F5344CB8AC3E}">
        <p14:creationId xmlns:p14="http://schemas.microsoft.com/office/powerpoint/2010/main" val="1860389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FDA46-7904-FE46-89F6-42A81F7F253F}"/>
              </a:ext>
            </a:extLst>
          </p:cNvPr>
          <p:cNvSpPr>
            <a:spLocks noGrp="1"/>
          </p:cNvSpPr>
          <p:nvPr>
            <p:ph type="title"/>
          </p:nvPr>
        </p:nvSpPr>
        <p:spPr>
          <a:xfrm>
            <a:off x="1600201" y="624110"/>
            <a:ext cx="7543800" cy="869410"/>
          </a:xfrm>
        </p:spPr>
        <p:txBody>
          <a:bodyPr>
            <a:normAutofit/>
          </a:bodyPr>
          <a:lstStyle/>
          <a:p>
            <a:r>
              <a:rPr lang="en-US" dirty="0"/>
              <a:t>Global Standards Organizations</a:t>
            </a:r>
          </a:p>
        </p:txBody>
      </p:sp>
      <p:sp>
        <p:nvSpPr>
          <p:cNvPr id="3" name="Content Placeholder 2">
            <a:extLst>
              <a:ext uri="{FF2B5EF4-FFF2-40B4-BE49-F238E27FC236}">
                <a16:creationId xmlns:a16="http://schemas.microsoft.com/office/drawing/2014/main" id="{46DA94D7-72CD-7242-A618-F2FB48FA102A}"/>
              </a:ext>
            </a:extLst>
          </p:cNvPr>
          <p:cNvSpPr>
            <a:spLocks noGrp="1"/>
          </p:cNvSpPr>
          <p:nvPr>
            <p:ph idx="1"/>
          </p:nvPr>
        </p:nvSpPr>
        <p:spPr/>
        <p:txBody>
          <a:bodyPr>
            <a:normAutofit/>
          </a:bodyPr>
          <a:lstStyle/>
          <a:p>
            <a:r>
              <a:rPr lang="en-US" dirty="0"/>
              <a:t>A robust standard is developed by appropriate subject matter experts from both the public and private sectors.</a:t>
            </a:r>
          </a:p>
          <a:p>
            <a:r>
              <a:rPr lang="en-US" dirty="0"/>
              <a:t>The standards should have enough detail to enable the user to be educated on the product or process with both performance and safety concerns.  </a:t>
            </a:r>
          </a:p>
          <a:p>
            <a:r>
              <a:rPr lang="en-US" dirty="0"/>
              <a:t>The standards must be accessible and not cost prohibitive to enable their use.</a:t>
            </a:r>
          </a:p>
          <a:p>
            <a:r>
              <a:rPr lang="en-US" dirty="0"/>
              <a:t>The standards should facilitate action, either commercial or volunteer and contain appropriate performance, safety and environmental information. </a:t>
            </a:r>
          </a:p>
        </p:txBody>
      </p:sp>
    </p:spTree>
    <p:extLst>
      <p:ext uri="{BB962C8B-B14F-4D97-AF65-F5344CB8AC3E}">
        <p14:creationId xmlns:p14="http://schemas.microsoft.com/office/powerpoint/2010/main" val="491620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78280" y="501648"/>
            <a:ext cx="7559040" cy="857250"/>
          </a:xfrm>
        </p:spPr>
        <p:txBody>
          <a:bodyPr>
            <a:normAutofit fontScale="90000"/>
          </a:bodyPr>
          <a:lstStyle/>
          <a:p>
            <a:r>
              <a:rPr lang="en-US" sz="3600" dirty="0"/>
              <a:t>Examples of Standards </a:t>
            </a:r>
            <a:br>
              <a:rPr lang="en-US" sz="3600" dirty="0"/>
            </a:br>
            <a:r>
              <a:rPr lang="en-US" sz="3600" dirty="0"/>
              <a:t>Development Organizations</a:t>
            </a:r>
            <a:endParaRPr lang="en-US" sz="3600" dirty="0">
              <a:cs typeface="Arial" panose="020B0604020202020204" pitchFamily="34" charset="0"/>
            </a:endParaRPr>
          </a:p>
        </p:txBody>
      </p:sp>
      <p:sp>
        <p:nvSpPr>
          <p:cNvPr id="2" name="Content Placeholder 1"/>
          <p:cNvSpPr>
            <a:spLocks noGrp="1"/>
          </p:cNvSpPr>
          <p:nvPr>
            <p:ph sz="half" idx="1"/>
          </p:nvPr>
        </p:nvSpPr>
        <p:spPr>
          <a:xfrm>
            <a:off x="899160" y="1961906"/>
            <a:ext cx="3596640" cy="4394446"/>
          </a:xfrm>
        </p:spPr>
        <p:txBody>
          <a:bodyPr>
            <a:noAutofit/>
          </a:bodyPr>
          <a:lstStyle/>
          <a:p>
            <a:r>
              <a:rPr lang="en-US" sz="2000" dirty="0"/>
              <a:t>There are several globally recognized standards development organizations.</a:t>
            </a:r>
          </a:p>
          <a:p>
            <a:r>
              <a:rPr lang="en-US" sz="2000" dirty="0"/>
              <a:t>Some of these organizations have a broad spectrum of products; others are more focused and specialize in a particular area.</a:t>
            </a: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31453" y="1961906"/>
            <a:ext cx="2243494" cy="524253"/>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B7A39B44-B0B1-854E-BCF2-96E64070F752}"/>
              </a:ext>
            </a:extLst>
          </p:cNvPr>
          <p:cNvPicPr>
            <a:picLocks noChangeAspect="1"/>
          </p:cNvPicPr>
          <p:nvPr/>
        </p:nvPicPr>
        <p:blipFill>
          <a:blip r:embed="rId4"/>
          <a:stretch>
            <a:fillRect/>
          </a:stretch>
        </p:blipFill>
        <p:spPr>
          <a:xfrm>
            <a:off x="5303222" y="2809875"/>
            <a:ext cx="2371725" cy="619125"/>
          </a:xfrm>
          <a:prstGeom prst="rect">
            <a:avLst/>
          </a:prstGeom>
        </p:spPr>
      </p:pic>
      <p:pic>
        <p:nvPicPr>
          <p:cNvPr id="10" name="Picture 9" descr="Icon&#10;&#10;Description automatically generated with low confidence">
            <a:extLst>
              <a:ext uri="{FF2B5EF4-FFF2-40B4-BE49-F238E27FC236}">
                <a16:creationId xmlns:a16="http://schemas.microsoft.com/office/drawing/2014/main" id="{5114947E-D7DB-7845-B602-3C46A1CBEFDA}"/>
              </a:ext>
            </a:extLst>
          </p:cNvPr>
          <p:cNvPicPr>
            <a:picLocks noChangeAspect="1"/>
          </p:cNvPicPr>
          <p:nvPr/>
        </p:nvPicPr>
        <p:blipFill>
          <a:blip r:embed="rId5"/>
          <a:stretch>
            <a:fillRect/>
          </a:stretch>
        </p:blipFill>
        <p:spPr>
          <a:xfrm>
            <a:off x="7267575" y="3602831"/>
            <a:ext cx="828675" cy="819150"/>
          </a:xfrm>
          <a:prstGeom prst="rect">
            <a:avLst/>
          </a:prstGeom>
        </p:spPr>
      </p:pic>
      <p:pic>
        <p:nvPicPr>
          <p:cNvPr id="12" name="Picture 11" descr="Icon&#10;&#10;Description automatically generated">
            <a:extLst>
              <a:ext uri="{FF2B5EF4-FFF2-40B4-BE49-F238E27FC236}">
                <a16:creationId xmlns:a16="http://schemas.microsoft.com/office/drawing/2014/main" id="{A81E0B0B-6464-A24D-A1FB-0CF300212EE0}"/>
              </a:ext>
            </a:extLst>
          </p:cNvPr>
          <p:cNvPicPr>
            <a:picLocks noChangeAspect="1"/>
          </p:cNvPicPr>
          <p:nvPr/>
        </p:nvPicPr>
        <p:blipFill>
          <a:blip r:embed="rId6"/>
          <a:stretch>
            <a:fillRect/>
          </a:stretch>
        </p:blipFill>
        <p:spPr>
          <a:xfrm>
            <a:off x="5562600" y="3569494"/>
            <a:ext cx="1028700" cy="885825"/>
          </a:xfrm>
          <a:prstGeom prst="rect">
            <a:avLst/>
          </a:prstGeom>
        </p:spPr>
      </p:pic>
      <p:pic>
        <p:nvPicPr>
          <p:cNvPr id="14" name="Picture 13" descr="Icon&#10;&#10;Description automatically generated">
            <a:extLst>
              <a:ext uri="{FF2B5EF4-FFF2-40B4-BE49-F238E27FC236}">
                <a16:creationId xmlns:a16="http://schemas.microsoft.com/office/drawing/2014/main" id="{1AD3DFD0-CE70-CB47-A4E7-4FA8D529432C}"/>
              </a:ext>
            </a:extLst>
          </p:cNvPr>
          <p:cNvPicPr>
            <a:picLocks noChangeAspect="1"/>
          </p:cNvPicPr>
          <p:nvPr/>
        </p:nvPicPr>
        <p:blipFill>
          <a:blip r:embed="rId7"/>
          <a:stretch>
            <a:fillRect/>
          </a:stretch>
        </p:blipFill>
        <p:spPr>
          <a:xfrm>
            <a:off x="5303222" y="4583913"/>
            <a:ext cx="1409700" cy="1314450"/>
          </a:xfrm>
          <a:prstGeom prst="rect">
            <a:avLst/>
          </a:prstGeom>
        </p:spPr>
      </p:pic>
      <p:pic>
        <p:nvPicPr>
          <p:cNvPr id="16" name="Picture 15" descr="Logo&#10;&#10;Description automatically generated">
            <a:extLst>
              <a:ext uri="{FF2B5EF4-FFF2-40B4-BE49-F238E27FC236}">
                <a16:creationId xmlns:a16="http://schemas.microsoft.com/office/drawing/2014/main" id="{982A6A6D-291B-2247-93D9-763E904611C4}"/>
              </a:ext>
            </a:extLst>
          </p:cNvPr>
          <p:cNvPicPr>
            <a:picLocks noChangeAspect="1"/>
          </p:cNvPicPr>
          <p:nvPr/>
        </p:nvPicPr>
        <p:blipFill>
          <a:blip r:embed="rId8"/>
          <a:stretch>
            <a:fillRect/>
          </a:stretch>
        </p:blipFill>
        <p:spPr>
          <a:xfrm>
            <a:off x="7267575" y="4757744"/>
            <a:ext cx="1162050" cy="866775"/>
          </a:xfrm>
          <a:prstGeom prst="rect">
            <a:avLst/>
          </a:prstGeom>
        </p:spPr>
      </p:pic>
    </p:spTree>
    <p:extLst>
      <p:ext uri="{BB962C8B-B14F-4D97-AF65-F5344CB8AC3E}">
        <p14:creationId xmlns:p14="http://schemas.microsoft.com/office/powerpoint/2010/main" val="1416332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54480" y="85868"/>
            <a:ext cx="7589520" cy="1437560"/>
          </a:xfrm>
        </p:spPr>
        <p:txBody>
          <a:bodyPr>
            <a:normAutofit fontScale="90000"/>
          </a:bodyPr>
          <a:lstStyle/>
          <a:p>
            <a:r>
              <a:rPr lang="en-US" sz="4800" dirty="0">
                <a:cs typeface="Arial" panose="020B0604020202020204" pitchFamily="34" charset="0"/>
              </a:rPr>
              <a:t>Facilitating Business: </a:t>
            </a:r>
            <a:br>
              <a:rPr lang="en-US" sz="4800" dirty="0">
                <a:cs typeface="Arial" panose="020B0604020202020204" pitchFamily="34" charset="0"/>
              </a:rPr>
            </a:br>
            <a:r>
              <a:rPr lang="en-US" sz="4800" dirty="0">
                <a:cs typeface="Arial" panose="020B0604020202020204" pitchFamily="34" charset="0"/>
              </a:rPr>
              <a:t>Standards Provide Support</a:t>
            </a:r>
          </a:p>
        </p:txBody>
      </p:sp>
      <p:sp>
        <p:nvSpPr>
          <p:cNvPr id="2" name="Content Placeholder 1"/>
          <p:cNvSpPr>
            <a:spLocks noGrp="1"/>
          </p:cNvSpPr>
          <p:nvPr>
            <p:ph idx="1"/>
          </p:nvPr>
        </p:nvSpPr>
        <p:spPr>
          <a:xfrm>
            <a:off x="2042160" y="1981200"/>
            <a:ext cx="6644640" cy="4572000"/>
          </a:xfrm>
        </p:spPr>
        <p:txBody>
          <a:bodyPr>
            <a:noAutofit/>
          </a:bodyPr>
          <a:lstStyle/>
          <a:p>
            <a:pPr>
              <a:lnSpc>
                <a:spcPct val="110000"/>
              </a:lnSpc>
            </a:pPr>
            <a:r>
              <a:rPr lang="en-US" sz="2000" dirty="0">
                <a:cs typeface="Arial" panose="020B0604020202020204" pitchFamily="34" charset="0"/>
              </a:rPr>
              <a:t>Standards are important to all of us!</a:t>
            </a:r>
          </a:p>
          <a:p>
            <a:pPr lvl="1">
              <a:lnSpc>
                <a:spcPct val="110000"/>
              </a:lnSpc>
            </a:pPr>
            <a:r>
              <a:rPr lang="en-US" sz="2000" dirty="0">
                <a:cs typeface="Arial" panose="020B0604020202020204" pitchFamily="34" charset="0"/>
              </a:rPr>
              <a:t>Nearly every country/ state adopts process and product standards to regulate commerce and ensure an equal opportunity.</a:t>
            </a:r>
          </a:p>
          <a:p>
            <a:pPr lvl="1">
              <a:lnSpc>
                <a:spcPct val="110000"/>
              </a:lnSpc>
            </a:pPr>
            <a:r>
              <a:rPr lang="en-US" sz="2000" dirty="0">
                <a:cs typeface="Arial" panose="020B0604020202020204" pitchFamily="34" charset="0"/>
              </a:rPr>
              <a:t>Many government agencies are required to adopt international consensus standards when available.</a:t>
            </a:r>
          </a:p>
          <a:p>
            <a:pPr>
              <a:lnSpc>
                <a:spcPct val="110000"/>
              </a:lnSpc>
            </a:pPr>
            <a:r>
              <a:rPr lang="en-US" sz="2000" dirty="0">
                <a:cs typeface="Arial" panose="020B0604020202020204" pitchFamily="34" charset="0"/>
              </a:rPr>
              <a:t>Commercial contracts typically reference consensus standards for products.  </a:t>
            </a:r>
          </a:p>
        </p:txBody>
      </p:sp>
    </p:spTree>
    <p:extLst>
      <p:ext uri="{BB962C8B-B14F-4D97-AF65-F5344CB8AC3E}">
        <p14:creationId xmlns:p14="http://schemas.microsoft.com/office/powerpoint/2010/main" val="766662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02080" y="6311"/>
            <a:ext cx="7553004" cy="1143000"/>
          </a:xfrm>
        </p:spPr>
        <p:txBody>
          <a:bodyPr>
            <a:normAutofit fontScale="90000"/>
          </a:bodyPr>
          <a:lstStyle/>
          <a:p>
            <a:r>
              <a:rPr lang="en-US" sz="4800" dirty="0">
                <a:cs typeface="Arial" panose="020B0604020202020204" pitchFamily="34" charset="0"/>
              </a:rPr>
              <a:t>ASTM International Standards – The Process</a:t>
            </a:r>
          </a:p>
        </p:txBody>
      </p:sp>
      <p:sp>
        <p:nvSpPr>
          <p:cNvPr id="2" name="Content Placeholder 1"/>
          <p:cNvSpPr>
            <a:spLocks noGrp="1"/>
          </p:cNvSpPr>
          <p:nvPr>
            <p:ph sz="half" idx="1"/>
          </p:nvPr>
        </p:nvSpPr>
        <p:spPr>
          <a:xfrm>
            <a:off x="1402080" y="1536097"/>
            <a:ext cx="4038600" cy="5306663"/>
          </a:xfrm>
        </p:spPr>
        <p:txBody>
          <a:bodyPr>
            <a:normAutofit/>
          </a:bodyPr>
          <a:lstStyle/>
          <a:p>
            <a:r>
              <a:rPr lang="en-US" dirty="0">
                <a:cs typeface="Arial" panose="020B0604020202020204" pitchFamily="34" charset="0"/>
              </a:rPr>
              <a:t>Stakeholder involvement</a:t>
            </a:r>
          </a:p>
          <a:p>
            <a:pPr lvl="1"/>
            <a:r>
              <a:rPr lang="en-US" sz="1800" dirty="0">
                <a:cs typeface="Arial" panose="020B0604020202020204" pitchFamily="34" charset="0"/>
              </a:rPr>
              <a:t>Two face-to-face meetings per year, voting rights throughout the year.</a:t>
            </a:r>
          </a:p>
          <a:p>
            <a:r>
              <a:rPr lang="en-US" dirty="0">
                <a:cs typeface="Arial" panose="020B0604020202020204" pitchFamily="34" charset="0"/>
              </a:rPr>
              <a:t>Balanced stakeholder input</a:t>
            </a:r>
          </a:p>
          <a:p>
            <a:pPr lvl="1"/>
            <a:r>
              <a:rPr lang="en-US" sz="1800" dirty="0">
                <a:cs typeface="Arial" panose="020B0604020202020204" pitchFamily="34" charset="0"/>
              </a:rPr>
              <a:t>Producer Voting category cannot out-number the User + General Interest categories.</a:t>
            </a:r>
          </a:p>
          <a:p>
            <a:r>
              <a:rPr lang="en-US" dirty="0">
                <a:cs typeface="Arial" panose="020B0604020202020204" pitchFamily="34" charset="0"/>
              </a:rPr>
              <a:t>Level of participation can vary with your availability.</a:t>
            </a:r>
          </a:p>
          <a:p>
            <a:r>
              <a:rPr lang="en-US" dirty="0">
                <a:cs typeface="Arial" panose="020B0604020202020204" pitchFamily="34" charset="0"/>
              </a:rPr>
              <a:t>Unlimited committee memberships.</a:t>
            </a:r>
          </a:p>
          <a:p>
            <a:r>
              <a:rPr lang="en-US" dirty="0">
                <a:cs typeface="Arial" panose="020B0604020202020204" pitchFamily="34" charset="0"/>
              </a:rPr>
              <a:t>Starts with $75 annual membership</a:t>
            </a:r>
          </a:p>
          <a:p>
            <a:endParaRPr lang="en-US" dirty="0"/>
          </a:p>
        </p:txBody>
      </p:sp>
      <p:pic>
        <p:nvPicPr>
          <p:cNvPr id="9" name="Content Placeholder 8" descr="Graphical user interface, text, application, chat or text message&#10;&#10;Description automatically generated">
            <a:extLst>
              <a:ext uri="{FF2B5EF4-FFF2-40B4-BE49-F238E27FC236}">
                <a16:creationId xmlns:a16="http://schemas.microsoft.com/office/drawing/2014/main" id="{6E28ABD6-AB68-4048-9ED5-92E3558E8CE2}"/>
              </a:ext>
            </a:extLst>
          </p:cNvPr>
          <p:cNvPicPr>
            <a:picLocks noGrp="1" noChangeAspect="1"/>
          </p:cNvPicPr>
          <p:nvPr>
            <p:ph sz="half" idx="2"/>
          </p:nvPr>
        </p:nvPicPr>
        <p:blipFill>
          <a:blip r:embed="rId2"/>
          <a:stretch>
            <a:fillRect/>
          </a:stretch>
        </p:blipFill>
        <p:spPr>
          <a:xfrm>
            <a:off x="5489575" y="1897200"/>
            <a:ext cx="3197225" cy="3392848"/>
          </a:xfrm>
        </p:spPr>
      </p:pic>
    </p:spTree>
    <p:extLst>
      <p:ext uri="{BB962C8B-B14F-4D97-AF65-F5344CB8AC3E}">
        <p14:creationId xmlns:p14="http://schemas.microsoft.com/office/powerpoint/2010/main" val="432005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463040" y="287845"/>
            <a:ext cx="4677156" cy="786383"/>
          </a:xfrm>
        </p:spPr>
        <p:txBody>
          <a:bodyPr>
            <a:normAutofit fontScale="90000"/>
          </a:bodyPr>
          <a:lstStyle/>
          <a:p>
            <a:r>
              <a:rPr lang="en-US" dirty="0">
                <a:solidFill>
                  <a:schemeClr val="tx1"/>
                </a:solidFill>
              </a:rPr>
              <a:t>Ethanol: Cooking Fuel </a:t>
            </a:r>
            <a:r>
              <a:rPr lang="en-US" dirty="0">
                <a:solidFill>
                  <a:schemeClr val="bg1"/>
                </a:solidFill>
              </a:rPr>
              <a:t>Application</a:t>
            </a:r>
          </a:p>
        </p:txBody>
      </p:sp>
      <p:sp>
        <p:nvSpPr>
          <p:cNvPr id="6" name="Content Placeholder 5"/>
          <p:cNvSpPr>
            <a:spLocks noGrp="1"/>
          </p:cNvSpPr>
          <p:nvPr>
            <p:ph idx="1"/>
          </p:nvPr>
        </p:nvSpPr>
        <p:spPr>
          <a:xfrm>
            <a:off x="5660136" y="1074228"/>
            <a:ext cx="3087624" cy="5102735"/>
          </a:xfrm>
        </p:spPr>
        <p:txBody>
          <a:bodyPr anchor="ctr">
            <a:normAutofit/>
          </a:bodyPr>
          <a:lstStyle/>
          <a:p>
            <a:pPr>
              <a:lnSpc>
                <a:spcPct val="90000"/>
              </a:lnSpc>
            </a:pPr>
            <a:r>
              <a:rPr lang="en-US" dirty="0"/>
              <a:t>There is a great need to develop clean cooking fuels around the world.</a:t>
            </a:r>
          </a:p>
          <a:p>
            <a:pPr lvl="1">
              <a:lnSpc>
                <a:spcPct val="90000"/>
              </a:lnSpc>
            </a:pPr>
            <a:r>
              <a:rPr lang="en-US" sz="1800" dirty="0"/>
              <a:t>Many cooking fuels are dangerous to human health.</a:t>
            </a:r>
          </a:p>
          <a:p>
            <a:pPr>
              <a:lnSpc>
                <a:spcPct val="90000"/>
              </a:lnSpc>
            </a:pPr>
            <a:r>
              <a:rPr lang="en-US" dirty="0"/>
              <a:t>The cooking fuel must be:</a:t>
            </a:r>
          </a:p>
          <a:p>
            <a:pPr lvl="1">
              <a:lnSpc>
                <a:spcPct val="90000"/>
              </a:lnSpc>
            </a:pPr>
            <a:r>
              <a:rPr lang="en-US" sz="1800" dirty="0"/>
              <a:t>Readily available</a:t>
            </a:r>
          </a:p>
          <a:p>
            <a:pPr lvl="1">
              <a:lnSpc>
                <a:spcPct val="90000"/>
              </a:lnSpc>
            </a:pPr>
            <a:r>
              <a:rPr lang="en-US" sz="1800" dirty="0"/>
              <a:t>Appropriate for the use</a:t>
            </a:r>
          </a:p>
          <a:p>
            <a:pPr lvl="1">
              <a:lnSpc>
                <a:spcPct val="90000"/>
              </a:lnSpc>
            </a:pPr>
            <a:r>
              <a:rPr lang="en-US" sz="1800" dirty="0"/>
              <a:t>Cost effective, and</a:t>
            </a:r>
          </a:p>
          <a:p>
            <a:pPr lvl="1">
              <a:lnSpc>
                <a:spcPct val="90000"/>
              </a:lnSpc>
            </a:pPr>
            <a:r>
              <a:rPr lang="en-US" sz="1800" dirty="0"/>
              <a:t>Safe for humans and the environment.</a:t>
            </a:r>
            <a:endParaRPr lang="en-US" sz="1600" dirty="0"/>
          </a:p>
          <a:p>
            <a:pPr>
              <a:lnSpc>
                <a:spcPct val="90000"/>
              </a:lnSpc>
            </a:pPr>
            <a:endParaRPr lang="en-US" sz="1600" dirty="0"/>
          </a:p>
        </p:txBody>
      </p:sp>
      <p:pic>
        <p:nvPicPr>
          <p:cNvPr id="3" name="Picture 2" descr="A picture containing person, orange&#10;&#10;Description automatically generated">
            <a:extLst>
              <a:ext uri="{FF2B5EF4-FFF2-40B4-BE49-F238E27FC236}">
                <a16:creationId xmlns:a16="http://schemas.microsoft.com/office/drawing/2014/main" id="{184BDE10-EB0E-E14E-8CB3-E9ECE71F32BF}"/>
              </a:ext>
            </a:extLst>
          </p:cNvPr>
          <p:cNvPicPr>
            <a:picLocks noChangeAspect="1"/>
          </p:cNvPicPr>
          <p:nvPr/>
        </p:nvPicPr>
        <p:blipFill rotWithShape="1">
          <a:blip r:embed="rId2"/>
          <a:srcRect t="3170" r="1" b="218"/>
          <a:stretch/>
        </p:blipFill>
        <p:spPr>
          <a:xfrm>
            <a:off x="396239" y="1598907"/>
            <a:ext cx="5347617" cy="4184865"/>
          </a:xfrm>
          <a:prstGeom prst="rect">
            <a:avLst/>
          </a:prstGeom>
        </p:spPr>
      </p:pic>
    </p:spTree>
    <p:extLst>
      <p:ext uri="{BB962C8B-B14F-4D97-AF65-F5344CB8AC3E}">
        <p14:creationId xmlns:p14="http://schemas.microsoft.com/office/powerpoint/2010/main" val="1617864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9F439-A907-0F44-9556-A7BCA9FA5C8F}"/>
              </a:ext>
            </a:extLst>
          </p:cNvPr>
          <p:cNvSpPr>
            <a:spLocks noGrp="1"/>
          </p:cNvSpPr>
          <p:nvPr>
            <p:ph type="title"/>
          </p:nvPr>
        </p:nvSpPr>
        <p:spPr>
          <a:xfrm>
            <a:off x="1942415" y="306333"/>
            <a:ext cx="6589199" cy="1280890"/>
          </a:xfrm>
        </p:spPr>
        <p:txBody>
          <a:bodyPr>
            <a:normAutofit fontScale="90000"/>
          </a:bodyPr>
          <a:lstStyle/>
          <a:p>
            <a:r>
              <a:rPr lang="en-US" dirty="0"/>
              <a:t>ASTM Committee E48 Bioenergy and Industrial Chemicals from Biomass</a:t>
            </a:r>
          </a:p>
        </p:txBody>
      </p:sp>
      <p:sp>
        <p:nvSpPr>
          <p:cNvPr id="3" name="Content Placeholder 2">
            <a:extLst>
              <a:ext uri="{FF2B5EF4-FFF2-40B4-BE49-F238E27FC236}">
                <a16:creationId xmlns:a16="http://schemas.microsoft.com/office/drawing/2014/main" id="{AED38F74-E621-BB4B-985F-4BF1262389C9}"/>
              </a:ext>
            </a:extLst>
          </p:cNvPr>
          <p:cNvSpPr>
            <a:spLocks noGrp="1"/>
          </p:cNvSpPr>
          <p:nvPr>
            <p:ph idx="1"/>
          </p:nvPr>
        </p:nvSpPr>
        <p:spPr/>
        <p:txBody>
          <a:bodyPr>
            <a:normAutofit/>
          </a:bodyPr>
          <a:lstStyle/>
          <a:p>
            <a:r>
              <a:rPr lang="en-US" sz="2000" dirty="0"/>
              <a:t>Committee has been developing standards for over 25 years.</a:t>
            </a:r>
          </a:p>
          <a:p>
            <a:r>
              <a:rPr lang="en-US" sz="2000" dirty="0"/>
              <a:t>More than 150 members from around the world working on biomass standards.</a:t>
            </a:r>
          </a:p>
          <a:p>
            <a:r>
              <a:rPr lang="en-US" sz="2000" dirty="0"/>
              <a:t>Ethanol standards under development to support the use of renewable, natural applications.</a:t>
            </a:r>
          </a:p>
          <a:p>
            <a:r>
              <a:rPr lang="en-US" sz="2000" dirty="0"/>
              <a:t>Developed standard E3050 for Ethanol for cooking applications in 2016.</a:t>
            </a:r>
          </a:p>
        </p:txBody>
      </p:sp>
    </p:spTree>
    <p:extLst>
      <p:ext uri="{BB962C8B-B14F-4D97-AF65-F5344CB8AC3E}">
        <p14:creationId xmlns:p14="http://schemas.microsoft.com/office/powerpoint/2010/main" val="1001795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9A89E40-7F4A-BB4B-862B-001B41632032}"/>
              </a:ext>
            </a:extLst>
          </p:cNvPr>
          <p:cNvSpPr>
            <a:spLocks noGrp="1"/>
          </p:cNvSpPr>
          <p:nvPr>
            <p:ph type="title"/>
          </p:nvPr>
        </p:nvSpPr>
        <p:spPr>
          <a:xfrm>
            <a:off x="457200" y="3549318"/>
            <a:ext cx="8229600" cy="1143000"/>
          </a:xfrm>
        </p:spPr>
        <p:txBody>
          <a:bodyPr>
            <a:normAutofit/>
          </a:bodyPr>
          <a:lstStyle/>
          <a:p>
            <a:r>
              <a:rPr lang="en-US" dirty="0"/>
              <a:t>Globally Available Standard: E3050</a:t>
            </a:r>
          </a:p>
        </p:txBody>
      </p:sp>
      <p:pic>
        <p:nvPicPr>
          <p:cNvPr id="6" name="Content Placeholder 5" descr="Graphical user interface, text, application, email&#10;&#10;Description automatically generated">
            <a:extLst>
              <a:ext uri="{FF2B5EF4-FFF2-40B4-BE49-F238E27FC236}">
                <a16:creationId xmlns:a16="http://schemas.microsoft.com/office/drawing/2014/main" id="{D517B744-5A17-4C9A-FE9F-B7F4CB8E933C}"/>
              </a:ext>
            </a:extLst>
          </p:cNvPr>
          <p:cNvPicPr>
            <a:picLocks noGrp="1" noChangeAspect="1"/>
          </p:cNvPicPr>
          <p:nvPr>
            <p:ph idx="1"/>
          </p:nvPr>
        </p:nvPicPr>
        <p:blipFill>
          <a:blip r:embed="rId2"/>
          <a:stretch>
            <a:fillRect/>
          </a:stretch>
        </p:blipFill>
        <p:spPr>
          <a:xfrm>
            <a:off x="448733" y="721935"/>
            <a:ext cx="8229600" cy="2703587"/>
          </a:xfrm>
        </p:spPr>
      </p:pic>
      <p:sp>
        <p:nvSpPr>
          <p:cNvPr id="10" name="TextBox 9">
            <a:extLst>
              <a:ext uri="{FF2B5EF4-FFF2-40B4-BE49-F238E27FC236}">
                <a16:creationId xmlns:a16="http://schemas.microsoft.com/office/drawing/2014/main" id="{A326AC27-AC8B-C548-8271-FE45308725F6}"/>
              </a:ext>
            </a:extLst>
          </p:cNvPr>
          <p:cNvSpPr txBox="1"/>
          <p:nvPr/>
        </p:nvSpPr>
        <p:spPr>
          <a:xfrm>
            <a:off x="863600" y="4876799"/>
            <a:ext cx="7399867" cy="923330"/>
          </a:xfrm>
          <a:prstGeom prst="rect">
            <a:avLst/>
          </a:prstGeom>
          <a:noFill/>
        </p:spPr>
        <p:txBody>
          <a:bodyPr wrap="square" rtlCol="0">
            <a:spAutoFit/>
          </a:bodyPr>
          <a:lstStyle/>
          <a:p>
            <a:r>
              <a:rPr lang="en-US" dirty="0"/>
              <a:t>This is the standard format for all ASTM standards, specifications and guides.  This format allows for quick identification of the standard, the content as in this is a specification type of document and the year of publication.</a:t>
            </a:r>
          </a:p>
        </p:txBody>
      </p:sp>
    </p:spTree>
    <p:extLst>
      <p:ext uri="{BB962C8B-B14F-4D97-AF65-F5344CB8AC3E}">
        <p14:creationId xmlns:p14="http://schemas.microsoft.com/office/powerpoint/2010/main" val="355855276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6dfc6e00-eaa7-471f-8691-9b952787d5c9" xsi:nil="true"/>
    <Action xmlns="6dfc6e00-eaa7-471f-8691-9b952787d5c9">Keep</Action>
    <Keywords0 xmlns="6dfc6e00-eaa7-471f-8691-9b952787d5c9" xsi:nil="true"/>
    <Description_x0020_2 xmlns="6dfc6e00-eaa7-471f-8691-9b952787d5c9" xsi:nil="true"/>
    <Document_x0020_Type xmlns="6dfc6e00-eaa7-471f-8691-9b952787d5c9" xsi:nil="true"/>
    <Description0 xmlns="6dfc6e00-eaa7-471f-8691-9b952787d5c9" xsi:nil="true"/>
    <TaxCatchAll xmlns="cfe53b65-3c36-4587-b144-e9caa3012b85"/>
    <TaxKeywordTaxHTField xmlns="cfe53b65-3c36-4587-b144-e9caa3012b85">
      <Terms xmlns="http://schemas.microsoft.com/office/infopath/2007/PartnerControls"/>
    </TaxKeywordTaxHTField>
  </documentManagement>
</p:properties>
</file>

<file path=customXml/item2.xml><?xml version="1.0" encoding="utf-8"?>
<?mso-contentType ?>
<FormTemplates xmlns="http://schemas.microsoft.com/sharepoint/v3/contenttype/form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fcfdb159951a4bdfedff82a06587af1a">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152d8dc6be0517c768a6ab9550a55961"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3A6BE4-A1FB-4D85-81DC-369C85BF391D}"/>
</file>

<file path=customXml/itemProps2.xml><?xml version="1.0" encoding="utf-8"?>
<ds:datastoreItem xmlns:ds="http://schemas.openxmlformats.org/officeDocument/2006/customXml" ds:itemID="{FD8E310F-A571-4B1C-B1D6-83E035BDD388}"/>
</file>

<file path=customXml/itemProps3.xml><?xml version="1.0" encoding="utf-8"?>
<ds:datastoreItem xmlns:ds="http://schemas.openxmlformats.org/officeDocument/2006/customXml" ds:itemID="{8AE236CF-5589-4AF7-B18B-893E711CA649}"/>
</file>

<file path=customXml/itemProps4.xml><?xml version="1.0" encoding="utf-8"?>
<ds:datastoreItem xmlns:ds="http://schemas.openxmlformats.org/officeDocument/2006/customXml" ds:itemID="{55DEA6E0-8F7F-4BDE-AE2E-E58C4643C494}"/>
</file>

<file path=docProps/app.xml><?xml version="1.0" encoding="utf-8"?>
<Properties xmlns="http://schemas.openxmlformats.org/officeDocument/2006/extended-properties" xmlns:vt="http://schemas.openxmlformats.org/officeDocument/2006/docPropsVTypes">
  <Template>{38A3DCAD-9527-5C42-87F7-1926FA888EFA}tf10001069</Template>
  <TotalTime>4753</TotalTime>
  <Words>1013</Words>
  <Application>Microsoft Macintosh PowerPoint</Application>
  <PresentationFormat>On-screen Show (4:3)</PresentationFormat>
  <Paragraphs>99</Paragraphs>
  <Slides>20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Century Gothic</vt:lpstr>
      <vt:lpstr>Wingdings 3</vt:lpstr>
      <vt:lpstr>Wisp</vt:lpstr>
      <vt:lpstr>Ethanol: Cooking Fuel Standard</vt:lpstr>
      <vt:lpstr>Just a bit about me…</vt:lpstr>
      <vt:lpstr>Global Standards Organizations</vt:lpstr>
      <vt:lpstr>Examples of Standards  Development Organizations</vt:lpstr>
      <vt:lpstr>Facilitating Business:  Standards Provide Support</vt:lpstr>
      <vt:lpstr>ASTM International Standards – The Process</vt:lpstr>
      <vt:lpstr>Ethanol: Cooking Fuel Application</vt:lpstr>
      <vt:lpstr>ASTM Committee E48 Bioenergy and Industrial Chemicals from Biomass</vt:lpstr>
      <vt:lpstr>Globally Available Standard: E3050</vt:lpstr>
      <vt:lpstr>PowerPoint Presentation</vt:lpstr>
      <vt:lpstr>Identification of Appropriate Test Methods</vt:lpstr>
      <vt:lpstr>Terminology</vt:lpstr>
      <vt:lpstr>Fuel Specification Table</vt:lpstr>
      <vt:lpstr>Ethanol Denaturants</vt:lpstr>
      <vt:lpstr>Specification: Important Discussion</vt:lpstr>
      <vt:lpstr>Workmanship and Sampling</vt:lpstr>
      <vt:lpstr>Final Sections</vt:lpstr>
      <vt:lpstr>Ethanol Use Globally is Growing.</vt:lpstr>
      <vt:lpstr>Final Thoughts: Highly recommend the adoption of ASTM International Specification E3050</vt:lpstr>
      <vt:lpstr>Thank you!</vt:lpstr>
    </vt:vector>
  </TitlesOfParts>
  <Manager/>
  <Company>KMoore Consulting LLC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Ethanol Production and Use</dc:title>
  <dc:subject/>
  <dc:creator>Kristy Moore</dc:creator>
  <cp:keywords/>
  <dc:description/>
  <cp:lastModifiedBy>Kristin Moore</cp:lastModifiedBy>
  <cp:revision>310</cp:revision>
  <dcterms:created xsi:type="dcterms:W3CDTF">2016-03-31T21:29:52Z</dcterms:created>
  <dcterms:modified xsi:type="dcterms:W3CDTF">2022-11-08T14:18:15Z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_dlc_DocIdItemGuid">
    <vt:lpwstr>1c8538f4-2732-43eb-a1f9-f258f058f541</vt:lpwstr>
  </property>
</Properties>
</file>