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8399"/>
            <a:ext cx="11594591" cy="6095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1790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09854"/>
            <a:ext cx="1000887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32813"/>
            <a:ext cx="9539605" cy="4653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mailto:JWakileh@grains.org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JWakileh@grains.org" TargetMode="External"/><Relationship Id="rId4" Type="http://schemas.openxmlformats.org/officeDocument/2006/relationships/hyperlink" Target="http://www.grains.org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4807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0350" y="888314"/>
            <a:ext cx="6503670" cy="299085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algn="ctr" marL="12700" marR="5080" indent="-1270">
              <a:lnSpc>
                <a:spcPts val="5400"/>
              </a:lnSpc>
              <a:spcBef>
                <a:spcPts val="785"/>
              </a:spcBef>
            </a:pPr>
            <a:r>
              <a:rPr dirty="0" sz="5000" spc="-10" b="1">
                <a:solidFill>
                  <a:srgbClr val="003D69"/>
                </a:solidFill>
                <a:latin typeface="Arial"/>
                <a:cs typeface="Arial"/>
              </a:rPr>
              <a:t>Bioethanol </a:t>
            </a:r>
            <a:r>
              <a:rPr dirty="0" sz="5000" b="1">
                <a:solidFill>
                  <a:srgbClr val="003D69"/>
                </a:solidFill>
                <a:latin typeface="Arial"/>
                <a:cs typeface="Arial"/>
              </a:rPr>
              <a:t>Standardization</a:t>
            </a:r>
            <a:r>
              <a:rPr dirty="0" sz="5000" spc="-8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5000" spc="-20" b="1">
                <a:solidFill>
                  <a:srgbClr val="003D69"/>
                </a:solidFill>
                <a:latin typeface="Arial"/>
                <a:cs typeface="Arial"/>
              </a:rPr>
              <a:t>Web- </a:t>
            </a:r>
            <a:r>
              <a:rPr dirty="0" sz="5000" spc="-10" b="1">
                <a:solidFill>
                  <a:srgbClr val="003D69"/>
                </a:solidFill>
                <a:latin typeface="Arial"/>
                <a:cs typeface="Arial"/>
              </a:rPr>
              <a:t>series</a:t>
            </a:r>
            <a:endParaRPr sz="5000">
              <a:latin typeface="Arial"/>
              <a:cs typeface="Arial"/>
            </a:endParaRPr>
          </a:p>
          <a:p>
            <a:pPr algn="ctr" marL="403225" marR="399415">
              <a:lnSpc>
                <a:spcPts val="3030"/>
              </a:lnSpc>
              <a:spcBef>
                <a:spcPts val="455"/>
              </a:spcBef>
            </a:pPr>
            <a:r>
              <a:rPr dirty="0" u="sng" sz="280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Current</a:t>
            </a:r>
            <a:r>
              <a:rPr dirty="0" u="sng" sz="2800" spc="-125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Market</a:t>
            </a:r>
            <a:r>
              <a:rPr dirty="0" u="sng" sz="2800" spc="-12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Opportunities</a:t>
            </a:r>
            <a:r>
              <a:rPr dirty="0" u="sng" sz="2800" spc="-95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25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and</a:t>
            </a:r>
            <a:r>
              <a:rPr dirty="0" sz="2800" spc="-25" b="1">
                <a:solidFill>
                  <a:srgbClr val="761F56"/>
                </a:solidFill>
                <a:latin typeface="Arial"/>
                <a:cs typeface="Arial"/>
              </a:rPr>
              <a:t> </a:t>
            </a:r>
            <a:r>
              <a:rPr dirty="0" u="sng" sz="280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International</a:t>
            </a:r>
            <a:r>
              <a:rPr dirty="0" u="sng" sz="2800" spc="-15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10" b="1">
                <a:solidFill>
                  <a:srgbClr val="761F56"/>
                </a:solidFill>
                <a:uFill>
                  <a:solidFill>
                    <a:srgbClr val="761F56"/>
                  </a:solidFill>
                </a:uFill>
                <a:latin typeface="Arial"/>
                <a:cs typeface="Arial"/>
              </a:rPr>
              <a:t>Trade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29960" y="4449902"/>
            <a:ext cx="3581400" cy="2201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761F56"/>
                </a:solidFill>
                <a:latin typeface="Arial"/>
                <a:cs typeface="Arial"/>
              </a:rPr>
              <a:t>August</a:t>
            </a:r>
            <a:r>
              <a:rPr dirty="0" sz="2800" spc="-55">
                <a:solidFill>
                  <a:srgbClr val="761F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61F56"/>
                </a:solidFill>
                <a:latin typeface="Arial"/>
                <a:cs typeface="Arial"/>
              </a:rPr>
              <a:t>30</a:t>
            </a:r>
            <a:r>
              <a:rPr dirty="0" baseline="25525" sz="2775">
                <a:solidFill>
                  <a:srgbClr val="761F56"/>
                </a:solidFill>
                <a:latin typeface="Arial"/>
                <a:cs typeface="Arial"/>
              </a:rPr>
              <a:t>th</a:t>
            </a:r>
            <a:r>
              <a:rPr dirty="0" sz="2800">
                <a:solidFill>
                  <a:srgbClr val="761F56"/>
                </a:solidFill>
                <a:latin typeface="Arial"/>
                <a:cs typeface="Arial"/>
              </a:rPr>
              <a:t>,</a:t>
            </a:r>
            <a:r>
              <a:rPr dirty="0" sz="2800" spc="-75">
                <a:solidFill>
                  <a:srgbClr val="761F5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761F56"/>
                </a:solidFill>
                <a:latin typeface="Arial"/>
                <a:cs typeface="Arial"/>
              </a:rPr>
              <a:t>2022</a:t>
            </a:r>
            <a:endParaRPr sz="28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2250"/>
              </a:spcBef>
            </a:pPr>
            <a:r>
              <a:rPr dirty="0" sz="2400">
                <a:solidFill>
                  <a:srgbClr val="003D7E"/>
                </a:solidFill>
                <a:latin typeface="Arial"/>
                <a:cs typeface="Arial"/>
              </a:rPr>
              <a:t>Jad </a:t>
            </a:r>
            <a:r>
              <a:rPr dirty="0" sz="2400" spc="-10">
                <a:solidFill>
                  <a:srgbClr val="003D7E"/>
                </a:solidFill>
                <a:latin typeface="Arial"/>
                <a:cs typeface="Arial"/>
              </a:rPr>
              <a:t>Wakileh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400" b="1">
                <a:solidFill>
                  <a:srgbClr val="003D7E"/>
                </a:solidFill>
                <a:latin typeface="Arial"/>
                <a:cs typeface="Arial"/>
              </a:rPr>
              <a:t>U.S.</a:t>
            </a:r>
            <a:r>
              <a:rPr dirty="0" sz="2400" spc="-15" b="1">
                <a:solidFill>
                  <a:srgbClr val="003D7E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D7E"/>
                </a:solidFill>
                <a:latin typeface="Arial"/>
                <a:cs typeface="Arial"/>
              </a:rPr>
              <a:t>Grains</a:t>
            </a:r>
            <a:r>
              <a:rPr dirty="0" sz="2400" spc="-30" b="1">
                <a:solidFill>
                  <a:srgbClr val="003D7E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3D7E"/>
                </a:solidFill>
                <a:latin typeface="Arial"/>
                <a:cs typeface="Arial"/>
              </a:rPr>
              <a:t>Council</a:t>
            </a:r>
            <a:endParaRPr sz="2400">
              <a:latin typeface="Arial"/>
              <a:cs typeface="Arial"/>
            </a:endParaRPr>
          </a:p>
          <a:p>
            <a:pPr algn="ctr" marL="37465" marR="304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03D7E"/>
                </a:solidFill>
                <a:latin typeface="Arial"/>
                <a:cs typeface="Arial"/>
              </a:rPr>
              <a:t>EMEA</a:t>
            </a:r>
            <a:r>
              <a:rPr dirty="0" sz="2400" spc="-145">
                <a:solidFill>
                  <a:srgbClr val="003D7E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3D7E"/>
                </a:solidFill>
                <a:latin typeface="Arial"/>
                <a:cs typeface="Arial"/>
              </a:rPr>
              <a:t>Ethanol</a:t>
            </a:r>
            <a:r>
              <a:rPr dirty="0" sz="2400" spc="5">
                <a:solidFill>
                  <a:srgbClr val="003D7E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3D7E"/>
                </a:solidFill>
                <a:latin typeface="Arial"/>
                <a:cs typeface="Arial"/>
              </a:rPr>
              <a:t>Consultant </a:t>
            </a:r>
            <a:r>
              <a:rPr dirty="0" u="sng" sz="2400" spc="-10">
                <a:solidFill>
                  <a:srgbClr val="3B7CC9"/>
                </a:solidFill>
                <a:uFill>
                  <a:solidFill>
                    <a:srgbClr val="3B7CC9"/>
                  </a:solidFill>
                </a:uFill>
                <a:latin typeface="Arial"/>
                <a:cs typeface="Arial"/>
                <a:hlinkClick r:id="rId3"/>
              </a:rPr>
              <a:t>JWakileh@grains.org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460" y="2331465"/>
            <a:ext cx="671512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5520" algn="l"/>
              </a:tabLst>
            </a:pPr>
            <a:r>
              <a:rPr dirty="0" sz="6000" spc="-10" b="1">
                <a:solidFill>
                  <a:srgbClr val="003D69"/>
                </a:solidFill>
                <a:latin typeface="Arial"/>
                <a:cs typeface="Arial"/>
              </a:rPr>
              <a:t>Trade</a:t>
            </a: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	</a:t>
            </a:r>
            <a:r>
              <a:rPr dirty="0" sz="6000" spc="-10" b="1">
                <a:solidFill>
                  <a:srgbClr val="003D69"/>
                </a:solidFill>
                <a:latin typeface="Arial"/>
                <a:cs typeface="Arial"/>
              </a:rPr>
              <a:t>Implications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b="1">
                <a:latin typeface="Arial"/>
                <a:cs typeface="Arial"/>
              </a:rPr>
              <a:t>The</a:t>
            </a:r>
            <a:r>
              <a:rPr dirty="0" spc="-114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future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for</a:t>
            </a:r>
            <a:r>
              <a:rPr dirty="0" spc="-10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energy</a:t>
            </a:r>
            <a:r>
              <a:rPr dirty="0" spc="-9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demand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will </a:t>
            </a:r>
            <a:r>
              <a:rPr dirty="0" b="1">
                <a:latin typeface="Arial"/>
                <a:cs typeface="Arial"/>
              </a:rPr>
              <a:t>continue</a:t>
            </a:r>
            <a:r>
              <a:rPr dirty="0" spc="-1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to</a:t>
            </a:r>
            <a:r>
              <a:rPr dirty="0" spc="-114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increase</a:t>
            </a:r>
            <a:r>
              <a:rPr dirty="0" spc="-1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particularly</a:t>
            </a:r>
            <a:r>
              <a:rPr dirty="0" spc="-1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in</a:t>
            </a:r>
            <a:r>
              <a:rPr dirty="0" spc="-26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Africa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75485"/>
            <a:ext cx="10017125" cy="30118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4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Global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demand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energy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will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continue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rise,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b="1">
                <a:latin typeface="Arial"/>
                <a:cs typeface="Arial"/>
              </a:rPr>
              <a:t>ethanol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cookstove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market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will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mitigate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the </a:t>
            </a:r>
            <a:r>
              <a:rPr dirty="0" sz="2800" b="1">
                <a:latin typeface="Arial"/>
                <a:cs typeface="Arial"/>
              </a:rPr>
              <a:t>increased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burning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fossil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fuels.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400">
              <a:latin typeface="Arial"/>
              <a:cs typeface="Arial"/>
            </a:endParaRPr>
          </a:p>
          <a:p>
            <a:pPr algn="just" marL="241300" marR="330835" indent="-229235">
              <a:lnSpc>
                <a:spcPts val="3020"/>
              </a:lnSpc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Rising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middle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class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households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Africa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general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over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next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decade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will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sharply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boost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bio-</a:t>
            </a:r>
            <a:r>
              <a:rPr dirty="0" sz="2800" b="1">
                <a:latin typeface="Arial"/>
                <a:cs typeface="Arial"/>
              </a:rPr>
              <a:t>cookstoves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ownership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ethanol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consumption.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8412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b="1">
                <a:latin typeface="Arial"/>
                <a:cs typeface="Arial"/>
              </a:rPr>
              <a:t>Open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markets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/>
              <a:t>are</a:t>
            </a:r>
            <a:r>
              <a:rPr dirty="0" sz="2800" spc="-80"/>
              <a:t> </a:t>
            </a:r>
            <a:r>
              <a:rPr dirty="0" sz="2800"/>
              <a:t>essential</a:t>
            </a:r>
            <a:r>
              <a:rPr dirty="0" sz="2800" spc="-80"/>
              <a:t> </a:t>
            </a:r>
            <a:r>
              <a:rPr dirty="0" sz="2800"/>
              <a:t>to</a:t>
            </a:r>
            <a:r>
              <a:rPr dirty="0" sz="2800" spc="-85"/>
              <a:t> </a:t>
            </a:r>
            <a:r>
              <a:rPr dirty="0" sz="2800"/>
              <a:t>ensuring</a:t>
            </a:r>
            <a:r>
              <a:rPr dirty="0" sz="2800" spc="-80"/>
              <a:t> </a:t>
            </a:r>
            <a:r>
              <a:rPr dirty="0" sz="2800"/>
              <a:t>consistent,</a:t>
            </a:r>
            <a:r>
              <a:rPr dirty="0" sz="2800" spc="-75"/>
              <a:t> </a:t>
            </a:r>
            <a:r>
              <a:rPr dirty="0" sz="2800" spc="-10"/>
              <a:t>steady </a:t>
            </a:r>
            <a:r>
              <a:rPr dirty="0" sz="2800"/>
              <a:t>supplies</a:t>
            </a:r>
            <a:r>
              <a:rPr dirty="0" sz="2800" spc="-60"/>
              <a:t> </a:t>
            </a:r>
            <a:r>
              <a:rPr dirty="0" sz="2800"/>
              <a:t>of</a:t>
            </a:r>
            <a:r>
              <a:rPr dirty="0" sz="2800" spc="-70"/>
              <a:t> </a:t>
            </a:r>
            <a:r>
              <a:rPr dirty="0" sz="2800"/>
              <a:t>fuel</a:t>
            </a:r>
            <a:r>
              <a:rPr dirty="0" sz="2800" spc="-60"/>
              <a:t> </a:t>
            </a:r>
            <a:r>
              <a:rPr dirty="0" sz="2800"/>
              <a:t>ethanol</a:t>
            </a:r>
            <a:r>
              <a:rPr dirty="0" sz="2800" spc="-50"/>
              <a:t> </a:t>
            </a:r>
            <a:r>
              <a:rPr dirty="0" sz="2800"/>
              <a:t>for</a:t>
            </a:r>
            <a:r>
              <a:rPr dirty="0" sz="2800" spc="-60"/>
              <a:t> </a:t>
            </a:r>
            <a:r>
              <a:rPr dirty="0" sz="2800"/>
              <a:t>the</a:t>
            </a:r>
            <a:r>
              <a:rPr dirty="0" sz="2800" spc="-65"/>
              <a:t> </a:t>
            </a:r>
            <a:r>
              <a:rPr dirty="0" sz="2800"/>
              <a:t>cookstove</a:t>
            </a:r>
            <a:r>
              <a:rPr dirty="0" sz="2800" spc="-75"/>
              <a:t> </a:t>
            </a:r>
            <a:r>
              <a:rPr dirty="0" sz="2800" spc="-10"/>
              <a:t>market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241300" marR="514350" indent="-229235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b="1">
                <a:latin typeface="Arial"/>
                <a:cs typeface="Arial"/>
              </a:rPr>
              <a:t>Allowing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ethanol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from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overseas</a:t>
            </a:r>
            <a:r>
              <a:rPr dirty="0" spc="-55" b="1">
                <a:latin typeface="Arial"/>
                <a:cs typeface="Arial"/>
              </a:rPr>
              <a:t> </a:t>
            </a:r>
            <a:r>
              <a:rPr dirty="0"/>
              <a:t>allows</a:t>
            </a:r>
            <a:r>
              <a:rPr dirty="0" spc="-105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greater </a:t>
            </a:r>
            <a:r>
              <a:rPr dirty="0"/>
              <a:t>diversification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110"/>
              <a:t> </a:t>
            </a:r>
            <a:r>
              <a:rPr dirty="0" spc="-20"/>
              <a:t>supply,</a:t>
            </a:r>
            <a:r>
              <a:rPr dirty="0" spc="-105"/>
              <a:t> </a:t>
            </a:r>
            <a:r>
              <a:rPr dirty="0"/>
              <a:t>greater</a:t>
            </a:r>
            <a:r>
              <a:rPr dirty="0" spc="-110"/>
              <a:t> </a:t>
            </a:r>
            <a:r>
              <a:rPr dirty="0"/>
              <a:t>market</a:t>
            </a:r>
            <a:r>
              <a:rPr dirty="0" spc="-100"/>
              <a:t> </a:t>
            </a:r>
            <a:r>
              <a:rPr dirty="0"/>
              <a:t>competition</a:t>
            </a:r>
            <a:r>
              <a:rPr dirty="0" spc="-105"/>
              <a:t> </a:t>
            </a:r>
            <a:r>
              <a:rPr dirty="0" spc="-25"/>
              <a:t>and </a:t>
            </a:r>
            <a:r>
              <a:rPr dirty="0"/>
              <a:t>potentially</a:t>
            </a:r>
            <a:r>
              <a:rPr dirty="0" spc="-70"/>
              <a:t> </a:t>
            </a:r>
            <a:r>
              <a:rPr dirty="0"/>
              <a:t>lower</a:t>
            </a:r>
            <a:r>
              <a:rPr dirty="0" spc="-55"/>
              <a:t> </a:t>
            </a:r>
            <a:r>
              <a:rPr dirty="0"/>
              <a:t>prices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/>
              <a:t>end</a:t>
            </a:r>
            <a:r>
              <a:rPr dirty="0" spc="-75"/>
              <a:t> </a:t>
            </a:r>
            <a:r>
              <a:rPr dirty="0" spc="-10"/>
              <a:t>users.</a:t>
            </a:r>
          </a:p>
          <a:p>
            <a:pPr lvl="1" marL="698500" marR="5080" indent="-228600">
              <a:lnSpc>
                <a:spcPct val="800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positive role 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trade;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imports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help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support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cookstove </a:t>
            </a:r>
            <a:r>
              <a:rPr dirty="0" sz="2400">
                <a:latin typeface="Arial"/>
                <a:cs typeface="Arial"/>
              </a:rPr>
              <a:t>market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domestic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production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lags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exist.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700"/>
          </a:p>
          <a:p>
            <a:pPr marL="241300" marR="822325" indent="-229235">
              <a:lnSpc>
                <a:spcPct val="80000"/>
              </a:lnSpc>
              <a:spcBef>
                <a:spcPts val="1575"/>
              </a:spcBef>
              <a:buFont typeface="Arial"/>
              <a:buChar char="•"/>
              <a:tabLst>
                <a:tab pos="241935" algn="l"/>
              </a:tabLst>
            </a:pPr>
            <a:r>
              <a:rPr dirty="0" b="1">
                <a:latin typeface="Arial"/>
                <a:cs typeface="Arial"/>
              </a:rPr>
              <a:t>Highlight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the</a:t>
            </a:r>
            <a:r>
              <a:rPr dirty="0" spc="-6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benefits</a:t>
            </a:r>
            <a:r>
              <a:rPr dirty="0" spc="-5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to</a:t>
            </a:r>
            <a:r>
              <a:rPr dirty="0" spc="-6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society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/>
              <a:t>that</a:t>
            </a:r>
            <a:r>
              <a:rPr dirty="0" spc="-70"/>
              <a:t> </a:t>
            </a:r>
            <a:r>
              <a:rPr dirty="0"/>
              <a:t>result</a:t>
            </a:r>
            <a:r>
              <a:rPr dirty="0" spc="-70"/>
              <a:t> </a:t>
            </a:r>
            <a:r>
              <a:rPr dirty="0"/>
              <a:t>from</a:t>
            </a:r>
            <a:r>
              <a:rPr dirty="0" spc="-70"/>
              <a:t> </a:t>
            </a:r>
            <a:r>
              <a:rPr dirty="0" spc="-25"/>
              <a:t>the </a:t>
            </a:r>
            <a:r>
              <a:rPr dirty="0"/>
              <a:t>increased</a:t>
            </a:r>
            <a:r>
              <a:rPr dirty="0" spc="-80"/>
              <a:t> </a:t>
            </a:r>
            <a:r>
              <a:rPr dirty="0"/>
              <a:t>use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bioethanol</a:t>
            </a:r>
            <a:r>
              <a:rPr dirty="0" spc="-60"/>
              <a:t> </a:t>
            </a:r>
            <a:r>
              <a:rPr dirty="0" spc="-10"/>
              <a:t>cookstoves</a:t>
            </a:r>
          </a:p>
          <a:p>
            <a:pPr lvl="1" marL="698500" marR="39370" indent="-228600">
              <a:lnSpc>
                <a:spcPts val="2300"/>
              </a:lnSpc>
              <a:spcBef>
                <a:spcPts val="505"/>
              </a:spcBef>
              <a:buChar char="•"/>
              <a:tabLst>
                <a:tab pos="699135" algn="l"/>
              </a:tabLst>
            </a:pPr>
            <a:r>
              <a:rPr dirty="0" sz="2400">
                <a:latin typeface="Arial"/>
                <a:cs typeface="Arial"/>
              </a:rPr>
              <a:t>GHG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emissions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reductions,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air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quality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improvements,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energy diversification.</a:t>
            </a:r>
            <a:endParaRPr sz="2400">
              <a:latin typeface="Arial"/>
              <a:cs typeface="Arial"/>
            </a:endParaRPr>
          </a:p>
          <a:p>
            <a:pPr lvl="1" marL="698500" marR="477520" indent="-228600">
              <a:lnSpc>
                <a:spcPct val="80000"/>
              </a:lnSpc>
              <a:spcBef>
                <a:spcPts val="520"/>
              </a:spcBef>
              <a:buChar char="•"/>
              <a:tabLst>
                <a:tab pos="699135" algn="l"/>
              </a:tabLst>
            </a:pPr>
            <a:r>
              <a:rPr dirty="0" sz="2400">
                <a:latin typeface="Arial"/>
                <a:cs typeface="Arial"/>
              </a:rPr>
              <a:t>Also,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rural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economic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development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those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countries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with </a:t>
            </a:r>
            <a:r>
              <a:rPr dirty="0" sz="2400">
                <a:latin typeface="Arial"/>
                <a:cs typeface="Arial"/>
              </a:rPr>
              <a:t>competitively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priced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feedstock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such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(Nigeria,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Sierra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Leone, </a:t>
            </a:r>
            <a:r>
              <a:rPr dirty="0" sz="2400">
                <a:latin typeface="Arial"/>
                <a:cs typeface="Arial"/>
              </a:rPr>
              <a:t>Senegal, and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Ghana).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550" y="1507947"/>
            <a:ext cx="8075295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60020" marR="5080" indent="-147955">
              <a:lnSpc>
                <a:spcPts val="6480"/>
              </a:lnSpc>
              <a:spcBef>
                <a:spcPts val="915"/>
              </a:spcBef>
              <a:tabLst>
                <a:tab pos="4182745" algn="l"/>
              </a:tabLst>
            </a:pP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Key</a:t>
            </a:r>
            <a:r>
              <a:rPr dirty="0" sz="6000" spc="-10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Considerations</a:t>
            </a:r>
            <a:r>
              <a:rPr dirty="0" sz="6000" spc="-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6000" spc="-25" b="1">
                <a:solidFill>
                  <a:srgbClr val="003D69"/>
                </a:solidFill>
                <a:latin typeface="Arial"/>
                <a:cs typeface="Arial"/>
              </a:rPr>
              <a:t>in </a:t>
            </a: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Policy </a:t>
            </a:r>
            <a:r>
              <a:rPr dirty="0" sz="6000" spc="-25" b="1">
                <a:solidFill>
                  <a:srgbClr val="003D69"/>
                </a:solidFill>
                <a:latin typeface="Arial"/>
                <a:cs typeface="Arial"/>
              </a:rPr>
              <a:t>and</a:t>
            </a: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	</a:t>
            </a:r>
            <a:r>
              <a:rPr dirty="0" sz="6000" spc="-10" b="1">
                <a:solidFill>
                  <a:srgbClr val="003D69"/>
                </a:solidFill>
                <a:latin typeface="Arial"/>
                <a:cs typeface="Arial"/>
              </a:rPr>
              <a:t>Standards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389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b="1">
                <a:latin typeface="Arial"/>
                <a:cs typeface="Arial"/>
              </a:rPr>
              <a:t>Create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awareness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among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governments;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/>
              <a:t>to</a:t>
            </a:r>
            <a:r>
              <a:rPr dirty="0" sz="3200" spc="-25"/>
              <a:t> </a:t>
            </a:r>
            <a:r>
              <a:rPr dirty="0" sz="3200" spc="-10"/>
              <a:t>create </a:t>
            </a:r>
            <a:r>
              <a:rPr dirty="0" sz="3200"/>
              <a:t>better</a:t>
            </a:r>
            <a:r>
              <a:rPr dirty="0" sz="3200" spc="-50"/>
              <a:t> </a:t>
            </a:r>
            <a:r>
              <a:rPr dirty="0" sz="3200"/>
              <a:t>policies</a:t>
            </a:r>
            <a:r>
              <a:rPr dirty="0" sz="3200" spc="-25"/>
              <a:t> </a:t>
            </a:r>
            <a:r>
              <a:rPr dirty="0" sz="3200"/>
              <a:t>and</a:t>
            </a:r>
            <a:r>
              <a:rPr dirty="0" sz="3200" spc="-40"/>
              <a:t> </a:t>
            </a:r>
            <a:r>
              <a:rPr dirty="0" sz="3200"/>
              <a:t>create</a:t>
            </a:r>
            <a:r>
              <a:rPr dirty="0" sz="3200" spc="-45"/>
              <a:t> </a:t>
            </a:r>
            <a:r>
              <a:rPr dirty="0" sz="3200"/>
              <a:t>awareness</a:t>
            </a:r>
            <a:r>
              <a:rPr dirty="0" sz="3200" spc="-50"/>
              <a:t> </a:t>
            </a:r>
            <a:r>
              <a:rPr dirty="0" sz="3200"/>
              <a:t>to</a:t>
            </a:r>
            <a:r>
              <a:rPr dirty="0" sz="3200" spc="-30"/>
              <a:t> </a:t>
            </a:r>
            <a:r>
              <a:rPr dirty="0" sz="3200"/>
              <a:t>the</a:t>
            </a:r>
            <a:r>
              <a:rPr dirty="0" sz="3200" spc="-30"/>
              <a:t> </a:t>
            </a:r>
            <a:r>
              <a:rPr dirty="0" sz="3200" spc="-10"/>
              <a:t>public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75485"/>
            <a:ext cx="10153650" cy="44577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189865" indent="-229235">
              <a:lnSpc>
                <a:spcPct val="90000"/>
              </a:lnSpc>
              <a:spcBef>
                <a:spcPts val="434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most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important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thing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create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awareness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among </a:t>
            </a:r>
            <a:r>
              <a:rPr dirty="0" sz="2800" b="1">
                <a:latin typeface="Arial"/>
                <a:cs typeface="Arial"/>
              </a:rPr>
              <a:t>governments</a:t>
            </a:r>
            <a:r>
              <a:rPr dirty="0" sz="2800">
                <a:latin typeface="Arial"/>
                <a:cs typeface="Arial"/>
              </a:rPr>
              <a:t>;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create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better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policies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create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awareness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public.</a:t>
            </a:r>
            <a:endParaRPr sz="28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699135" algn="l"/>
              </a:tabLst>
            </a:pPr>
            <a:r>
              <a:rPr dirty="0" sz="2400" spc="-70">
                <a:latin typeface="Arial"/>
                <a:cs typeface="Arial"/>
              </a:rPr>
              <a:t>Today,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biggest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hindrance is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awareness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public</a:t>
            </a:r>
            <a:r>
              <a:rPr dirty="0" sz="2400" spc="-1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41300" indent="-229235">
              <a:lnSpc>
                <a:spcPts val="3190"/>
              </a:lnSpc>
              <a:spcBef>
                <a:spcPts val="157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Need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work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create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enhanced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market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ts val="3030"/>
              </a:lnSpc>
              <a:spcBef>
                <a:spcPts val="210"/>
              </a:spcBef>
            </a:pPr>
            <a:r>
              <a:rPr dirty="0" sz="2800" b="1">
                <a:latin typeface="Arial"/>
                <a:cs typeface="Arial"/>
              </a:rPr>
              <a:t>awareness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understanding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use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for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cookstove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market.</a:t>
            </a:r>
            <a:endParaRPr sz="2800">
              <a:latin typeface="Arial"/>
              <a:cs typeface="Arial"/>
            </a:endParaRPr>
          </a:p>
          <a:p>
            <a:pPr lvl="1" marL="698500" marR="497205" indent="-228600">
              <a:lnSpc>
                <a:spcPct val="90000"/>
              </a:lnSpc>
              <a:spcBef>
                <a:spcPts val="470"/>
              </a:spcBef>
              <a:buChar char="•"/>
              <a:tabLst>
                <a:tab pos="699135" algn="l"/>
              </a:tabLst>
            </a:pP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importantly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creating 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policy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environment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regulatory </a:t>
            </a: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policy that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favors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clean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fuels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-10">
                <a:latin typeface="Arial"/>
                <a:cs typeface="Arial"/>
              </a:rPr>
              <a:t> other resources.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b="1">
                <a:latin typeface="Arial"/>
                <a:cs typeface="Arial"/>
              </a:rPr>
              <a:t>Collation</a:t>
            </a:r>
            <a:r>
              <a:rPr dirty="0" spc="-1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Building;</a:t>
            </a:r>
            <a:r>
              <a:rPr dirty="0" spc="-145" b="1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130"/>
              <a:t> </a:t>
            </a:r>
            <a:r>
              <a:rPr dirty="0"/>
              <a:t>share</a:t>
            </a:r>
            <a:r>
              <a:rPr dirty="0" spc="-125"/>
              <a:t> </a:t>
            </a:r>
            <a:r>
              <a:rPr dirty="0" spc="-10"/>
              <a:t>experiences </a:t>
            </a:r>
            <a:r>
              <a:rPr dirty="0"/>
              <a:t>and</a:t>
            </a:r>
            <a:r>
              <a:rPr dirty="0" spc="-105"/>
              <a:t> </a:t>
            </a:r>
            <a:r>
              <a:rPr dirty="0"/>
              <a:t>industry</a:t>
            </a:r>
            <a:r>
              <a:rPr dirty="0" spc="-100"/>
              <a:t> </a:t>
            </a:r>
            <a:r>
              <a:rPr dirty="0"/>
              <a:t>best</a:t>
            </a:r>
            <a:r>
              <a:rPr dirty="0" spc="-105"/>
              <a:t> </a:t>
            </a:r>
            <a:r>
              <a:rPr dirty="0" spc="-10"/>
              <a:t>practices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90662"/>
            <a:ext cx="10229850" cy="400812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</a:t>
            </a:r>
            <a:r>
              <a:rPr dirty="0" u="sng" sz="28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considerations</a:t>
            </a:r>
            <a:r>
              <a:rPr dirty="0" u="sng" sz="28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Adopting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unique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standardization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cookstove </a:t>
            </a:r>
            <a:r>
              <a:rPr dirty="0" sz="2800">
                <a:latin typeface="Arial"/>
                <a:cs typeface="Arial"/>
              </a:rPr>
              <a:t>market;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2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enable</a:t>
            </a:r>
            <a:r>
              <a:rPr dirty="0" u="sng" sz="28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consistent</a:t>
            </a:r>
            <a:r>
              <a:rPr dirty="0" u="sng" sz="28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monitoring.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550">
              <a:latin typeface="Arial"/>
              <a:cs typeface="Arial"/>
            </a:endParaRPr>
          </a:p>
          <a:p>
            <a:pPr marL="241300" marR="478155" indent="-229235">
              <a:lnSpc>
                <a:spcPts val="3020"/>
              </a:lnSpc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Building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alliances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collations;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28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share</a:t>
            </a:r>
            <a:r>
              <a:rPr dirty="0" u="sng" sz="28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experiences</a:t>
            </a:r>
            <a:r>
              <a:rPr dirty="0" u="sng" sz="2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industry</a:t>
            </a:r>
            <a:r>
              <a:rPr dirty="0" u="sng" sz="28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best</a:t>
            </a:r>
            <a:r>
              <a:rPr dirty="0" u="sng" sz="28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practices.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550">
              <a:latin typeface="Arial"/>
              <a:cs typeface="Arial"/>
            </a:endParaRPr>
          </a:p>
          <a:p>
            <a:pPr marL="241300" marR="399415" indent="-229235">
              <a:lnSpc>
                <a:spcPts val="3020"/>
              </a:lnSpc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Develop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consistent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system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monitoring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specifications;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u="sng" sz="28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ensure</a:t>
            </a:r>
            <a:r>
              <a:rPr dirty="0" u="sng" sz="2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consistent</a:t>
            </a:r>
            <a:r>
              <a:rPr dirty="0" u="sng" sz="28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quality</a:t>
            </a:r>
            <a:r>
              <a:rPr dirty="0" u="sng" sz="28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across</a:t>
            </a:r>
            <a:r>
              <a:rPr dirty="0" u="sng" sz="2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2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bioethanol</a:t>
            </a:r>
            <a:r>
              <a:rPr dirty="0" u="sng" sz="28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space.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17907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967" y="6499859"/>
            <a:ext cx="10418064" cy="1645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348818"/>
            <a:ext cx="30232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Arial"/>
                <a:cs typeface="Arial"/>
              </a:rPr>
              <a:t>Thank</a:t>
            </a:r>
            <a:r>
              <a:rPr dirty="0" sz="4400" spc="-85" b="1">
                <a:latin typeface="Arial"/>
                <a:cs typeface="Arial"/>
              </a:rPr>
              <a:t> </a:t>
            </a:r>
            <a:r>
              <a:rPr dirty="0" sz="4400" spc="-65" b="1">
                <a:latin typeface="Arial"/>
                <a:cs typeface="Arial"/>
              </a:rPr>
              <a:t>You!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967" y="1930907"/>
            <a:ext cx="3435096" cy="236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7323" y="1892807"/>
            <a:ext cx="6807707" cy="4535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967" y="4357115"/>
            <a:ext cx="3435096" cy="20711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8399"/>
            <a:ext cx="11594591" cy="60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50" y="1415237"/>
            <a:ext cx="476504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003D69"/>
                </a:solidFill>
                <a:latin typeface="Arial"/>
                <a:cs typeface="Arial"/>
              </a:rPr>
              <a:t>QUESTIONS!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52092" y="2887802"/>
            <a:ext cx="5286375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dirty="0" sz="3600">
                <a:latin typeface="Arial"/>
                <a:cs typeface="Arial"/>
              </a:rPr>
              <a:t>Jad </a:t>
            </a:r>
            <a:r>
              <a:rPr dirty="0" sz="3600" spc="-10">
                <a:latin typeface="Arial"/>
                <a:cs typeface="Arial"/>
              </a:rPr>
              <a:t>Wakileh</a:t>
            </a:r>
            <a:endParaRPr sz="3600">
              <a:latin typeface="Arial"/>
              <a:cs typeface="Arial"/>
            </a:endParaRPr>
          </a:p>
          <a:p>
            <a:pPr algn="ctr" marL="2540">
              <a:lnSpc>
                <a:spcPts val="3890"/>
              </a:lnSpc>
            </a:pPr>
            <a:r>
              <a:rPr dirty="0" sz="3600" b="1">
                <a:latin typeface="Arial"/>
                <a:cs typeface="Arial"/>
              </a:rPr>
              <a:t>U.S.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Grains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Council</a:t>
            </a:r>
            <a:endParaRPr sz="3600">
              <a:latin typeface="Arial"/>
              <a:cs typeface="Arial"/>
            </a:endParaRPr>
          </a:p>
          <a:p>
            <a:pPr algn="ctr" marL="12700" marR="5080">
              <a:lnSpc>
                <a:spcPct val="90000"/>
              </a:lnSpc>
              <a:spcBef>
                <a:spcPts val="215"/>
              </a:spcBef>
            </a:pPr>
            <a:r>
              <a:rPr dirty="0" sz="3600">
                <a:latin typeface="Arial"/>
                <a:cs typeface="Arial"/>
              </a:rPr>
              <a:t>EMEA</a:t>
            </a:r>
            <a:r>
              <a:rPr dirty="0" sz="3600" spc="-20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Ethanol </a:t>
            </a:r>
            <a:r>
              <a:rPr dirty="0" sz="3600" spc="-10">
                <a:latin typeface="Arial"/>
                <a:cs typeface="Arial"/>
              </a:rPr>
              <a:t>Consultant </a:t>
            </a:r>
            <a:r>
              <a:rPr dirty="0" u="sng" sz="3600" spc="-10">
                <a:solidFill>
                  <a:srgbClr val="3B7CC9"/>
                </a:solidFill>
                <a:uFill>
                  <a:solidFill>
                    <a:srgbClr val="3B7CC9"/>
                  </a:solidFill>
                </a:uFill>
                <a:latin typeface="Arial"/>
                <a:cs typeface="Arial"/>
                <a:hlinkClick r:id="rId3"/>
              </a:rPr>
              <a:t>JWakileh@grains.org</a:t>
            </a:r>
            <a:r>
              <a:rPr dirty="0" sz="3600" spc="-10">
                <a:solidFill>
                  <a:srgbClr val="3B7CC9"/>
                </a:solidFill>
                <a:latin typeface="Arial"/>
                <a:cs typeface="Arial"/>
              </a:rPr>
              <a:t> </a:t>
            </a:r>
            <a:r>
              <a:rPr dirty="0" u="sng" sz="3600" spc="-10">
                <a:solidFill>
                  <a:srgbClr val="3B7CC9"/>
                </a:solidFill>
                <a:uFill>
                  <a:solidFill>
                    <a:srgbClr val="3B7CC9"/>
                  </a:solidFill>
                </a:uFill>
                <a:latin typeface="Arial"/>
                <a:cs typeface="Arial"/>
                <a:hlinkClick r:id="rId4"/>
              </a:rPr>
              <a:t>www.grains.org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142200" y="1789639"/>
            <a:ext cx="3294379" cy="3290570"/>
            <a:chOff x="8142200" y="1789639"/>
            <a:chExt cx="3294379" cy="3290570"/>
          </a:xfrm>
        </p:grpSpPr>
        <p:sp>
          <p:nvSpPr>
            <p:cNvPr id="6" name="object 6" descr=""/>
            <p:cNvSpPr/>
            <p:nvPr/>
          </p:nvSpPr>
          <p:spPr>
            <a:xfrm>
              <a:off x="8167088" y="1816623"/>
              <a:ext cx="3244850" cy="3238500"/>
            </a:xfrm>
            <a:custGeom>
              <a:avLst/>
              <a:gdLst/>
              <a:ahLst/>
              <a:cxnLst/>
              <a:rect l="l" t="t" r="r" b="b"/>
              <a:pathLst>
                <a:path w="3244850" h="3238500">
                  <a:moveTo>
                    <a:pt x="1862085" y="3225800"/>
                  </a:moveTo>
                  <a:lnTo>
                    <a:pt x="1382403" y="3225800"/>
                  </a:lnTo>
                  <a:lnTo>
                    <a:pt x="1429575" y="3238500"/>
                  </a:lnTo>
                  <a:lnTo>
                    <a:pt x="1814915" y="3238500"/>
                  </a:lnTo>
                  <a:lnTo>
                    <a:pt x="1862085" y="3225800"/>
                  </a:lnTo>
                  <a:close/>
                </a:path>
                <a:path w="3244850" h="3238500">
                  <a:moveTo>
                    <a:pt x="1908816" y="25400"/>
                  </a:moveTo>
                  <a:lnTo>
                    <a:pt x="1335669" y="25400"/>
                  </a:lnTo>
                  <a:lnTo>
                    <a:pt x="1289395" y="38100"/>
                  </a:lnTo>
                  <a:lnTo>
                    <a:pt x="1022502" y="114300"/>
                  </a:lnTo>
                  <a:lnTo>
                    <a:pt x="979999" y="139700"/>
                  </a:lnTo>
                  <a:lnTo>
                    <a:pt x="938115" y="152400"/>
                  </a:lnTo>
                  <a:lnTo>
                    <a:pt x="896869" y="177800"/>
                  </a:lnTo>
                  <a:lnTo>
                    <a:pt x="856283" y="190500"/>
                  </a:lnTo>
                  <a:lnTo>
                    <a:pt x="816376" y="215900"/>
                  </a:lnTo>
                  <a:lnTo>
                    <a:pt x="777167" y="241300"/>
                  </a:lnTo>
                  <a:lnTo>
                    <a:pt x="738677" y="266700"/>
                  </a:lnTo>
                  <a:lnTo>
                    <a:pt x="700927" y="292100"/>
                  </a:lnTo>
                  <a:lnTo>
                    <a:pt x="663935" y="317500"/>
                  </a:lnTo>
                  <a:lnTo>
                    <a:pt x="627722" y="342900"/>
                  </a:lnTo>
                  <a:lnTo>
                    <a:pt x="592309" y="368300"/>
                  </a:lnTo>
                  <a:lnTo>
                    <a:pt x="557714" y="406400"/>
                  </a:lnTo>
                  <a:lnTo>
                    <a:pt x="523958" y="431800"/>
                  </a:lnTo>
                  <a:lnTo>
                    <a:pt x="491062" y="457200"/>
                  </a:lnTo>
                  <a:lnTo>
                    <a:pt x="459044" y="495300"/>
                  </a:lnTo>
                  <a:lnTo>
                    <a:pt x="427926" y="533400"/>
                  </a:lnTo>
                  <a:lnTo>
                    <a:pt x="397726" y="558800"/>
                  </a:lnTo>
                  <a:lnTo>
                    <a:pt x="368466" y="596900"/>
                  </a:lnTo>
                  <a:lnTo>
                    <a:pt x="340165" y="635000"/>
                  </a:lnTo>
                  <a:lnTo>
                    <a:pt x="312843" y="673100"/>
                  </a:lnTo>
                  <a:lnTo>
                    <a:pt x="286520" y="698500"/>
                  </a:lnTo>
                  <a:lnTo>
                    <a:pt x="261217" y="736600"/>
                  </a:lnTo>
                  <a:lnTo>
                    <a:pt x="236952" y="774700"/>
                  </a:lnTo>
                  <a:lnTo>
                    <a:pt x="213747" y="825500"/>
                  </a:lnTo>
                  <a:lnTo>
                    <a:pt x="191621" y="863600"/>
                  </a:lnTo>
                  <a:lnTo>
                    <a:pt x="170595" y="901700"/>
                  </a:lnTo>
                  <a:lnTo>
                    <a:pt x="150687" y="939800"/>
                  </a:lnTo>
                  <a:lnTo>
                    <a:pt x="131919" y="977900"/>
                  </a:lnTo>
                  <a:lnTo>
                    <a:pt x="114310" y="1028700"/>
                  </a:lnTo>
                  <a:lnTo>
                    <a:pt x="97881" y="1066800"/>
                  </a:lnTo>
                  <a:lnTo>
                    <a:pt x="82651" y="1117600"/>
                  </a:lnTo>
                  <a:lnTo>
                    <a:pt x="68640" y="1155700"/>
                  </a:lnTo>
                  <a:lnTo>
                    <a:pt x="55868" y="1206500"/>
                  </a:lnTo>
                  <a:lnTo>
                    <a:pt x="44356" y="1244600"/>
                  </a:lnTo>
                  <a:lnTo>
                    <a:pt x="34124" y="1295400"/>
                  </a:lnTo>
                  <a:lnTo>
                    <a:pt x="25190" y="1333500"/>
                  </a:lnTo>
                  <a:lnTo>
                    <a:pt x="17577" y="1384300"/>
                  </a:lnTo>
                  <a:lnTo>
                    <a:pt x="11302" y="1435100"/>
                  </a:lnTo>
                  <a:lnTo>
                    <a:pt x="6387" y="1485900"/>
                  </a:lnTo>
                  <a:lnTo>
                    <a:pt x="2852" y="1524000"/>
                  </a:lnTo>
                  <a:lnTo>
                    <a:pt x="716" y="1574800"/>
                  </a:lnTo>
                  <a:lnTo>
                    <a:pt x="0" y="1625600"/>
                  </a:lnTo>
                  <a:lnTo>
                    <a:pt x="716" y="1676400"/>
                  </a:lnTo>
                  <a:lnTo>
                    <a:pt x="2852" y="1727200"/>
                  </a:lnTo>
                  <a:lnTo>
                    <a:pt x="6387" y="1765300"/>
                  </a:lnTo>
                  <a:lnTo>
                    <a:pt x="11302" y="1816100"/>
                  </a:lnTo>
                  <a:lnTo>
                    <a:pt x="17577" y="1866900"/>
                  </a:lnTo>
                  <a:lnTo>
                    <a:pt x="25190" y="1905000"/>
                  </a:lnTo>
                  <a:lnTo>
                    <a:pt x="34124" y="1955800"/>
                  </a:lnTo>
                  <a:lnTo>
                    <a:pt x="44356" y="2006600"/>
                  </a:lnTo>
                  <a:lnTo>
                    <a:pt x="55868" y="2044700"/>
                  </a:lnTo>
                  <a:lnTo>
                    <a:pt x="68640" y="2095500"/>
                  </a:lnTo>
                  <a:lnTo>
                    <a:pt x="82651" y="2133600"/>
                  </a:lnTo>
                  <a:lnTo>
                    <a:pt x="97881" y="2184400"/>
                  </a:lnTo>
                  <a:lnTo>
                    <a:pt x="114310" y="2222500"/>
                  </a:lnTo>
                  <a:lnTo>
                    <a:pt x="131919" y="2260600"/>
                  </a:lnTo>
                  <a:lnTo>
                    <a:pt x="150687" y="2311400"/>
                  </a:lnTo>
                  <a:lnTo>
                    <a:pt x="170595" y="2349500"/>
                  </a:lnTo>
                  <a:lnTo>
                    <a:pt x="191621" y="2387600"/>
                  </a:lnTo>
                  <a:lnTo>
                    <a:pt x="213747" y="2425700"/>
                  </a:lnTo>
                  <a:lnTo>
                    <a:pt x="236952" y="2463800"/>
                  </a:lnTo>
                  <a:lnTo>
                    <a:pt x="261217" y="2501900"/>
                  </a:lnTo>
                  <a:lnTo>
                    <a:pt x="286520" y="2540000"/>
                  </a:lnTo>
                  <a:lnTo>
                    <a:pt x="312843" y="2578100"/>
                  </a:lnTo>
                  <a:lnTo>
                    <a:pt x="340165" y="2616200"/>
                  </a:lnTo>
                  <a:lnTo>
                    <a:pt x="368466" y="2654300"/>
                  </a:lnTo>
                  <a:lnTo>
                    <a:pt x="397726" y="2692400"/>
                  </a:lnTo>
                  <a:lnTo>
                    <a:pt x="427926" y="2717800"/>
                  </a:lnTo>
                  <a:lnTo>
                    <a:pt x="459044" y="2755900"/>
                  </a:lnTo>
                  <a:lnTo>
                    <a:pt x="491062" y="2781300"/>
                  </a:lnTo>
                  <a:lnTo>
                    <a:pt x="523958" y="2819400"/>
                  </a:lnTo>
                  <a:lnTo>
                    <a:pt x="557714" y="2844800"/>
                  </a:lnTo>
                  <a:lnTo>
                    <a:pt x="592309" y="2882900"/>
                  </a:lnTo>
                  <a:lnTo>
                    <a:pt x="627722" y="2908300"/>
                  </a:lnTo>
                  <a:lnTo>
                    <a:pt x="663935" y="2933700"/>
                  </a:lnTo>
                  <a:lnTo>
                    <a:pt x="700927" y="2959100"/>
                  </a:lnTo>
                  <a:lnTo>
                    <a:pt x="738677" y="2984500"/>
                  </a:lnTo>
                  <a:lnTo>
                    <a:pt x="777167" y="3009900"/>
                  </a:lnTo>
                  <a:lnTo>
                    <a:pt x="816376" y="3035300"/>
                  </a:lnTo>
                  <a:lnTo>
                    <a:pt x="856283" y="3048000"/>
                  </a:lnTo>
                  <a:lnTo>
                    <a:pt x="938115" y="3098800"/>
                  </a:lnTo>
                  <a:lnTo>
                    <a:pt x="979999" y="3111500"/>
                  </a:lnTo>
                  <a:lnTo>
                    <a:pt x="1022502" y="3136900"/>
                  </a:lnTo>
                  <a:lnTo>
                    <a:pt x="1109284" y="3162300"/>
                  </a:lnTo>
                  <a:lnTo>
                    <a:pt x="1335669" y="3225800"/>
                  </a:lnTo>
                  <a:lnTo>
                    <a:pt x="1908816" y="3225800"/>
                  </a:lnTo>
                  <a:lnTo>
                    <a:pt x="2135189" y="3162300"/>
                  </a:lnTo>
                  <a:lnTo>
                    <a:pt x="2221967" y="3136900"/>
                  </a:lnTo>
                  <a:lnTo>
                    <a:pt x="2264467" y="3111500"/>
                  </a:lnTo>
                  <a:lnTo>
                    <a:pt x="2306349" y="3098800"/>
                  </a:lnTo>
                  <a:lnTo>
                    <a:pt x="2388175" y="3048000"/>
                  </a:lnTo>
                  <a:lnTo>
                    <a:pt x="2428080" y="3035300"/>
                  </a:lnTo>
                  <a:lnTo>
                    <a:pt x="2467286" y="3009900"/>
                  </a:lnTo>
                  <a:lnTo>
                    <a:pt x="2505773" y="2984500"/>
                  </a:lnTo>
                  <a:lnTo>
                    <a:pt x="2543521" y="2959100"/>
                  </a:lnTo>
                  <a:lnTo>
                    <a:pt x="2580510" y="2933700"/>
                  </a:lnTo>
                  <a:lnTo>
                    <a:pt x="2616720" y="2908300"/>
                  </a:lnTo>
                  <a:lnTo>
                    <a:pt x="2652132" y="2882900"/>
                  </a:lnTo>
                  <a:lnTo>
                    <a:pt x="2686724" y="2844800"/>
                  </a:lnTo>
                  <a:lnTo>
                    <a:pt x="2720477" y="2819400"/>
                  </a:lnTo>
                  <a:lnTo>
                    <a:pt x="1622249" y="2819400"/>
                  </a:lnTo>
                  <a:lnTo>
                    <a:pt x="1572789" y="2806700"/>
                  </a:lnTo>
                  <a:lnTo>
                    <a:pt x="1527659" y="2794000"/>
                  </a:lnTo>
                  <a:lnTo>
                    <a:pt x="1488056" y="2768600"/>
                  </a:lnTo>
                  <a:lnTo>
                    <a:pt x="1455174" y="2743200"/>
                  </a:lnTo>
                  <a:lnTo>
                    <a:pt x="1430207" y="2705100"/>
                  </a:lnTo>
                  <a:lnTo>
                    <a:pt x="1414351" y="2654300"/>
                  </a:lnTo>
                  <a:lnTo>
                    <a:pt x="1408800" y="2603500"/>
                  </a:lnTo>
                  <a:lnTo>
                    <a:pt x="1414351" y="2552700"/>
                  </a:lnTo>
                  <a:lnTo>
                    <a:pt x="1430207" y="2514600"/>
                  </a:lnTo>
                  <a:lnTo>
                    <a:pt x="1455174" y="2476500"/>
                  </a:lnTo>
                  <a:lnTo>
                    <a:pt x="1488056" y="2438400"/>
                  </a:lnTo>
                  <a:lnTo>
                    <a:pt x="1527659" y="2413000"/>
                  </a:lnTo>
                  <a:lnTo>
                    <a:pt x="1572789" y="2400300"/>
                  </a:lnTo>
                  <a:lnTo>
                    <a:pt x="1622249" y="2387600"/>
                  </a:lnTo>
                  <a:lnTo>
                    <a:pt x="3052787" y="2387600"/>
                  </a:lnTo>
                  <a:lnTo>
                    <a:pt x="3073812" y="2349500"/>
                  </a:lnTo>
                  <a:lnTo>
                    <a:pt x="3093718" y="2311400"/>
                  </a:lnTo>
                  <a:lnTo>
                    <a:pt x="3112484" y="2260600"/>
                  </a:lnTo>
                  <a:lnTo>
                    <a:pt x="3130092" y="2222500"/>
                  </a:lnTo>
                  <a:lnTo>
                    <a:pt x="1494144" y="2222500"/>
                  </a:lnTo>
                  <a:lnTo>
                    <a:pt x="1494144" y="1587500"/>
                  </a:lnTo>
                  <a:lnTo>
                    <a:pt x="1622249" y="1587500"/>
                  </a:lnTo>
                  <a:lnTo>
                    <a:pt x="1674652" y="1574800"/>
                  </a:lnTo>
                  <a:lnTo>
                    <a:pt x="1724535" y="1574800"/>
                  </a:lnTo>
                  <a:lnTo>
                    <a:pt x="1771779" y="1562100"/>
                  </a:lnTo>
                  <a:lnTo>
                    <a:pt x="1816267" y="1549400"/>
                  </a:lnTo>
                  <a:lnTo>
                    <a:pt x="1857879" y="1536700"/>
                  </a:lnTo>
                  <a:lnTo>
                    <a:pt x="1896496" y="1511300"/>
                  </a:lnTo>
                  <a:lnTo>
                    <a:pt x="1932000" y="1498600"/>
                  </a:lnTo>
                  <a:lnTo>
                    <a:pt x="1964270" y="1460500"/>
                  </a:lnTo>
                  <a:lnTo>
                    <a:pt x="1993190" y="1435100"/>
                  </a:lnTo>
                  <a:lnTo>
                    <a:pt x="2018639" y="1409700"/>
                  </a:lnTo>
                  <a:lnTo>
                    <a:pt x="2040499" y="1371600"/>
                  </a:lnTo>
                  <a:lnTo>
                    <a:pt x="2058651" y="1333500"/>
                  </a:lnTo>
                  <a:lnTo>
                    <a:pt x="2072976" y="1295400"/>
                  </a:lnTo>
                  <a:lnTo>
                    <a:pt x="2083356" y="1244600"/>
                  </a:lnTo>
                  <a:lnTo>
                    <a:pt x="2089670" y="1206500"/>
                  </a:lnTo>
                  <a:lnTo>
                    <a:pt x="2091802" y="1155700"/>
                  </a:lnTo>
                  <a:lnTo>
                    <a:pt x="896522" y="1155700"/>
                  </a:lnTo>
                  <a:lnTo>
                    <a:pt x="897906" y="1104900"/>
                  </a:lnTo>
                  <a:lnTo>
                    <a:pt x="902021" y="1054100"/>
                  </a:lnTo>
                  <a:lnTo>
                    <a:pt x="908812" y="1003300"/>
                  </a:lnTo>
                  <a:lnTo>
                    <a:pt x="918222" y="952500"/>
                  </a:lnTo>
                  <a:lnTo>
                    <a:pt x="930196" y="914400"/>
                  </a:lnTo>
                  <a:lnTo>
                    <a:pt x="944678" y="863600"/>
                  </a:lnTo>
                  <a:lnTo>
                    <a:pt x="961612" y="825500"/>
                  </a:lnTo>
                  <a:lnTo>
                    <a:pt x="980943" y="787400"/>
                  </a:lnTo>
                  <a:lnTo>
                    <a:pt x="1002615" y="749300"/>
                  </a:lnTo>
                  <a:lnTo>
                    <a:pt x="1026572" y="711200"/>
                  </a:lnTo>
                  <a:lnTo>
                    <a:pt x="1052759" y="673100"/>
                  </a:lnTo>
                  <a:lnTo>
                    <a:pt x="1081119" y="647700"/>
                  </a:lnTo>
                  <a:lnTo>
                    <a:pt x="1111597" y="609600"/>
                  </a:lnTo>
                  <a:lnTo>
                    <a:pt x="1144138" y="584200"/>
                  </a:lnTo>
                  <a:lnTo>
                    <a:pt x="1178685" y="558800"/>
                  </a:lnTo>
                  <a:lnTo>
                    <a:pt x="1215182" y="533400"/>
                  </a:lnTo>
                  <a:lnTo>
                    <a:pt x="1253575" y="520700"/>
                  </a:lnTo>
                  <a:lnTo>
                    <a:pt x="1293807" y="495300"/>
                  </a:lnTo>
                  <a:lnTo>
                    <a:pt x="1335823" y="482600"/>
                  </a:lnTo>
                  <a:lnTo>
                    <a:pt x="1379566" y="469900"/>
                  </a:lnTo>
                  <a:lnTo>
                    <a:pt x="1472013" y="444500"/>
                  </a:lnTo>
                  <a:lnTo>
                    <a:pt x="1520605" y="431800"/>
                  </a:lnTo>
                  <a:lnTo>
                    <a:pt x="2720477" y="431800"/>
                  </a:lnTo>
                  <a:lnTo>
                    <a:pt x="2686724" y="406400"/>
                  </a:lnTo>
                  <a:lnTo>
                    <a:pt x="2652132" y="368300"/>
                  </a:lnTo>
                  <a:lnTo>
                    <a:pt x="2616720" y="342900"/>
                  </a:lnTo>
                  <a:lnTo>
                    <a:pt x="2580510" y="317500"/>
                  </a:lnTo>
                  <a:lnTo>
                    <a:pt x="2543521" y="292100"/>
                  </a:lnTo>
                  <a:lnTo>
                    <a:pt x="2505773" y="266700"/>
                  </a:lnTo>
                  <a:lnTo>
                    <a:pt x="2467286" y="241300"/>
                  </a:lnTo>
                  <a:lnTo>
                    <a:pt x="2428080" y="215900"/>
                  </a:lnTo>
                  <a:lnTo>
                    <a:pt x="2388175" y="190500"/>
                  </a:lnTo>
                  <a:lnTo>
                    <a:pt x="2347591" y="177800"/>
                  </a:lnTo>
                  <a:lnTo>
                    <a:pt x="2306349" y="152400"/>
                  </a:lnTo>
                  <a:lnTo>
                    <a:pt x="2264467" y="139700"/>
                  </a:lnTo>
                  <a:lnTo>
                    <a:pt x="2221967" y="114300"/>
                  </a:lnTo>
                  <a:lnTo>
                    <a:pt x="1955088" y="38100"/>
                  </a:lnTo>
                  <a:lnTo>
                    <a:pt x="1908816" y="25400"/>
                  </a:lnTo>
                  <a:close/>
                </a:path>
                <a:path w="3244850" h="3238500">
                  <a:moveTo>
                    <a:pt x="3052787" y="2387600"/>
                  </a:moveTo>
                  <a:lnTo>
                    <a:pt x="1622249" y="2387600"/>
                  </a:lnTo>
                  <a:lnTo>
                    <a:pt x="1671708" y="2400300"/>
                  </a:lnTo>
                  <a:lnTo>
                    <a:pt x="1716832" y="2413000"/>
                  </a:lnTo>
                  <a:lnTo>
                    <a:pt x="1756428" y="2438400"/>
                  </a:lnTo>
                  <a:lnTo>
                    <a:pt x="1789303" y="2476500"/>
                  </a:lnTo>
                  <a:lnTo>
                    <a:pt x="1814263" y="2514600"/>
                  </a:lnTo>
                  <a:lnTo>
                    <a:pt x="1830114" y="2552700"/>
                  </a:lnTo>
                  <a:lnTo>
                    <a:pt x="1835663" y="2603500"/>
                  </a:lnTo>
                  <a:lnTo>
                    <a:pt x="1830114" y="2654300"/>
                  </a:lnTo>
                  <a:lnTo>
                    <a:pt x="1814263" y="2705100"/>
                  </a:lnTo>
                  <a:lnTo>
                    <a:pt x="1789303" y="2743200"/>
                  </a:lnTo>
                  <a:lnTo>
                    <a:pt x="1756428" y="2768600"/>
                  </a:lnTo>
                  <a:lnTo>
                    <a:pt x="1716832" y="2794000"/>
                  </a:lnTo>
                  <a:lnTo>
                    <a:pt x="1671708" y="2806700"/>
                  </a:lnTo>
                  <a:lnTo>
                    <a:pt x="1622249" y="2819400"/>
                  </a:lnTo>
                  <a:lnTo>
                    <a:pt x="2720477" y="2819400"/>
                  </a:lnTo>
                  <a:lnTo>
                    <a:pt x="2753371" y="2781300"/>
                  </a:lnTo>
                  <a:lnTo>
                    <a:pt x="2785386" y="2755900"/>
                  </a:lnTo>
                  <a:lnTo>
                    <a:pt x="2816502" y="2717800"/>
                  </a:lnTo>
                  <a:lnTo>
                    <a:pt x="2846699" y="2692400"/>
                  </a:lnTo>
                  <a:lnTo>
                    <a:pt x="2875957" y="2654300"/>
                  </a:lnTo>
                  <a:lnTo>
                    <a:pt x="2904256" y="2616200"/>
                  </a:lnTo>
                  <a:lnTo>
                    <a:pt x="2931576" y="2578100"/>
                  </a:lnTo>
                  <a:lnTo>
                    <a:pt x="2957896" y="2540000"/>
                  </a:lnTo>
                  <a:lnTo>
                    <a:pt x="2983198" y="2501900"/>
                  </a:lnTo>
                  <a:lnTo>
                    <a:pt x="3007460" y="2463800"/>
                  </a:lnTo>
                  <a:lnTo>
                    <a:pt x="3030663" y="2425700"/>
                  </a:lnTo>
                  <a:lnTo>
                    <a:pt x="3052787" y="2387600"/>
                  </a:lnTo>
                  <a:close/>
                </a:path>
                <a:path w="3244850" h="3238500">
                  <a:moveTo>
                    <a:pt x="2720477" y="431800"/>
                  </a:moveTo>
                  <a:lnTo>
                    <a:pt x="1717815" y="431800"/>
                  </a:lnTo>
                  <a:lnTo>
                    <a:pt x="1764144" y="444500"/>
                  </a:lnTo>
                  <a:lnTo>
                    <a:pt x="1853444" y="469900"/>
                  </a:lnTo>
                  <a:lnTo>
                    <a:pt x="1937663" y="495300"/>
                  </a:lnTo>
                  <a:lnTo>
                    <a:pt x="1977642" y="520700"/>
                  </a:lnTo>
                  <a:lnTo>
                    <a:pt x="2016081" y="546100"/>
                  </a:lnTo>
                  <a:lnTo>
                    <a:pt x="2052889" y="571500"/>
                  </a:lnTo>
                  <a:lnTo>
                    <a:pt x="2087976" y="596900"/>
                  </a:lnTo>
                  <a:lnTo>
                    <a:pt x="2121252" y="622300"/>
                  </a:lnTo>
                  <a:lnTo>
                    <a:pt x="2152626" y="660400"/>
                  </a:lnTo>
                  <a:lnTo>
                    <a:pt x="2182009" y="685800"/>
                  </a:lnTo>
                  <a:lnTo>
                    <a:pt x="2209310" y="723900"/>
                  </a:lnTo>
                  <a:lnTo>
                    <a:pt x="2234439" y="762000"/>
                  </a:lnTo>
                  <a:lnTo>
                    <a:pt x="2257305" y="800100"/>
                  </a:lnTo>
                  <a:lnTo>
                    <a:pt x="2277820" y="838200"/>
                  </a:lnTo>
                  <a:lnTo>
                    <a:pt x="2295892" y="876300"/>
                  </a:lnTo>
                  <a:lnTo>
                    <a:pt x="2311431" y="927100"/>
                  </a:lnTo>
                  <a:lnTo>
                    <a:pt x="2324347" y="965200"/>
                  </a:lnTo>
                  <a:lnTo>
                    <a:pt x="2334549" y="1016000"/>
                  </a:lnTo>
                  <a:lnTo>
                    <a:pt x="2341949" y="1054100"/>
                  </a:lnTo>
                  <a:lnTo>
                    <a:pt x="2346454" y="1104900"/>
                  </a:lnTo>
                  <a:lnTo>
                    <a:pt x="2347976" y="1155700"/>
                  </a:lnTo>
                  <a:lnTo>
                    <a:pt x="2346363" y="1206500"/>
                  </a:lnTo>
                  <a:lnTo>
                    <a:pt x="2341575" y="1257300"/>
                  </a:lnTo>
                  <a:lnTo>
                    <a:pt x="2333688" y="1308100"/>
                  </a:lnTo>
                  <a:lnTo>
                    <a:pt x="2322782" y="1346200"/>
                  </a:lnTo>
                  <a:lnTo>
                    <a:pt x="2308932" y="1397000"/>
                  </a:lnTo>
                  <a:lnTo>
                    <a:pt x="2292217" y="1435100"/>
                  </a:lnTo>
                  <a:lnTo>
                    <a:pt x="2272715" y="1485900"/>
                  </a:lnTo>
                  <a:lnTo>
                    <a:pt x="2250501" y="1524000"/>
                  </a:lnTo>
                  <a:lnTo>
                    <a:pt x="2225654" y="1562100"/>
                  </a:lnTo>
                  <a:lnTo>
                    <a:pt x="2198252" y="1587500"/>
                  </a:lnTo>
                  <a:lnTo>
                    <a:pt x="2168371" y="1625600"/>
                  </a:lnTo>
                  <a:lnTo>
                    <a:pt x="2136089" y="1651000"/>
                  </a:lnTo>
                  <a:lnTo>
                    <a:pt x="2101483" y="1689100"/>
                  </a:lnTo>
                  <a:lnTo>
                    <a:pt x="2064632" y="1714500"/>
                  </a:lnTo>
                  <a:lnTo>
                    <a:pt x="2025612" y="1739900"/>
                  </a:lnTo>
                  <a:lnTo>
                    <a:pt x="1984500" y="1752600"/>
                  </a:lnTo>
                  <a:lnTo>
                    <a:pt x="1941375" y="1778000"/>
                  </a:lnTo>
                  <a:lnTo>
                    <a:pt x="1896313" y="1790700"/>
                  </a:lnTo>
                  <a:lnTo>
                    <a:pt x="1849392" y="1803400"/>
                  </a:lnTo>
                  <a:lnTo>
                    <a:pt x="1750283" y="1828800"/>
                  </a:lnTo>
                  <a:lnTo>
                    <a:pt x="1750283" y="2222500"/>
                  </a:lnTo>
                  <a:lnTo>
                    <a:pt x="3130092" y="2222500"/>
                  </a:lnTo>
                  <a:lnTo>
                    <a:pt x="3146520" y="2184400"/>
                  </a:lnTo>
                  <a:lnTo>
                    <a:pt x="3161748" y="2133600"/>
                  </a:lnTo>
                  <a:lnTo>
                    <a:pt x="3175758" y="2095500"/>
                  </a:lnTo>
                  <a:lnTo>
                    <a:pt x="3188528" y="2044700"/>
                  </a:lnTo>
                  <a:lnTo>
                    <a:pt x="3200039" y="2006600"/>
                  </a:lnTo>
                  <a:lnTo>
                    <a:pt x="3210271" y="1955800"/>
                  </a:lnTo>
                  <a:lnTo>
                    <a:pt x="3219203" y="1905000"/>
                  </a:lnTo>
                  <a:lnTo>
                    <a:pt x="3226817" y="1866900"/>
                  </a:lnTo>
                  <a:lnTo>
                    <a:pt x="3233090" y="1816100"/>
                  </a:lnTo>
                  <a:lnTo>
                    <a:pt x="3238005" y="1765300"/>
                  </a:lnTo>
                  <a:lnTo>
                    <a:pt x="3241540" y="1727200"/>
                  </a:lnTo>
                  <a:lnTo>
                    <a:pt x="3243676" y="1676400"/>
                  </a:lnTo>
                  <a:lnTo>
                    <a:pt x="3244392" y="1625600"/>
                  </a:lnTo>
                  <a:lnTo>
                    <a:pt x="3243676" y="1574800"/>
                  </a:lnTo>
                  <a:lnTo>
                    <a:pt x="3241540" y="1524000"/>
                  </a:lnTo>
                  <a:lnTo>
                    <a:pt x="3238005" y="1485900"/>
                  </a:lnTo>
                  <a:lnTo>
                    <a:pt x="3233090" y="1435100"/>
                  </a:lnTo>
                  <a:lnTo>
                    <a:pt x="3226817" y="1384300"/>
                  </a:lnTo>
                  <a:lnTo>
                    <a:pt x="3219203" y="1333500"/>
                  </a:lnTo>
                  <a:lnTo>
                    <a:pt x="3210271" y="1295400"/>
                  </a:lnTo>
                  <a:lnTo>
                    <a:pt x="3200039" y="1244600"/>
                  </a:lnTo>
                  <a:lnTo>
                    <a:pt x="3188528" y="1206500"/>
                  </a:lnTo>
                  <a:lnTo>
                    <a:pt x="3175758" y="1155700"/>
                  </a:lnTo>
                  <a:lnTo>
                    <a:pt x="3161748" y="1117600"/>
                  </a:lnTo>
                  <a:lnTo>
                    <a:pt x="3146520" y="1066800"/>
                  </a:lnTo>
                  <a:lnTo>
                    <a:pt x="3130092" y="1028700"/>
                  </a:lnTo>
                  <a:lnTo>
                    <a:pt x="3112484" y="977900"/>
                  </a:lnTo>
                  <a:lnTo>
                    <a:pt x="3093718" y="939800"/>
                  </a:lnTo>
                  <a:lnTo>
                    <a:pt x="3073812" y="901700"/>
                  </a:lnTo>
                  <a:lnTo>
                    <a:pt x="3052787" y="863600"/>
                  </a:lnTo>
                  <a:lnTo>
                    <a:pt x="3030663" y="825500"/>
                  </a:lnTo>
                  <a:lnTo>
                    <a:pt x="3007460" y="774700"/>
                  </a:lnTo>
                  <a:lnTo>
                    <a:pt x="2983198" y="736600"/>
                  </a:lnTo>
                  <a:lnTo>
                    <a:pt x="2957896" y="698500"/>
                  </a:lnTo>
                  <a:lnTo>
                    <a:pt x="2931576" y="673100"/>
                  </a:lnTo>
                  <a:lnTo>
                    <a:pt x="2904256" y="635000"/>
                  </a:lnTo>
                  <a:lnTo>
                    <a:pt x="2875957" y="596900"/>
                  </a:lnTo>
                  <a:lnTo>
                    <a:pt x="2846699" y="558800"/>
                  </a:lnTo>
                  <a:lnTo>
                    <a:pt x="2816502" y="533400"/>
                  </a:lnTo>
                  <a:lnTo>
                    <a:pt x="2785386" y="495300"/>
                  </a:lnTo>
                  <a:lnTo>
                    <a:pt x="2753371" y="457200"/>
                  </a:lnTo>
                  <a:lnTo>
                    <a:pt x="2720477" y="431800"/>
                  </a:lnTo>
                  <a:close/>
                </a:path>
                <a:path w="3244850" h="3238500">
                  <a:moveTo>
                    <a:pt x="1671837" y="685800"/>
                  </a:moveTo>
                  <a:lnTo>
                    <a:pt x="1568427" y="685800"/>
                  </a:lnTo>
                  <a:lnTo>
                    <a:pt x="1517489" y="698500"/>
                  </a:lnTo>
                  <a:lnTo>
                    <a:pt x="1469515" y="698500"/>
                  </a:lnTo>
                  <a:lnTo>
                    <a:pt x="1424588" y="723900"/>
                  </a:lnTo>
                  <a:lnTo>
                    <a:pt x="1382788" y="736600"/>
                  </a:lnTo>
                  <a:lnTo>
                    <a:pt x="1344196" y="762000"/>
                  </a:lnTo>
                  <a:lnTo>
                    <a:pt x="1308895" y="787400"/>
                  </a:lnTo>
                  <a:lnTo>
                    <a:pt x="1276964" y="812800"/>
                  </a:lnTo>
                  <a:lnTo>
                    <a:pt x="1248485" y="838200"/>
                  </a:lnTo>
                  <a:lnTo>
                    <a:pt x="1223541" y="876300"/>
                  </a:lnTo>
                  <a:lnTo>
                    <a:pt x="1202211" y="914400"/>
                  </a:lnTo>
                  <a:lnTo>
                    <a:pt x="1184576" y="952500"/>
                  </a:lnTo>
                  <a:lnTo>
                    <a:pt x="1170720" y="1003300"/>
                  </a:lnTo>
                  <a:lnTo>
                    <a:pt x="1160721" y="1054100"/>
                  </a:lnTo>
                  <a:lnTo>
                    <a:pt x="1154663" y="1104900"/>
                  </a:lnTo>
                  <a:lnTo>
                    <a:pt x="1152625" y="1155700"/>
                  </a:lnTo>
                  <a:lnTo>
                    <a:pt x="2091802" y="1155700"/>
                  </a:lnTo>
                  <a:lnTo>
                    <a:pt x="2089483" y="1104900"/>
                  </a:lnTo>
                  <a:lnTo>
                    <a:pt x="2082655" y="1054100"/>
                  </a:lnTo>
                  <a:lnTo>
                    <a:pt x="2071513" y="1016000"/>
                  </a:lnTo>
                  <a:lnTo>
                    <a:pt x="2056250" y="965200"/>
                  </a:lnTo>
                  <a:lnTo>
                    <a:pt x="2037060" y="927100"/>
                  </a:lnTo>
                  <a:lnTo>
                    <a:pt x="2014137" y="889000"/>
                  </a:lnTo>
                  <a:lnTo>
                    <a:pt x="1987674" y="850900"/>
                  </a:lnTo>
                  <a:lnTo>
                    <a:pt x="1957867" y="825500"/>
                  </a:lnTo>
                  <a:lnTo>
                    <a:pt x="1924908" y="787400"/>
                  </a:lnTo>
                  <a:lnTo>
                    <a:pt x="1888992" y="762000"/>
                  </a:lnTo>
                  <a:lnTo>
                    <a:pt x="1850312" y="736600"/>
                  </a:lnTo>
                  <a:lnTo>
                    <a:pt x="1809063" y="723900"/>
                  </a:lnTo>
                  <a:lnTo>
                    <a:pt x="1765438" y="711200"/>
                  </a:lnTo>
                  <a:lnTo>
                    <a:pt x="1719632" y="698500"/>
                  </a:lnTo>
                  <a:lnTo>
                    <a:pt x="1671837" y="685800"/>
                  </a:lnTo>
                  <a:close/>
                </a:path>
                <a:path w="3244850" h="3238500">
                  <a:moveTo>
                    <a:pt x="1814915" y="12700"/>
                  </a:moveTo>
                  <a:lnTo>
                    <a:pt x="1429575" y="12700"/>
                  </a:lnTo>
                  <a:lnTo>
                    <a:pt x="1382403" y="25400"/>
                  </a:lnTo>
                  <a:lnTo>
                    <a:pt x="1862085" y="25400"/>
                  </a:lnTo>
                  <a:lnTo>
                    <a:pt x="1814915" y="12700"/>
                  </a:lnTo>
                  <a:close/>
                </a:path>
                <a:path w="3244850" h="3238500">
                  <a:moveTo>
                    <a:pt x="1670974" y="0"/>
                  </a:moveTo>
                  <a:lnTo>
                    <a:pt x="1573522" y="0"/>
                  </a:lnTo>
                  <a:lnTo>
                    <a:pt x="1525155" y="12700"/>
                  </a:lnTo>
                  <a:lnTo>
                    <a:pt x="1719340" y="12700"/>
                  </a:lnTo>
                  <a:lnTo>
                    <a:pt x="16709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167088" y="1814527"/>
              <a:ext cx="3244850" cy="3241040"/>
            </a:xfrm>
            <a:custGeom>
              <a:avLst/>
              <a:gdLst/>
              <a:ahLst/>
              <a:cxnLst/>
              <a:rect l="l" t="t" r="r" b="b"/>
              <a:pathLst>
                <a:path w="3244850" h="3241040">
                  <a:moveTo>
                    <a:pt x="1622249" y="0"/>
                  </a:moveTo>
                  <a:lnTo>
                    <a:pt x="1573522" y="715"/>
                  </a:lnTo>
                  <a:lnTo>
                    <a:pt x="1525154" y="2848"/>
                  </a:lnTo>
                  <a:lnTo>
                    <a:pt x="1477165" y="6379"/>
                  </a:lnTo>
                  <a:lnTo>
                    <a:pt x="1429574" y="11287"/>
                  </a:lnTo>
                  <a:lnTo>
                    <a:pt x="1382403" y="17553"/>
                  </a:lnTo>
                  <a:lnTo>
                    <a:pt x="1335669" y="25157"/>
                  </a:lnTo>
                  <a:lnTo>
                    <a:pt x="1289395" y="34078"/>
                  </a:lnTo>
                  <a:lnTo>
                    <a:pt x="1243599" y="44297"/>
                  </a:lnTo>
                  <a:lnTo>
                    <a:pt x="1198302" y="55794"/>
                  </a:lnTo>
                  <a:lnTo>
                    <a:pt x="1153524" y="68549"/>
                  </a:lnTo>
                  <a:lnTo>
                    <a:pt x="1109284" y="82541"/>
                  </a:lnTo>
                  <a:lnTo>
                    <a:pt x="1065604" y="97751"/>
                  </a:lnTo>
                  <a:lnTo>
                    <a:pt x="1022502" y="114159"/>
                  </a:lnTo>
                  <a:lnTo>
                    <a:pt x="979999" y="131745"/>
                  </a:lnTo>
                  <a:lnTo>
                    <a:pt x="938115" y="150488"/>
                  </a:lnTo>
                  <a:lnTo>
                    <a:pt x="896869" y="170370"/>
                  </a:lnTo>
                  <a:lnTo>
                    <a:pt x="856283" y="191369"/>
                  </a:lnTo>
                  <a:lnTo>
                    <a:pt x="816375" y="213466"/>
                  </a:lnTo>
                  <a:lnTo>
                    <a:pt x="777167" y="236641"/>
                  </a:lnTo>
                  <a:lnTo>
                    <a:pt x="738677" y="260874"/>
                  </a:lnTo>
                  <a:lnTo>
                    <a:pt x="700927" y="286145"/>
                  </a:lnTo>
                  <a:lnTo>
                    <a:pt x="663935" y="312434"/>
                  </a:lnTo>
                  <a:lnTo>
                    <a:pt x="627722" y="339721"/>
                  </a:lnTo>
                  <a:lnTo>
                    <a:pt x="592309" y="367986"/>
                  </a:lnTo>
                  <a:lnTo>
                    <a:pt x="557714" y="397208"/>
                  </a:lnTo>
                  <a:lnTo>
                    <a:pt x="523958" y="427369"/>
                  </a:lnTo>
                  <a:lnTo>
                    <a:pt x="491062" y="458448"/>
                  </a:lnTo>
                  <a:lnTo>
                    <a:pt x="459044" y="490425"/>
                  </a:lnTo>
                  <a:lnTo>
                    <a:pt x="427926" y="523280"/>
                  </a:lnTo>
                  <a:lnTo>
                    <a:pt x="397726" y="556993"/>
                  </a:lnTo>
                  <a:lnTo>
                    <a:pt x="368466" y="591544"/>
                  </a:lnTo>
                  <a:lnTo>
                    <a:pt x="340165" y="626913"/>
                  </a:lnTo>
                  <a:lnTo>
                    <a:pt x="312843" y="663081"/>
                  </a:lnTo>
                  <a:lnTo>
                    <a:pt x="286520" y="700026"/>
                  </a:lnTo>
                  <a:lnTo>
                    <a:pt x="261217" y="737730"/>
                  </a:lnTo>
                  <a:lnTo>
                    <a:pt x="236952" y="776172"/>
                  </a:lnTo>
                  <a:lnTo>
                    <a:pt x="213747" y="815332"/>
                  </a:lnTo>
                  <a:lnTo>
                    <a:pt x="191621" y="855190"/>
                  </a:lnTo>
                  <a:lnTo>
                    <a:pt x="170595" y="895726"/>
                  </a:lnTo>
                  <a:lnTo>
                    <a:pt x="150687" y="936921"/>
                  </a:lnTo>
                  <a:lnTo>
                    <a:pt x="131919" y="978754"/>
                  </a:lnTo>
                  <a:lnTo>
                    <a:pt x="114310" y="1021206"/>
                  </a:lnTo>
                  <a:lnTo>
                    <a:pt x="97881" y="1064255"/>
                  </a:lnTo>
                  <a:lnTo>
                    <a:pt x="82651" y="1107883"/>
                  </a:lnTo>
                  <a:lnTo>
                    <a:pt x="68640" y="1152069"/>
                  </a:lnTo>
                  <a:lnTo>
                    <a:pt x="55868" y="1196794"/>
                  </a:lnTo>
                  <a:lnTo>
                    <a:pt x="44356" y="1242037"/>
                  </a:lnTo>
                  <a:lnTo>
                    <a:pt x="34124" y="1287778"/>
                  </a:lnTo>
                  <a:lnTo>
                    <a:pt x="25190" y="1333998"/>
                  </a:lnTo>
                  <a:lnTo>
                    <a:pt x="17577" y="1380676"/>
                  </a:lnTo>
                  <a:lnTo>
                    <a:pt x="11302" y="1427793"/>
                  </a:lnTo>
                  <a:lnTo>
                    <a:pt x="6387" y="1475328"/>
                  </a:lnTo>
                  <a:lnTo>
                    <a:pt x="2852" y="1523262"/>
                  </a:lnTo>
                  <a:lnTo>
                    <a:pt x="716" y="1571574"/>
                  </a:lnTo>
                  <a:lnTo>
                    <a:pt x="0" y="1620244"/>
                  </a:lnTo>
                  <a:lnTo>
                    <a:pt x="716" y="1668915"/>
                  </a:lnTo>
                  <a:lnTo>
                    <a:pt x="2852" y="1717227"/>
                  </a:lnTo>
                  <a:lnTo>
                    <a:pt x="6387" y="1765161"/>
                  </a:lnTo>
                  <a:lnTo>
                    <a:pt x="11302" y="1812697"/>
                  </a:lnTo>
                  <a:lnTo>
                    <a:pt x="17577" y="1859815"/>
                  </a:lnTo>
                  <a:lnTo>
                    <a:pt x="25190" y="1906494"/>
                  </a:lnTo>
                  <a:lnTo>
                    <a:pt x="34124" y="1952715"/>
                  </a:lnTo>
                  <a:lnTo>
                    <a:pt x="44356" y="1998458"/>
                  </a:lnTo>
                  <a:lnTo>
                    <a:pt x="55868" y="2043702"/>
                  </a:lnTo>
                  <a:lnTo>
                    <a:pt x="68640" y="2088428"/>
                  </a:lnTo>
                  <a:lnTo>
                    <a:pt x="82651" y="2132616"/>
                  </a:lnTo>
                  <a:lnTo>
                    <a:pt x="97881" y="2176246"/>
                  </a:lnTo>
                  <a:lnTo>
                    <a:pt x="114310" y="2219298"/>
                  </a:lnTo>
                  <a:lnTo>
                    <a:pt x="131919" y="2261751"/>
                  </a:lnTo>
                  <a:lnTo>
                    <a:pt x="150687" y="2303587"/>
                  </a:lnTo>
                  <a:lnTo>
                    <a:pt x="170595" y="2344784"/>
                  </a:lnTo>
                  <a:lnTo>
                    <a:pt x="191621" y="2385323"/>
                  </a:lnTo>
                  <a:lnTo>
                    <a:pt x="213747" y="2425184"/>
                  </a:lnTo>
                  <a:lnTo>
                    <a:pt x="236952" y="2464346"/>
                  </a:lnTo>
                  <a:lnTo>
                    <a:pt x="261217" y="2502791"/>
                  </a:lnTo>
                  <a:lnTo>
                    <a:pt x="286520" y="2540497"/>
                  </a:lnTo>
                  <a:lnTo>
                    <a:pt x="312843" y="2577445"/>
                  </a:lnTo>
                  <a:lnTo>
                    <a:pt x="340165" y="2613616"/>
                  </a:lnTo>
                  <a:lnTo>
                    <a:pt x="368466" y="2648988"/>
                  </a:lnTo>
                  <a:lnTo>
                    <a:pt x="397726" y="2683542"/>
                  </a:lnTo>
                  <a:lnTo>
                    <a:pt x="427926" y="2717258"/>
                  </a:lnTo>
                  <a:lnTo>
                    <a:pt x="459044" y="2750115"/>
                  </a:lnTo>
                  <a:lnTo>
                    <a:pt x="491062" y="2782095"/>
                  </a:lnTo>
                  <a:lnTo>
                    <a:pt x="523958" y="2813177"/>
                  </a:lnTo>
                  <a:lnTo>
                    <a:pt x="557714" y="2843341"/>
                  </a:lnTo>
                  <a:lnTo>
                    <a:pt x="592309" y="2872566"/>
                  </a:lnTo>
                  <a:lnTo>
                    <a:pt x="627722" y="2900834"/>
                  </a:lnTo>
                  <a:lnTo>
                    <a:pt x="663935" y="2928124"/>
                  </a:lnTo>
                  <a:lnTo>
                    <a:pt x="700927" y="2954415"/>
                  </a:lnTo>
                  <a:lnTo>
                    <a:pt x="738677" y="2979689"/>
                  </a:lnTo>
                  <a:lnTo>
                    <a:pt x="777167" y="3003924"/>
                  </a:lnTo>
                  <a:lnTo>
                    <a:pt x="816375" y="3027102"/>
                  </a:lnTo>
                  <a:lnTo>
                    <a:pt x="856283" y="3049202"/>
                  </a:lnTo>
                  <a:lnTo>
                    <a:pt x="896869" y="3070203"/>
                  </a:lnTo>
                  <a:lnTo>
                    <a:pt x="938115" y="3090087"/>
                  </a:lnTo>
                  <a:lnTo>
                    <a:pt x="979999" y="3108833"/>
                  </a:lnTo>
                  <a:lnTo>
                    <a:pt x="1022502" y="3126421"/>
                  </a:lnTo>
                  <a:lnTo>
                    <a:pt x="1065604" y="3142831"/>
                  </a:lnTo>
                  <a:lnTo>
                    <a:pt x="1109284" y="3158043"/>
                  </a:lnTo>
                  <a:lnTo>
                    <a:pt x="1153524" y="3172037"/>
                  </a:lnTo>
                  <a:lnTo>
                    <a:pt x="1198302" y="3184793"/>
                  </a:lnTo>
                  <a:lnTo>
                    <a:pt x="1243599" y="3196292"/>
                  </a:lnTo>
                  <a:lnTo>
                    <a:pt x="1289395" y="3206512"/>
                  </a:lnTo>
                  <a:lnTo>
                    <a:pt x="1335669" y="3215435"/>
                  </a:lnTo>
                  <a:lnTo>
                    <a:pt x="1382403" y="3223039"/>
                  </a:lnTo>
                  <a:lnTo>
                    <a:pt x="1429574" y="3229306"/>
                  </a:lnTo>
                  <a:lnTo>
                    <a:pt x="1477165" y="3234215"/>
                  </a:lnTo>
                  <a:lnTo>
                    <a:pt x="1525154" y="3237747"/>
                  </a:lnTo>
                  <a:lnTo>
                    <a:pt x="1573522" y="3239880"/>
                  </a:lnTo>
                  <a:lnTo>
                    <a:pt x="1622249" y="3240596"/>
                  </a:lnTo>
                  <a:lnTo>
                    <a:pt x="1670974" y="3239880"/>
                  </a:lnTo>
                  <a:lnTo>
                    <a:pt x="1719340" y="3237747"/>
                  </a:lnTo>
                  <a:lnTo>
                    <a:pt x="1767327" y="3234215"/>
                  </a:lnTo>
                  <a:lnTo>
                    <a:pt x="1814915" y="3229306"/>
                  </a:lnTo>
                  <a:lnTo>
                    <a:pt x="1862085" y="3223039"/>
                  </a:lnTo>
                  <a:lnTo>
                    <a:pt x="1908816" y="3215435"/>
                  </a:lnTo>
                  <a:lnTo>
                    <a:pt x="1955088" y="3206512"/>
                  </a:lnTo>
                  <a:lnTo>
                    <a:pt x="2000882" y="3196292"/>
                  </a:lnTo>
                  <a:lnTo>
                    <a:pt x="2046176" y="3184793"/>
                  </a:lnTo>
                  <a:lnTo>
                    <a:pt x="2090952" y="3172037"/>
                  </a:lnTo>
                  <a:lnTo>
                    <a:pt x="2135189" y="3158043"/>
                  </a:lnTo>
                  <a:lnTo>
                    <a:pt x="2178867" y="3142831"/>
                  </a:lnTo>
                  <a:lnTo>
                    <a:pt x="2221967" y="3126421"/>
                  </a:lnTo>
                  <a:lnTo>
                    <a:pt x="2264467" y="3108833"/>
                  </a:lnTo>
                  <a:lnTo>
                    <a:pt x="2306349" y="3090087"/>
                  </a:lnTo>
                  <a:lnTo>
                    <a:pt x="2347591" y="3070203"/>
                  </a:lnTo>
                  <a:lnTo>
                    <a:pt x="2388175" y="3049202"/>
                  </a:lnTo>
                  <a:lnTo>
                    <a:pt x="2428080" y="3027102"/>
                  </a:lnTo>
                  <a:lnTo>
                    <a:pt x="2467286" y="3003924"/>
                  </a:lnTo>
                  <a:lnTo>
                    <a:pt x="2505773" y="2979689"/>
                  </a:lnTo>
                  <a:lnTo>
                    <a:pt x="2543521" y="2954415"/>
                  </a:lnTo>
                  <a:lnTo>
                    <a:pt x="2580510" y="2928124"/>
                  </a:lnTo>
                  <a:lnTo>
                    <a:pt x="2616720" y="2900834"/>
                  </a:lnTo>
                  <a:lnTo>
                    <a:pt x="2652132" y="2872566"/>
                  </a:lnTo>
                  <a:lnTo>
                    <a:pt x="2686724" y="2843341"/>
                  </a:lnTo>
                  <a:lnTo>
                    <a:pt x="2720477" y="2813177"/>
                  </a:lnTo>
                  <a:lnTo>
                    <a:pt x="2753371" y="2782095"/>
                  </a:lnTo>
                  <a:lnTo>
                    <a:pt x="2785386" y="2750115"/>
                  </a:lnTo>
                  <a:lnTo>
                    <a:pt x="2816502" y="2717258"/>
                  </a:lnTo>
                  <a:lnTo>
                    <a:pt x="2846699" y="2683542"/>
                  </a:lnTo>
                  <a:lnTo>
                    <a:pt x="2875957" y="2648988"/>
                  </a:lnTo>
                  <a:lnTo>
                    <a:pt x="2904256" y="2613616"/>
                  </a:lnTo>
                  <a:lnTo>
                    <a:pt x="2931576" y="2577445"/>
                  </a:lnTo>
                  <a:lnTo>
                    <a:pt x="2957896" y="2540497"/>
                  </a:lnTo>
                  <a:lnTo>
                    <a:pt x="2983198" y="2502791"/>
                  </a:lnTo>
                  <a:lnTo>
                    <a:pt x="3007460" y="2464346"/>
                  </a:lnTo>
                  <a:lnTo>
                    <a:pt x="3030663" y="2425184"/>
                  </a:lnTo>
                  <a:lnTo>
                    <a:pt x="3052787" y="2385323"/>
                  </a:lnTo>
                  <a:lnTo>
                    <a:pt x="3073812" y="2344784"/>
                  </a:lnTo>
                  <a:lnTo>
                    <a:pt x="3093718" y="2303587"/>
                  </a:lnTo>
                  <a:lnTo>
                    <a:pt x="3112484" y="2261751"/>
                  </a:lnTo>
                  <a:lnTo>
                    <a:pt x="3130092" y="2219298"/>
                  </a:lnTo>
                  <a:lnTo>
                    <a:pt x="3146520" y="2176246"/>
                  </a:lnTo>
                  <a:lnTo>
                    <a:pt x="3161748" y="2132616"/>
                  </a:lnTo>
                  <a:lnTo>
                    <a:pt x="3175758" y="2088428"/>
                  </a:lnTo>
                  <a:lnTo>
                    <a:pt x="3188528" y="2043702"/>
                  </a:lnTo>
                  <a:lnTo>
                    <a:pt x="3200039" y="1998458"/>
                  </a:lnTo>
                  <a:lnTo>
                    <a:pt x="3210271" y="1952715"/>
                  </a:lnTo>
                  <a:lnTo>
                    <a:pt x="3219203" y="1906494"/>
                  </a:lnTo>
                  <a:lnTo>
                    <a:pt x="3226816" y="1859815"/>
                  </a:lnTo>
                  <a:lnTo>
                    <a:pt x="3233090" y="1812697"/>
                  </a:lnTo>
                  <a:lnTo>
                    <a:pt x="3238005" y="1765161"/>
                  </a:lnTo>
                  <a:lnTo>
                    <a:pt x="3241540" y="1717227"/>
                  </a:lnTo>
                  <a:lnTo>
                    <a:pt x="3243676" y="1668915"/>
                  </a:lnTo>
                  <a:lnTo>
                    <a:pt x="3244392" y="1620244"/>
                  </a:lnTo>
                  <a:lnTo>
                    <a:pt x="3243676" y="1571574"/>
                  </a:lnTo>
                  <a:lnTo>
                    <a:pt x="3241540" y="1523262"/>
                  </a:lnTo>
                  <a:lnTo>
                    <a:pt x="3238005" y="1475328"/>
                  </a:lnTo>
                  <a:lnTo>
                    <a:pt x="3233090" y="1427793"/>
                  </a:lnTo>
                  <a:lnTo>
                    <a:pt x="3226816" y="1380676"/>
                  </a:lnTo>
                  <a:lnTo>
                    <a:pt x="3219203" y="1333998"/>
                  </a:lnTo>
                  <a:lnTo>
                    <a:pt x="3210271" y="1287778"/>
                  </a:lnTo>
                  <a:lnTo>
                    <a:pt x="3200039" y="1242037"/>
                  </a:lnTo>
                  <a:lnTo>
                    <a:pt x="3188528" y="1196794"/>
                  </a:lnTo>
                  <a:lnTo>
                    <a:pt x="3175758" y="1152069"/>
                  </a:lnTo>
                  <a:lnTo>
                    <a:pt x="3161748" y="1107883"/>
                  </a:lnTo>
                  <a:lnTo>
                    <a:pt x="3146520" y="1064255"/>
                  </a:lnTo>
                  <a:lnTo>
                    <a:pt x="3130092" y="1021206"/>
                  </a:lnTo>
                  <a:lnTo>
                    <a:pt x="3112484" y="978754"/>
                  </a:lnTo>
                  <a:lnTo>
                    <a:pt x="3093718" y="936921"/>
                  </a:lnTo>
                  <a:lnTo>
                    <a:pt x="3073812" y="895726"/>
                  </a:lnTo>
                  <a:lnTo>
                    <a:pt x="3052787" y="855190"/>
                  </a:lnTo>
                  <a:lnTo>
                    <a:pt x="3030663" y="815332"/>
                  </a:lnTo>
                  <a:lnTo>
                    <a:pt x="3007460" y="776172"/>
                  </a:lnTo>
                  <a:lnTo>
                    <a:pt x="2983198" y="737730"/>
                  </a:lnTo>
                  <a:lnTo>
                    <a:pt x="2957896" y="700026"/>
                  </a:lnTo>
                  <a:lnTo>
                    <a:pt x="2931576" y="663081"/>
                  </a:lnTo>
                  <a:lnTo>
                    <a:pt x="2904256" y="626913"/>
                  </a:lnTo>
                  <a:lnTo>
                    <a:pt x="2875957" y="591544"/>
                  </a:lnTo>
                  <a:lnTo>
                    <a:pt x="2846699" y="556993"/>
                  </a:lnTo>
                  <a:lnTo>
                    <a:pt x="2816502" y="523280"/>
                  </a:lnTo>
                  <a:lnTo>
                    <a:pt x="2785386" y="490425"/>
                  </a:lnTo>
                  <a:lnTo>
                    <a:pt x="2753371" y="458448"/>
                  </a:lnTo>
                  <a:lnTo>
                    <a:pt x="2720477" y="427369"/>
                  </a:lnTo>
                  <a:lnTo>
                    <a:pt x="2686724" y="397208"/>
                  </a:lnTo>
                  <a:lnTo>
                    <a:pt x="2652132" y="367986"/>
                  </a:lnTo>
                  <a:lnTo>
                    <a:pt x="2616720" y="339721"/>
                  </a:lnTo>
                  <a:lnTo>
                    <a:pt x="2580510" y="312434"/>
                  </a:lnTo>
                  <a:lnTo>
                    <a:pt x="2543521" y="286145"/>
                  </a:lnTo>
                  <a:lnTo>
                    <a:pt x="2505773" y="260874"/>
                  </a:lnTo>
                  <a:lnTo>
                    <a:pt x="2467286" y="236641"/>
                  </a:lnTo>
                  <a:lnTo>
                    <a:pt x="2428080" y="213466"/>
                  </a:lnTo>
                  <a:lnTo>
                    <a:pt x="2388175" y="191369"/>
                  </a:lnTo>
                  <a:lnTo>
                    <a:pt x="2347591" y="170370"/>
                  </a:lnTo>
                  <a:lnTo>
                    <a:pt x="2306349" y="150488"/>
                  </a:lnTo>
                  <a:lnTo>
                    <a:pt x="2264467" y="131745"/>
                  </a:lnTo>
                  <a:lnTo>
                    <a:pt x="2221967" y="114159"/>
                  </a:lnTo>
                  <a:lnTo>
                    <a:pt x="2178867" y="97751"/>
                  </a:lnTo>
                  <a:lnTo>
                    <a:pt x="2135189" y="82541"/>
                  </a:lnTo>
                  <a:lnTo>
                    <a:pt x="2090952" y="68549"/>
                  </a:lnTo>
                  <a:lnTo>
                    <a:pt x="2046176" y="55794"/>
                  </a:lnTo>
                  <a:lnTo>
                    <a:pt x="2000882" y="44297"/>
                  </a:lnTo>
                  <a:lnTo>
                    <a:pt x="1955088" y="34078"/>
                  </a:lnTo>
                  <a:lnTo>
                    <a:pt x="1908816" y="25157"/>
                  </a:lnTo>
                  <a:lnTo>
                    <a:pt x="1862085" y="17553"/>
                  </a:lnTo>
                  <a:lnTo>
                    <a:pt x="1814915" y="11287"/>
                  </a:lnTo>
                  <a:lnTo>
                    <a:pt x="1767327" y="6379"/>
                  </a:lnTo>
                  <a:lnTo>
                    <a:pt x="1719340" y="2848"/>
                  </a:lnTo>
                  <a:lnTo>
                    <a:pt x="1670974" y="715"/>
                  </a:lnTo>
                  <a:lnTo>
                    <a:pt x="1622249" y="0"/>
                  </a:lnTo>
                  <a:close/>
                </a:path>
                <a:path w="3244850" h="3241040">
                  <a:moveTo>
                    <a:pt x="1622249" y="2814187"/>
                  </a:moveTo>
                  <a:lnTo>
                    <a:pt x="1572789" y="2808643"/>
                  </a:lnTo>
                  <a:lnTo>
                    <a:pt x="1527659" y="2792805"/>
                  </a:lnTo>
                  <a:lnTo>
                    <a:pt x="1488056" y="2767867"/>
                  </a:lnTo>
                  <a:lnTo>
                    <a:pt x="1455174" y="2735022"/>
                  </a:lnTo>
                  <a:lnTo>
                    <a:pt x="1430207" y="2695464"/>
                  </a:lnTo>
                  <a:lnTo>
                    <a:pt x="1414351" y="2650387"/>
                  </a:lnTo>
                  <a:lnTo>
                    <a:pt x="1408800" y="2600983"/>
                  </a:lnTo>
                  <a:lnTo>
                    <a:pt x="1414351" y="2551580"/>
                  </a:lnTo>
                  <a:lnTo>
                    <a:pt x="1430207" y="2506502"/>
                  </a:lnTo>
                  <a:lnTo>
                    <a:pt x="1455174" y="2466944"/>
                  </a:lnTo>
                  <a:lnTo>
                    <a:pt x="1488056" y="2434100"/>
                  </a:lnTo>
                  <a:lnTo>
                    <a:pt x="1527659" y="2409162"/>
                  </a:lnTo>
                  <a:lnTo>
                    <a:pt x="1572789" y="2393324"/>
                  </a:lnTo>
                  <a:lnTo>
                    <a:pt x="1622249" y="2387779"/>
                  </a:lnTo>
                  <a:lnTo>
                    <a:pt x="1671708" y="2393324"/>
                  </a:lnTo>
                  <a:lnTo>
                    <a:pt x="1716832" y="2409162"/>
                  </a:lnTo>
                  <a:lnTo>
                    <a:pt x="1756428" y="2434100"/>
                  </a:lnTo>
                  <a:lnTo>
                    <a:pt x="1789303" y="2466944"/>
                  </a:lnTo>
                  <a:lnTo>
                    <a:pt x="1814263" y="2506502"/>
                  </a:lnTo>
                  <a:lnTo>
                    <a:pt x="1830114" y="2551580"/>
                  </a:lnTo>
                  <a:lnTo>
                    <a:pt x="1835663" y="2600983"/>
                  </a:lnTo>
                  <a:lnTo>
                    <a:pt x="1830114" y="2650387"/>
                  </a:lnTo>
                  <a:lnTo>
                    <a:pt x="1814263" y="2695464"/>
                  </a:lnTo>
                  <a:lnTo>
                    <a:pt x="1789303" y="2735022"/>
                  </a:lnTo>
                  <a:lnTo>
                    <a:pt x="1756428" y="2767867"/>
                  </a:lnTo>
                  <a:lnTo>
                    <a:pt x="1716832" y="2792805"/>
                  </a:lnTo>
                  <a:lnTo>
                    <a:pt x="1671708" y="2808643"/>
                  </a:lnTo>
                  <a:lnTo>
                    <a:pt x="1622249" y="2814187"/>
                  </a:lnTo>
                  <a:close/>
                </a:path>
                <a:path w="3244850" h="3241040">
                  <a:moveTo>
                    <a:pt x="1750283" y="1824920"/>
                  </a:moveTo>
                  <a:lnTo>
                    <a:pt x="1750283" y="1932988"/>
                  </a:lnTo>
                  <a:lnTo>
                    <a:pt x="1750283" y="2062643"/>
                  </a:lnTo>
                  <a:lnTo>
                    <a:pt x="1750283" y="2171510"/>
                  </a:lnTo>
                  <a:lnTo>
                    <a:pt x="1750283" y="2217216"/>
                  </a:lnTo>
                  <a:lnTo>
                    <a:pt x="1494144" y="2217216"/>
                  </a:lnTo>
                  <a:lnTo>
                    <a:pt x="1494144" y="1577603"/>
                  </a:lnTo>
                  <a:lnTo>
                    <a:pt x="1622249" y="1577603"/>
                  </a:lnTo>
                  <a:lnTo>
                    <a:pt x="1674651" y="1575672"/>
                  </a:lnTo>
                  <a:lnTo>
                    <a:pt x="1724535" y="1569950"/>
                  </a:lnTo>
                  <a:lnTo>
                    <a:pt x="1771779" y="1560542"/>
                  </a:lnTo>
                  <a:lnTo>
                    <a:pt x="1816267" y="1547555"/>
                  </a:lnTo>
                  <a:lnTo>
                    <a:pt x="1857879" y="1531095"/>
                  </a:lnTo>
                  <a:lnTo>
                    <a:pt x="1896496" y="1511269"/>
                  </a:lnTo>
                  <a:lnTo>
                    <a:pt x="1931999" y="1488182"/>
                  </a:lnTo>
                  <a:lnTo>
                    <a:pt x="1964270" y="1461940"/>
                  </a:lnTo>
                  <a:lnTo>
                    <a:pt x="1993190" y="1432651"/>
                  </a:lnTo>
                  <a:lnTo>
                    <a:pt x="2018639" y="1400419"/>
                  </a:lnTo>
                  <a:lnTo>
                    <a:pt x="2040499" y="1365352"/>
                  </a:lnTo>
                  <a:lnTo>
                    <a:pt x="2058651" y="1327555"/>
                  </a:lnTo>
                  <a:lnTo>
                    <a:pt x="2072976" y="1287135"/>
                  </a:lnTo>
                  <a:lnTo>
                    <a:pt x="2083356" y="1244197"/>
                  </a:lnTo>
                  <a:lnTo>
                    <a:pt x="2089670" y="1198849"/>
                  </a:lnTo>
                  <a:lnTo>
                    <a:pt x="2091802" y="1151195"/>
                  </a:lnTo>
                  <a:lnTo>
                    <a:pt x="2089483" y="1101657"/>
                  </a:lnTo>
                  <a:lnTo>
                    <a:pt x="2082655" y="1053912"/>
                  </a:lnTo>
                  <a:lnTo>
                    <a:pt x="2071513" y="1008154"/>
                  </a:lnTo>
                  <a:lnTo>
                    <a:pt x="2056250" y="964575"/>
                  </a:lnTo>
                  <a:lnTo>
                    <a:pt x="2037060" y="923370"/>
                  </a:lnTo>
                  <a:lnTo>
                    <a:pt x="2014136" y="884732"/>
                  </a:lnTo>
                  <a:lnTo>
                    <a:pt x="1987674" y="848854"/>
                  </a:lnTo>
                  <a:lnTo>
                    <a:pt x="1957867" y="815932"/>
                  </a:lnTo>
                  <a:lnTo>
                    <a:pt x="1924908" y="786157"/>
                  </a:lnTo>
                  <a:lnTo>
                    <a:pt x="1888992" y="759724"/>
                  </a:lnTo>
                  <a:lnTo>
                    <a:pt x="1850312" y="736826"/>
                  </a:lnTo>
                  <a:lnTo>
                    <a:pt x="1809063" y="717658"/>
                  </a:lnTo>
                  <a:lnTo>
                    <a:pt x="1765438" y="702412"/>
                  </a:lnTo>
                  <a:lnTo>
                    <a:pt x="1719632" y="691282"/>
                  </a:lnTo>
                  <a:lnTo>
                    <a:pt x="1671837" y="684462"/>
                  </a:lnTo>
                  <a:lnTo>
                    <a:pt x="1622249" y="682146"/>
                  </a:lnTo>
                  <a:lnTo>
                    <a:pt x="1568427" y="684181"/>
                  </a:lnTo>
                  <a:lnTo>
                    <a:pt x="1517489" y="690233"/>
                  </a:lnTo>
                  <a:lnTo>
                    <a:pt x="1469515" y="700220"/>
                  </a:lnTo>
                  <a:lnTo>
                    <a:pt x="1424588" y="714060"/>
                  </a:lnTo>
                  <a:lnTo>
                    <a:pt x="1382788" y="731673"/>
                  </a:lnTo>
                  <a:lnTo>
                    <a:pt x="1344196" y="752978"/>
                  </a:lnTo>
                  <a:lnTo>
                    <a:pt x="1308895" y="777893"/>
                  </a:lnTo>
                  <a:lnTo>
                    <a:pt x="1276964" y="806337"/>
                  </a:lnTo>
                  <a:lnTo>
                    <a:pt x="1248485" y="838230"/>
                  </a:lnTo>
                  <a:lnTo>
                    <a:pt x="1223541" y="873488"/>
                  </a:lnTo>
                  <a:lnTo>
                    <a:pt x="1202211" y="912033"/>
                  </a:lnTo>
                  <a:lnTo>
                    <a:pt x="1184576" y="953781"/>
                  </a:lnTo>
                  <a:lnTo>
                    <a:pt x="1170720" y="998653"/>
                  </a:lnTo>
                  <a:lnTo>
                    <a:pt x="1160721" y="1046567"/>
                  </a:lnTo>
                  <a:lnTo>
                    <a:pt x="1154663" y="1097441"/>
                  </a:lnTo>
                  <a:lnTo>
                    <a:pt x="1152625" y="1151195"/>
                  </a:lnTo>
                  <a:lnTo>
                    <a:pt x="896522" y="1151195"/>
                  </a:lnTo>
                  <a:lnTo>
                    <a:pt x="897906" y="1099708"/>
                  </a:lnTo>
                  <a:lnTo>
                    <a:pt x="902021" y="1049668"/>
                  </a:lnTo>
                  <a:lnTo>
                    <a:pt x="908812" y="1001132"/>
                  </a:lnTo>
                  <a:lnTo>
                    <a:pt x="918222" y="954154"/>
                  </a:lnTo>
                  <a:lnTo>
                    <a:pt x="930196" y="908791"/>
                  </a:lnTo>
                  <a:lnTo>
                    <a:pt x="944678" y="865097"/>
                  </a:lnTo>
                  <a:lnTo>
                    <a:pt x="961612" y="823130"/>
                  </a:lnTo>
                  <a:lnTo>
                    <a:pt x="980943" y="782944"/>
                  </a:lnTo>
                  <a:lnTo>
                    <a:pt x="1002615" y="744596"/>
                  </a:lnTo>
                  <a:lnTo>
                    <a:pt x="1026572" y="708140"/>
                  </a:lnTo>
                  <a:lnTo>
                    <a:pt x="1052759" y="673633"/>
                  </a:lnTo>
                  <a:lnTo>
                    <a:pt x="1081119" y="641130"/>
                  </a:lnTo>
                  <a:lnTo>
                    <a:pt x="1111597" y="610686"/>
                  </a:lnTo>
                  <a:lnTo>
                    <a:pt x="1144138" y="582359"/>
                  </a:lnTo>
                  <a:lnTo>
                    <a:pt x="1178685" y="556202"/>
                  </a:lnTo>
                  <a:lnTo>
                    <a:pt x="1215182" y="532273"/>
                  </a:lnTo>
                  <a:lnTo>
                    <a:pt x="1253575" y="510625"/>
                  </a:lnTo>
                  <a:lnTo>
                    <a:pt x="1293807" y="491317"/>
                  </a:lnTo>
                  <a:lnTo>
                    <a:pt x="1335822" y="474402"/>
                  </a:lnTo>
                  <a:lnTo>
                    <a:pt x="1379566" y="459936"/>
                  </a:lnTo>
                  <a:lnTo>
                    <a:pt x="1424981" y="447976"/>
                  </a:lnTo>
                  <a:lnTo>
                    <a:pt x="1472013" y="438577"/>
                  </a:lnTo>
                  <a:lnTo>
                    <a:pt x="1520605" y="431794"/>
                  </a:lnTo>
                  <a:lnTo>
                    <a:pt x="1570703" y="427684"/>
                  </a:lnTo>
                  <a:lnTo>
                    <a:pt x="1622249" y="426301"/>
                  </a:lnTo>
                  <a:lnTo>
                    <a:pt x="1670487" y="427821"/>
                  </a:lnTo>
                  <a:lnTo>
                    <a:pt x="1717815" y="432321"/>
                  </a:lnTo>
                  <a:lnTo>
                    <a:pt x="1764144" y="439712"/>
                  </a:lnTo>
                  <a:lnTo>
                    <a:pt x="1809384" y="449902"/>
                  </a:lnTo>
                  <a:lnTo>
                    <a:pt x="1853444" y="462802"/>
                  </a:lnTo>
                  <a:lnTo>
                    <a:pt x="1896233" y="478322"/>
                  </a:lnTo>
                  <a:lnTo>
                    <a:pt x="1937663" y="496371"/>
                  </a:lnTo>
                  <a:lnTo>
                    <a:pt x="1977642" y="516861"/>
                  </a:lnTo>
                  <a:lnTo>
                    <a:pt x="2016081" y="539700"/>
                  </a:lnTo>
                  <a:lnTo>
                    <a:pt x="2052889" y="564799"/>
                  </a:lnTo>
                  <a:lnTo>
                    <a:pt x="2087976" y="592067"/>
                  </a:lnTo>
                  <a:lnTo>
                    <a:pt x="2121251" y="621415"/>
                  </a:lnTo>
                  <a:lnTo>
                    <a:pt x="2152626" y="652752"/>
                  </a:lnTo>
                  <a:lnTo>
                    <a:pt x="2182009" y="685989"/>
                  </a:lnTo>
                  <a:lnTo>
                    <a:pt x="2209310" y="721035"/>
                  </a:lnTo>
                  <a:lnTo>
                    <a:pt x="2234439" y="757800"/>
                  </a:lnTo>
                  <a:lnTo>
                    <a:pt x="2257305" y="796194"/>
                  </a:lnTo>
                  <a:lnTo>
                    <a:pt x="2277820" y="836128"/>
                  </a:lnTo>
                  <a:lnTo>
                    <a:pt x="2295891" y="877511"/>
                  </a:lnTo>
                  <a:lnTo>
                    <a:pt x="2311430" y="920252"/>
                  </a:lnTo>
                  <a:lnTo>
                    <a:pt x="2324346" y="964263"/>
                  </a:lnTo>
                  <a:lnTo>
                    <a:pt x="2334549" y="1009453"/>
                  </a:lnTo>
                  <a:lnTo>
                    <a:pt x="2341949" y="1055732"/>
                  </a:lnTo>
                  <a:lnTo>
                    <a:pt x="2346454" y="1103009"/>
                  </a:lnTo>
                  <a:lnTo>
                    <a:pt x="2347976" y="1151195"/>
                  </a:lnTo>
                  <a:lnTo>
                    <a:pt x="2346363" y="1202266"/>
                  </a:lnTo>
                  <a:lnTo>
                    <a:pt x="2341574" y="1251875"/>
                  </a:lnTo>
                  <a:lnTo>
                    <a:pt x="2333688" y="1299953"/>
                  </a:lnTo>
                  <a:lnTo>
                    <a:pt x="2322782" y="1346432"/>
                  </a:lnTo>
                  <a:lnTo>
                    <a:pt x="2308932" y="1391243"/>
                  </a:lnTo>
                  <a:lnTo>
                    <a:pt x="2292217" y="1434315"/>
                  </a:lnTo>
                  <a:lnTo>
                    <a:pt x="2272714" y="1475581"/>
                  </a:lnTo>
                  <a:lnTo>
                    <a:pt x="2250501" y="1514971"/>
                  </a:lnTo>
                  <a:lnTo>
                    <a:pt x="2225654" y="1552417"/>
                  </a:lnTo>
                  <a:lnTo>
                    <a:pt x="2198252" y="1587848"/>
                  </a:lnTo>
                  <a:lnTo>
                    <a:pt x="2168371" y="1621196"/>
                  </a:lnTo>
                  <a:lnTo>
                    <a:pt x="2136089" y="1652393"/>
                  </a:lnTo>
                  <a:lnTo>
                    <a:pt x="2101483" y="1681368"/>
                  </a:lnTo>
                  <a:lnTo>
                    <a:pt x="2064632" y="1708053"/>
                  </a:lnTo>
                  <a:lnTo>
                    <a:pt x="2025612" y="1732378"/>
                  </a:lnTo>
                  <a:lnTo>
                    <a:pt x="1984500" y="1754276"/>
                  </a:lnTo>
                  <a:lnTo>
                    <a:pt x="1941375" y="1773676"/>
                  </a:lnTo>
                  <a:lnTo>
                    <a:pt x="1896313" y="1790509"/>
                  </a:lnTo>
                  <a:lnTo>
                    <a:pt x="1849392" y="1804707"/>
                  </a:lnTo>
                  <a:lnTo>
                    <a:pt x="1800690" y="1816200"/>
                  </a:lnTo>
                  <a:lnTo>
                    <a:pt x="1750283" y="1824920"/>
                  </a:lnTo>
                  <a:close/>
                </a:path>
              </a:pathLst>
            </a:custGeom>
            <a:ln w="49776">
              <a:solidFill>
                <a:srgbClr val="D183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"/>
            <a:ext cx="12192000" cy="6856095"/>
            <a:chOff x="0" y="7"/>
            <a:chExt cx="12192000" cy="68560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"/>
              <a:ext cx="12192000" cy="68557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7504" y="5803392"/>
              <a:ext cx="2074163" cy="37337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16939" y="3659885"/>
            <a:ext cx="10360660" cy="195453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80"/>
              </a:spcBef>
            </a:pP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12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U.S.</a:t>
            </a:r>
            <a:r>
              <a:rPr dirty="0" sz="2300" spc="12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Grains</a:t>
            </a:r>
            <a:r>
              <a:rPr dirty="0" sz="2300" spc="12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Council</a:t>
            </a:r>
            <a:r>
              <a:rPr dirty="0" sz="2300" spc="12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develops</a:t>
            </a:r>
            <a:r>
              <a:rPr dirty="0" sz="2300" spc="12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export</a:t>
            </a:r>
            <a:r>
              <a:rPr dirty="0" sz="2300" spc="12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markets</a:t>
            </a:r>
            <a:r>
              <a:rPr dirty="0" sz="2300" spc="13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for</a:t>
            </a:r>
            <a:r>
              <a:rPr dirty="0" sz="2300" spc="12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U.S.</a:t>
            </a:r>
            <a:r>
              <a:rPr dirty="0" sz="2300" spc="12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barley,</a:t>
            </a:r>
            <a:r>
              <a:rPr dirty="0" sz="2300" spc="125">
                <a:latin typeface="Arial"/>
                <a:cs typeface="Arial"/>
              </a:rPr>
              <a:t>  </a:t>
            </a:r>
            <a:r>
              <a:rPr dirty="0" sz="2300" spc="-10">
                <a:latin typeface="Arial"/>
                <a:cs typeface="Arial"/>
              </a:rPr>
              <a:t>corn, </a:t>
            </a:r>
            <a:r>
              <a:rPr dirty="0" sz="2300">
                <a:latin typeface="Arial"/>
                <a:cs typeface="Arial"/>
              </a:rPr>
              <a:t>sorghum</a:t>
            </a:r>
            <a:r>
              <a:rPr dirty="0" sz="2300" spc="5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5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related</a:t>
            </a:r>
            <a:r>
              <a:rPr dirty="0" sz="2300" spc="5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products</a:t>
            </a:r>
            <a:r>
              <a:rPr dirty="0" sz="2300" spc="5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including</a:t>
            </a:r>
            <a:r>
              <a:rPr dirty="0" sz="2300" spc="5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distiller’s</a:t>
            </a:r>
            <a:r>
              <a:rPr dirty="0" sz="2300" spc="5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dried</a:t>
            </a:r>
            <a:r>
              <a:rPr dirty="0" sz="2300" spc="5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grains</a:t>
            </a:r>
            <a:r>
              <a:rPr dirty="0" sz="2300" spc="5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with</a:t>
            </a:r>
            <a:r>
              <a:rPr dirty="0" sz="2300" spc="55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solubles </a:t>
            </a:r>
            <a:r>
              <a:rPr dirty="0" sz="2300">
                <a:latin typeface="Arial"/>
                <a:cs typeface="Arial"/>
              </a:rPr>
              <a:t>(DDGS)</a:t>
            </a:r>
            <a:r>
              <a:rPr dirty="0" sz="2300" spc="30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31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ethanol.</a:t>
            </a:r>
            <a:r>
              <a:rPr dirty="0" sz="2300" spc="30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With</a:t>
            </a:r>
            <a:r>
              <a:rPr dirty="0" sz="2300" spc="310">
                <a:latin typeface="Arial"/>
                <a:cs typeface="Arial"/>
              </a:rPr>
              <a:t>  </a:t>
            </a:r>
            <a:r>
              <a:rPr dirty="0" sz="2300" spc="-10">
                <a:latin typeface="Arial"/>
                <a:cs typeface="Arial"/>
              </a:rPr>
              <a:t>full-</a:t>
            </a:r>
            <a:r>
              <a:rPr dirty="0" sz="2300">
                <a:latin typeface="Arial"/>
                <a:cs typeface="Arial"/>
              </a:rPr>
              <a:t>time</a:t>
            </a:r>
            <a:r>
              <a:rPr dirty="0" sz="2300" spc="30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presence</a:t>
            </a:r>
            <a:r>
              <a:rPr dirty="0" sz="2300" spc="31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305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13</a:t>
            </a:r>
            <a:r>
              <a:rPr dirty="0" sz="2300" spc="31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key</a:t>
            </a:r>
            <a:r>
              <a:rPr dirty="0" sz="2300" spc="310">
                <a:latin typeface="Arial"/>
                <a:cs typeface="Arial"/>
              </a:rPr>
              <a:t>  </a:t>
            </a:r>
            <a:r>
              <a:rPr dirty="0" sz="2300">
                <a:latin typeface="Arial"/>
                <a:cs typeface="Arial"/>
              </a:rPr>
              <a:t>markets</a:t>
            </a:r>
            <a:r>
              <a:rPr dirty="0" sz="2300" spc="305">
                <a:latin typeface="Arial"/>
                <a:cs typeface="Arial"/>
              </a:rPr>
              <a:t>  </a:t>
            </a:r>
            <a:r>
              <a:rPr dirty="0" sz="2300" spc="-25">
                <a:latin typeface="Arial"/>
                <a:cs typeface="Arial"/>
              </a:rPr>
              <a:t>and </a:t>
            </a:r>
            <a:r>
              <a:rPr dirty="0" sz="2300">
                <a:latin typeface="Arial"/>
                <a:cs typeface="Arial"/>
              </a:rPr>
              <a:t>representatives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additional</a:t>
            </a:r>
            <a:r>
              <a:rPr dirty="0" sz="2300" spc="1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15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locations,</a:t>
            </a:r>
            <a:r>
              <a:rPr dirty="0" sz="2300" spc="1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1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Council</a:t>
            </a:r>
            <a:r>
              <a:rPr dirty="0" sz="2300" spc="1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operates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programs</a:t>
            </a:r>
            <a:r>
              <a:rPr dirty="0" sz="2300" spc="130">
                <a:latin typeface="Arial"/>
                <a:cs typeface="Arial"/>
              </a:rPr>
              <a:t> </a:t>
            </a:r>
            <a:r>
              <a:rPr dirty="0" sz="2300" spc="-25">
                <a:latin typeface="Arial"/>
                <a:cs typeface="Arial"/>
              </a:rPr>
              <a:t>in </a:t>
            </a:r>
            <a:r>
              <a:rPr dirty="0" sz="2300">
                <a:latin typeface="Arial"/>
                <a:cs typeface="Arial"/>
              </a:rPr>
              <a:t>more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than</a:t>
            </a:r>
            <a:r>
              <a:rPr dirty="0" sz="2300" spc="10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50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countries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European</a:t>
            </a:r>
            <a:r>
              <a:rPr dirty="0" sz="2300" spc="114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Union.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1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Council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believes</a:t>
            </a:r>
            <a:r>
              <a:rPr dirty="0" sz="2300" spc="1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exports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5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vital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global</a:t>
            </a:r>
            <a:r>
              <a:rPr dirty="0" sz="2300" spc="-5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economic</a:t>
            </a:r>
            <a:r>
              <a:rPr dirty="0" sz="2300" spc="-6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development</a:t>
            </a:r>
            <a:r>
              <a:rPr dirty="0" sz="2300" spc="-5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and</a:t>
            </a:r>
            <a:r>
              <a:rPr dirty="0" sz="2300" spc="-5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U.S.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agriculture’s</a:t>
            </a:r>
            <a:r>
              <a:rPr dirty="0" sz="2300" spc="-5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profitability.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2574163"/>
            <a:ext cx="58254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About</a:t>
            </a:r>
            <a:r>
              <a:rPr dirty="0" sz="3200" spc="-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32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U.S.</a:t>
            </a:r>
            <a:r>
              <a:rPr dirty="0" sz="32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0000"/>
                </a:solidFill>
                <a:latin typeface="Arial"/>
                <a:cs typeface="Arial"/>
              </a:rPr>
              <a:t>Grains</a:t>
            </a:r>
            <a:r>
              <a:rPr dirty="0" sz="3200" spc="-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Arial"/>
                <a:cs typeface="Arial"/>
              </a:rPr>
              <a:t>Council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8399"/>
            <a:ext cx="11594591" cy="60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7952" y="123825"/>
            <a:ext cx="452120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969644" marR="5080" indent="-95758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003D7E"/>
                </a:solidFill>
                <a:latin typeface="Arial"/>
                <a:cs typeface="Arial"/>
              </a:rPr>
              <a:t>Europe,</a:t>
            </a:r>
            <a:r>
              <a:rPr dirty="0" sz="3600" spc="-30" b="1">
                <a:solidFill>
                  <a:srgbClr val="003D7E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3D7E"/>
                </a:solidFill>
                <a:latin typeface="Arial"/>
                <a:cs typeface="Arial"/>
              </a:rPr>
              <a:t>Middle</a:t>
            </a:r>
            <a:r>
              <a:rPr dirty="0" sz="3600" spc="-10" b="1">
                <a:solidFill>
                  <a:srgbClr val="003D7E"/>
                </a:solidFill>
                <a:latin typeface="Arial"/>
                <a:cs typeface="Arial"/>
              </a:rPr>
              <a:t> East, </a:t>
            </a:r>
            <a:r>
              <a:rPr dirty="0" sz="3600" b="1">
                <a:solidFill>
                  <a:srgbClr val="003D7E"/>
                </a:solidFill>
                <a:latin typeface="Arial"/>
                <a:cs typeface="Arial"/>
              </a:rPr>
              <a:t>Africa</a:t>
            </a:r>
            <a:r>
              <a:rPr dirty="0" sz="3600" spc="-30" b="1">
                <a:solidFill>
                  <a:srgbClr val="003D7E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003D7E"/>
                </a:solidFill>
                <a:latin typeface="Arial"/>
                <a:cs typeface="Arial"/>
              </a:rPr>
              <a:t>Team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706616" y="1322908"/>
            <a:ext cx="4566920" cy="441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493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Network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Influence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Innovation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ctr" marL="12700" marR="5080" indent="1524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U.S.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Grains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Council’s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MEA </a:t>
            </a:r>
            <a:r>
              <a:rPr dirty="0" sz="2400">
                <a:latin typeface="Arial"/>
                <a:cs typeface="Arial"/>
              </a:rPr>
              <a:t>Office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actively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with </a:t>
            </a:r>
            <a:r>
              <a:rPr dirty="0" sz="2400">
                <a:latin typeface="Arial"/>
                <a:cs typeface="Arial"/>
              </a:rPr>
              <a:t>countries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interested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developing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expanding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ethanol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policies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and </a:t>
            </a:r>
            <a:r>
              <a:rPr dirty="0" sz="2400" spc="-2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algn="just" marL="113030" marR="38100" indent="-7048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Council’s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office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actively </a:t>
            </a:r>
            <a:r>
              <a:rPr dirty="0" sz="2400">
                <a:latin typeface="Arial"/>
                <a:cs typeface="Arial"/>
              </a:rPr>
              <a:t>operates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than </a:t>
            </a:r>
            <a:r>
              <a:rPr dirty="0" sz="2400">
                <a:latin typeface="Arial"/>
                <a:cs typeface="Arial"/>
              </a:rPr>
              <a:t>20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countries as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well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Europe.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292"/>
            <a:ext cx="5289812" cy="6083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85603"/>
            <a:ext cx="12192000" cy="6472555"/>
            <a:chOff x="0" y="385603"/>
            <a:chExt cx="12192000" cy="6472555"/>
          </a:xfrm>
        </p:grpSpPr>
        <p:sp>
          <p:nvSpPr>
            <p:cNvPr id="3" name="object 3" descr=""/>
            <p:cNvSpPr/>
            <p:nvPr/>
          </p:nvSpPr>
          <p:spPr>
            <a:xfrm>
              <a:off x="0" y="385603"/>
              <a:ext cx="12192000" cy="6472555"/>
            </a:xfrm>
            <a:custGeom>
              <a:avLst/>
              <a:gdLst/>
              <a:ahLst/>
              <a:cxnLst/>
              <a:rect l="l" t="t" r="r" b="b"/>
              <a:pathLst>
                <a:path w="12192000" h="6472555">
                  <a:moveTo>
                    <a:pt x="0" y="6472393"/>
                  </a:moveTo>
                  <a:lnTo>
                    <a:pt x="0" y="0"/>
                  </a:lnTo>
                  <a:lnTo>
                    <a:pt x="12191582" y="0"/>
                  </a:lnTo>
                  <a:lnTo>
                    <a:pt x="12191582" y="6472393"/>
                  </a:lnTo>
                  <a:lnTo>
                    <a:pt x="0" y="647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41415"/>
              <a:ext cx="11608059" cy="21658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2216" y="944371"/>
            <a:ext cx="7571105" cy="2330450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12700" marR="5080">
              <a:lnSpc>
                <a:spcPts val="5830"/>
              </a:lnSpc>
              <a:spcBef>
                <a:spcPts val="835"/>
              </a:spcBef>
              <a:tabLst>
                <a:tab pos="1422400" algn="l"/>
              </a:tabLst>
            </a:pPr>
            <a:r>
              <a:rPr dirty="0" sz="5400" b="1">
                <a:solidFill>
                  <a:srgbClr val="003D69"/>
                </a:solidFill>
                <a:latin typeface="Arial"/>
                <a:cs typeface="Arial"/>
              </a:rPr>
              <a:t>Introduction</a:t>
            </a:r>
            <a:r>
              <a:rPr dirty="0" sz="5400" spc="-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3D69"/>
                </a:solidFill>
                <a:latin typeface="Arial"/>
                <a:cs typeface="Arial"/>
              </a:rPr>
              <a:t>to </a:t>
            </a:r>
            <a:r>
              <a:rPr dirty="0" sz="5400" spc="-10" b="1">
                <a:solidFill>
                  <a:srgbClr val="003D69"/>
                </a:solidFill>
                <a:latin typeface="Arial"/>
                <a:cs typeface="Arial"/>
              </a:rPr>
              <a:t>Ethanol </a:t>
            </a:r>
            <a:r>
              <a:rPr dirty="0" sz="5400" spc="-25" b="1">
                <a:solidFill>
                  <a:srgbClr val="003D69"/>
                </a:solidFill>
                <a:latin typeface="Arial"/>
                <a:cs typeface="Arial"/>
              </a:rPr>
              <a:t>and</a:t>
            </a:r>
            <a:r>
              <a:rPr dirty="0" sz="5400" b="1">
                <a:solidFill>
                  <a:srgbClr val="003D69"/>
                </a:solidFill>
                <a:latin typeface="Arial"/>
                <a:cs typeface="Arial"/>
              </a:rPr>
              <a:t>	Ethanol</a:t>
            </a:r>
            <a:r>
              <a:rPr dirty="0" sz="5400" spc="-20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3D69"/>
                </a:solidFill>
                <a:latin typeface="Arial"/>
                <a:cs typeface="Arial"/>
              </a:rPr>
              <a:t>for</a:t>
            </a:r>
            <a:r>
              <a:rPr dirty="0" sz="5400" spc="-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5400" spc="-25" b="1">
                <a:solidFill>
                  <a:srgbClr val="003D69"/>
                </a:solidFill>
                <a:latin typeface="Arial"/>
                <a:cs typeface="Arial"/>
              </a:rPr>
              <a:t>the </a:t>
            </a:r>
            <a:r>
              <a:rPr dirty="0" sz="5400" b="1">
                <a:solidFill>
                  <a:srgbClr val="003D69"/>
                </a:solidFill>
                <a:latin typeface="Arial"/>
                <a:cs typeface="Arial"/>
              </a:rPr>
              <a:t>Cookstove</a:t>
            </a:r>
            <a:r>
              <a:rPr dirty="0" sz="5400" spc="-5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5400" spc="-10" b="1">
                <a:solidFill>
                  <a:srgbClr val="003D69"/>
                </a:solidFill>
                <a:latin typeface="Arial"/>
                <a:cs typeface="Arial"/>
              </a:rPr>
              <a:t>Market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18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Arial"/>
                <a:cs typeface="Arial"/>
              </a:rPr>
              <a:t>Introduction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to Fuel</a:t>
            </a:r>
            <a:r>
              <a:rPr dirty="0" sz="4400" spc="10" b="1">
                <a:latin typeface="Arial"/>
                <a:cs typeface="Arial"/>
              </a:rPr>
              <a:t> </a:t>
            </a:r>
            <a:r>
              <a:rPr dirty="0" sz="4400" spc="-10" b="1">
                <a:latin typeface="Arial"/>
                <a:cs typeface="Arial"/>
              </a:rPr>
              <a:t>Ethanol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84044"/>
            <a:ext cx="7223125" cy="439356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241300" marR="5080" indent="-229235">
              <a:lnSpc>
                <a:spcPts val="2690"/>
              </a:lnSpc>
              <a:spcBef>
                <a:spcPts val="74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biodegradable</a:t>
            </a:r>
            <a:r>
              <a:rPr dirty="0" sz="2800">
                <a:latin typeface="Arial"/>
                <a:cs typeface="Arial"/>
              </a:rPr>
              <a:t>,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high-</a:t>
            </a:r>
            <a:r>
              <a:rPr dirty="0" sz="2800" spc="-10" b="1">
                <a:latin typeface="Arial"/>
                <a:cs typeface="Arial"/>
              </a:rPr>
              <a:t>octane </a:t>
            </a:r>
            <a:r>
              <a:rPr dirty="0" sz="2800">
                <a:latin typeface="Arial"/>
                <a:cs typeface="Arial"/>
              </a:rPr>
              <a:t>motor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fuel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which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produced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from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starch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or </a:t>
            </a:r>
            <a:r>
              <a:rPr dirty="0" sz="2800" b="1">
                <a:latin typeface="Arial"/>
                <a:cs typeface="Arial"/>
              </a:rPr>
              <a:t>sugar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typical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feedstocks:</a:t>
            </a:r>
            <a:endParaRPr sz="2800">
              <a:latin typeface="Arial"/>
              <a:cs typeface="Arial"/>
            </a:endParaRPr>
          </a:p>
          <a:p>
            <a:pPr lvl="1" marL="698500" indent="-229235">
              <a:lnSpc>
                <a:spcPts val="2795"/>
              </a:lnSpc>
              <a:spcBef>
                <a:spcPts val="5"/>
              </a:spcBef>
              <a:buChar char="•"/>
              <a:tabLst>
                <a:tab pos="699135" algn="l"/>
              </a:tabLst>
            </a:pPr>
            <a:r>
              <a:rPr dirty="0" sz="2400">
                <a:latin typeface="Arial"/>
                <a:cs typeface="Arial"/>
              </a:rPr>
              <a:t>Corn (maize),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wheat;</a:t>
            </a:r>
            <a:endParaRPr sz="2400">
              <a:latin typeface="Arial"/>
              <a:cs typeface="Arial"/>
            </a:endParaRPr>
          </a:p>
          <a:p>
            <a:pPr lvl="1" marL="698500" indent="-229235">
              <a:lnSpc>
                <a:spcPts val="2810"/>
              </a:lnSpc>
              <a:buChar char="•"/>
              <a:tabLst>
                <a:tab pos="699135" algn="l"/>
              </a:tabLst>
            </a:pPr>
            <a:r>
              <a:rPr dirty="0" sz="2400" spc="-10">
                <a:latin typeface="Arial"/>
                <a:cs typeface="Arial"/>
              </a:rPr>
              <a:t>Cassava;</a:t>
            </a:r>
            <a:endParaRPr sz="2400">
              <a:latin typeface="Arial"/>
              <a:cs typeface="Arial"/>
            </a:endParaRPr>
          </a:p>
          <a:p>
            <a:pPr lvl="1" marL="698500" indent="-229235">
              <a:lnSpc>
                <a:spcPts val="2845"/>
              </a:lnSpc>
              <a:buChar char="•"/>
              <a:tabLst>
                <a:tab pos="699135" algn="l"/>
              </a:tabLst>
            </a:pPr>
            <a:r>
              <a:rPr dirty="0" sz="2400">
                <a:latin typeface="Arial"/>
                <a:cs typeface="Arial"/>
              </a:rPr>
              <a:t>Sugar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cane,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sugar beets,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sorghum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Arial"/>
              <a:cs typeface="Arial"/>
            </a:endParaRPr>
          </a:p>
          <a:p>
            <a:pPr marL="241300" marR="147955" indent="-229235">
              <a:lnSpc>
                <a:spcPct val="80000"/>
              </a:lnSpc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Whether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improving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quality</a:t>
            </a:r>
            <a:r>
              <a:rPr dirty="0" sz="2800">
                <a:latin typeface="Arial"/>
                <a:cs typeface="Arial"/>
              </a:rPr>
              <a:t>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extending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current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fuel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supply</a:t>
            </a:r>
            <a:r>
              <a:rPr dirty="0" sz="2800">
                <a:latin typeface="Arial"/>
                <a:cs typeface="Arial"/>
              </a:rPr>
              <a:t>,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creating </a:t>
            </a:r>
            <a:r>
              <a:rPr dirty="0" sz="2800" b="1">
                <a:latin typeface="Arial"/>
                <a:cs typeface="Arial"/>
              </a:rPr>
              <a:t>domestic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energy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production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arresting </a:t>
            </a:r>
            <a:r>
              <a:rPr dirty="0" sz="2800" b="1">
                <a:latin typeface="Arial"/>
                <a:cs typeface="Arial"/>
              </a:rPr>
              <a:t>global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warming</a:t>
            </a:r>
            <a:r>
              <a:rPr dirty="0" sz="2800">
                <a:latin typeface="Arial"/>
                <a:cs typeface="Arial"/>
              </a:rPr>
              <a:t>,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successful </a:t>
            </a:r>
            <a:r>
              <a:rPr dirty="0" sz="2800">
                <a:latin typeface="Arial"/>
                <a:cs typeface="Arial"/>
              </a:rPr>
              <a:t>answer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these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complex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problems.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1123" y="2322707"/>
            <a:ext cx="3770376" cy="4049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184" rIns="0" bIns="0" rtlCol="0" vert="horz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 sz="3600" b="1">
                <a:latin typeface="Arial"/>
                <a:cs typeface="Arial"/>
              </a:rPr>
              <a:t>Africa’s</a:t>
            </a:r>
            <a:r>
              <a:rPr dirty="0" sz="3600" spc="-5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Ethanol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for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the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Cookstove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Market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</a:pPr>
            <a:r>
              <a:rPr dirty="0" sz="3600" spc="-10" b="1">
                <a:latin typeface="Arial"/>
                <a:cs typeface="Arial"/>
              </a:rPr>
              <a:t>Background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75485"/>
            <a:ext cx="10337800" cy="378015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354965" indent="-229235">
              <a:lnSpc>
                <a:spcPct val="90000"/>
              </a:lnSpc>
              <a:spcBef>
                <a:spcPts val="434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Africa,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rising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middle-</a:t>
            </a:r>
            <a:r>
              <a:rPr dirty="0" sz="2800">
                <a:latin typeface="Arial"/>
                <a:cs typeface="Arial"/>
              </a:rPr>
              <a:t>class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households'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expenditures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will </a:t>
            </a:r>
            <a:r>
              <a:rPr dirty="0" sz="2800">
                <a:latin typeface="Arial"/>
                <a:cs typeface="Arial"/>
              </a:rPr>
              <a:t>increase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which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will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increase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current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expenditure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cookstove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market.</a:t>
            </a:r>
            <a:endParaRPr sz="2800">
              <a:latin typeface="Arial"/>
              <a:cs typeface="Arial"/>
            </a:endParaRPr>
          </a:p>
          <a:p>
            <a:pPr algn="just" marL="241300" marR="5080" indent="-229235">
              <a:lnSpc>
                <a:spcPct val="9000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800" spc="-85">
                <a:latin typeface="Arial"/>
                <a:cs typeface="Arial"/>
              </a:rPr>
              <a:t>Today,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40%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world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relies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simple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cookstoves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open </a:t>
            </a:r>
            <a:r>
              <a:rPr dirty="0" sz="2800">
                <a:latin typeface="Arial"/>
                <a:cs typeface="Arial"/>
              </a:rPr>
              <a:t>flames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cook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their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food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creating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market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20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billion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USD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Africa’s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top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40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cities.</a:t>
            </a:r>
            <a:endParaRPr sz="2800">
              <a:latin typeface="Arial"/>
              <a:cs typeface="Arial"/>
            </a:endParaRPr>
          </a:p>
          <a:p>
            <a:pPr marL="241300" marR="495934" indent="-229235">
              <a:lnSpc>
                <a:spcPct val="90000"/>
              </a:lnSpc>
              <a:spcBef>
                <a:spcPts val="100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use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cookstove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market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Africa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ECOWAS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region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will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diversify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energy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access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will </a:t>
            </a:r>
            <a:r>
              <a:rPr dirty="0" sz="2800" b="1">
                <a:latin typeface="Arial"/>
                <a:cs typeface="Arial"/>
              </a:rPr>
              <a:t>provide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clean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energy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access.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389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b="1">
                <a:latin typeface="Arial"/>
                <a:cs typeface="Arial"/>
              </a:rPr>
              <a:t>Ethanol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for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the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cookstove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market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drives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significant </a:t>
            </a:r>
            <a:r>
              <a:rPr dirty="0" sz="3200" b="1">
                <a:latin typeface="Arial"/>
                <a:cs typeface="Arial"/>
              </a:rPr>
              <a:t>commercial,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social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&amp;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environmental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benefits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2997" rIns="0" bIns="0" rtlCol="0" vert="horz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Char char="•"/>
              <a:tabLst>
                <a:tab pos="241935" algn="l"/>
              </a:tabLst>
            </a:pPr>
            <a:r>
              <a:rPr dirty="0"/>
              <a:t>Ethanol</a:t>
            </a:r>
            <a:r>
              <a:rPr dirty="0" spc="-75"/>
              <a:t> </a:t>
            </a:r>
            <a:r>
              <a:rPr dirty="0"/>
              <a:t>cooking</a:t>
            </a:r>
            <a:r>
              <a:rPr dirty="0" spc="-65"/>
              <a:t> </a:t>
            </a:r>
            <a:r>
              <a:rPr dirty="0"/>
              <a:t>can</a:t>
            </a:r>
            <a:r>
              <a:rPr dirty="0" spc="-70"/>
              <a:t> </a:t>
            </a:r>
            <a:r>
              <a:rPr dirty="0"/>
              <a:t>disrupt</a:t>
            </a:r>
            <a:r>
              <a:rPr dirty="0" spc="-75"/>
              <a:t> </a:t>
            </a:r>
            <a:r>
              <a:rPr dirty="0"/>
              <a:t>this</a:t>
            </a:r>
            <a:r>
              <a:rPr dirty="0" spc="-65"/>
              <a:t> </a:t>
            </a:r>
            <a:r>
              <a:rPr dirty="0"/>
              <a:t>market</a:t>
            </a:r>
            <a:r>
              <a:rPr dirty="0" spc="-70"/>
              <a:t> </a:t>
            </a:r>
            <a:r>
              <a:rPr dirty="0"/>
              <a:t>at</a:t>
            </a:r>
            <a:r>
              <a:rPr dirty="0" spc="-70"/>
              <a:t> </a:t>
            </a:r>
            <a:r>
              <a:rPr dirty="0"/>
              <a:t>scale,</a:t>
            </a:r>
            <a:r>
              <a:rPr dirty="0" spc="-70"/>
              <a:t> </a:t>
            </a:r>
            <a:r>
              <a:rPr dirty="0" spc="-10"/>
              <a:t>driving </a:t>
            </a:r>
            <a:r>
              <a:rPr dirty="0"/>
              <a:t>significant</a:t>
            </a:r>
            <a:r>
              <a:rPr dirty="0" spc="-95"/>
              <a:t> </a:t>
            </a:r>
            <a:r>
              <a:rPr dirty="0" b="1">
                <a:latin typeface="Arial"/>
                <a:cs typeface="Arial"/>
              </a:rPr>
              <a:t>commercial</a:t>
            </a:r>
            <a:r>
              <a:rPr dirty="0"/>
              <a:t>,</a:t>
            </a:r>
            <a:r>
              <a:rPr dirty="0" spc="-100"/>
              <a:t> </a:t>
            </a:r>
            <a:r>
              <a:rPr dirty="0" b="1">
                <a:latin typeface="Arial"/>
                <a:cs typeface="Arial"/>
              </a:rPr>
              <a:t>social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/>
              <a:t>&amp;</a:t>
            </a:r>
            <a:r>
              <a:rPr dirty="0" spc="-110"/>
              <a:t> </a:t>
            </a:r>
            <a:r>
              <a:rPr dirty="0" spc="-10" b="1">
                <a:latin typeface="Arial"/>
                <a:cs typeface="Arial"/>
              </a:rPr>
              <a:t>environmental</a:t>
            </a:r>
            <a:r>
              <a:rPr dirty="0" spc="-6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benefits.</a:t>
            </a:r>
          </a:p>
          <a:p>
            <a:pPr lvl="1" marL="698500" indent="-22923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b="1">
                <a:latin typeface="Arial"/>
                <a:cs typeface="Arial"/>
              </a:rPr>
              <a:t>Affordable: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40%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cheaper than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charcoal 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average</a:t>
            </a:r>
            <a:endParaRPr sz="24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b="1">
                <a:latin typeface="Arial"/>
                <a:cs typeface="Arial"/>
              </a:rPr>
              <a:t>Accessible: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small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refill</a:t>
            </a:r>
            <a:r>
              <a:rPr dirty="0" sz="2400" spc="-10">
                <a:latin typeface="Arial"/>
                <a:cs typeface="Arial"/>
              </a:rPr>
              <a:t> volumes</a:t>
            </a:r>
            <a:endParaRPr sz="24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b="1">
                <a:latin typeface="Arial"/>
                <a:cs typeface="Arial"/>
              </a:rPr>
              <a:t>Modern: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upgrades 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quality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life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vs.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dirty</a:t>
            </a:r>
            <a:r>
              <a:rPr dirty="0" sz="2400" spc="-10">
                <a:latin typeface="Arial"/>
                <a:cs typeface="Arial"/>
              </a:rPr>
              <a:t> fuels</a:t>
            </a:r>
            <a:endParaRPr sz="24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b="1">
                <a:latin typeface="Arial"/>
                <a:cs typeface="Arial"/>
              </a:rPr>
              <a:t>Clean: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burns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cleanly 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particulate</a:t>
            </a:r>
            <a:r>
              <a:rPr dirty="0" sz="2400" spc="-10">
                <a:latin typeface="Arial"/>
                <a:cs typeface="Arial"/>
              </a:rPr>
              <a:t> emissions</a:t>
            </a:r>
            <a:endParaRPr sz="24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b="1">
                <a:latin typeface="Arial"/>
                <a:cs typeface="Arial"/>
              </a:rPr>
              <a:t>Safe: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explosion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handled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responsibly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5" y="1507947"/>
            <a:ext cx="6445250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2056130" marR="5080" indent="-2044064">
              <a:lnSpc>
                <a:spcPts val="6480"/>
              </a:lnSpc>
              <a:spcBef>
                <a:spcPts val="915"/>
              </a:spcBef>
            </a:pP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Impact</a:t>
            </a:r>
            <a:r>
              <a:rPr dirty="0" sz="6000" spc="-15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6000" b="1">
                <a:solidFill>
                  <a:srgbClr val="003D69"/>
                </a:solidFill>
                <a:latin typeface="Arial"/>
                <a:cs typeface="Arial"/>
              </a:rPr>
              <a:t>of</a:t>
            </a:r>
            <a:r>
              <a:rPr dirty="0" sz="6000" spc="-14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6000" spc="-25" b="1">
                <a:solidFill>
                  <a:srgbClr val="003D69"/>
                </a:solidFill>
                <a:latin typeface="Arial"/>
                <a:cs typeface="Arial"/>
              </a:rPr>
              <a:t>Tax</a:t>
            </a:r>
            <a:r>
              <a:rPr dirty="0" sz="6000" spc="-145" b="1">
                <a:solidFill>
                  <a:srgbClr val="003D69"/>
                </a:solidFill>
                <a:latin typeface="Arial"/>
                <a:cs typeface="Arial"/>
              </a:rPr>
              <a:t> </a:t>
            </a:r>
            <a:r>
              <a:rPr dirty="0" sz="6000" spc="-25" b="1">
                <a:solidFill>
                  <a:srgbClr val="003D69"/>
                </a:solidFill>
                <a:latin typeface="Arial"/>
                <a:cs typeface="Arial"/>
              </a:rPr>
              <a:t>and </a:t>
            </a:r>
            <a:r>
              <a:rPr dirty="0" sz="6000" spc="-10" b="1">
                <a:solidFill>
                  <a:srgbClr val="003D69"/>
                </a:solidFill>
                <a:latin typeface="Arial"/>
                <a:cs typeface="Arial"/>
              </a:rPr>
              <a:t>Duties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3843"/>
            <a:ext cx="9448165" cy="1391920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b="1">
                <a:latin typeface="Arial"/>
                <a:cs typeface="Arial"/>
              </a:rPr>
              <a:t>Low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tariffs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are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essential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to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ensuring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consistent, </a:t>
            </a:r>
            <a:r>
              <a:rPr dirty="0" sz="3200" b="1">
                <a:latin typeface="Arial"/>
                <a:cs typeface="Arial"/>
              </a:rPr>
              <a:t>steady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supplies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fuel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ethanol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for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the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cookstove market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75485"/>
            <a:ext cx="10224135" cy="3395979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240029" indent="-22923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b="1">
                <a:latin typeface="Arial"/>
                <a:cs typeface="Arial"/>
              </a:rPr>
              <a:t>Low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tariffs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cookstove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market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promotes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use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ethanol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over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other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alternatives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such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(charcoal, </a:t>
            </a:r>
            <a:r>
              <a:rPr dirty="0" sz="2800">
                <a:latin typeface="Arial"/>
                <a:cs typeface="Arial"/>
              </a:rPr>
              <a:t>kerosene,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…)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5080" indent="-229235">
              <a:lnSpc>
                <a:spcPct val="90000"/>
              </a:lnSpc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successful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bioethanol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cookstove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program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needs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be </a:t>
            </a:r>
            <a:r>
              <a:rPr dirty="0" sz="2800">
                <a:latin typeface="Arial"/>
                <a:cs typeface="Arial"/>
              </a:rPr>
              <a:t>supported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fiscal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incentives/penalties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well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support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industry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making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necessary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changes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deploy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bioethanol cookstoves.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7CC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98739E5F-E9FA-4AEB-87EB-A66A961CE165}"/>
</file>

<file path=customXml/itemProps2.xml><?xml version="1.0" encoding="utf-8"?>
<ds:datastoreItem xmlns:ds="http://schemas.openxmlformats.org/officeDocument/2006/customXml" ds:itemID="{D9DF0D96-0F98-4BA3-9001-1DB6D86BCC1C}"/>
</file>

<file path=customXml/itemProps3.xml><?xml version="1.0" encoding="utf-8"?>
<ds:datastoreItem xmlns:ds="http://schemas.openxmlformats.org/officeDocument/2006/customXml" ds:itemID="{E3B8AAEE-E396-4C7C-B753-D47B9BB2C159}"/>
</file>

<file path=customXml/itemProps4.xml><?xml version="1.0" encoding="utf-8"?>
<ds:datastoreItem xmlns:ds="http://schemas.openxmlformats.org/officeDocument/2006/customXml" ds:itemID="{CE6BDE35-94F1-4811-BA1A-D2EEDC1F9B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the Global Use of Ethanol in Nigeria</dc:title>
  <dc:creator>Jad Wakileh</dc:creator>
  <dcterms:created xsi:type="dcterms:W3CDTF">2022-08-30T14:02:15Z</dcterms:created>
  <dcterms:modified xsi:type="dcterms:W3CDTF">2022-08-30T14:02:15Z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2022-08-30T00:00:00Z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0x0101008CEA0F26C7743146B81ADA30DB412C57</vt:lpwstr>
  </property>
  <property fmtid="{D5CDD505-2E9C-101B-9397-08002B2CF9AE}" pid="7" name="_dlc_DocIdItemGuid">
    <vt:lpwstr>a35f3123-97bc-4f83-ac85-1c1a1ca3e24b</vt:lpwstr>
  </property>
</Properties>
</file>