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65" r:id="rId2"/>
    <p:sldId id="273" r:id="rId3"/>
    <p:sldId id="279" r:id="rId4"/>
    <p:sldId id="280" r:id="rId5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00" autoAdjust="0"/>
    <p:restoredTop sz="86649" autoAdjust="0"/>
  </p:normalViewPr>
  <p:slideViewPr>
    <p:cSldViewPr showGuides="1">
      <p:cViewPr>
        <p:scale>
          <a:sx n="86" d="100"/>
          <a:sy n="86" d="100"/>
        </p:scale>
        <p:origin x="480" y="-5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6BFD909C-403C-4D76-BE87-8A32D9D2974B}" type="datetimeFigureOut">
              <a:rPr lang="en-GB"/>
              <a:pPr>
                <a:defRPr/>
              </a:pPr>
              <a:t>2018-08-30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6DF394-AD9C-4862-9696-EC7F1FDA2B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78454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DF394-AD9C-4862-9696-EC7F1FDA2B42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6363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DF394-AD9C-4862-9696-EC7F1FDA2B42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4118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DF394-AD9C-4862-9696-EC7F1FDA2B42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68712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623392" y="6516648"/>
            <a:ext cx="307128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en-GB" altLang="en-US"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121920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7164" y="3717032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Name of Speaker </a:t>
            </a:r>
          </a:p>
          <a:p>
            <a:r>
              <a:rPr lang="en-US" dirty="0" smtClean="0"/>
              <a:t>Function, Organization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5074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5448" y="1052736"/>
            <a:ext cx="11247967" cy="530361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E680A-1DAF-4556-A055-3D9E0D80C19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03881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00256" y="278933"/>
            <a:ext cx="504056" cy="5851525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7962" y="278934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FE2B3-438D-4ADB-B838-907ABA2761F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506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352" y="966876"/>
            <a:ext cx="11504578" cy="5305968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0C78D-AE5E-433F-ADF0-C5B27CAB4ADD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3392" y="6343707"/>
            <a:ext cx="18722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263352" y="198630"/>
            <a:ext cx="8640960" cy="638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0328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4406901"/>
            <a:ext cx="10918916" cy="1362075"/>
          </a:xfrm>
        </p:spPr>
        <p:txBody>
          <a:bodyPr anchor="t">
            <a:normAutofit/>
          </a:bodyPr>
          <a:lstStyle>
            <a:lvl1pPr marL="0" indent="0" algn="l">
              <a:defRPr sz="3600" b="0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7368" y="2906713"/>
            <a:ext cx="10918916" cy="150018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© CEN CENELEC ETSI - 2018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F8DAE-200C-4069-A57F-67D6E88501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9250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980729"/>
            <a:ext cx="5384800" cy="514543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980729"/>
            <a:ext cx="5384800" cy="514543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4474F-BBD7-424D-B197-514FBBBD681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9589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1384" y="895350"/>
            <a:ext cx="5386917" cy="7730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1384" y="1535112"/>
            <a:ext cx="5386917" cy="477420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19970" y="96197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4953" y="1656619"/>
            <a:ext cx="5389033" cy="4652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C5AB25-C7B2-4E11-B42E-8C3725C3E45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1602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45EF9-ED13-4BC4-B16B-E25352C26B2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8690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EB74CC-E821-40FC-A63C-C3B0A26F2D1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5934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980727"/>
            <a:ext cx="4011084" cy="8953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980728"/>
            <a:ext cx="6815667" cy="514543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988840"/>
            <a:ext cx="4011084" cy="41373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37EEF-C413-4031-A370-72769ADBA48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0872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marL="0" indent="0"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53B5C-C12E-4AFB-8B5A-CA9DBC17EE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13338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3352" y="198630"/>
            <a:ext cx="8640960" cy="638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3352" y="63516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CEN CENELEC ETSI - 2018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64552" y="6339015"/>
            <a:ext cx="71886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79B60FF9-9111-408E-A39D-38C8057CD6C8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-9118"/>
            <a:ext cx="3287688" cy="105367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63352" y="1044552"/>
            <a:ext cx="11809312" cy="5192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hf hdr="0" dt="0"/>
  <p:txStyles>
    <p:titleStyle>
      <a:lvl1pPr marL="363538"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595959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8207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6pPr>
      <a:lvl7pPr marL="12779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7pPr>
      <a:lvl8pPr marL="17351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8pPr>
      <a:lvl9pPr marL="21923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–"/>
        <a:defRPr sz="28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152" y="2693987"/>
            <a:ext cx="11777508" cy="1470025"/>
          </a:xfrm>
        </p:spPr>
        <p:txBody>
          <a:bodyPr>
            <a:normAutofit/>
          </a:bodyPr>
          <a:lstStyle/>
          <a:p>
            <a:pPr marL="0" eaLnBrk="1" hangingPunct="1">
              <a:spcBef>
                <a:spcPct val="20000"/>
              </a:spcBef>
              <a:buSzPct val="90000"/>
              <a:defRPr/>
            </a:pPr>
            <a:r>
              <a:rPr lang="en-GB" sz="4000" b="1" dirty="0" smtClean="0"/>
              <a:t>Conclusions &amp; Actions</a:t>
            </a:r>
            <a:endParaRPr lang="en-GB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894" y="15967"/>
            <a:ext cx="8913812" cy="1252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5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2</a:t>
            </a:fld>
            <a:endParaRPr lang="en-GB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8976320" cy="638175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Follow up actions (</a:t>
            </a:r>
            <a:r>
              <a:rPr lang="en-GB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</a:t>
            </a:r>
            <a:r>
              <a:rPr lang="en-GB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</p:txBody>
      </p:sp>
      <p:sp>
        <p:nvSpPr>
          <p:cNvPr id="7" name="Rectangle 6"/>
          <p:cNvSpPr/>
          <p:nvPr/>
        </p:nvSpPr>
        <p:spPr>
          <a:xfrm>
            <a:off x="424508" y="1445367"/>
            <a:ext cx="113429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400" b="1" u="sng" dirty="0" smtClean="0">
                <a:solidFill>
                  <a:schemeClr val="tx2"/>
                </a:solidFill>
                <a:ea typeface="Verdana" panose="020B0604030504040204" pitchFamily="34" charset="0"/>
              </a:rPr>
              <a:t>Q&amp;A Documents</a:t>
            </a:r>
            <a:endParaRPr lang="en-GB" sz="2400" b="1" u="sng" dirty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chemeClr val="tx2"/>
                </a:solidFill>
                <a:ea typeface="Verdana" panose="020B0604030504040204" pitchFamily="34" charset="0"/>
              </a:rPr>
              <a:t>ESOs to clarify/revise Question 24 in the US Q&amp;A document, and ANSI to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provide </a:t>
            </a:r>
            <a:r>
              <a:rPr lang="en-US" sz="2400" dirty="0">
                <a:solidFill>
                  <a:schemeClr val="tx2"/>
                </a:solidFill>
                <a:ea typeface="Verdana" panose="020B0604030504040204" pitchFamily="34" charset="0"/>
              </a:rPr>
              <a:t>a response to finalize the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document </a:t>
            </a:r>
            <a:endParaRPr lang="en-GB" sz="2400" dirty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chemeClr val="tx2"/>
                </a:solidFill>
                <a:ea typeface="Verdana" panose="020B0604030504040204" pitchFamily="34" charset="0"/>
              </a:rPr>
              <a:t>ANSI and ESOs to coordinate on implementation of ideas to increase the visibility of the US and European Q&amp;A documents</a:t>
            </a:r>
            <a:endParaRPr lang="en-GB" sz="2400" dirty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2400" dirty="0">
                <a:solidFill>
                  <a:schemeClr val="tx2"/>
                </a:solidFill>
                <a:ea typeface="Verdana" panose="020B0604030504040204" pitchFamily="34" charset="0"/>
              </a:rPr>
              <a:t> </a:t>
            </a:r>
            <a:endParaRPr lang="en-GB" sz="2400" dirty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2400" b="1" u="sng" dirty="0" smtClean="0">
                <a:solidFill>
                  <a:schemeClr val="tx2"/>
                </a:solidFill>
                <a:ea typeface="Verdana" panose="020B0604030504040204" pitchFamily="34" charset="0"/>
              </a:rPr>
              <a:t>Innovation </a:t>
            </a:r>
            <a:r>
              <a:rPr lang="en-US" sz="2400" b="1" u="sng" dirty="0">
                <a:solidFill>
                  <a:schemeClr val="tx2"/>
                </a:solidFill>
                <a:ea typeface="Verdana" panose="020B0604030504040204" pitchFamily="34" charset="0"/>
              </a:rPr>
              <a:t>and </a:t>
            </a:r>
            <a:r>
              <a:rPr lang="en-US" sz="2400" b="1" u="sng" dirty="0" smtClean="0">
                <a:solidFill>
                  <a:schemeClr val="tx2"/>
                </a:solidFill>
                <a:ea typeface="Verdana" panose="020B0604030504040204" pitchFamily="34" charset="0"/>
              </a:rPr>
              <a:t>Standardization</a:t>
            </a:r>
            <a:endParaRPr lang="en-GB" sz="2400" b="1" u="sng" dirty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chemeClr val="tx2"/>
                </a:solidFill>
                <a:ea typeface="Verdana" panose="020B0604030504040204" pitchFamily="34" charset="0"/>
              </a:rPr>
              <a:t>ANSI and the ESOs to discuss and explore cooperation on IPR/copyright/patent issues of common concern at the next ANSI/ESOs meeting</a:t>
            </a:r>
            <a:endParaRPr lang="en-GB" sz="2400" dirty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chemeClr val="tx2"/>
                </a:solidFill>
                <a:ea typeface="Verdana" panose="020B0604030504040204" pitchFamily="34" charset="0"/>
              </a:rPr>
              <a:t>ANSI and the ESOs to share approaches and outcomes (cases and best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practices</a:t>
            </a:r>
            <a:r>
              <a:rPr lang="en-US" sz="2400" dirty="0">
                <a:solidFill>
                  <a:schemeClr val="tx2"/>
                </a:solidFill>
                <a:ea typeface="Verdana" panose="020B0604030504040204" pitchFamily="34" charset="0"/>
              </a:rPr>
              <a:t>) at the next meeting for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reaching out to academic communities to educate and engage students, faculty and research activities in standardization</a:t>
            </a:r>
            <a:endParaRPr lang="en-US" sz="2400" dirty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 lvl="0">
              <a:spcAft>
                <a:spcPts val="0"/>
              </a:spcAft>
            </a:pPr>
            <a:endParaRPr lang="en-GB" sz="2400" dirty="0">
              <a:solidFill>
                <a:srgbClr val="00B050"/>
              </a:solidFill>
              <a:ea typeface="Verdan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44" y="2"/>
            <a:ext cx="6395256" cy="89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08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3</a:t>
            </a:fld>
            <a:endParaRPr lang="en-GB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8976320" cy="638175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Follow up actions (ii)</a:t>
            </a:r>
          </a:p>
        </p:txBody>
      </p:sp>
      <p:sp>
        <p:nvSpPr>
          <p:cNvPr id="7" name="Rectangle 6"/>
          <p:cNvSpPr/>
          <p:nvPr/>
        </p:nvSpPr>
        <p:spPr>
          <a:xfrm>
            <a:off x="172782" y="1071829"/>
            <a:ext cx="1189988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400" b="1" u="sng" dirty="0" smtClean="0">
                <a:solidFill>
                  <a:schemeClr val="tx2"/>
                </a:solidFill>
                <a:ea typeface="Verdana" panose="020B0604030504040204" pitchFamily="34" charset="0"/>
              </a:rPr>
              <a:t>Frankfurt </a:t>
            </a:r>
            <a:r>
              <a:rPr lang="en-US" sz="2400" b="1" u="sng" dirty="0">
                <a:solidFill>
                  <a:schemeClr val="tx2"/>
                </a:solidFill>
                <a:ea typeface="Verdana" panose="020B0604030504040204" pitchFamily="34" charset="0"/>
              </a:rPr>
              <a:t>and Vienna </a:t>
            </a:r>
            <a:r>
              <a:rPr lang="en-US" sz="2400" b="1" u="sng" dirty="0" smtClean="0">
                <a:solidFill>
                  <a:schemeClr val="tx2"/>
                </a:solidFill>
                <a:ea typeface="Verdana" panose="020B0604030504040204" pitchFamily="34" charset="0"/>
              </a:rPr>
              <a:t>Agreements</a:t>
            </a:r>
            <a:endParaRPr lang="en-GB" sz="2400" b="1" u="sng" dirty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 marL="34290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USNC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to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review </a:t>
            </a:r>
            <a:r>
              <a:rPr lang="en-US" sz="2400" dirty="0">
                <a:solidFill>
                  <a:schemeClr val="tx2"/>
                </a:solidFill>
                <a:ea typeface="Verdana" panose="020B0604030504040204" pitchFamily="34" charset="0"/>
              </a:rPr>
              <a:t>the Dresden Agreement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(Q&amp;A document)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and determine whether there is value in proposing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to IEC together with CENELEC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that an implementation guidance document for the Frankfurt Agreement be developed.</a:t>
            </a:r>
          </a:p>
          <a:p>
            <a:pPr>
              <a:spcAft>
                <a:spcPts val="0"/>
              </a:spcAft>
            </a:pPr>
            <a:endParaRPr lang="en-GB" sz="2400" dirty="0" smtClean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2400" b="1" u="sng" dirty="0" smtClean="0">
                <a:solidFill>
                  <a:schemeClr val="tx2"/>
                </a:solidFill>
                <a:ea typeface="Verdana" panose="020B0604030504040204" pitchFamily="34" charset="0"/>
              </a:rPr>
              <a:t>ESOs </a:t>
            </a:r>
            <a:r>
              <a:rPr lang="en-US" sz="2400" b="1" u="sng" dirty="0">
                <a:solidFill>
                  <a:schemeClr val="tx2"/>
                </a:solidFill>
                <a:ea typeface="Verdana" panose="020B0604030504040204" pitchFamily="34" charset="0"/>
              </a:rPr>
              <a:t>Cooperation with US-based </a:t>
            </a:r>
            <a:r>
              <a:rPr lang="en-US" sz="2400" b="1" u="sng" dirty="0" smtClean="0">
                <a:solidFill>
                  <a:schemeClr val="tx2"/>
                </a:solidFill>
                <a:ea typeface="Verdana" panose="020B0604030504040204" pitchFamily="34" charset="0"/>
              </a:rPr>
              <a:t>SDOs</a:t>
            </a:r>
            <a:endParaRPr lang="en-GB" sz="2400" b="1" u="sng" strike="sngStrike" dirty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 marL="34290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To note that CEN </a:t>
            </a:r>
            <a:r>
              <a:rPr lang="en-US" sz="2400" dirty="0">
                <a:solidFill>
                  <a:schemeClr val="tx2"/>
                </a:solidFill>
                <a:ea typeface="Verdana" panose="020B0604030504040204" pitchFamily="34" charset="0"/>
              </a:rPr>
              <a:t>and ASTM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will finalize  their agreement  </a:t>
            </a:r>
            <a:r>
              <a:rPr lang="en-US" sz="2400" dirty="0">
                <a:solidFill>
                  <a:schemeClr val="tx2"/>
                </a:solidFill>
                <a:ea typeface="Verdana" panose="020B0604030504040204" pitchFamily="34" charset="0"/>
              </a:rPr>
              <a:t>for cooperation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following a bottom </a:t>
            </a:r>
            <a:r>
              <a:rPr lang="en-US" sz="2400" dirty="0">
                <a:solidFill>
                  <a:schemeClr val="tx2"/>
                </a:solidFill>
                <a:ea typeface="Verdana" panose="020B0604030504040204" pitchFamily="34" charset="0"/>
              </a:rPr>
              <a:t>up approach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and that this will serve </a:t>
            </a:r>
            <a:r>
              <a:rPr lang="en-US" sz="2400" dirty="0">
                <a:solidFill>
                  <a:schemeClr val="tx2"/>
                </a:solidFill>
                <a:ea typeface="Verdana" panose="020B0604030504040204" pitchFamily="34" charset="0"/>
              </a:rPr>
              <a:t>a pilot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which will support future considerations </a:t>
            </a:r>
            <a:endParaRPr lang="en-GB" sz="2400" dirty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 marL="34290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ANSI to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propose </a:t>
            </a:r>
            <a:r>
              <a:rPr lang="en-US" sz="2400" dirty="0">
                <a:solidFill>
                  <a:schemeClr val="tx2"/>
                </a:solidFill>
                <a:ea typeface="Verdana" panose="020B0604030504040204" pitchFamily="34" charset="0"/>
              </a:rPr>
              <a:t>a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 “draft” framework language within the frame of the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ANSI-ESOs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Principles of Cooperation and finalize it after factoring the pilot learnings. The high-level framework will facilitate on </a:t>
            </a:r>
            <a:r>
              <a:rPr lang="en-US" sz="2400" dirty="0">
                <a:solidFill>
                  <a:schemeClr val="tx2"/>
                </a:solidFill>
                <a:ea typeface="Verdana" panose="020B0604030504040204" pitchFamily="34" charset="0"/>
              </a:rPr>
              <a:t>a broad basis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the ability of US SDOs to cooperate with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CEN and CENELEC. Further discussions to be followed up at the next meeting. </a:t>
            </a:r>
            <a:endParaRPr lang="en-US" sz="2400" dirty="0" smtClean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 marL="34290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Details of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commercial/intellectual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property aspects will be negotiated solely between the ESOs and the SDOs. </a:t>
            </a:r>
            <a:endParaRPr lang="en-US" sz="2400" dirty="0" smtClean="0">
              <a:solidFill>
                <a:schemeClr val="tx2"/>
              </a:solidFill>
              <a:ea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44" y="2"/>
            <a:ext cx="6395256" cy="89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46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4</a:t>
            </a:fld>
            <a:endParaRPr lang="en-GB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8976320" cy="638175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Follow up actions (iii)</a:t>
            </a:r>
          </a:p>
        </p:txBody>
      </p:sp>
      <p:sp>
        <p:nvSpPr>
          <p:cNvPr id="7" name="Rectangle 6"/>
          <p:cNvSpPr/>
          <p:nvPr/>
        </p:nvSpPr>
        <p:spPr>
          <a:xfrm>
            <a:off x="335360" y="1211268"/>
            <a:ext cx="108732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400" b="1" u="sng" dirty="0" smtClean="0">
                <a:solidFill>
                  <a:schemeClr val="tx2"/>
                </a:solidFill>
                <a:ea typeface="Verdana" panose="020B0604030504040204" pitchFamily="34" charset="0"/>
              </a:rPr>
              <a:t>Cybersecurity, </a:t>
            </a:r>
            <a:r>
              <a:rPr lang="en-US" sz="2400" b="1" u="sng" dirty="0" err="1" smtClean="0">
                <a:solidFill>
                  <a:schemeClr val="tx2"/>
                </a:solidFill>
                <a:ea typeface="Verdana" panose="020B0604030504040204" pitchFamily="34" charset="0"/>
              </a:rPr>
              <a:t>IoT</a:t>
            </a:r>
            <a:r>
              <a:rPr lang="en-US" sz="2400" b="1" u="sng" dirty="0" smtClean="0">
                <a:solidFill>
                  <a:schemeClr val="tx2"/>
                </a:solidFill>
                <a:ea typeface="Verdana" panose="020B0604030504040204" pitchFamily="34" charset="0"/>
              </a:rPr>
              <a:t> and AI</a:t>
            </a:r>
            <a:endParaRPr lang="en-GB" sz="2400" b="1" u="sng" dirty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chemeClr val="tx2"/>
                </a:solidFill>
                <a:ea typeface="Verdana" panose="020B0604030504040204" pitchFamily="34" charset="0"/>
              </a:rPr>
              <a:t>ANSI and the ESOs </a:t>
            </a: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to continue promoting  international/global standards and to support in particular the standards on terminology to facilitate a common understanding of the relevant concepts</a:t>
            </a:r>
          </a:p>
          <a:p>
            <a:pPr lvl="0">
              <a:spcAft>
                <a:spcPts val="0"/>
              </a:spcAft>
            </a:pPr>
            <a:endParaRPr lang="en-US" sz="2400" dirty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 lvl="0">
              <a:spcAft>
                <a:spcPts val="0"/>
              </a:spcAft>
            </a:pPr>
            <a:r>
              <a:rPr lang="en-US" sz="2400" b="1" u="sng" dirty="0" smtClean="0">
                <a:solidFill>
                  <a:schemeClr val="tx2"/>
                </a:solidFill>
                <a:ea typeface="Verdana" panose="020B0604030504040204" pitchFamily="34" charset="0"/>
              </a:rPr>
              <a:t>Codes and Standards</a:t>
            </a:r>
            <a:endParaRPr lang="en-US" sz="2400" b="1" u="sng" dirty="0" smtClean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 marL="34290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chemeClr val="tx2"/>
                </a:solidFill>
                <a:ea typeface="Verdana" panose="020B0604030504040204" pitchFamily="34" charset="0"/>
              </a:rPr>
              <a:t>To follow up on how codes are developed and are linked with legislations in the US and in Europe in the next meeting </a:t>
            </a:r>
            <a:endParaRPr lang="en-US" sz="2400" dirty="0" smtClean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 marL="34290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2400" dirty="0">
              <a:solidFill>
                <a:schemeClr val="tx2"/>
              </a:solidFill>
              <a:ea typeface="Verdan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2400" b="1" u="sng" dirty="0" smtClean="0">
                <a:solidFill>
                  <a:schemeClr val="tx2"/>
                </a:solidFill>
                <a:ea typeface="Verdana" panose="020B0604030504040204" pitchFamily="34" charset="0"/>
              </a:rPr>
              <a:t>Next meeting</a:t>
            </a:r>
          </a:p>
          <a:p>
            <a:pPr>
              <a:spcAft>
                <a:spcPts val="0"/>
              </a:spcAft>
            </a:pPr>
            <a:r>
              <a:rPr lang="en-US" sz="2400" dirty="0" smtClean="0">
                <a:solidFill>
                  <a:schemeClr val="tx2"/>
                </a:solidFill>
                <a:ea typeface="Verdana" panose="020B0604030504040204" pitchFamily="34" charset="0"/>
              </a:rPr>
              <a:t>Proposed dates: weeks of 7 or 14 October 2019</a:t>
            </a:r>
            <a:endParaRPr lang="en-GB" sz="2400" dirty="0">
              <a:solidFill>
                <a:schemeClr val="tx2"/>
              </a:solidFill>
              <a:ea typeface="Verdan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244" y="2"/>
            <a:ext cx="6395256" cy="89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39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</TotalTime>
  <Words>288</Words>
  <Application>Microsoft Office PowerPoint</Application>
  <PresentationFormat>Widescreen</PresentationFormat>
  <Paragraphs>32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Symbol</vt:lpstr>
      <vt:lpstr>Verdana</vt:lpstr>
      <vt:lpstr>Office Theme</vt:lpstr>
      <vt:lpstr>Conclusions &amp; Actions</vt:lpstr>
      <vt:lpstr>Follow up actions (i)</vt:lpstr>
      <vt:lpstr>Follow up actions (ii)</vt:lpstr>
      <vt:lpstr>Follow up actions (iii)</vt:lpstr>
    </vt:vector>
  </TitlesOfParts>
  <Company>CENCENELEC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Elena SANTIAGO</dc:creator>
  <cp:lastModifiedBy>Chen Zhuohua</cp:lastModifiedBy>
  <cp:revision>106</cp:revision>
  <dcterms:created xsi:type="dcterms:W3CDTF">2014-06-06T11:44:21Z</dcterms:created>
  <dcterms:modified xsi:type="dcterms:W3CDTF">2018-08-30T10:00:27Z</dcterms:modified>
</cp:coreProperties>
</file>