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sldIdLst>
    <p:sldId id="265" r:id="rId2"/>
    <p:sldId id="268" r:id="rId3"/>
    <p:sldId id="269" r:id="rId4"/>
    <p:sldId id="270" r:id="rId5"/>
    <p:sldId id="271" r:id="rId6"/>
    <p:sldId id="272" r:id="rId7"/>
    <p:sldId id="273" r:id="rId8"/>
    <p:sldId id="274" r:id="rId9"/>
    <p:sldId id="275" r:id="rId10"/>
    <p:sldId id="277" r:id="rId11"/>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nesh Ashok" initials="GA" lastIdx="6" clrIdx="0">
    <p:extLst>
      <p:ext uri="{19B8F6BF-5375-455C-9EA6-DF929625EA0E}">
        <p15:presenceInfo xmlns:p15="http://schemas.microsoft.com/office/powerpoint/2012/main" userId="S-1-5-21-982128319-202332819-689510791-1375" providerId="AD"/>
      </p:ext>
    </p:extLst>
  </p:cmAuthor>
  <p:cmAuthor id="2" name="Vigneron Catherine" initials="VC" lastIdx="4" clrIdx="1">
    <p:extLst>
      <p:ext uri="{19B8F6BF-5375-455C-9EA6-DF929625EA0E}">
        <p15:presenceInfo xmlns:p15="http://schemas.microsoft.com/office/powerpoint/2012/main" userId="S-1-5-21-982128319-202332819-689510791-95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00" autoAdjust="0"/>
    <p:restoredTop sz="80366" autoAdjust="0"/>
  </p:normalViewPr>
  <p:slideViewPr>
    <p:cSldViewPr showGuides="1">
      <p:cViewPr varScale="1">
        <p:scale>
          <a:sx n="52" d="100"/>
          <a:sy n="52" d="100"/>
        </p:scale>
        <p:origin x="1156"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ax="6720" units="cm"/>
          <inkml:channel name="Y" type="integer" max="2160" units="cm"/>
          <inkml:channel name="T" type="integer" max="2.14748E9" units="dev"/>
        </inkml:traceFormat>
        <inkml:channelProperties>
          <inkml:channelProperty channel="X" name="resolution" value="217.47572" units="1/cm"/>
          <inkml:channelProperty channel="Y" name="resolution" value="124.13793" units="1/cm"/>
          <inkml:channelProperty channel="T" name="resolution" value="1" units="1/dev"/>
        </inkml:channelProperties>
      </inkml:inkSource>
      <inkml:timestamp xml:id="ts0" timeString="2018-08-03T12:50:56.508"/>
    </inkml:context>
    <inkml:brush xml:id="br0">
      <inkml:brushProperty name="width" value="0.1" units="cm"/>
      <inkml:brushProperty name="height" value="0.1" units="cm"/>
      <inkml:brushProperty name="fitToCurve" value="1"/>
    </inkml:brush>
  </inkml:definitions>
  <inkml:trace contextRef="#ctx0" brushRef="#br0">0 0 0</inkml:trace>
  <inkml:trace contextRef="#ctx0" brushRef="#br0" timeOffset="4438.1031">327 2866 0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6BFD909C-403C-4D76-BE87-8A32D9D2974B}" type="datetimeFigureOut">
              <a:rPr lang="en-GB"/>
              <a:pPr>
                <a:defRPr/>
              </a:pPr>
              <a:t>2018-08-22</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46DF394-AD9C-4862-9696-EC7F1FDA2B42}" type="slidenum">
              <a:rPr lang="en-GB" altLang="en-US"/>
              <a:pPr/>
              <a:t>‹#›</a:t>
            </a:fld>
            <a:endParaRPr lang="en-GB" altLang="en-US"/>
          </a:p>
        </p:txBody>
      </p:sp>
    </p:spTree>
    <p:extLst>
      <p:ext uri="{BB962C8B-B14F-4D97-AF65-F5344CB8AC3E}">
        <p14:creationId xmlns:p14="http://schemas.microsoft.com/office/powerpoint/2010/main" val="25478454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standards.cen.eu/dyn/www/f?p=CENWEB:7:0::::FSP_ORG_ID:680266&amp;cs=17EBF850610820BC3BBCF51C0057723F0"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standards.cen.eu/dyn/www/f?p=204:7:0::::FSP_ORG_ID:874780&amp;cs=112703B035FC937E906D8EFA5DA87FAB8" TargetMode="External"/><Relationship Id="rId5" Type="http://schemas.openxmlformats.org/officeDocument/2006/relationships/hyperlink" Target="https://standards.cen.eu/dyn/www/f?p=204:7:0::::FSP_ORG_ID:6257&amp;cs=19E90455804A7A295366B154960CC23A5" TargetMode="External"/><Relationship Id="rId4" Type="http://schemas.openxmlformats.org/officeDocument/2006/relationships/hyperlink" Target="https://standards.cen.eu/dyn/www/f?p=CENWEB:7:0::::FSP_ORG_ID:700837&amp;cs=1AF23799B4D1CD078CF80A007F4404A01"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en.eu/work/areas/chemical/biobased/pages/default.aspx"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biopreferred.gov/BioPreferred/faces/pages/AboutBioPreferred.xhtml"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astm.org/Standards/D6866.htm"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effectLst/>
              </a:rPr>
              <a:t>Background:</a:t>
            </a:r>
          </a:p>
          <a:p>
            <a:r>
              <a:rPr lang="en-GB" dirty="0" smtClean="0">
                <a:effectLst/>
              </a:rPr>
              <a:t>Some of the reasons of the increasing interest in bio-based products lay in their benefits in relation to depletion of resources and climate change. Bio-based products could provide additional product functionalities, less resource intensive production and efficient use of all natural resources.</a:t>
            </a:r>
          </a:p>
          <a:p>
            <a:endParaRPr lang="en-GB" dirty="0" smtClean="0">
              <a:effectLst/>
            </a:endParaRPr>
          </a:p>
          <a:p>
            <a:r>
              <a:rPr lang="en-GB" dirty="0" smtClean="0">
                <a:effectLst/>
              </a:rPr>
              <a:t>Nevertheless, companies, governments and consumers are confronted with numerous uncertainties. These may limit new products and technologies from growing into full-scale commercial applications. In this context, European Standards have been identified as essential elements in aggregating demand of existing and new bio-based products.</a:t>
            </a:r>
          </a:p>
          <a:p>
            <a:endParaRPr lang="en-GB" dirty="0" smtClean="0"/>
          </a:p>
          <a:p>
            <a:r>
              <a:rPr lang="en-GB" b="1" dirty="0" smtClean="0"/>
              <a:t>Reminder</a:t>
            </a:r>
            <a:r>
              <a:rPr lang="en-GB" dirty="0" smtClean="0"/>
              <a:t>: </a:t>
            </a:r>
          </a:p>
          <a:p>
            <a:r>
              <a:rPr lang="en-GB" dirty="0" smtClean="0"/>
              <a:t>2020</a:t>
            </a:r>
            <a:r>
              <a:rPr lang="en-GB" baseline="0" dirty="0" smtClean="0"/>
              <a:t> EU objectives = By 2020, the EU aims to reduce its greenhouse gas emissions by at least 20%, increase the share of renewable energy to at least 20% of consumption, and achieve energy savings of 20% or more. All EU countries must also achieve a 10% share of renewable energy in their transport sector.</a:t>
            </a:r>
          </a:p>
          <a:p>
            <a:endParaRPr lang="en-GB" baseline="0" dirty="0" smtClean="0"/>
          </a:p>
          <a:p>
            <a:r>
              <a:rPr lang="en-GB" baseline="0" dirty="0" smtClean="0"/>
              <a:t>2030 EU objectives = </a:t>
            </a:r>
          </a:p>
          <a:p>
            <a:pPr marL="171450" indent="-171450">
              <a:buFont typeface="Arial" panose="020B0604020202020204" pitchFamily="34" charset="0"/>
              <a:buChar char="•"/>
            </a:pPr>
            <a:r>
              <a:rPr lang="en-GB" baseline="0" dirty="0" smtClean="0"/>
              <a:t>a 40% cut in greenhouse gas emissions compared to 1990 levels</a:t>
            </a:r>
          </a:p>
          <a:p>
            <a:pPr marL="171450" indent="-171450">
              <a:buFont typeface="Arial" panose="020B0604020202020204" pitchFamily="34" charset="0"/>
              <a:buChar char="•"/>
            </a:pPr>
            <a:r>
              <a:rPr lang="en-GB" baseline="0" dirty="0" smtClean="0"/>
              <a:t>at least a 27% share of renewable energy consumption</a:t>
            </a:r>
          </a:p>
          <a:p>
            <a:pPr marL="171450" indent="-171450">
              <a:buFont typeface="Arial" panose="020B0604020202020204" pitchFamily="34" charset="0"/>
              <a:buChar char="•"/>
            </a:pPr>
            <a:r>
              <a:rPr lang="en-GB" baseline="0" dirty="0" smtClean="0"/>
              <a:t>indicative target for an improvement in energy efficiency at EU level of at least 27% (compared to projections), to be reviewed by 2020 (with an EU level of 30% in mind)</a:t>
            </a:r>
          </a:p>
          <a:p>
            <a:pPr marL="171450" indent="-171450">
              <a:buFont typeface="Arial" panose="020B0604020202020204" pitchFamily="34" charset="0"/>
              <a:buChar char="•"/>
            </a:pPr>
            <a:r>
              <a:rPr lang="en-GB" baseline="0" dirty="0" smtClean="0"/>
              <a:t>support the completion of the internal energy market by achieving the existing electricity interconnection target of 10% by 2020, with a view to reaching 15% by 2030</a:t>
            </a:r>
          </a:p>
          <a:p>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2</a:t>
            </a:fld>
            <a:endParaRPr lang="en-GB"/>
          </a:p>
        </p:txBody>
      </p:sp>
    </p:spTree>
    <p:extLst>
      <p:ext uri="{BB962C8B-B14F-4D97-AF65-F5344CB8AC3E}">
        <p14:creationId xmlns:p14="http://schemas.microsoft.com/office/powerpoint/2010/main" val="795702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term of bio-based product refers to products wholly or partly derived from biomass such as plants, marine or forestry materials.</a:t>
            </a:r>
          </a:p>
          <a:p>
            <a:pPr algn="just">
              <a:spcBef>
                <a:spcPts val="1200"/>
              </a:spcBef>
              <a:spcAft>
                <a:spcPts val="1200"/>
              </a:spcAft>
            </a:pPr>
            <a:endParaRPr lang="en-GB" dirty="0" smtClean="0"/>
          </a:p>
          <a:p>
            <a:pPr algn="just">
              <a:spcBef>
                <a:spcPts val="1200"/>
              </a:spcBef>
              <a:spcAft>
                <a:spcPts val="1200"/>
              </a:spcAft>
            </a:pPr>
            <a:r>
              <a:rPr lang="en-GB" dirty="0" smtClean="0"/>
              <a:t>Bio-based products identified as </a:t>
            </a:r>
            <a:r>
              <a:rPr lang="en-GB" b="1" dirty="0" smtClean="0"/>
              <a:t>lead market for Europe</a:t>
            </a:r>
            <a:r>
              <a:rPr lang="en-GB" dirty="0" smtClean="0"/>
              <a:t> by European Commission in 2008 and 2011</a:t>
            </a:r>
            <a:r>
              <a:rPr lang="en-GB" baseline="0" dirty="0" smtClean="0"/>
              <a:t> </a:t>
            </a:r>
            <a:r>
              <a:rPr lang="en-GB" baseline="0" dirty="0" smtClean="0">
                <a:sym typeface="Wingdings" panose="05000000000000000000" pitchFamily="2" charset="2"/>
              </a:rPr>
              <a:t> </a:t>
            </a:r>
            <a:r>
              <a:rPr lang="en-GB" dirty="0" smtClean="0"/>
              <a:t>potential to offer significant benefits in terms of innovative job creation, using renewable and alternative resources to fossil carbon.</a:t>
            </a:r>
            <a:r>
              <a:rPr lang="en-GB" baseline="0" dirty="0" smtClean="0"/>
              <a:t> A </a:t>
            </a:r>
            <a:r>
              <a:rPr lang="en-GB" sz="1200" b="0" i="0" u="none" strike="noStrike" kern="1200" baseline="0" dirty="0" smtClean="0">
                <a:solidFill>
                  <a:schemeClr val="tx1"/>
                </a:solidFill>
                <a:latin typeface="+mn-lt"/>
                <a:ea typeface="+mn-ea"/>
                <a:cs typeface="+mn-cs"/>
              </a:rPr>
              <a:t>coordinated action in the </a:t>
            </a:r>
            <a:r>
              <a:rPr lang="en-GB" sz="1200" b="0" i="0" u="none" strike="noStrike" kern="1200" baseline="0" dirty="0" err="1" smtClean="0">
                <a:solidFill>
                  <a:schemeClr val="tx1"/>
                </a:solidFill>
                <a:latin typeface="+mn-lt"/>
                <a:ea typeface="+mn-ea"/>
                <a:cs typeface="+mn-cs"/>
              </a:rPr>
              <a:t>biobased</a:t>
            </a:r>
            <a:r>
              <a:rPr lang="en-GB" sz="1200" b="0" i="0" u="none" strike="noStrike" kern="1200" baseline="0" dirty="0" smtClean="0">
                <a:solidFill>
                  <a:schemeClr val="tx1"/>
                </a:solidFill>
                <a:latin typeface="+mn-lt"/>
                <a:ea typeface="+mn-ea"/>
                <a:cs typeface="+mn-cs"/>
              </a:rPr>
              <a:t> sector is needed to rapidly bring visible advantage for </a:t>
            </a:r>
            <a:r>
              <a:rPr lang="en-GB" sz="1200" b="0" i="0" u="none" strike="noStrike" kern="1200" baseline="0" dirty="0" err="1" smtClean="0">
                <a:solidFill>
                  <a:schemeClr val="tx1"/>
                </a:solidFill>
                <a:latin typeface="+mn-lt"/>
                <a:ea typeface="+mn-ea"/>
                <a:cs typeface="+mn-cs"/>
              </a:rPr>
              <a:t>Europe‟s</a:t>
            </a:r>
            <a:r>
              <a:rPr lang="en-GB" sz="1200" b="0" i="0" u="none" strike="noStrike" kern="1200" baseline="0" dirty="0" smtClean="0">
                <a:solidFill>
                  <a:schemeClr val="tx1"/>
                </a:solidFill>
                <a:latin typeface="+mn-lt"/>
                <a:ea typeface="+mn-ea"/>
                <a:cs typeface="+mn-cs"/>
              </a:rPr>
              <a:t> economy and consumers'  </a:t>
            </a:r>
          </a:p>
          <a:p>
            <a:endParaRPr lang="en-GB" sz="1200" b="0" i="0" u="none" strike="noStrike" kern="1200" baseline="0" dirty="0" smtClean="0">
              <a:solidFill>
                <a:schemeClr val="tx1"/>
              </a:solidFill>
              <a:latin typeface="+mn-lt"/>
              <a:ea typeface="+mn-ea"/>
              <a:cs typeface="+mn-cs"/>
              <a:sym typeface="Wingdings" panose="05000000000000000000" pitchFamily="2" charset="2"/>
            </a:endParaRPr>
          </a:p>
          <a:p>
            <a:r>
              <a:rPr lang="en-GB" sz="1200" b="0" i="0" u="none" strike="noStrike" kern="1200" baseline="0" dirty="0" smtClean="0">
                <a:solidFill>
                  <a:schemeClr val="tx1"/>
                </a:solidFill>
                <a:latin typeface="+mn-lt"/>
                <a:ea typeface="+mn-ea"/>
                <a:cs typeface="+mn-cs"/>
                <a:sym typeface="Wingdings" panose="05000000000000000000" pitchFamily="2" charset="2"/>
              </a:rPr>
              <a:t> several mandates given to CEN</a:t>
            </a:r>
          </a:p>
          <a:p>
            <a:endParaRPr lang="en-GB" sz="1200" b="0" i="0" u="none" strike="noStrike" kern="1200" baseline="0" dirty="0" smtClean="0">
              <a:solidFill>
                <a:schemeClr val="tx1"/>
              </a:solidFill>
              <a:latin typeface="+mn-lt"/>
              <a:ea typeface="+mn-ea"/>
              <a:cs typeface="+mn-cs"/>
              <a:sym typeface="Wingdings" panose="05000000000000000000" pitchFamily="2" charset="2"/>
            </a:endParaRPr>
          </a:p>
          <a:p>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smtClean="0"/>
          </a:p>
        </p:txBody>
      </p:sp>
      <p:sp>
        <p:nvSpPr>
          <p:cNvPr id="4" name="Slide Number Placeholder 3"/>
          <p:cNvSpPr>
            <a:spLocks noGrp="1"/>
          </p:cNvSpPr>
          <p:nvPr>
            <p:ph type="sldNum" sz="quarter" idx="10"/>
          </p:nvPr>
        </p:nvSpPr>
        <p:spPr/>
        <p:txBody>
          <a:bodyPr/>
          <a:lstStyle/>
          <a:p>
            <a:fld id="{01636DBB-B0B8-4B9C-A11A-F32987B5BEA2}" type="slidenum">
              <a:rPr lang="en-GB" smtClean="0"/>
              <a:t>3</a:t>
            </a:fld>
            <a:endParaRPr lang="en-GB"/>
          </a:p>
        </p:txBody>
      </p:sp>
    </p:spTree>
    <p:extLst>
      <p:ext uri="{BB962C8B-B14F-4D97-AF65-F5344CB8AC3E}">
        <p14:creationId xmlns:p14="http://schemas.microsoft.com/office/powerpoint/2010/main" val="3451451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Regarding </a:t>
            </a:r>
            <a:r>
              <a:rPr lang="en-GB" sz="1200" b="1" kern="1200" dirty="0" smtClean="0">
                <a:solidFill>
                  <a:schemeClr val="tx1"/>
                </a:solidFill>
                <a:effectLst/>
                <a:latin typeface="+mn-lt"/>
                <a:ea typeface="+mn-ea"/>
                <a:cs typeface="+mn-cs"/>
              </a:rPr>
              <a:t>M/430</a:t>
            </a:r>
            <a:r>
              <a:rPr lang="en-GB" sz="1200" kern="1200" dirty="0" smtClean="0">
                <a:solidFill>
                  <a:schemeClr val="tx1"/>
                </a:solidFill>
                <a:effectLst/>
                <a:latin typeface="+mn-lt"/>
                <a:ea typeface="+mn-ea"/>
                <a:cs typeface="+mn-cs"/>
              </a:rPr>
              <a:t>, CEN/TC 249 ‘Plastics’ (</a:t>
            </a:r>
            <a:r>
              <a:rPr lang="en-GB" sz="1200" u="sng" kern="1200" dirty="0" smtClean="0">
                <a:solidFill>
                  <a:schemeClr val="tx1"/>
                </a:solidFill>
                <a:effectLst/>
                <a:latin typeface="+mn-lt"/>
                <a:ea typeface="+mn-ea"/>
                <a:cs typeface="+mn-cs"/>
                <a:hlinkClick r:id="rId3"/>
              </a:rPr>
              <a:t>WG 17 ‘Biopolymers’</a:t>
            </a:r>
            <a:r>
              <a:rPr lang="en-GB" sz="1200" kern="1200" dirty="0" smtClean="0">
                <a:solidFill>
                  <a:schemeClr val="tx1"/>
                </a:solidFill>
                <a:effectLst/>
                <a:latin typeface="+mn-lt"/>
                <a:ea typeface="+mn-ea"/>
                <a:cs typeface="+mn-cs"/>
              </a:rPr>
              <a:t>) is responsible for the work on biopolymers and CEN/TC 19 ‘Gaseous and liquid fuels, lubricants and related products of petroleum, synthetic and biological origin’ (</a:t>
            </a:r>
            <a:r>
              <a:rPr lang="en-GB" sz="1200" u="sng" kern="1200" dirty="0" smtClean="0">
                <a:solidFill>
                  <a:schemeClr val="tx1"/>
                </a:solidFill>
                <a:effectLst/>
                <a:latin typeface="+mn-lt"/>
                <a:ea typeface="+mn-ea"/>
                <a:cs typeface="+mn-cs"/>
                <a:hlinkClick r:id="rId4"/>
              </a:rPr>
              <a:t>WG 33 ‘Bio-lubricants’</a:t>
            </a:r>
            <a:r>
              <a:rPr lang="en-GB" sz="1200" kern="1200" dirty="0" smtClean="0">
                <a:solidFill>
                  <a:schemeClr val="tx1"/>
                </a:solidFill>
                <a:effectLst/>
                <a:latin typeface="+mn-lt"/>
                <a:ea typeface="+mn-ea"/>
                <a:cs typeface="+mn-cs"/>
              </a:rPr>
              <a:t>) is responsible for the work on bio-based lubricants.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Regarding </a:t>
            </a:r>
            <a:r>
              <a:rPr lang="en-GB" sz="1200" b="1" kern="1200" dirty="0" smtClean="0">
                <a:solidFill>
                  <a:schemeClr val="tx1"/>
                </a:solidFill>
                <a:effectLst/>
                <a:latin typeface="+mn-lt"/>
                <a:ea typeface="+mn-ea"/>
                <a:cs typeface="+mn-cs"/>
              </a:rPr>
              <a:t>M/491</a:t>
            </a:r>
            <a:r>
              <a:rPr lang="en-GB" sz="1200" kern="1200" dirty="0" smtClean="0">
                <a:solidFill>
                  <a:schemeClr val="tx1"/>
                </a:solidFill>
                <a:effectLst/>
                <a:latin typeface="+mn-lt"/>
                <a:ea typeface="+mn-ea"/>
                <a:cs typeface="+mn-cs"/>
              </a:rPr>
              <a:t>, </a:t>
            </a:r>
            <a:r>
              <a:rPr lang="en-GB" sz="1200" u="sng" kern="1200" dirty="0" smtClean="0">
                <a:solidFill>
                  <a:schemeClr val="tx1"/>
                </a:solidFill>
                <a:effectLst/>
                <a:latin typeface="+mn-lt"/>
                <a:ea typeface="+mn-ea"/>
                <a:cs typeface="+mn-cs"/>
                <a:hlinkClick r:id="rId5"/>
              </a:rPr>
              <a:t>CEN/TC 276</a:t>
            </a:r>
            <a:r>
              <a:rPr lang="en-GB" sz="1200" kern="1200" dirty="0" smtClean="0">
                <a:solidFill>
                  <a:schemeClr val="tx1"/>
                </a:solidFill>
                <a:effectLst/>
                <a:latin typeface="+mn-lt"/>
                <a:ea typeface="+mn-ea"/>
                <a:cs typeface="+mn-cs"/>
              </a:rPr>
              <a:t> ‘Surface Active Agents’ is responsible for the work on bio-based surfactants and </a:t>
            </a:r>
            <a:r>
              <a:rPr lang="en-GB" sz="1200" u="sng" kern="1200" dirty="0" smtClean="0">
                <a:solidFill>
                  <a:schemeClr val="tx1"/>
                </a:solidFill>
                <a:effectLst/>
                <a:latin typeface="+mn-lt"/>
                <a:ea typeface="+mn-ea"/>
                <a:cs typeface="+mn-cs"/>
                <a:hlinkClick r:id="rId6"/>
              </a:rPr>
              <a:t>CEN/TC 411</a:t>
            </a:r>
            <a:r>
              <a:rPr lang="en-GB" sz="1200" kern="1200" dirty="0" smtClean="0">
                <a:solidFill>
                  <a:schemeClr val="tx1"/>
                </a:solidFill>
                <a:effectLst/>
                <a:latin typeface="+mn-lt"/>
                <a:ea typeface="+mn-ea"/>
                <a:cs typeface="+mn-cs"/>
              </a:rPr>
              <a:t> ‘Bio-based products’ is responsible for the work on bio-based solvents.</a:t>
            </a:r>
          </a:p>
          <a:p>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M/492</a:t>
            </a:r>
            <a:r>
              <a:rPr lang="en-GB" sz="1200" kern="1200" dirty="0" smtClean="0">
                <a:solidFill>
                  <a:schemeClr val="tx1"/>
                </a:solidFill>
                <a:effectLst/>
                <a:latin typeface="+mn-lt"/>
                <a:ea typeface="+mn-ea"/>
                <a:cs typeface="+mn-cs"/>
              </a:rPr>
              <a:t> requests the development of a series of horizontal standards for bio-based products covering common aspects to all bio-based products. The work is being carried out by CEN/TC 411 ‘Bio-based products’.</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4</a:t>
            </a:fld>
            <a:endParaRPr lang="en-GB"/>
          </a:p>
        </p:txBody>
      </p:sp>
    </p:spTree>
    <p:extLst>
      <p:ext uri="{BB962C8B-B14F-4D97-AF65-F5344CB8AC3E}">
        <p14:creationId xmlns:p14="http://schemas.microsoft.com/office/powerpoint/2010/main" val="3050937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smtClean="0">
                <a:solidFill>
                  <a:schemeClr val="tx1"/>
                </a:solidFill>
                <a:latin typeface="+mn-lt"/>
                <a:ea typeface="+mn-ea"/>
                <a:cs typeface="+mn-cs"/>
              </a:rPr>
              <a:t>CEN/TC 411 scope</a:t>
            </a:r>
            <a:r>
              <a:rPr lang="en-GB" sz="1200" b="0" i="0" u="none" strike="noStrike" kern="1200" baseline="0" dirty="0" smtClean="0">
                <a:solidFill>
                  <a:schemeClr val="tx1"/>
                </a:solidFill>
                <a:latin typeface="+mn-lt"/>
                <a:ea typeface="+mn-ea"/>
                <a:cs typeface="+mn-cs"/>
              </a:rPr>
              <a:t>: </a:t>
            </a:r>
          </a:p>
          <a:p>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 Development of standards for bio-based products covering horizontal aspects. This includes consistent terminology, sampling, certification tools, bio-based content, application of and correlation towards life cycle analysis, sustainability criteria for biomass used and for final products, and aspects where further harmonization is needed on horizontal level; ii. Development of standards for bio-solvents, covering product functionality, biodegradability and, if necessary, product specific aspects not covered under </a:t>
            </a:r>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a:t>
            </a:r>
          </a:p>
          <a:p>
            <a:endParaRPr lang="en-GB" sz="1200" b="0" i="0" u="none" strike="noStrike" kern="1200" baseline="0" dirty="0" smtClean="0">
              <a:solidFill>
                <a:schemeClr val="tx1"/>
              </a:solidFill>
              <a:latin typeface="+mn-lt"/>
              <a:ea typeface="+mn-ea"/>
              <a:cs typeface="+mn-cs"/>
            </a:endParaRPr>
          </a:p>
          <a:p>
            <a:r>
              <a:rPr lang="en-GB" sz="1200" b="1" i="0" u="none" strike="noStrike" kern="1200" baseline="0" dirty="0" smtClean="0">
                <a:solidFill>
                  <a:schemeClr val="tx1"/>
                </a:solidFill>
                <a:latin typeface="+mn-lt"/>
                <a:ea typeface="+mn-ea"/>
                <a:cs typeface="+mn-cs"/>
              </a:rPr>
              <a:t>CEN/TC 411 focus is horizontal standards</a:t>
            </a:r>
            <a:r>
              <a:rPr lang="en-GB" sz="1200" b="0" i="0" u="none" strike="noStrike" kern="1200" baseline="0" dirty="0" smtClean="0">
                <a:solidFill>
                  <a:schemeClr val="tx1"/>
                </a:solidFill>
                <a:latin typeface="+mn-lt"/>
                <a:ea typeface="+mn-ea"/>
                <a:cs typeface="+mn-cs"/>
              </a:rPr>
              <a:t>, there is no intention to present threshold or default values. This is to be done by specific product standards or by political decision. The TC intends to develop classifications and guidance (on for instance product declarations). </a:t>
            </a:r>
          </a:p>
          <a:p>
            <a:endParaRPr lang="en-GB" sz="1200" b="0" i="0" u="none" strike="noStrike" kern="1200" baseline="0" dirty="0" smtClean="0">
              <a:solidFill>
                <a:schemeClr val="tx1"/>
              </a:solidFill>
              <a:latin typeface="+mn-lt"/>
              <a:ea typeface="+mn-ea"/>
              <a:cs typeface="+mn-cs"/>
            </a:endParaRPr>
          </a:p>
          <a:p>
            <a:r>
              <a:rPr lang="en-GB" sz="1200" b="1" i="0" u="none" strike="noStrike" kern="1200" baseline="0" dirty="0" smtClean="0">
                <a:solidFill>
                  <a:schemeClr val="tx1"/>
                </a:solidFill>
                <a:latin typeface="+mn-lt"/>
                <a:ea typeface="+mn-ea"/>
                <a:cs typeface="+mn-cs"/>
              </a:rPr>
              <a:t>Published standards and list of available standards available online</a:t>
            </a:r>
            <a:endParaRPr lang="en-GB" sz="1200" b="0" i="0" u="none" strike="noStrike" kern="1200" baseline="0" dirty="0" smtClean="0">
              <a:solidFill>
                <a:schemeClr val="tx1"/>
              </a:solidFill>
              <a:latin typeface="+mn-lt"/>
              <a:ea typeface="+mn-ea"/>
              <a:cs typeface="+mn-cs"/>
            </a:endParaRPr>
          </a:p>
          <a:p>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Important achievement of CEN/TC 411 is the publication of </a:t>
            </a:r>
            <a:r>
              <a:rPr lang="en-GB" sz="1200" dirty="0" smtClean="0"/>
              <a:t>EN 16575: 2014 ‘Bio-based products – Vocabulary’ defining general terms to be used in the field of bio-based products </a:t>
            </a:r>
            <a:r>
              <a:rPr lang="en-GB" sz="1200" dirty="0" smtClean="0">
                <a:sym typeface="Wingdings" panose="05000000000000000000" pitchFamily="2" charset="2"/>
              </a:rPr>
              <a:t> a selection of terms and definition is available </a:t>
            </a:r>
            <a:r>
              <a:rPr lang="en-GB" sz="1200" dirty="0" smtClean="0">
                <a:sym typeface="Wingdings" panose="05000000000000000000" pitchFamily="2" charset="2"/>
                <a:hlinkClick r:id="rId3"/>
              </a:rPr>
              <a:t>online</a:t>
            </a:r>
            <a:r>
              <a:rPr lang="en-GB" sz="1200" dirty="0" smtClean="0"/>
              <a:t> </a:t>
            </a:r>
            <a:endParaRPr lang="en-GB" sz="1200" b="0" i="0" u="none" strike="noStrike" kern="1200" baseline="0" dirty="0" smtClean="0">
              <a:solidFill>
                <a:schemeClr val="tx1"/>
              </a:solidFill>
              <a:latin typeface="+mn-lt"/>
              <a:ea typeface="+mn-ea"/>
              <a:cs typeface="+mn-cs"/>
            </a:endParaRPr>
          </a:p>
          <a:p>
            <a:endParaRPr lang="en-GB" sz="1200" b="0" i="0" u="none" strike="noStrike" kern="1200" baseline="0" dirty="0" smtClean="0">
              <a:solidFill>
                <a:schemeClr val="tx1"/>
              </a:solidFill>
              <a:latin typeface="+mn-lt"/>
              <a:ea typeface="+mn-ea"/>
              <a:cs typeface="+mn-cs"/>
            </a:endParaRPr>
          </a:p>
          <a:p>
            <a:r>
              <a:rPr lang="en-GB" sz="1200" b="1" i="0" u="none" strike="noStrike" kern="1200" baseline="0" dirty="0" smtClean="0">
                <a:solidFill>
                  <a:schemeClr val="tx1"/>
                </a:solidFill>
                <a:latin typeface="+mn-lt"/>
                <a:ea typeface="+mn-ea"/>
                <a:cs typeface="+mn-cs"/>
              </a:rPr>
              <a:t>CEN/TC 411 focus for future</a:t>
            </a:r>
            <a:r>
              <a:rPr lang="en-GB" sz="1200" b="0" i="0" u="none" strike="noStrike" kern="1200" baseline="0" dirty="0" smtClean="0">
                <a:solidFill>
                  <a:schemeClr val="tx1"/>
                </a:solidFill>
                <a:latin typeface="+mn-lt"/>
                <a:ea typeface="+mn-ea"/>
                <a:cs typeface="+mn-cs"/>
              </a:rPr>
              <a:t>: Bio-based products in relation to the circular economy and generating interest for the developed standards through communication and dissemination + Determine a position around how and where bio-based standards can support the circular economy</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err="1" smtClean="0">
                <a:solidFill>
                  <a:schemeClr val="tx1"/>
                </a:solidFill>
                <a:latin typeface="+mn-lt"/>
                <a:ea typeface="+mn-ea"/>
                <a:cs typeface="+mn-cs"/>
              </a:rPr>
              <a:t>Bioeconomy</a:t>
            </a:r>
            <a:r>
              <a:rPr lang="en-GB" sz="1200" b="0" i="0" u="none" strike="noStrike" kern="1200" baseline="0" dirty="0" smtClean="0">
                <a:solidFill>
                  <a:schemeClr val="tx1"/>
                </a:solidFill>
                <a:latin typeface="+mn-lt"/>
                <a:ea typeface="+mn-ea"/>
                <a:cs typeface="+mn-cs"/>
              </a:rPr>
              <a:t> and the circular economy need to go together to develop synergies between the two systems in order to ensure that resources are used more productively and</a:t>
            </a:r>
          </a:p>
          <a:p>
            <a:r>
              <a:rPr lang="en-GB" sz="1200" b="0" i="0" u="none" strike="noStrike" kern="1200" baseline="0" dirty="0" smtClean="0">
                <a:solidFill>
                  <a:schemeClr val="tx1"/>
                </a:solidFill>
                <a:latin typeface="+mn-lt"/>
                <a:ea typeface="+mn-ea"/>
                <a:cs typeface="+mn-cs"/>
              </a:rPr>
              <a:t>efficiently in both economies. By replacing fossil-based products with bio-based products, which tend to have a smaller carbon footprint, bio-based industries can make a critical contribution to the EU Circular Economy and Climate Goals.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In a circular economy, an efficient use of resources (including renewable), with several reuse and recycling cycles in line with the waste hierarchy, should be encouraged where appropriate. </a:t>
            </a:r>
            <a:r>
              <a:rPr lang="en-GB" sz="1200" b="0" i="0" u="none" strike="noStrike" kern="1200" baseline="0" dirty="0" err="1" smtClean="0">
                <a:solidFill>
                  <a:schemeClr val="tx1"/>
                </a:solidFill>
                <a:latin typeface="+mn-lt"/>
                <a:ea typeface="+mn-ea"/>
                <a:cs typeface="+mn-cs"/>
              </a:rPr>
              <a:t>Biobased</a:t>
            </a:r>
            <a:r>
              <a:rPr lang="en-GB" sz="1200" b="0" i="0" u="none" strike="noStrike" kern="1200" baseline="0" dirty="0" smtClean="0">
                <a:solidFill>
                  <a:schemeClr val="tx1"/>
                </a:solidFill>
                <a:latin typeface="+mn-lt"/>
                <a:ea typeface="+mn-ea"/>
                <a:cs typeface="+mn-cs"/>
              </a:rPr>
              <a:t> materials, such as for example wood, can be used in multiple ways, and reuse and recycling can take place several times.  The Commission will work on identifying and sharing best practices in this sector and promote innovation; the revised legislative proposals on waste also include a mandatory EU-level target on recycling packaging waste. In addition, it is understood that the Commission would promote synergies with the circular economy when examining the sustainability of bioenergy under the Energy Union. </a:t>
            </a:r>
          </a:p>
          <a:p>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1636DBB-B0B8-4B9C-A11A-F32987B5BEA2}" type="slidenum">
              <a:rPr lang="en-GB" smtClean="0"/>
              <a:t>5</a:t>
            </a:fld>
            <a:endParaRPr lang="en-GB"/>
          </a:p>
        </p:txBody>
      </p:sp>
    </p:spTree>
    <p:extLst>
      <p:ext uri="{BB962C8B-B14F-4D97-AF65-F5344CB8AC3E}">
        <p14:creationId xmlns:p14="http://schemas.microsoft.com/office/powerpoint/2010/main" val="903116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In the USA, the government, U.S Department of Agriculture (US </a:t>
            </a:r>
            <a:r>
              <a:rPr lang="en-GB" sz="1200" kern="1200" dirty="0" err="1" smtClean="0">
                <a:solidFill>
                  <a:schemeClr val="tx1"/>
                </a:solidFill>
                <a:effectLst/>
                <a:latin typeface="+mn-lt"/>
                <a:ea typeface="+mn-ea"/>
                <a:cs typeface="+mn-cs"/>
              </a:rPr>
              <a:t>DoA</a:t>
            </a:r>
            <a:r>
              <a:rPr lang="en-GB" sz="1200" kern="1200" dirty="0" smtClean="0">
                <a:solidFill>
                  <a:schemeClr val="tx1"/>
                </a:solidFill>
                <a:effectLst/>
                <a:latin typeface="+mn-lt"/>
                <a:ea typeface="+mn-ea"/>
                <a:cs typeface="+mn-cs"/>
              </a:rPr>
              <a:t>), created some years ago the </a:t>
            </a:r>
            <a:r>
              <a:rPr lang="en-GB" sz="1200" u="sng" kern="1200" dirty="0" err="1" smtClean="0">
                <a:solidFill>
                  <a:schemeClr val="tx1"/>
                </a:solidFill>
                <a:effectLst/>
                <a:latin typeface="+mn-lt"/>
                <a:ea typeface="+mn-ea"/>
                <a:cs typeface="+mn-cs"/>
                <a:hlinkClick r:id="rId3"/>
              </a:rPr>
              <a:t>BioPreferred</a:t>
            </a:r>
            <a:r>
              <a:rPr lang="en-GB" sz="1200" u="sng" kern="1200" dirty="0" smtClean="0">
                <a:solidFill>
                  <a:schemeClr val="tx1"/>
                </a:solidFill>
                <a:effectLst/>
                <a:latin typeface="+mn-lt"/>
                <a:ea typeface="+mn-ea"/>
                <a:cs typeface="+mn-cs"/>
                <a:hlinkClick r:id="rId3"/>
              </a:rPr>
              <a:t> programme</a:t>
            </a:r>
            <a:r>
              <a:rPr lang="en-GB" sz="1200" kern="1200" dirty="0" smtClean="0">
                <a:solidFill>
                  <a:schemeClr val="tx1"/>
                </a:solidFill>
                <a:effectLst/>
                <a:latin typeface="+mn-lt"/>
                <a:ea typeface="+mn-ea"/>
                <a:cs typeface="+mn-cs"/>
              </a:rPr>
              <a:t>. The aim of the programme is to promote the increased development and purchase of bio-based products. The programme includes mandatory purchasing requirements for federal agencies and their contractors, and, a voluntary labelling initiative for bio-based products.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programme relies on the </a:t>
            </a:r>
            <a:r>
              <a:rPr lang="en-GB" sz="1200" u="sng" kern="1200" dirty="0" smtClean="0">
                <a:solidFill>
                  <a:schemeClr val="tx1"/>
                </a:solidFill>
                <a:effectLst/>
                <a:latin typeface="+mn-lt"/>
                <a:ea typeface="+mn-ea"/>
                <a:cs typeface="+mn-cs"/>
                <a:hlinkClick r:id="rId4"/>
              </a:rPr>
              <a:t>ASTM D6866</a:t>
            </a:r>
            <a:r>
              <a:rPr lang="en-GB" sz="1200" kern="1200" dirty="0" smtClean="0">
                <a:solidFill>
                  <a:schemeClr val="tx1"/>
                </a:solidFill>
                <a:effectLst/>
                <a:latin typeface="+mn-lt"/>
                <a:ea typeface="+mn-ea"/>
                <a:cs typeface="+mn-cs"/>
              </a:rPr>
              <a:t> to verify the percentage of bio-based content in bio-based products seeking certification. This means that there is an </a:t>
            </a:r>
            <a:r>
              <a:rPr lang="en-GB" sz="1200" b="1" kern="1200" dirty="0" smtClean="0">
                <a:solidFill>
                  <a:schemeClr val="tx1"/>
                </a:solidFill>
                <a:effectLst/>
                <a:latin typeface="+mn-lt"/>
                <a:ea typeface="+mn-ea"/>
                <a:cs typeface="+mn-cs"/>
              </a:rPr>
              <a:t>interest from European companies (but also from American ones) to make sure that the ASTM standards and the European standards are aligned as much as possible </a:t>
            </a:r>
            <a:r>
              <a:rPr lang="en-GB" sz="1200" kern="1200" dirty="0" smtClean="0">
                <a:solidFill>
                  <a:schemeClr val="tx1"/>
                </a:solidFill>
                <a:effectLst/>
                <a:latin typeface="+mn-lt"/>
                <a:ea typeface="+mn-ea"/>
                <a:cs typeface="+mn-cs"/>
              </a:rPr>
              <a:t>(especially those regarding the measuring of the bio-based content) to be able to access the US market and to grow the global market for these products.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should also be pointed out that the EC Mandates for bio-based products make reference to developing European standards “wherever possible in cooperation with the international standards bodies and take into account in particular the ongoing activities in other parts of the world (i.e. activities in the USA[…]”.</a:t>
            </a:r>
            <a:r>
              <a:rPr lang="en-GB" sz="1200" b="1" kern="1200" dirty="0" smtClean="0">
                <a:solidFill>
                  <a:schemeClr val="tx1"/>
                </a:solidFill>
                <a:effectLst/>
                <a:latin typeface="+mn-lt"/>
                <a:ea typeface="+mn-ea"/>
                <a:cs typeface="+mn-cs"/>
              </a:rPr>
              <a:t> There is some insistence from the Commission to see CEN cooperating with the USA counterparts in this area</a:t>
            </a:r>
            <a:r>
              <a:rPr lang="en-GB" sz="1200" kern="1200" dirty="0" smtClean="0">
                <a:solidFill>
                  <a:schemeClr val="tx1"/>
                </a:solidFill>
                <a:effectLst/>
                <a:latin typeface="+mn-lt"/>
                <a:ea typeface="+mn-ea"/>
                <a:cs typeface="+mn-cs"/>
              </a:rPr>
              <a:t>.</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2015, there were some contacts between ASTM and NEN</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CEN/TC 411 secretariat) on the possibility to organise a joint workshop in order to discuss standards in relation to bio-based products. CEN was made aware of these exchanges and a meeting took place between CCMC, NEN and ASTM in November 2015 in order to further discuss the subject. </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In that meeting it was agreed that CEN/TC 411 ‘Bio-based products’ would be contacted to see their interest in organising such a workshop. The initial reaction of CEN/TC 411 ‘Bio-based products’ was positive and</a:t>
            </a:r>
            <a:r>
              <a:rPr lang="en-GB" sz="1200" b="1" kern="1200" dirty="0" smtClean="0">
                <a:solidFill>
                  <a:schemeClr val="tx1"/>
                </a:solidFill>
                <a:effectLst/>
                <a:latin typeface="+mn-lt"/>
                <a:ea typeface="+mn-ea"/>
                <a:cs typeface="+mn-cs"/>
              </a:rPr>
              <a:t> a workshop was finally organised on 5 April 2017 in Toronto.</a:t>
            </a:r>
          </a:p>
          <a:p>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baseline="0" dirty="0" smtClean="0">
                <a:solidFill>
                  <a:schemeClr val="tx1"/>
                </a:solidFill>
                <a:latin typeface="+mn-lt"/>
                <a:ea typeface="+mn-ea"/>
                <a:cs typeface="+mn-cs"/>
              </a:rPr>
              <a:t>Objectives of the workshop</a:t>
            </a:r>
            <a:r>
              <a:rPr lang="en-GB" sz="1200" b="0" i="0" u="none" strike="noStrike" kern="1200" baseline="0" dirty="0" smtClean="0">
                <a:solidFill>
                  <a:schemeClr val="tx1"/>
                </a:solidFill>
                <a:latin typeface="+mn-lt"/>
                <a:ea typeface="+mn-ea"/>
                <a:cs typeface="+mn-cs"/>
              </a:rPr>
              <a:t>: (</a:t>
            </a:r>
            <a:r>
              <a:rPr lang="en-GB" dirty="0" smtClean="0"/>
              <a:t>Press release:</a:t>
            </a:r>
            <a:r>
              <a:rPr lang="en-GB" baseline="0" dirty="0" smtClean="0"/>
              <a:t> https://www.cencenelec.eu/news/press_releases/Pages/PR-2017-01.aspx)</a:t>
            </a:r>
            <a:endParaRPr lang="en-GB"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to bring together standards development organizations (SDOs) from around the world to discuss how specifications, tests, and other standards in this area are used globally.</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Attendees will also discuss whether new or revised standards related to degradability, biodegradability, and </a:t>
            </a:r>
            <a:r>
              <a:rPr lang="en-GB" sz="1200" b="0" i="0" u="none" strike="noStrike" kern="1200" baseline="0" dirty="0" err="1" smtClean="0">
                <a:solidFill>
                  <a:schemeClr val="tx1"/>
                </a:solidFill>
                <a:latin typeface="+mn-lt"/>
                <a:ea typeface="+mn-ea"/>
                <a:cs typeface="+mn-cs"/>
              </a:rPr>
              <a:t>biobased</a:t>
            </a:r>
            <a:r>
              <a:rPr lang="en-GB" sz="1200" b="0" i="0" u="none" strike="noStrike" kern="1200" baseline="0" dirty="0" smtClean="0">
                <a:solidFill>
                  <a:schemeClr val="tx1"/>
                </a:solidFill>
                <a:latin typeface="+mn-lt"/>
                <a:ea typeface="+mn-ea"/>
                <a:cs typeface="+mn-cs"/>
              </a:rPr>
              <a:t> products are needed. </a:t>
            </a:r>
          </a:p>
          <a:p>
            <a:endParaRPr lang="en-GB" sz="1200" b="0" i="0" u="none" strike="noStrike" kern="1200" baseline="0" dirty="0" smtClean="0">
              <a:solidFill>
                <a:schemeClr val="tx1"/>
              </a:solidFill>
              <a:latin typeface="+mn-lt"/>
              <a:ea typeface="+mn-ea"/>
              <a:cs typeface="+mn-cs"/>
            </a:endParaRPr>
          </a:p>
          <a:p>
            <a:r>
              <a:rPr lang="en-GB" sz="1200" b="1" i="0" u="none" strike="noStrike" kern="1200" baseline="0" dirty="0" smtClean="0">
                <a:solidFill>
                  <a:schemeClr val="tx1"/>
                </a:solidFill>
                <a:latin typeface="+mn-lt"/>
                <a:ea typeface="+mn-ea"/>
                <a:cs typeface="+mn-cs"/>
              </a:rPr>
              <a:t>Topics discussed during workshop </a:t>
            </a:r>
            <a:r>
              <a:rPr lang="en-GB" sz="1200" b="0" i="0" u="none" strike="noStrike" kern="1200" baseline="0" dirty="0" smtClean="0">
                <a:solidFill>
                  <a:schemeClr val="tx1"/>
                </a:solidFill>
                <a:latin typeface="+mn-lt"/>
                <a:ea typeface="+mn-ea"/>
                <a:cs typeface="+mn-cs"/>
              </a:rPr>
              <a:t>included testing, specification, and certification related to: </a:t>
            </a:r>
          </a:p>
          <a:p>
            <a:pPr marL="171450" indent="-171450">
              <a:buFont typeface="Arial" panose="020B0604020202020204" pitchFamily="34" charset="0"/>
              <a:buChar char="•"/>
            </a:pPr>
            <a:r>
              <a:rPr lang="en-GB" sz="1200" b="0" i="0" u="none" strike="noStrike" kern="1200" baseline="0" dirty="0" err="1" smtClean="0">
                <a:solidFill>
                  <a:schemeClr val="tx1"/>
                </a:solidFill>
                <a:latin typeface="+mn-lt"/>
                <a:ea typeface="+mn-ea"/>
                <a:cs typeface="+mn-cs"/>
              </a:rPr>
              <a:t>biobased</a:t>
            </a:r>
            <a:r>
              <a:rPr lang="en-GB" sz="1200" b="0" i="0" u="none" strike="noStrike" kern="1200" baseline="0" dirty="0" smtClean="0">
                <a:solidFill>
                  <a:schemeClr val="tx1"/>
                </a:solidFill>
                <a:latin typeface="+mn-lt"/>
                <a:ea typeface="+mn-ea"/>
                <a:cs typeface="+mn-cs"/>
              </a:rPr>
              <a:t> and renewable-resource content; </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aerobic (e.g., industrial composting) degradability and biodegradability; </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anaerobic (e.g., digestion and landfill) degradability and biodegradability; and, </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environmental (e.g., marine and soil) degradability and biodegradability </a:t>
            </a:r>
          </a:p>
          <a:p>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6</a:t>
            </a:fld>
            <a:endParaRPr lang="en-GB"/>
          </a:p>
        </p:txBody>
      </p:sp>
    </p:spTree>
    <p:extLst>
      <p:ext uri="{BB962C8B-B14F-4D97-AF65-F5344CB8AC3E}">
        <p14:creationId xmlns:p14="http://schemas.microsoft.com/office/powerpoint/2010/main" val="222586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Conclusion</a:t>
            </a:r>
            <a:r>
              <a:rPr lang="en-GB" b="1" baseline="0" dirty="0" smtClean="0"/>
              <a:t> and way forward</a:t>
            </a:r>
            <a:r>
              <a:rPr lang="en-GB" baseline="0" dirty="0" smtClean="0"/>
              <a:t>: CEN/TC 411 was contacted and they confirmed that there the </a:t>
            </a:r>
            <a:r>
              <a:rPr lang="en-GB" b="1" i="0" baseline="0" dirty="0" smtClean="0"/>
              <a:t>general feedback is positive but there is a still a bridge to cross between ASTM and CEN</a:t>
            </a:r>
            <a:endParaRPr lang="en-GB" baseline="0" dirty="0" smtClean="0"/>
          </a:p>
          <a:p>
            <a:endParaRPr lang="en-GB" baseline="0" dirty="0" smtClean="0"/>
          </a:p>
          <a:p>
            <a:r>
              <a:rPr lang="en-GB" sz="1200" kern="1200" dirty="0" smtClean="0">
                <a:solidFill>
                  <a:schemeClr val="tx1"/>
                </a:solidFill>
                <a:effectLst/>
                <a:latin typeface="+mn-lt"/>
                <a:ea typeface="+mn-ea"/>
                <a:cs typeface="+mn-cs"/>
              </a:rPr>
              <a:t>ASTM and the US </a:t>
            </a:r>
            <a:r>
              <a:rPr lang="en-GB" sz="1200" kern="1200" dirty="0" err="1" smtClean="0">
                <a:solidFill>
                  <a:schemeClr val="tx1"/>
                </a:solidFill>
                <a:effectLst/>
                <a:latin typeface="+mn-lt"/>
                <a:ea typeface="+mn-ea"/>
                <a:cs typeface="+mn-cs"/>
              </a:rPr>
              <a:t>DoA</a:t>
            </a:r>
            <a:r>
              <a:rPr lang="en-GB" sz="1200" kern="1200" dirty="0" smtClean="0">
                <a:solidFill>
                  <a:schemeClr val="tx1"/>
                </a:solidFill>
                <a:effectLst/>
                <a:latin typeface="+mn-lt"/>
                <a:ea typeface="+mn-ea"/>
                <a:cs typeface="+mn-cs"/>
              </a:rPr>
              <a:t> have a system that works and that also attract several European industry partners, also those involved in CEN/TC 411. They are aware of the limitations of their standards’ principles but also conscious about the impacts changing those may have on the US market and on policy consistency. On the other hand the principles of the CEN standards – I am talking mostly bio-based content discussed in the first parts of the workshop – are also contested by some ASTM experts, so the alternative offered by the Europeans is also not yet sound-proof. </a:t>
            </a:r>
            <a:r>
              <a:rPr lang="en-GB" sz="1200" b="1" kern="1200" dirty="0" smtClean="0">
                <a:solidFill>
                  <a:schemeClr val="tx1"/>
                </a:solidFill>
                <a:effectLst/>
                <a:latin typeface="+mn-lt"/>
                <a:ea typeface="+mn-ea"/>
                <a:cs typeface="+mn-cs"/>
              </a:rPr>
              <a:t>Meaning the agreement to continue work and exchange of views as made at the end of the workshop is correct</a:t>
            </a:r>
            <a:r>
              <a:rPr lang="en-GB" sz="1200" kern="1200" dirty="0" smtClean="0">
                <a:solidFill>
                  <a:schemeClr val="tx1"/>
                </a:solidFill>
                <a:effectLst/>
                <a:latin typeface="+mn-lt"/>
                <a:ea typeface="+mn-ea"/>
                <a:cs typeface="+mn-cs"/>
              </a:rPr>
              <a:t>.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Furthermore, the conclusion was that some </a:t>
            </a:r>
            <a:r>
              <a:rPr lang="en-GB" sz="1200" b="1" kern="1200" dirty="0" smtClean="0">
                <a:solidFill>
                  <a:schemeClr val="tx1"/>
                </a:solidFill>
                <a:effectLst/>
                <a:latin typeface="+mn-lt"/>
                <a:ea typeface="+mn-ea"/>
                <a:cs typeface="+mn-cs"/>
              </a:rPr>
              <a:t>pre-standardization work </a:t>
            </a:r>
            <a:r>
              <a:rPr lang="en-GB" sz="1200" kern="1200" dirty="0" smtClean="0">
                <a:solidFill>
                  <a:schemeClr val="tx1"/>
                </a:solidFill>
                <a:effectLst/>
                <a:latin typeface="+mn-lt"/>
                <a:ea typeface="+mn-ea"/>
                <a:cs typeface="+mn-cs"/>
              </a:rPr>
              <a:t>concerning end-of-life options </a:t>
            </a:r>
            <a:r>
              <a:rPr lang="en-GB" sz="1200" b="1" kern="1200" dirty="0" smtClean="0">
                <a:solidFill>
                  <a:schemeClr val="tx1"/>
                </a:solidFill>
                <a:effectLst/>
                <a:latin typeface="+mn-lt"/>
                <a:ea typeface="+mn-ea"/>
                <a:cs typeface="+mn-cs"/>
              </a:rPr>
              <a:t>is quite regional</a:t>
            </a:r>
            <a:r>
              <a:rPr lang="en-GB" sz="1200" kern="1200" dirty="0" smtClean="0">
                <a:solidFill>
                  <a:schemeClr val="tx1"/>
                </a:solidFill>
                <a:effectLst/>
                <a:latin typeface="+mn-lt"/>
                <a:ea typeface="+mn-ea"/>
                <a:cs typeface="+mn-cs"/>
              </a:rPr>
              <a:t>, or even local, oriented because of the nature of the collection system.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Regarding the standards on biodegradability it was noted that experts had already a lot of exchanges at ISO-level and that still a lot of (research) work was required to further optimize the test methods. A slight difference in work methodology between ASTM and CEN could be observed as discussion took place whether more freedom should be given to the interpretation of the test procedure (US view) in order to allow the market to adopt the concept, against delivering more accurate results (CEN view) by setting limitations to the sample preparation and inoculum choice.</a:t>
            </a: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The idea to organize a similar activity in Europe </a:t>
            </a:r>
            <a:r>
              <a:rPr lang="en-GB" sz="1200" kern="1200" dirty="0" smtClean="0">
                <a:solidFill>
                  <a:schemeClr val="tx1"/>
                </a:solidFill>
                <a:effectLst/>
                <a:latin typeface="+mn-lt"/>
                <a:ea typeface="+mn-ea"/>
                <a:cs typeface="+mn-cs"/>
              </a:rPr>
              <a:t>linked to a CEN plenary meeting </a:t>
            </a:r>
            <a:r>
              <a:rPr lang="en-GB" sz="1200" b="1" kern="1200" dirty="0" smtClean="0">
                <a:solidFill>
                  <a:schemeClr val="tx1"/>
                </a:solidFill>
                <a:effectLst/>
                <a:latin typeface="+mn-lt"/>
                <a:ea typeface="+mn-ea"/>
                <a:cs typeface="+mn-cs"/>
              </a:rPr>
              <a:t>was accepted </a:t>
            </a:r>
            <a:r>
              <a:rPr lang="en-GB" sz="1200" kern="1200" dirty="0" smtClean="0">
                <a:solidFill>
                  <a:schemeClr val="tx1"/>
                </a:solidFill>
                <a:effectLst/>
                <a:latin typeface="+mn-lt"/>
                <a:ea typeface="+mn-ea"/>
                <a:cs typeface="+mn-cs"/>
              </a:rPr>
              <a:t>but as the CEN meetings are more irregularly taking place than the half-yearly ASTM sessions</a:t>
            </a:r>
            <a:r>
              <a:rPr lang="en-GB" sz="1200" b="1" kern="1200" dirty="0" smtClean="0">
                <a:solidFill>
                  <a:schemeClr val="tx1"/>
                </a:solidFill>
                <a:effectLst/>
                <a:latin typeface="+mn-lt"/>
                <a:ea typeface="+mn-ea"/>
                <a:cs typeface="+mn-cs"/>
              </a:rPr>
              <a:t>, no steps in actual organization have been taken yet</a:t>
            </a:r>
            <a:r>
              <a:rPr lang="en-GB" sz="1200" kern="1200" dirty="0" smtClean="0">
                <a:solidFill>
                  <a:schemeClr val="tx1"/>
                </a:solidFill>
                <a:effectLst/>
                <a:latin typeface="+mn-lt"/>
                <a:ea typeface="+mn-ea"/>
                <a:cs typeface="+mn-cs"/>
              </a:rPr>
              <a:t>. Also with regards to further developments on TC scope discussions as well as the whole concept of standardizing (horizontal) biodegradation test methods under CEN (where we still no decision has been made by industry if and where o the European level such shall take place).</a:t>
            </a:r>
          </a:p>
          <a:p>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7</a:t>
            </a:fld>
            <a:endParaRPr lang="en-GB"/>
          </a:p>
        </p:txBody>
      </p:sp>
    </p:spTree>
    <p:extLst>
      <p:ext uri="{BB962C8B-B14F-4D97-AF65-F5344CB8AC3E}">
        <p14:creationId xmlns:p14="http://schemas.microsoft.com/office/powerpoint/2010/main" val="2172051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European Commission Expert Group of Bio-based Products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Goal: </a:t>
            </a:r>
            <a:r>
              <a:rPr lang="en-GB" b="0" dirty="0" smtClean="0"/>
              <a:t> to advise the Commission on the development of the bio-based products sector by, amongst other things, proposing demand side industrial policy actions conducive to the market uptake of bio-based products and processes (standardisation, public procurement, awareness raising, labelling, etc.).Final report published in November 2017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Who</a:t>
            </a:r>
            <a:r>
              <a:rPr lang="en-GB" b="0" dirty="0" smtClean="0"/>
              <a:t>: </a:t>
            </a:r>
            <a:r>
              <a:rPr lang="en-GB" dirty="0" smtClean="0"/>
              <a:t>Representing EU countries, public procurement, experts, standardisation and certification organisations, industry, NGOs and academia</a:t>
            </a:r>
            <a:endParaRPr lang="en-GB" b="1" dirty="0" smtClean="0"/>
          </a:p>
          <a:p>
            <a:endParaRPr lang="en-GB"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Final report </a:t>
            </a:r>
            <a:r>
              <a:rPr lang="en-GB" dirty="0" smtClean="0"/>
              <a:t>(published in November</a:t>
            </a:r>
            <a:r>
              <a:rPr lang="en-GB" baseline="0" dirty="0" smtClean="0"/>
              <a:t> 2017): </a:t>
            </a:r>
            <a:r>
              <a:rPr lang="en-GB" sz="1200" b="0" i="0" u="none" strike="noStrike" kern="1200" baseline="0" dirty="0" smtClean="0">
                <a:solidFill>
                  <a:schemeClr val="tx1"/>
                </a:solidFill>
                <a:latin typeface="+mn-lt"/>
                <a:ea typeface="+mn-ea"/>
                <a:cs typeface="+mn-cs"/>
              </a:rPr>
              <a:t>highlights the long-term significance of the sector in meeting some of the EU’s grand challenges, whilst giving an overview of some of the main hurdles which continue to hinder the full exploitation of its potential. Concrete recommendations of policy measures needed to overcome these barriers are also provided (e.g. </a:t>
            </a:r>
            <a:r>
              <a:rPr lang="en-GB" dirty="0" smtClean="0">
                <a:solidFill>
                  <a:srgbClr val="489678"/>
                </a:solidFill>
              </a:rPr>
              <a:t>(e.g. better coordination of the future </a:t>
            </a:r>
            <a:r>
              <a:rPr lang="en-GB" dirty="0" err="1" smtClean="0">
                <a:solidFill>
                  <a:srgbClr val="489678"/>
                </a:solidFill>
              </a:rPr>
              <a:t>bioeconomy</a:t>
            </a:r>
            <a:r>
              <a:rPr lang="en-GB" dirty="0" smtClean="0">
                <a:solidFill>
                  <a:srgbClr val="489678"/>
                </a:solidFill>
              </a:rPr>
              <a:t> strategy, develop and implement robust methodologies, criteria, standards and certification schemes for assessing sustainability impact of bio-based products. )</a:t>
            </a:r>
          </a:p>
          <a:p>
            <a:endParaRPr lang="en-GB" sz="1200" b="0" i="0" u="none" strike="noStrike" kern="1200" baseline="0" dirty="0" smtClean="0">
              <a:solidFill>
                <a:schemeClr val="tx1"/>
              </a:solidFill>
              <a:latin typeface="+mn-lt"/>
              <a:ea typeface="+mn-ea"/>
              <a:cs typeface="+mn-cs"/>
            </a:endParaRP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No news about a potential re-establishment/re-start of the group</a:t>
            </a:r>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8</a:t>
            </a:fld>
            <a:endParaRPr lang="en-GB"/>
          </a:p>
        </p:txBody>
      </p:sp>
    </p:spTree>
    <p:extLst>
      <p:ext uri="{BB962C8B-B14F-4D97-AF65-F5344CB8AC3E}">
        <p14:creationId xmlns:p14="http://schemas.microsoft.com/office/powerpoint/2010/main" val="1934291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Algae has a low carbon footprint, is renewable and can be accessed in large quantities, so overall it is very environmentally friendly. Oils produced by algae hold the potential for replacing fossil resources in many products. It</a:t>
            </a:r>
            <a:r>
              <a:rPr lang="en-GB" sz="1200" kern="1200" baseline="0" dirty="0" smtClean="0">
                <a:solidFill>
                  <a:schemeClr val="tx1"/>
                </a:solidFill>
                <a:effectLst/>
                <a:latin typeface="+mn-lt"/>
                <a:ea typeface="+mn-ea"/>
                <a:cs typeface="+mn-cs"/>
              </a:rPr>
              <a:t> is therefore</a:t>
            </a:r>
            <a:r>
              <a:rPr lang="en-GB" sz="1200" kern="1200" dirty="0" smtClean="0">
                <a:solidFill>
                  <a:schemeClr val="tx1"/>
                </a:solidFill>
                <a:effectLst/>
                <a:latin typeface="+mn-lt"/>
                <a:ea typeface="+mn-ea"/>
                <a:cs typeface="+mn-cs"/>
              </a:rPr>
              <a:t> a great alternative to meet the expected demand for bio-based products in the future.”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On 23 March 2016, the European Commission notified CEN of a new Standardization Request on algae.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M/547 on algae </a:t>
            </a:r>
            <a:r>
              <a:rPr lang="en-GB" sz="1200" kern="1200" dirty="0" smtClean="0">
                <a:solidFill>
                  <a:schemeClr val="tx1"/>
                </a:solidFill>
                <a:effectLst/>
                <a:latin typeface="+mn-lt"/>
                <a:ea typeface="+mn-ea"/>
                <a:cs typeface="+mn-cs"/>
                <a:sym typeface="Wingdings" panose="05000000000000000000" pitchFamily="2" charset="2"/>
              </a:rPr>
              <a:t> t</a:t>
            </a:r>
            <a:r>
              <a:rPr lang="en-GB" sz="1200" kern="1200" dirty="0" smtClean="0">
                <a:solidFill>
                  <a:schemeClr val="tx1"/>
                </a:solidFill>
                <a:effectLst/>
                <a:latin typeface="+mn-lt"/>
                <a:ea typeface="+mn-ea"/>
                <a:cs typeface="+mn-cs"/>
              </a:rPr>
              <a:t>he request asked CEN to provide a </a:t>
            </a:r>
            <a:r>
              <a:rPr lang="en-GB" sz="1200" b="1" kern="1200" dirty="0" smtClean="0">
                <a:solidFill>
                  <a:schemeClr val="tx1"/>
                </a:solidFill>
                <a:effectLst/>
                <a:latin typeface="+mn-lt"/>
                <a:ea typeface="+mn-ea"/>
                <a:cs typeface="+mn-cs"/>
              </a:rPr>
              <a:t>work programme within 12 months and to develop the deliverables proposed in the work programme within 60 months</a:t>
            </a:r>
            <a:r>
              <a:rPr lang="en-GB" sz="1200" kern="1200" dirty="0" smtClean="0">
                <a:solidFill>
                  <a:schemeClr val="tx1"/>
                </a:solidFill>
                <a:effectLst/>
                <a:latin typeface="+mn-lt"/>
                <a:ea typeface="+mn-ea"/>
                <a:cs typeface="+mn-cs"/>
              </a:rPr>
              <a:t> of the notification of the request (22 March 2021).</a:t>
            </a:r>
          </a:p>
          <a:p>
            <a:endParaRPr lang="en-GB" dirty="0" smtClean="0"/>
          </a:p>
          <a:p>
            <a:r>
              <a:rPr lang="en-GB" sz="1200" kern="1200" dirty="0" smtClean="0">
                <a:solidFill>
                  <a:schemeClr val="tx1"/>
                </a:solidFill>
                <a:effectLst/>
                <a:latin typeface="+mn-lt"/>
                <a:ea typeface="+mn-ea"/>
                <a:cs typeface="+mn-cs"/>
              </a:rPr>
              <a:t>CEN established CEN/BT WG 218 ‘Algae’ in order to develop the work programme. The  </a:t>
            </a:r>
            <a:r>
              <a:rPr lang="en-GB" sz="1200" b="1" kern="1200" dirty="0" smtClean="0">
                <a:solidFill>
                  <a:schemeClr val="tx1"/>
                </a:solidFill>
                <a:effectLst/>
                <a:latin typeface="+mn-lt"/>
                <a:ea typeface="+mn-ea"/>
                <a:cs typeface="+mn-cs"/>
              </a:rPr>
              <a:t>work programme was approved and submitted to the EC in March 2017</a:t>
            </a:r>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Since they finished their work, CEN/BT/WG 218 has been disbanded.</a:t>
            </a:r>
          </a:p>
          <a:p>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A new CEN/TC </a:t>
            </a:r>
            <a:r>
              <a:rPr lang="en-GB" sz="1200" kern="1200" dirty="0" smtClean="0">
                <a:solidFill>
                  <a:schemeClr val="tx1"/>
                </a:solidFill>
                <a:effectLst/>
                <a:latin typeface="+mn-lt"/>
                <a:ea typeface="+mn-ea"/>
                <a:cs typeface="+mn-cs"/>
              </a:rPr>
              <a:t>(under NEN Secretariat) </a:t>
            </a:r>
            <a:r>
              <a:rPr lang="en-GB" sz="1200" b="1" kern="1200" dirty="0" smtClean="0">
                <a:solidFill>
                  <a:schemeClr val="tx1"/>
                </a:solidFill>
                <a:effectLst/>
                <a:latin typeface="+mn-lt"/>
                <a:ea typeface="+mn-ea"/>
                <a:cs typeface="+mn-cs"/>
              </a:rPr>
              <a:t>CEN/TC 454 ‘Algae and algae products</a:t>
            </a:r>
            <a:r>
              <a:rPr lang="en-GB" sz="1200" kern="1200" dirty="0" smtClean="0">
                <a:solidFill>
                  <a:schemeClr val="tx1"/>
                </a:solidFill>
                <a:effectLst/>
                <a:latin typeface="+mn-lt"/>
                <a:ea typeface="+mn-ea"/>
                <a:cs typeface="+mn-cs"/>
              </a:rPr>
              <a:t>’ has been created early</a:t>
            </a:r>
            <a:r>
              <a:rPr lang="en-GB" sz="1200" kern="1200" baseline="0" dirty="0" smtClean="0">
                <a:solidFill>
                  <a:schemeClr val="tx1"/>
                </a:solidFill>
                <a:effectLst/>
                <a:latin typeface="+mn-lt"/>
                <a:ea typeface="+mn-ea"/>
                <a:cs typeface="+mn-cs"/>
              </a:rPr>
              <a:t> 2017. CEN/TC 454 </a:t>
            </a:r>
            <a:r>
              <a:rPr lang="en-GB" sz="1200" b="1" kern="1200" baseline="0" dirty="0" smtClean="0">
                <a:solidFill>
                  <a:schemeClr val="tx1"/>
                </a:solidFill>
                <a:effectLst/>
                <a:latin typeface="+mn-lt"/>
                <a:ea typeface="+mn-ea"/>
                <a:cs typeface="+mn-cs"/>
              </a:rPr>
              <a:t>will perform the second phase of M/547, i.e. to develop the requested deliverables. </a:t>
            </a:r>
            <a:r>
              <a:rPr lang="en-GB" sz="1200" kern="1200" dirty="0" smtClean="0">
                <a:solidFill>
                  <a:schemeClr val="tx1"/>
                </a:solidFill>
                <a:effectLst/>
                <a:latin typeface="+mn-lt"/>
                <a:ea typeface="+mn-ea"/>
                <a:cs typeface="+mn-cs"/>
              </a:rPr>
              <a:t>The work is financed under a contract with the European Commission (under Horizon 2020).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t>
            </a:r>
          </a:p>
          <a:p>
            <a:endParaRPr lang="en-GB" dirty="0" smtClean="0"/>
          </a:p>
        </p:txBody>
      </p:sp>
      <p:sp>
        <p:nvSpPr>
          <p:cNvPr id="4" name="Slide Number Placeholder 3"/>
          <p:cNvSpPr>
            <a:spLocks noGrp="1"/>
          </p:cNvSpPr>
          <p:nvPr>
            <p:ph type="sldNum" sz="quarter" idx="10"/>
          </p:nvPr>
        </p:nvSpPr>
        <p:spPr/>
        <p:txBody>
          <a:bodyPr/>
          <a:lstStyle/>
          <a:p>
            <a:fld id="{01636DBB-B0B8-4B9C-A11A-F32987B5BEA2}" type="slidenum">
              <a:rPr lang="en-GB" smtClean="0"/>
              <a:t>9</a:t>
            </a:fld>
            <a:endParaRPr lang="en-GB"/>
          </a:p>
        </p:txBody>
      </p:sp>
    </p:spTree>
    <p:extLst>
      <p:ext uri="{BB962C8B-B14F-4D97-AF65-F5344CB8AC3E}">
        <p14:creationId xmlns:p14="http://schemas.microsoft.com/office/powerpoint/2010/main" val="3976414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Box 7"/>
          <p:cNvSpPr txBox="1">
            <a:spLocks noChangeArrowheads="1"/>
          </p:cNvSpPr>
          <p:nvPr userDrawn="1"/>
        </p:nvSpPr>
        <p:spPr bwMode="auto">
          <a:xfrm>
            <a:off x="623392" y="6516648"/>
            <a:ext cx="307128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endParaRPr lang="en-GB" altLang="en-US">
              <a:cs typeface="Arial" charset="0"/>
            </a:endParaRPr>
          </a:p>
        </p:txBody>
      </p:sp>
      <p:sp>
        <p:nvSpPr>
          <p:cNvPr id="2" name="Title 1"/>
          <p:cNvSpPr>
            <a:spLocks noGrp="1"/>
          </p:cNvSpPr>
          <p:nvPr>
            <p:ph type="ctrTitle"/>
          </p:nvPr>
        </p:nvSpPr>
        <p:spPr>
          <a:xfrm>
            <a:off x="0" y="2130426"/>
            <a:ext cx="12192000" cy="1470025"/>
          </a:xfrm>
        </p:spPr>
        <p:txBody>
          <a:bodyPr>
            <a:normAutofit/>
          </a:bodyPr>
          <a:lstStyle>
            <a:lvl1pPr>
              <a:defRPr sz="3600"/>
            </a:lvl1pPr>
          </a:lstStyle>
          <a:p>
            <a:r>
              <a:rPr lang="en-US" dirty="0" smtClean="0"/>
              <a:t>Click to edit Master title style</a:t>
            </a:r>
            <a:endParaRPr lang="en-GB" dirty="0"/>
          </a:p>
        </p:txBody>
      </p:sp>
      <p:sp>
        <p:nvSpPr>
          <p:cNvPr id="3" name="Subtitle 2"/>
          <p:cNvSpPr>
            <a:spLocks noGrp="1"/>
          </p:cNvSpPr>
          <p:nvPr>
            <p:ph type="subTitle" idx="1" hasCustomPrompt="1"/>
          </p:nvPr>
        </p:nvSpPr>
        <p:spPr>
          <a:xfrm>
            <a:off x="367164" y="3717032"/>
            <a:ext cx="8534400" cy="1752600"/>
          </a:xfrm>
          <a:prstGeom prst="rect">
            <a:avLst/>
          </a:prstGeom>
        </p:spPr>
        <p:txBody>
          <a:bodyPr/>
          <a:lstStyle>
            <a:lvl1pPr marL="0" indent="0" algn="l">
              <a:buNone/>
              <a:defRPr sz="36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Name of Speaker </a:t>
            </a:r>
          </a:p>
          <a:p>
            <a:r>
              <a:rPr lang="en-US" dirty="0" smtClean="0"/>
              <a:t>Function, Organization</a:t>
            </a:r>
            <a:endParaRPr lang="en-GB" dirty="0"/>
          </a:p>
        </p:txBody>
      </p:sp>
      <p:sp>
        <p:nvSpPr>
          <p:cNvPr id="5"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smtClean="0"/>
              <a:t>© CEN CENELEC ETSI - 2018</a:t>
            </a:r>
            <a:endParaRPr lang="en-GB" dirty="0"/>
          </a:p>
        </p:txBody>
      </p:sp>
    </p:spTree>
    <p:extLst>
      <p:ext uri="{BB962C8B-B14F-4D97-AF65-F5344CB8AC3E}">
        <p14:creationId xmlns:p14="http://schemas.microsoft.com/office/powerpoint/2010/main" val="2205074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585448" y="1052736"/>
            <a:ext cx="11247967" cy="530361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9AFE680A-1DAF-4556-A055-3D9E0D80C19C}" type="slidenum">
              <a:rPr lang="en-GB" altLang="en-US"/>
              <a:pPr/>
              <a:t>‹#›</a:t>
            </a:fld>
            <a:endParaRPr lang="en-GB" altLang="en-US"/>
          </a:p>
        </p:txBody>
      </p:sp>
    </p:spTree>
    <p:extLst>
      <p:ext uri="{BB962C8B-B14F-4D97-AF65-F5344CB8AC3E}">
        <p14:creationId xmlns:p14="http://schemas.microsoft.com/office/powerpoint/2010/main" val="2303881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400256" y="278933"/>
            <a:ext cx="504056" cy="5851525"/>
          </a:xfrm>
        </p:spPr>
        <p:txBody>
          <a:bodyPr vert="eaVert">
            <a:normAutofit/>
          </a:bodyPr>
          <a:lstStyle>
            <a:lvl1pPr>
              <a:defRPr sz="2800"/>
            </a:lvl1pPr>
          </a:lstStyle>
          <a:p>
            <a:r>
              <a:rPr lang="en-US" dirty="0" smtClean="0"/>
              <a:t>Click to edit Master title style</a:t>
            </a:r>
            <a:endParaRPr lang="en-GB" dirty="0"/>
          </a:p>
        </p:txBody>
      </p:sp>
      <p:sp>
        <p:nvSpPr>
          <p:cNvPr id="3" name="Vertical Text Placeholder 2"/>
          <p:cNvSpPr>
            <a:spLocks noGrp="1"/>
          </p:cNvSpPr>
          <p:nvPr>
            <p:ph type="body" orient="vert" idx="1"/>
          </p:nvPr>
        </p:nvSpPr>
        <p:spPr>
          <a:xfrm>
            <a:off x="267962" y="278934"/>
            <a:ext cx="80264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00BFE2B3-438D-4ADB-B838-907ABA2761FA}" type="slidenum">
              <a:rPr lang="en-GB" altLang="en-US"/>
              <a:pPr/>
              <a:t>‹#›</a:t>
            </a:fld>
            <a:endParaRPr lang="en-GB" altLang="en-US"/>
          </a:p>
        </p:txBody>
      </p:sp>
    </p:spTree>
    <p:extLst>
      <p:ext uri="{BB962C8B-B14F-4D97-AF65-F5344CB8AC3E}">
        <p14:creationId xmlns:p14="http://schemas.microsoft.com/office/powerpoint/2010/main" val="262506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352" y="966876"/>
            <a:ext cx="11504578" cy="5305968"/>
          </a:xfrm>
          <a:prstGeom prst="rect">
            <a:avLst/>
          </a:prstGeom>
        </p:spPr>
        <p:txBody>
          <a:bodyPr/>
          <a:lstStyle>
            <a:lvl1pPr>
              <a:defRPr sz="3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lvl1pPr>
              <a:defRPr/>
            </a:lvl1pPr>
          </a:lstStyle>
          <a:p>
            <a:fld id="{E600C78D-AE5E-433F-ADF0-C5B27CAB4ADD}" type="slidenum">
              <a:rPr lang="en-GB" altLang="en-US"/>
              <a:pPr/>
              <a:t>‹#›</a:t>
            </a:fld>
            <a:endParaRPr lang="en-GB" altLang="en-US"/>
          </a:p>
        </p:txBody>
      </p:sp>
      <p:sp>
        <p:nvSpPr>
          <p:cNvPr id="7" name="Date Placeholder 3"/>
          <p:cNvSpPr>
            <a:spLocks noGrp="1"/>
          </p:cNvSpPr>
          <p:nvPr>
            <p:ph type="dt" sz="half" idx="2"/>
          </p:nvPr>
        </p:nvSpPr>
        <p:spPr>
          <a:xfrm>
            <a:off x="623392" y="6343707"/>
            <a:ext cx="1872208"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smtClean="0"/>
              <a:t>© CEN CENELEC ETSI - 2018</a:t>
            </a:r>
            <a:endParaRPr lang="en-GB" dirty="0"/>
          </a:p>
        </p:txBody>
      </p:sp>
      <p:sp>
        <p:nvSpPr>
          <p:cNvPr id="8"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smtClean="0"/>
              <a:t>Click to edit Master title style</a:t>
            </a:r>
            <a:endParaRPr lang="en-GB" dirty="0"/>
          </a:p>
        </p:txBody>
      </p:sp>
    </p:spTree>
    <p:extLst>
      <p:ext uri="{BB962C8B-B14F-4D97-AF65-F5344CB8AC3E}">
        <p14:creationId xmlns:p14="http://schemas.microsoft.com/office/powerpoint/2010/main" val="1580328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07368" y="4406901"/>
            <a:ext cx="10918916" cy="1362075"/>
          </a:xfrm>
        </p:spPr>
        <p:txBody>
          <a:bodyPr anchor="t">
            <a:normAutofit/>
          </a:bodyPr>
          <a:lstStyle>
            <a:lvl1pPr marL="0" indent="0" algn="l">
              <a:defRPr sz="3600" b="0"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407368" y="2906713"/>
            <a:ext cx="10918916" cy="1500188"/>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dirty="0" smtClean="0"/>
              <a:t>© CEN CENELEC ETSI - 2018</a:t>
            </a:r>
            <a:endParaRPr lang="en-GB" dirty="0"/>
          </a:p>
        </p:txBody>
      </p:sp>
      <p:sp>
        <p:nvSpPr>
          <p:cNvPr id="6" name="Slide Number Placeholder 5"/>
          <p:cNvSpPr>
            <a:spLocks noGrp="1"/>
          </p:cNvSpPr>
          <p:nvPr>
            <p:ph type="sldNum" sz="quarter" idx="12"/>
          </p:nvPr>
        </p:nvSpPr>
        <p:spPr/>
        <p:txBody>
          <a:bodyPr/>
          <a:lstStyle>
            <a:lvl1pPr>
              <a:defRPr/>
            </a:lvl1pPr>
          </a:lstStyle>
          <a:p>
            <a:fld id="{4B0F8DAE-200C-4069-A57F-67D6E8850155}" type="slidenum">
              <a:rPr lang="en-GB" altLang="en-US"/>
              <a:pPr/>
              <a:t>‹#›</a:t>
            </a:fld>
            <a:endParaRPr lang="en-GB" altLang="en-US"/>
          </a:p>
        </p:txBody>
      </p:sp>
    </p:spTree>
    <p:extLst>
      <p:ext uri="{BB962C8B-B14F-4D97-AF65-F5344CB8AC3E}">
        <p14:creationId xmlns:p14="http://schemas.microsoft.com/office/powerpoint/2010/main" val="3339250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980729"/>
            <a:ext cx="5384800" cy="514543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97600" y="980729"/>
            <a:ext cx="5384800" cy="514543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EE24474F-BBD7-424D-B197-514FBBBD6817}" type="slidenum">
              <a:rPr lang="en-GB" altLang="en-US"/>
              <a:pPr/>
              <a:t>‹#›</a:t>
            </a:fld>
            <a:endParaRPr lang="en-GB" altLang="en-US"/>
          </a:p>
        </p:txBody>
      </p:sp>
    </p:spTree>
    <p:extLst>
      <p:ext uri="{BB962C8B-B14F-4D97-AF65-F5344CB8AC3E}">
        <p14:creationId xmlns:p14="http://schemas.microsoft.com/office/powerpoint/2010/main" val="1309589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551384" y="895350"/>
            <a:ext cx="5386917" cy="77300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51384" y="1535112"/>
            <a:ext cx="5386917" cy="477420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019970" y="961970"/>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034953" y="1656619"/>
            <a:ext cx="5389033" cy="4652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9" name="Slide Number Placeholder 8"/>
          <p:cNvSpPr>
            <a:spLocks noGrp="1"/>
          </p:cNvSpPr>
          <p:nvPr>
            <p:ph type="sldNum" sz="quarter" idx="12"/>
          </p:nvPr>
        </p:nvSpPr>
        <p:spPr/>
        <p:txBody>
          <a:bodyPr/>
          <a:lstStyle>
            <a:lvl1pPr>
              <a:defRPr/>
            </a:lvl1pPr>
          </a:lstStyle>
          <a:p>
            <a:fld id="{11C5AB25-C7B2-4E11-B42E-8C3725C3E450}" type="slidenum">
              <a:rPr lang="en-GB" altLang="en-US"/>
              <a:pPr/>
              <a:t>‹#›</a:t>
            </a:fld>
            <a:endParaRPr lang="en-GB" altLang="en-US"/>
          </a:p>
        </p:txBody>
      </p:sp>
    </p:spTree>
    <p:extLst>
      <p:ext uri="{BB962C8B-B14F-4D97-AF65-F5344CB8AC3E}">
        <p14:creationId xmlns:p14="http://schemas.microsoft.com/office/powerpoint/2010/main" val="891602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5" name="Slide Number Placeholder 4"/>
          <p:cNvSpPr>
            <a:spLocks noGrp="1"/>
          </p:cNvSpPr>
          <p:nvPr>
            <p:ph type="sldNum" sz="quarter" idx="12"/>
          </p:nvPr>
        </p:nvSpPr>
        <p:spPr/>
        <p:txBody>
          <a:bodyPr/>
          <a:lstStyle>
            <a:lvl1pPr>
              <a:defRPr/>
            </a:lvl1pPr>
          </a:lstStyle>
          <a:p>
            <a:fld id="{98F45EF9-ED13-4BC4-B16B-E25352C26B2F}" type="slidenum">
              <a:rPr lang="en-GB" altLang="en-US"/>
              <a:pPr/>
              <a:t>‹#›</a:t>
            </a:fld>
            <a:endParaRPr lang="en-GB" altLang="en-US"/>
          </a:p>
        </p:txBody>
      </p:sp>
    </p:spTree>
    <p:extLst>
      <p:ext uri="{BB962C8B-B14F-4D97-AF65-F5344CB8AC3E}">
        <p14:creationId xmlns:p14="http://schemas.microsoft.com/office/powerpoint/2010/main" val="3908690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4" name="Slide Number Placeholder 3"/>
          <p:cNvSpPr>
            <a:spLocks noGrp="1"/>
          </p:cNvSpPr>
          <p:nvPr>
            <p:ph type="sldNum" sz="quarter" idx="12"/>
          </p:nvPr>
        </p:nvSpPr>
        <p:spPr/>
        <p:txBody>
          <a:bodyPr/>
          <a:lstStyle>
            <a:lvl1pPr>
              <a:defRPr/>
            </a:lvl1pPr>
          </a:lstStyle>
          <a:p>
            <a:fld id="{32EB74CC-E821-40FC-A63C-C3B0A26F2D1F}" type="slidenum">
              <a:rPr lang="en-GB" altLang="en-US"/>
              <a:pPr/>
              <a:t>‹#›</a:t>
            </a:fld>
            <a:endParaRPr lang="en-GB" altLang="en-US"/>
          </a:p>
        </p:txBody>
      </p:sp>
    </p:spTree>
    <p:extLst>
      <p:ext uri="{BB962C8B-B14F-4D97-AF65-F5344CB8AC3E}">
        <p14:creationId xmlns:p14="http://schemas.microsoft.com/office/powerpoint/2010/main" val="1265934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980727"/>
            <a:ext cx="4011084" cy="895365"/>
          </a:xfrm>
        </p:spPr>
        <p:txBody>
          <a:bodyPr anchor="b"/>
          <a:lstStyle>
            <a:lvl1pPr algn="l">
              <a:defRPr sz="2000" b="1"/>
            </a:lvl1pPr>
          </a:lstStyle>
          <a:p>
            <a:r>
              <a:rPr lang="en-US" dirty="0" smtClean="0"/>
              <a:t>Click to edit Master title style</a:t>
            </a:r>
            <a:endParaRPr lang="en-GB" dirty="0"/>
          </a:p>
        </p:txBody>
      </p:sp>
      <p:sp>
        <p:nvSpPr>
          <p:cNvPr id="3" name="Content Placeholder 2"/>
          <p:cNvSpPr>
            <a:spLocks noGrp="1"/>
          </p:cNvSpPr>
          <p:nvPr>
            <p:ph idx="1"/>
          </p:nvPr>
        </p:nvSpPr>
        <p:spPr>
          <a:xfrm>
            <a:off x="4766733" y="980728"/>
            <a:ext cx="6815667" cy="5145436"/>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988840"/>
            <a:ext cx="4011084" cy="4137324"/>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77937EEF-C413-4031-A370-72769ADBA48A}" type="slidenum">
              <a:rPr lang="en-GB" altLang="en-US"/>
              <a:pPr/>
              <a:t>‹#›</a:t>
            </a:fld>
            <a:endParaRPr lang="en-GB" altLang="en-US"/>
          </a:p>
        </p:txBody>
      </p:sp>
    </p:spTree>
    <p:extLst>
      <p:ext uri="{BB962C8B-B14F-4D97-AF65-F5344CB8AC3E}">
        <p14:creationId xmlns:p14="http://schemas.microsoft.com/office/powerpoint/2010/main" val="3060872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marL="0" indent="0" algn="l">
              <a:defRPr sz="2000" b="1"/>
            </a:lvl1pPr>
          </a:lstStyle>
          <a:p>
            <a:r>
              <a:rPr lang="en-US" dirty="0" smtClean="0"/>
              <a:t>Click to edit Master title style</a:t>
            </a:r>
            <a:endParaRPr lang="en-GB" dirty="0"/>
          </a:p>
        </p:txBody>
      </p:sp>
      <p:sp>
        <p:nvSpPr>
          <p:cNvPr id="3" name="Picture Placeholder 2"/>
          <p:cNvSpPr>
            <a:spLocks noGrp="1"/>
          </p:cNvSpPr>
          <p:nvPr>
            <p:ph type="pic" idx="1"/>
          </p:nvPr>
        </p:nvSpPr>
        <p:spPr>
          <a:xfrm>
            <a:off x="2389717" y="612775"/>
            <a:ext cx="73152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5FA53B5C-C12E-4AFB-8B5A-CA9DBC17EED5}" type="slidenum">
              <a:rPr lang="en-GB" altLang="en-US"/>
              <a:pPr/>
              <a:t>‹#›</a:t>
            </a:fld>
            <a:endParaRPr lang="en-GB" altLang="en-US"/>
          </a:p>
        </p:txBody>
      </p:sp>
    </p:spTree>
    <p:extLst>
      <p:ext uri="{BB962C8B-B14F-4D97-AF65-F5344CB8AC3E}">
        <p14:creationId xmlns:p14="http://schemas.microsoft.com/office/powerpoint/2010/main" val="1413338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smtClean="0"/>
              <a:t>Click to edit Master title style</a:t>
            </a:r>
            <a:endParaRPr lang="en-GB" dirty="0"/>
          </a:p>
        </p:txBody>
      </p:sp>
      <p:sp>
        <p:nvSpPr>
          <p:cNvPr id="4" name="Date Placeholder 3"/>
          <p:cNvSpPr>
            <a:spLocks noGrp="1"/>
          </p:cNvSpPr>
          <p:nvPr>
            <p:ph type="dt" sz="half" idx="2"/>
          </p:nvPr>
        </p:nvSpPr>
        <p:spPr>
          <a:xfrm>
            <a:off x="263352" y="6351659"/>
            <a:ext cx="2844800" cy="365125"/>
          </a:xfrm>
          <a:prstGeom prst="rect">
            <a:avLst/>
          </a:prstGeom>
        </p:spPr>
        <p:txBody>
          <a:bodyPr vert="horz" lIns="91440" tIns="45720" rIns="91440" bIns="45720" rtlCol="0" anchor="ctr"/>
          <a:lstStyle>
            <a:lvl1pPr algn="l" fontAlgn="auto">
              <a:spcBef>
                <a:spcPts val="0"/>
              </a:spcBef>
              <a:spcAft>
                <a:spcPts val="0"/>
              </a:spcAft>
              <a:defRPr sz="10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dirty="0" smtClean="0"/>
              <a:t>© CEN CENELEC ETSI - 2018</a:t>
            </a:r>
            <a:endParaRPr lang="en-GB" dirty="0"/>
          </a:p>
        </p:txBody>
      </p:sp>
      <p:sp>
        <p:nvSpPr>
          <p:cNvPr id="6" name="Slide Number Placeholder 5"/>
          <p:cNvSpPr>
            <a:spLocks noGrp="1"/>
          </p:cNvSpPr>
          <p:nvPr>
            <p:ph type="sldNum" sz="quarter" idx="4"/>
          </p:nvPr>
        </p:nvSpPr>
        <p:spPr>
          <a:xfrm>
            <a:off x="11064552" y="6339015"/>
            <a:ext cx="718868"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Verdana" panose="020B0604030504040204" pitchFamily="34" charset="0"/>
                <a:ea typeface="Verdana" panose="020B0604030504040204" pitchFamily="34" charset="0"/>
                <a:cs typeface="Verdana" panose="020B0604030504040204" pitchFamily="34" charset="0"/>
              </a:defRPr>
            </a:lvl1pPr>
          </a:lstStyle>
          <a:p>
            <a:fld id="{79B60FF9-9111-408E-A39D-38C8057CD6C8}" type="slidenum">
              <a:rPr lang="en-GB" altLang="en-US" smtClean="0"/>
              <a:pPr/>
              <a:t>‹#›</a:t>
            </a:fld>
            <a:endParaRPr lang="en-GB" altLang="en-US" dirty="0"/>
          </a:p>
        </p:txBody>
      </p:sp>
      <p:pic>
        <p:nvPicPr>
          <p:cNvPr id="3" name="Picture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904312" y="-9118"/>
            <a:ext cx="3287688" cy="1053672"/>
          </a:xfrm>
          <a:prstGeom prst="rect">
            <a:avLst/>
          </a:prstGeom>
        </p:spPr>
      </p:pic>
      <p:sp>
        <p:nvSpPr>
          <p:cNvPr id="5" name="Text Placeholder 4"/>
          <p:cNvSpPr>
            <a:spLocks noGrp="1"/>
          </p:cNvSpPr>
          <p:nvPr>
            <p:ph type="body" idx="1"/>
          </p:nvPr>
        </p:nvSpPr>
        <p:spPr>
          <a:xfrm>
            <a:off x="263352" y="1044552"/>
            <a:ext cx="11809312" cy="5192759"/>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hf hdr="0" dt="0"/>
  <p:txStyles>
    <p:titleStyle>
      <a:lvl1pPr marL="363538" algn="l" rtl="0" eaLnBrk="0" fontAlgn="base" hangingPunct="0">
        <a:spcBef>
          <a:spcPct val="0"/>
        </a:spcBef>
        <a:spcAft>
          <a:spcPct val="0"/>
        </a:spcAft>
        <a:defRPr sz="3200" kern="1200">
          <a:solidFill>
            <a:srgbClr val="595959"/>
          </a:solidFill>
          <a:latin typeface="Verdana" panose="020B0604030504040204" pitchFamily="34" charset="0"/>
          <a:ea typeface="Verdana" panose="020B0604030504040204" pitchFamily="34" charset="0"/>
          <a:cs typeface="Verdana" panose="020B0604030504040204" pitchFamily="34" charset="0"/>
        </a:defRPr>
      </a:lvl1pPr>
      <a:lvl2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2pPr>
      <a:lvl3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3pPr>
      <a:lvl4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4pPr>
      <a:lvl5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5pPr>
      <a:lvl6pPr marL="8207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6pPr>
      <a:lvl7pPr marL="12779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7pPr>
      <a:lvl8pPr marL="17351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8pPr>
      <a:lvl9pPr marL="21923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9pPr>
    </p:titleStyle>
    <p:bodyStyle>
      <a:lvl1pPr marL="342900" indent="-342900" algn="l" rtl="0" eaLnBrk="0" fontAlgn="base" hangingPunct="0">
        <a:spcBef>
          <a:spcPct val="20000"/>
        </a:spcBef>
        <a:spcAft>
          <a:spcPct val="0"/>
        </a:spcAft>
        <a:buClr>
          <a:schemeClr val="tx2"/>
        </a:buClr>
        <a:buFont typeface="Arial" panose="020B0604020202020204" pitchFamily="34" charset="0"/>
        <a:buChar char="•"/>
        <a:defRPr sz="32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rtl="0" eaLnBrk="0" fontAlgn="base" hangingPunct="0">
        <a:spcBef>
          <a:spcPct val="20000"/>
        </a:spcBef>
        <a:spcAft>
          <a:spcPct val="0"/>
        </a:spcAft>
        <a:buClr>
          <a:schemeClr val="tx2"/>
        </a:buClr>
        <a:buFont typeface="Arial" panose="020B0604020202020204" pitchFamily="34" charset="0"/>
        <a:buChar char="–"/>
        <a:defRPr sz="2800" kern="1200">
          <a:solidFill>
            <a:schemeClr val="tx2"/>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rtl="0" eaLnBrk="0" fontAlgn="base" hangingPunct="0">
        <a:spcBef>
          <a:spcPct val="20000"/>
        </a:spcBef>
        <a:spcAft>
          <a:spcPct val="0"/>
        </a:spcAft>
        <a:buClr>
          <a:schemeClr val="tx2"/>
        </a:buClr>
        <a:buFont typeface="Arial" panose="020B0604020202020204" pitchFamily="34" charset="0"/>
        <a:buChar char="•"/>
        <a:defRPr sz="2400" kern="1200">
          <a:solidFill>
            <a:schemeClr val="tx2"/>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hyperlink" Target="https://standards.cen.eu/dyn/www/f?p=204:7:0::::FSP_ORG_ID:874780&amp;cs=112703B035FC937E906D8EFA5DA87FAB8"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www.cen.eu/work/areas/chemical/biobased/pages/default.aspx"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ec.europa.eu/docsroom/documents/26451/attachments/1/translations/en/renditions/native"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7164" y="2130426"/>
            <a:ext cx="11777508" cy="1470025"/>
          </a:xfrm>
        </p:spPr>
        <p:txBody>
          <a:bodyPr>
            <a:normAutofit/>
          </a:bodyPr>
          <a:lstStyle/>
          <a:p>
            <a:pPr marL="0" eaLnBrk="1" hangingPunct="1">
              <a:spcBef>
                <a:spcPct val="20000"/>
              </a:spcBef>
              <a:buSzPct val="90000"/>
              <a:defRPr/>
            </a:pPr>
            <a:r>
              <a:rPr lang="en-GB" sz="4000" b="1" dirty="0"/>
              <a:t>Bio-based Products</a:t>
            </a:r>
            <a:endParaRPr lang="en-GB" sz="4000" dirty="0"/>
          </a:p>
        </p:txBody>
      </p:sp>
      <p:sp>
        <p:nvSpPr>
          <p:cNvPr id="3" name="Subtitle 2"/>
          <p:cNvSpPr>
            <a:spLocks noGrp="1"/>
          </p:cNvSpPr>
          <p:nvPr>
            <p:ph type="subTitle" idx="1"/>
          </p:nvPr>
        </p:nvSpPr>
        <p:spPr/>
        <p:txBody>
          <a:bodyPr>
            <a:normAutofit/>
          </a:bodyPr>
          <a:lstStyle/>
          <a:p>
            <a:r>
              <a:rPr lang="en-GB" sz="3200" dirty="0" smtClean="0"/>
              <a:t>Cinzia MISSIROLI</a:t>
            </a:r>
          </a:p>
          <a:p>
            <a:r>
              <a:rPr lang="en-GB" sz="3200" dirty="0" smtClean="0"/>
              <a:t>CEN </a:t>
            </a:r>
            <a:r>
              <a:rPr lang="en-GB" sz="3200" dirty="0"/>
              <a:t>and CENELEC Director Standardization and Digital Solutions</a:t>
            </a:r>
          </a:p>
          <a:p>
            <a:endParaRPr lang="en-GB" sz="3200" dirty="0"/>
          </a:p>
        </p:txBody>
      </p:sp>
      <p:sp>
        <p:nvSpPr>
          <p:cNvPr id="4" name="TextBox 3"/>
          <p:cNvSpPr txBox="1"/>
          <p:nvPr/>
        </p:nvSpPr>
        <p:spPr>
          <a:xfrm>
            <a:off x="367164" y="5733256"/>
            <a:ext cx="5949388" cy="830997"/>
          </a:xfrm>
          <a:prstGeom prst="rect">
            <a:avLst/>
          </a:prstGeom>
          <a:solidFill>
            <a:schemeClr val="bg1"/>
          </a:solidFill>
        </p:spPr>
        <p:txBody>
          <a:bodyPr wrap="square" rtlCol="0">
            <a:spAutoFit/>
          </a:bodyPr>
          <a:lstStyle/>
          <a:p>
            <a:r>
              <a:rPr lang="en-GB" sz="2400" dirty="0" smtClean="0">
                <a:solidFill>
                  <a:srgbClr val="6DA6D9"/>
                </a:solidFill>
              </a:rPr>
              <a:t>ESOs-ANSI Meeting</a:t>
            </a:r>
            <a:endParaRPr lang="en-GB" sz="2400" dirty="0" smtClean="0">
              <a:solidFill>
                <a:srgbClr val="6DA6D9"/>
              </a:solidFill>
              <a:latin typeface="Times New Roman" panose="02020603050405020304" pitchFamily="18" charset="0"/>
              <a:cs typeface="Times New Roman" panose="02020603050405020304" pitchFamily="18" charset="0"/>
            </a:endParaRPr>
          </a:p>
          <a:p>
            <a:r>
              <a:rPr lang="en-GB" sz="2400" dirty="0" smtClean="0">
                <a:solidFill>
                  <a:srgbClr val="6DA6D9"/>
                </a:solidFill>
              </a:rPr>
              <a:t>29-30 August 2018, Brussels</a:t>
            </a:r>
            <a:endParaRPr lang="en-GB" sz="2400" dirty="0">
              <a:solidFill>
                <a:srgbClr val="6DA6D9"/>
              </a:solidFill>
            </a:endParaRPr>
          </a:p>
        </p:txBody>
      </p:sp>
    </p:spTree>
    <p:extLst>
      <p:ext uri="{BB962C8B-B14F-4D97-AF65-F5344CB8AC3E}">
        <p14:creationId xmlns:p14="http://schemas.microsoft.com/office/powerpoint/2010/main" val="98253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35360" y="2852936"/>
            <a:ext cx="10918916" cy="1500188"/>
          </a:xfrm>
        </p:spPr>
        <p:txBody>
          <a:bodyPr/>
          <a:lstStyle/>
          <a:p>
            <a:r>
              <a:rPr lang="en-GB" dirty="0" smtClean="0"/>
              <a:t>Thank you for your attention!</a:t>
            </a:r>
          </a:p>
          <a:p>
            <a:r>
              <a:rPr lang="en-GB" sz="3200" dirty="0" smtClean="0"/>
              <a:t>Questions?</a:t>
            </a:r>
          </a:p>
          <a:p>
            <a:endParaRPr lang="en-GB" dirty="0"/>
          </a:p>
        </p:txBody>
      </p:sp>
      <p:sp>
        <p:nvSpPr>
          <p:cNvPr id="4" name="Slide Number Placeholder 3"/>
          <p:cNvSpPr>
            <a:spLocks noGrp="1"/>
          </p:cNvSpPr>
          <p:nvPr>
            <p:ph type="sldNum" sz="quarter" idx="12"/>
          </p:nvPr>
        </p:nvSpPr>
        <p:spPr/>
        <p:txBody>
          <a:bodyPr/>
          <a:lstStyle/>
          <a:p>
            <a:fld id="{4B0F8DAE-200C-4069-A57F-67D6E8850155}" type="slidenum">
              <a:rPr lang="en-GB" altLang="en-US" smtClean="0"/>
              <a:pPr/>
              <a:t>10</a:t>
            </a:fld>
            <a:endParaRPr lang="en-GB" altLang="en-US"/>
          </a:p>
        </p:txBody>
      </p:sp>
    </p:spTree>
    <p:extLst>
      <p:ext uri="{BB962C8B-B14F-4D97-AF65-F5344CB8AC3E}">
        <p14:creationId xmlns:p14="http://schemas.microsoft.com/office/powerpoint/2010/main" val="3422844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30"/>
            <a:ext cx="8904312" cy="638175"/>
          </a:xfrm>
        </p:spPr>
        <p:txBody>
          <a:bodyPr>
            <a:noAutofit/>
          </a:bodyPr>
          <a:lstStyle/>
          <a:p>
            <a:r>
              <a:rPr lang="en-GB" b="1" dirty="0" smtClean="0"/>
              <a:t>Background</a:t>
            </a:r>
            <a:endParaRPr lang="en-GB" b="1" dirty="0"/>
          </a:p>
        </p:txBody>
      </p:sp>
      <p:sp>
        <p:nvSpPr>
          <p:cNvPr id="3" name="Content Placeholder 2"/>
          <p:cNvSpPr>
            <a:spLocks noGrp="1"/>
          </p:cNvSpPr>
          <p:nvPr>
            <p:ph sz="half" idx="1"/>
          </p:nvPr>
        </p:nvSpPr>
        <p:spPr>
          <a:xfrm>
            <a:off x="623392" y="1196752"/>
            <a:ext cx="10166920" cy="5145436"/>
          </a:xfrm>
        </p:spPr>
        <p:txBody>
          <a:bodyPr>
            <a:normAutofit/>
          </a:bodyPr>
          <a:lstStyle/>
          <a:p>
            <a:pPr>
              <a:spcBef>
                <a:spcPts val="1200"/>
              </a:spcBef>
              <a:spcAft>
                <a:spcPts val="1200"/>
              </a:spcAft>
            </a:pPr>
            <a:r>
              <a:rPr lang="en-GB" dirty="0" smtClean="0"/>
              <a:t>Drivers for bio-based products</a:t>
            </a:r>
          </a:p>
          <a:p>
            <a:pPr lvl="1" algn="just">
              <a:spcBef>
                <a:spcPts val="1200"/>
              </a:spcBef>
              <a:spcAft>
                <a:spcPts val="1200"/>
              </a:spcAft>
            </a:pPr>
            <a:r>
              <a:rPr lang="en-GB" dirty="0"/>
              <a:t>By replacing fossil-based products with bio-based products, which tend to have </a:t>
            </a:r>
            <a:r>
              <a:rPr lang="en-GB" dirty="0" smtClean="0"/>
              <a:t>a smaller </a:t>
            </a:r>
            <a:r>
              <a:rPr lang="en-GB" dirty="0"/>
              <a:t>carbon footprint, bio-based industries can make a critical contribution </a:t>
            </a:r>
            <a:r>
              <a:rPr lang="en-GB" dirty="0" smtClean="0"/>
              <a:t>to Europe's </a:t>
            </a:r>
            <a:r>
              <a:rPr lang="en-GB" dirty="0"/>
              <a:t>climate </a:t>
            </a:r>
            <a:r>
              <a:rPr lang="en-GB" dirty="0" smtClean="0"/>
              <a:t>goals</a:t>
            </a:r>
          </a:p>
          <a:p>
            <a:pPr lvl="1" algn="just">
              <a:spcBef>
                <a:spcPts val="1200"/>
              </a:spcBef>
              <a:spcAft>
                <a:spcPts val="1200"/>
              </a:spcAft>
            </a:pPr>
            <a:r>
              <a:rPr lang="en-GB" dirty="0" smtClean="0"/>
              <a:t>Research </a:t>
            </a:r>
            <a:r>
              <a:rPr lang="en-GB" dirty="0"/>
              <a:t>and innovation in this area will provide the means to reduce </a:t>
            </a:r>
            <a:r>
              <a:rPr lang="en-GB" dirty="0" smtClean="0"/>
              <a:t>Europe's dependency </a:t>
            </a:r>
            <a:r>
              <a:rPr lang="en-GB" dirty="0"/>
              <a:t>on fossil fuels and contribute to meet its energy and climate change </a:t>
            </a:r>
            <a:r>
              <a:rPr lang="en-GB" dirty="0" smtClean="0"/>
              <a:t>policy targets </a:t>
            </a:r>
            <a:r>
              <a:rPr lang="en-GB" dirty="0"/>
              <a:t>for </a:t>
            </a:r>
            <a:r>
              <a:rPr lang="en-GB" dirty="0" smtClean="0"/>
              <a:t>2020/2030</a:t>
            </a:r>
          </a:p>
          <a:p>
            <a:pPr lvl="1" algn="just">
              <a:spcBef>
                <a:spcPts val="1200"/>
              </a:spcBef>
              <a:spcAft>
                <a:spcPts val="1200"/>
              </a:spcAft>
            </a:pPr>
            <a:r>
              <a:rPr lang="en-GB" dirty="0" smtClean="0"/>
              <a:t>Etc…</a:t>
            </a:r>
            <a:endParaRPr lang="en-GB" dirty="0"/>
          </a:p>
        </p:txBody>
      </p:sp>
      <mc:AlternateContent xmlns:mc="http://schemas.openxmlformats.org/markup-compatibility/2006" xmlns:p14="http://schemas.microsoft.com/office/powerpoint/2010/main">
        <mc:Choice Requires="p14">
          <p:contentPart p14:bwMode="auto" r:id="rId3">
            <p14:nvContentPartPr>
              <p14:cNvPr id="6" name="Ink 5"/>
              <p14:cNvContentPartPr/>
              <p14:nvPr/>
            </p14:nvContentPartPr>
            <p14:xfrm>
              <a:off x="1057989" y="1005943"/>
              <a:ext cx="118080" cy="1032120"/>
            </p14:xfrm>
          </p:contentPart>
        </mc:Choice>
        <mc:Fallback xmlns="">
          <p:pic>
            <p:nvPicPr>
              <p:cNvPr id="6" name="Ink 5"/>
              <p:cNvPicPr/>
              <p:nvPr/>
            </p:nvPicPr>
            <p:blipFill>
              <a:blip r:embed="rId4"/>
              <a:stretch>
                <a:fillRect/>
              </a:stretch>
            </p:blipFill>
            <p:spPr>
              <a:xfrm>
                <a:off x="1039989" y="987943"/>
                <a:ext cx="154080" cy="1068120"/>
              </a:xfrm>
              <a:prstGeom prst="rect">
                <a:avLst/>
              </a:prstGeom>
            </p:spPr>
          </p:pic>
        </mc:Fallback>
      </mc:AlternateContent>
    </p:spTree>
    <p:extLst>
      <p:ext uri="{BB962C8B-B14F-4D97-AF65-F5344CB8AC3E}">
        <p14:creationId xmlns:p14="http://schemas.microsoft.com/office/powerpoint/2010/main" val="1650662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30"/>
            <a:ext cx="8904312" cy="638175"/>
          </a:xfrm>
        </p:spPr>
        <p:txBody>
          <a:bodyPr>
            <a:normAutofit/>
          </a:bodyPr>
          <a:lstStyle/>
          <a:p>
            <a:r>
              <a:rPr lang="en-GB" b="1" dirty="0"/>
              <a:t>Policy </a:t>
            </a:r>
            <a:r>
              <a:rPr lang="en-GB" b="1" dirty="0" smtClean="0"/>
              <a:t>Initiative</a:t>
            </a:r>
            <a:endParaRPr lang="en-GB" b="1" dirty="0"/>
          </a:p>
        </p:txBody>
      </p:sp>
      <p:sp>
        <p:nvSpPr>
          <p:cNvPr id="3" name="Content Placeholder 2"/>
          <p:cNvSpPr>
            <a:spLocks noGrp="1"/>
          </p:cNvSpPr>
          <p:nvPr>
            <p:ph sz="half" idx="1"/>
          </p:nvPr>
        </p:nvSpPr>
        <p:spPr>
          <a:xfrm>
            <a:off x="434885" y="1412776"/>
            <a:ext cx="8496944" cy="5145436"/>
          </a:xfrm>
        </p:spPr>
        <p:txBody>
          <a:bodyPr>
            <a:normAutofit/>
          </a:bodyPr>
          <a:lstStyle/>
          <a:p>
            <a:pPr>
              <a:spcBef>
                <a:spcPts val="1200"/>
              </a:spcBef>
              <a:spcAft>
                <a:spcPts val="1200"/>
              </a:spcAft>
            </a:pPr>
            <a:r>
              <a:rPr lang="en-GB" dirty="0" smtClean="0"/>
              <a:t>Bio-based products identified as lead market for Europe by European Commission in 2008 - 2011</a:t>
            </a:r>
          </a:p>
          <a:p>
            <a:pPr algn="just">
              <a:spcBef>
                <a:spcPts val="1200"/>
              </a:spcBef>
              <a:spcAft>
                <a:spcPts val="1200"/>
              </a:spcAft>
            </a:pPr>
            <a:r>
              <a:rPr lang="en-GB" dirty="0" smtClean="0"/>
              <a:t>EC requests for standards to support growing market</a:t>
            </a:r>
            <a:endParaRPr lang="en-GB" strike="sngStrike" dirty="0" smtClean="0"/>
          </a:p>
          <a:p>
            <a:pPr lvl="1" algn="just">
              <a:spcBef>
                <a:spcPts val="600"/>
              </a:spcBef>
            </a:pPr>
            <a:r>
              <a:rPr lang="en-GB" dirty="0" smtClean="0"/>
              <a:t>Bio-polymers and bio-lubricants (M/430)</a:t>
            </a:r>
          </a:p>
          <a:p>
            <a:pPr lvl="1" algn="just">
              <a:spcBef>
                <a:spcPts val="600"/>
              </a:spcBef>
            </a:pPr>
            <a:r>
              <a:rPr lang="en-GB" dirty="0" smtClean="0"/>
              <a:t>Bio-solvents and </a:t>
            </a:r>
            <a:r>
              <a:rPr lang="en-GB" dirty="0"/>
              <a:t>bio-surfactants (M/491)</a:t>
            </a:r>
            <a:endParaRPr lang="en-GB" dirty="0" smtClean="0"/>
          </a:p>
          <a:p>
            <a:pPr lvl="1" algn="just">
              <a:spcBef>
                <a:spcPts val="600"/>
              </a:spcBef>
            </a:pPr>
            <a:r>
              <a:rPr lang="en-GB" dirty="0" smtClean="0"/>
              <a:t>the development of horizontal standards for bio-based </a:t>
            </a:r>
            <a:r>
              <a:rPr lang="en-GB" dirty="0"/>
              <a:t>products (M/492)</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04312" y="15081"/>
            <a:ext cx="3287689" cy="2187808"/>
          </a:xfrm>
          <a:prstGeom prst="rect">
            <a:avLst/>
          </a:prstGeom>
        </p:spPr>
      </p:pic>
    </p:spTree>
    <p:extLst>
      <p:ext uri="{BB962C8B-B14F-4D97-AF65-F5344CB8AC3E}">
        <p14:creationId xmlns:p14="http://schemas.microsoft.com/office/powerpoint/2010/main" val="660670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30"/>
            <a:ext cx="8904312" cy="638175"/>
          </a:xfrm>
        </p:spPr>
        <p:txBody>
          <a:bodyPr/>
          <a:lstStyle/>
          <a:p>
            <a:r>
              <a:rPr lang="en-GB" b="1" dirty="0" smtClean="0"/>
              <a:t>CEN Activities</a:t>
            </a:r>
            <a:endParaRPr lang="en-GB" b="1" dirty="0"/>
          </a:p>
        </p:txBody>
      </p:sp>
      <p:pic>
        <p:nvPicPr>
          <p:cNvPr id="22" name="Content Placeholder 21"/>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01629" y="1628800"/>
            <a:ext cx="10328013" cy="4320480"/>
          </a:xfrm>
        </p:spPr>
      </p:pic>
      <p:pic>
        <p:nvPicPr>
          <p:cNvPr id="5"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76320" y="-1"/>
            <a:ext cx="3215680" cy="2260633"/>
          </a:xfrm>
          <a:prstGeom prst="rect">
            <a:avLst/>
          </a:prstGeom>
        </p:spPr>
      </p:pic>
    </p:spTree>
    <p:extLst>
      <p:ext uri="{BB962C8B-B14F-4D97-AF65-F5344CB8AC3E}">
        <p14:creationId xmlns:p14="http://schemas.microsoft.com/office/powerpoint/2010/main" val="7621542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30"/>
            <a:ext cx="8904312" cy="638175"/>
          </a:xfrm>
        </p:spPr>
        <p:txBody>
          <a:bodyPr/>
          <a:lstStyle/>
          <a:p>
            <a:r>
              <a:rPr lang="en-GB" b="1" dirty="0" smtClean="0"/>
              <a:t>CEN/TC 411 ‘Bio-based products’</a:t>
            </a:r>
            <a:endParaRPr lang="en-GB" b="1" dirty="0"/>
          </a:p>
        </p:txBody>
      </p:sp>
      <p:sp>
        <p:nvSpPr>
          <p:cNvPr id="3" name="Content Placeholder 2"/>
          <p:cNvSpPr>
            <a:spLocks noGrp="1"/>
          </p:cNvSpPr>
          <p:nvPr>
            <p:ph sz="half" idx="1"/>
          </p:nvPr>
        </p:nvSpPr>
        <p:spPr>
          <a:xfrm>
            <a:off x="767408" y="1340768"/>
            <a:ext cx="10441160" cy="5145436"/>
          </a:xfrm>
        </p:spPr>
        <p:txBody>
          <a:bodyPr>
            <a:normAutofit/>
          </a:bodyPr>
          <a:lstStyle/>
          <a:p>
            <a:pPr algn="just">
              <a:spcAft>
                <a:spcPts val="1000"/>
              </a:spcAft>
            </a:pPr>
            <a:r>
              <a:rPr lang="en-GB" sz="2400" dirty="0" smtClean="0"/>
              <a:t>Develops standards that cover horizontal aspects of </a:t>
            </a:r>
            <a:r>
              <a:rPr lang="en-GB" sz="2400" dirty="0"/>
              <a:t>bio-based products </a:t>
            </a:r>
            <a:r>
              <a:rPr lang="en-GB" sz="2400" dirty="0" smtClean="0"/>
              <a:t>(terminology, sampling, content…)</a:t>
            </a:r>
          </a:p>
          <a:p>
            <a:pPr algn="just">
              <a:spcAft>
                <a:spcPts val="1000"/>
              </a:spcAft>
            </a:pPr>
            <a:r>
              <a:rPr lang="en-GB" sz="2400" dirty="0" smtClean="0"/>
              <a:t>Info for industry (e.g. list of published standards) available </a:t>
            </a:r>
            <a:r>
              <a:rPr lang="en-GB" sz="2400" dirty="0" smtClean="0">
                <a:hlinkClick r:id="rId3"/>
              </a:rPr>
              <a:t>online</a:t>
            </a:r>
            <a:endParaRPr lang="en-GB" sz="2400" dirty="0" smtClean="0"/>
          </a:p>
          <a:p>
            <a:pPr algn="just">
              <a:spcAft>
                <a:spcPts val="1000"/>
              </a:spcAft>
            </a:pPr>
            <a:r>
              <a:rPr lang="en-GB" sz="2400" dirty="0" smtClean="0"/>
              <a:t>ENs are developed, partially at the request of the European Commission  (M/491</a:t>
            </a:r>
            <a:r>
              <a:rPr lang="en-GB" sz="2400" dirty="0"/>
              <a:t> </a:t>
            </a:r>
            <a:r>
              <a:rPr lang="en-GB" sz="2400" dirty="0" smtClean="0"/>
              <a:t>and M/492)</a:t>
            </a:r>
          </a:p>
          <a:p>
            <a:pPr algn="just">
              <a:spcAft>
                <a:spcPts val="1000"/>
              </a:spcAft>
            </a:pPr>
            <a:r>
              <a:rPr lang="en-GB" sz="2400" dirty="0" smtClean="0"/>
              <a:t>EN </a:t>
            </a:r>
            <a:r>
              <a:rPr lang="en-GB" sz="2400" dirty="0"/>
              <a:t>16575: 2014 </a:t>
            </a:r>
            <a:r>
              <a:rPr lang="en-GB" sz="2400" dirty="0" smtClean="0"/>
              <a:t>‘Bio-based </a:t>
            </a:r>
            <a:r>
              <a:rPr lang="en-GB" sz="2400" dirty="0"/>
              <a:t>products – </a:t>
            </a:r>
            <a:r>
              <a:rPr lang="en-GB" sz="2400" dirty="0" smtClean="0"/>
              <a:t>Vocabulary’ defining </a:t>
            </a:r>
            <a:r>
              <a:rPr lang="en-GB" sz="2400" dirty="0"/>
              <a:t>general terms to be used in the field of bio-based </a:t>
            </a:r>
            <a:r>
              <a:rPr lang="en-GB" sz="2400" dirty="0" smtClean="0"/>
              <a:t>products </a:t>
            </a:r>
            <a:r>
              <a:rPr lang="en-GB" sz="2400" dirty="0" smtClean="0">
                <a:sym typeface="Wingdings" panose="05000000000000000000" pitchFamily="2" charset="2"/>
              </a:rPr>
              <a:t> selection of terms and definitions available </a:t>
            </a:r>
            <a:r>
              <a:rPr lang="en-GB" sz="2400" dirty="0" smtClean="0">
                <a:sym typeface="Wingdings" panose="05000000000000000000" pitchFamily="2" charset="2"/>
                <a:hlinkClick r:id="rId4"/>
              </a:rPr>
              <a:t>online</a:t>
            </a:r>
            <a:r>
              <a:rPr lang="en-GB" sz="2400" dirty="0" smtClean="0"/>
              <a:t> </a:t>
            </a:r>
          </a:p>
          <a:p>
            <a:pPr algn="just">
              <a:spcAft>
                <a:spcPts val="1000"/>
              </a:spcAft>
            </a:pPr>
            <a:r>
              <a:rPr lang="en-GB" sz="2400" dirty="0"/>
              <a:t>Focus for future: Bio-based products in relation to the circular economy </a:t>
            </a:r>
          </a:p>
          <a:p>
            <a:pPr algn="just">
              <a:spcAft>
                <a:spcPts val="1000"/>
              </a:spcAft>
            </a:pPr>
            <a:endParaRPr lang="en-GB" sz="2400" dirty="0"/>
          </a:p>
        </p:txBody>
      </p:sp>
    </p:spTree>
    <p:extLst>
      <p:ext uri="{BB962C8B-B14F-4D97-AF65-F5344CB8AC3E}">
        <p14:creationId xmlns:p14="http://schemas.microsoft.com/office/powerpoint/2010/main" val="36374502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30"/>
            <a:ext cx="8904312" cy="638175"/>
          </a:xfrm>
        </p:spPr>
        <p:txBody>
          <a:bodyPr/>
          <a:lstStyle/>
          <a:p>
            <a:r>
              <a:rPr lang="en-GB" b="1" dirty="0" smtClean="0"/>
              <a:t>Joint </a:t>
            </a:r>
            <a:r>
              <a:rPr lang="en-GB" b="1" dirty="0" smtClean="0"/>
              <a:t>Workshop </a:t>
            </a:r>
            <a:r>
              <a:rPr lang="en-GB" b="1" dirty="0" smtClean="0"/>
              <a:t>CEN-ASTM</a:t>
            </a:r>
            <a:endParaRPr lang="en-GB" b="1" dirty="0"/>
          </a:p>
        </p:txBody>
      </p:sp>
      <p:sp>
        <p:nvSpPr>
          <p:cNvPr id="3" name="Content Placeholder 2"/>
          <p:cNvSpPr>
            <a:spLocks noGrp="1"/>
          </p:cNvSpPr>
          <p:nvPr>
            <p:ph sz="half" idx="1"/>
          </p:nvPr>
        </p:nvSpPr>
        <p:spPr>
          <a:xfrm>
            <a:off x="1127448" y="1539750"/>
            <a:ext cx="8798768" cy="5145436"/>
          </a:xfrm>
        </p:spPr>
        <p:txBody>
          <a:bodyPr>
            <a:normAutofit/>
          </a:bodyPr>
          <a:lstStyle/>
          <a:p>
            <a:pPr>
              <a:spcBef>
                <a:spcPts val="1200"/>
              </a:spcBef>
              <a:spcAft>
                <a:spcPts val="1200"/>
              </a:spcAft>
            </a:pPr>
            <a:r>
              <a:rPr lang="en-GB" dirty="0" smtClean="0"/>
              <a:t>Held on 5 April 2017 in Toronto</a:t>
            </a:r>
            <a:endParaRPr lang="en-GB" dirty="0"/>
          </a:p>
          <a:p>
            <a:pPr>
              <a:spcBef>
                <a:spcPts val="1200"/>
              </a:spcBef>
              <a:spcAft>
                <a:spcPts val="1200"/>
              </a:spcAft>
            </a:pPr>
            <a:r>
              <a:rPr lang="en-GB" dirty="0" smtClean="0"/>
              <a:t>Objectives:</a:t>
            </a:r>
          </a:p>
          <a:p>
            <a:pPr lvl="1" algn="just">
              <a:spcBef>
                <a:spcPts val="1200"/>
              </a:spcBef>
              <a:spcAft>
                <a:spcPts val="1200"/>
              </a:spcAft>
            </a:pPr>
            <a:r>
              <a:rPr lang="en-GB" dirty="0" smtClean="0"/>
              <a:t>to </a:t>
            </a:r>
            <a:r>
              <a:rPr lang="en-GB" dirty="0"/>
              <a:t>bring together standards development </a:t>
            </a:r>
            <a:r>
              <a:rPr lang="en-GB" dirty="0" smtClean="0"/>
              <a:t>organizations to </a:t>
            </a:r>
            <a:r>
              <a:rPr lang="en-GB" dirty="0"/>
              <a:t>discuss how specifications, tests, and other standards in this area are used globally. </a:t>
            </a:r>
          </a:p>
          <a:p>
            <a:pPr lvl="1" algn="just">
              <a:spcBef>
                <a:spcPts val="1200"/>
              </a:spcBef>
              <a:spcAft>
                <a:spcPts val="1200"/>
              </a:spcAft>
            </a:pPr>
            <a:r>
              <a:rPr lang="en-GB" dirty="0" smtClean="0"/>
              <a:t>To discuss </a:t>
            </a:r>
            <a:r>
              <a:rPr lang="en-GB" dirty="0"/>
              <a:t>whether new or revised standards related to degradability, biodegradability, and </a:t>
            </a:r>
            <a:r>
              <a:rPr lang="en-GB" dirty="0" smtClean="0">
                <a:solidFill>
                  <a:srgbClr val="FF0000"/>
                </a:solidFill>
              </a:rPr>
              <a:t>bio-based</a:t>
            </a:r>
            <a:r>
              <a:rPr lang="en-GB" dirty="0" smtClean="0"/>
              <a:t> </a:t>
            </a:r>
            <a:r>
              <a:rPr lang="en-GB" dirty="0"/>
              <a:t>products are needed</a:t>
            </a:r>
            <a:r>
              <a:rPr lang="en-GB" dirty="0" smtClean="0"/>
              <a:t>.</a:t>
            </a:r>
            <a:endParaRPr lang="en-GB" dirty="0"/>
          </a:p>
        </p:txBody>
      </p:sp>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491137" y="24384"/>
            <a:ext cx="3649163" cy="1341120"/>
          </a:xfrm>
        </p:spPr>
      </p:pic>
    </p:spTree>
    <p:extLst>
      <p:ext uri="{BB962C8B-B14F-4D97-AF65-F5344CB8AC3E}">
        <p14:creationId xmlns:p14="http://schemas.microsoft.com/office/powerpoint/2010/main" val="18103789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30"/>
            <a:ext cx="8904312" cy="638175"/>
          </a:xfrm>
        </p:spPr>
        <p:txBody>
          <a:bodyPr/>
          <a:lstStyle/>
          <a:p>
            <a:r>
              <a:rPr lang="en-GB" b="1" dirty="0"/>
              <a:t>Joint </a:t>
            </a:r>
            <a:r>
              <a:rPr lang="en-GB" b="1" dirty="0" smtClean="0"/>
              <a:t>Workshop </a:t>
            </a:r>
            <a:r>
              <a:rPr lang="en-GB" b="1" dirty="0"/>
              <a:t>CEN-ASTM</a:t>
            </a:r>
          </a:p>
        </p:txBody>
      </p:sp>
      <p:sp>
        <p:nvSpPr>
          <p:cNvPr id="3" name="Content Placeholder 2"/>
          <p:cNvSpPr>
            <a:spLocks noGrp="1"/>
          </p:cNvSpPr>
          <p:nvPr>
            <p:ph sz="half" idx="1"/>
          </p:nvPr>
        </p:nvSpPr>
        <p:spPr>
          <a:xfrm>
            <a:off x="695400" y="1398737"/>
            <a:ext cx="10166920" cy="5145436"/>
          </a:xfrm>
        </p:spPr>
        <p:txBody>
          <a:bodyPr>
            <a:normAutofit/>
          </a:bodyPr>
          <a:lstStyle/>
          <a:p>
            <a:pPr>
              <a:spcBef>
                <a:spcPts val="1200"/>
              </a:spcBef>
              <a:spcAft>
                <a:spcPts val="1200"/>
              </a:spcAft>
            </a:pPr>
            <a:r>
              <a:rPr lang="en-GB" dirty="0" smtClean="0"/>
              <a:t>Conclusions and way forward:</a:t>
            </a:r>
          </a:p>
          <a:p>
            <a:pPr lvl="1" algn="just">
              <a:spcBef>
                <a:spcPts val="1200"/>
              </a:spcBef>
              <a:spcAft>
                <a:spcPts val="1200"/>
              </a:spcAft>
            </a:pPr>
            <a:r>
              <a:rPr lang="en-GB" dirty="0" smtClean="0"/>
              <a:t>General positive feedback</a:t>
            </a:r>
          </a:p>
          <a:p>
            <a:pPr lvl="1" algn="just">
              <a:spcBef>
                <a:spcPts val="1200"/>
              </a:spcBef>
              <a:spcAft>
                <a:spcPts val="1200"/>
              </a:spcAft>
            </a:pPr>
            <a:r>
              <a:rPr lang="en-GB" dirty="0" smtClean="0"/>
              <a:t>Diverging approaches on some aspects </a:t>
            </a:r>
          </a:p>
          <a:p>
            <a:pPr lvl="1" algn="just">
              <a:spcBef>
                <a:spcPts val="1200"/>
              </a:spcBef>
              <a:spcAft>
                <a:spcPts val="1200"/>
              </a:spcAft>
            </a:pPr>
            <a:r>
              <a:rPr lang="en-GB" dirty="0" smtClean="0"/>
              <a:t>Confirmation that pre-standardization work (end-of-life) is regional because collection systems are different</a:t>
            </a:r>
          </a:p>
          <a:p>
            <a:pPr lvl="1" algn="just">
              <a:spcBef>
                <a:spcPts val="1200"/>
              </a:spcBef>
              <a:spcAft>
                <a:spcPts val="1200"/>
              </a:spcAft>
            </a:pPr>
            <a:r>
              <a:rPr lang="en-GB" dirty="0" smtClean="0"/>
              <a:t>Agreement to continue work and exchanges</a:t>
            </a:r>
          </a:p>
          <a:p>
            <a:pPr lvl="1" algn="just">
              <a:spcBef>
                <a:spcPts val="1200"/>
              </a:spcBef>
              <a:spcAft>
                <a:spcPts val="1200"/>
              </a:spcAft>
            </a:pPr>
            <a:r>
              <a:rPr lang="en-GB" dirty="0" smtClean="0"/>
              <a:t>Possible follow-up workshop in Europe under investigation</a:t>
            </a:r>
            <a:endParaRPr lang="en-GB" dirty="0"/>
          </a:p>
        </p:txBody>
      </p:sp>
      <p:pic>
        <p:nvPicPr>
          <p:cNvPr id="6" name="Content Placeholder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1137" y="24384"/>
            <a:ext cx="3649163" cy="1341120"/>
          </a:xfrm>
          <a:prstGeom prst="rect">
            <a:avLst/>
          </a:prstGeom>
        </p:spPr>
      </p:pic>
    </p:spTree>
    <p:extLst>
      <p:ext uri="{BB962C8B-B14F-4D97-AF65-F5344CB8AC3E}">
        <p14:creationId xmlns:p14="http://schemas.microsoft.com/office/powerpoint/2010/main" val="33719587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30"/>
            <a:ext cx="8904312" cy="638175"/>
          </a:xfrm>
        </p:spPr>
        <p:txBody>
          <a:bodyPr/>
          <a:lstStyle/>
          <a:p>
            <a:r>
              <a:rPr lang="en-GB" b="1" dirty="0" smtClean="0"/>
              <a:t>Other Initiatives</a:t>
            </a:r>
            <a:endParaRPr lang="en-GB" b="1" dirty="0"/>
          </a:p>
        </p:txBody>
      </p:sp>
      <p:sp>
        <p:nvSpPr>
          <p:cNvPr id="3" name="Content Placeholder 2"/>
          <p:cNvSpPr>
            <a:spLocks noGrp="1"/>
          </p:cNvSpPr>
          <p:nvPr>
            <p:ph sz="half" idx="1"/>
          </p:nvPr>
        </p:nvSpPr>
        <p:spPr>
          <a:xfrm>
            <a:off x="609600" y="1361372"/>
            <a:ext cx="9086800" cy="5145436"/>
          </a:xfrm>
        </p:spPr>
        <p:txBody>
          <a:bodyPr>
            <a:normAutofit lnSpcReduction="10000"/>
          </a:bodyPr>
          <a:lstStyle/>
          <a:p>
            <a:pPr algn="just">
              <a:spcBef>
                <a:spcPts val="1200"/>
              </a:spcBef>
              <a:spcAft>
                <a:spcPts val="1200"/>
              </a:spcAft>
            </a:pPr>
            <a:r>
              <a:rPr lang="en-GB" dirty="0" smtClean="0"/>
              <a:t>European Commission Expert Group of Bio-based Products</a:t>
            </a:r>
          </a:p>
          <a:p>
            <a:pPr lvl="1" algn="just">
              <a:spcBef>
                <a:spcPts val="1200"/>
              </a:spcBef>
            </a:pPr>
            <a:r>
              <a:rPr lang="en-GB" dirty="0" smtClean="0"/>
              <a:t>Set-up mid 2013 (initial period of 4 years)</a:t>
            </a:r>
          </a:p>
          <a:p>
            <a:pPr lvl="1" algn="just">
              <a:spcBef>
                <a:spcPts val="1200"/>
              </a:spcBef>
            </a:pPr>
            <a:r>
              <a:rPr lang="en-GB" dirty="0" smtClean="0"/>
              <a:t>Objectives</a:t>
            </a:r>
            <a:r>
              <a:rPr lang="en-GB" dirty="0"/>
              <a:t>: to advise </a:t>
            </a:r>
            <a:r>
              <a:rPr lang="en-GB" dirty="0" smtClean="0"/>
              <a:t>the Commission on the development </a:t>
            </a:r>
            <a:r>
              <a:rPr lang="en-GB" dirty="0"/>
              <a:t>of the bio-based products sector </a:t>
            </a:r>
            <a:endParaRPr lang="en-GB" dirty="0" smtClean="0"/>
          </a:p>
          <a:p>
            <a:pPr lvl="1" algn="just">
              <a:spcBef>
                <a:spcPts val="1200"/>
              </a:spcBef>
            </a:pPr>
            <a:r>
              <a:rPr lang="en-GB" dirty="0" smtClean="0"/>
              <a:t>Final report published in November 2017 (</a:t>
            </a:r>
            <a:r>
              <a:rPr lang="en-GB" dirty="0" smtClean="0">
                <a:hlinkClick r:id="rId3"/>
              </a:rPr>
              <a:t>here</a:t>
            </a:r>
            <a:r>
              <a:rPr lang="en-GB" dirty="0" smtClean="0"/>
              <a:t>)</a:t>
            </a:r>
          </a:p>
          <a:p>
            <a:pPr lvl="2" algn="just">
              <a:spcBef>
                <a:spcPts val="1200"/>
              </a:spcBef>
            </a:pPr>
            <a:r>
              <a:rPr lang="en-GB" dirty="0"/>
              <a:t>highlights the long-term significance of the sector </a:t>
            </a:r>
            <a:r>
              <a:rPr lang="en-GB" dirty="0" smtClean="0"/>
              <a:t>+ giving </a:t>
            </a:r>
            <a:r>
              <a:rPr lang="en-GB" dirty="0"/>
              <a:t>an overview of some of the main </a:t>
            </a:r>
            <a:r>
              <a:rPr lang="en-GB" dirty="0" smtClean="0"/>
              <a:t>hurdles + concrete </a:t>
            </a:r>
            <a:r>
              <a:rPr lang="en-GB" dirty="0"/>
              <a:t>recommendations of policy measures </a:t>
            </a:r>
            <a:r>
              <a:rPr lang="en-GB" dirty="0" smtClean="0"/>
              <a:t>needed </a:t>
            </a:r>
            <a:r>
              <a:rPr lang="en-GB" dirty="0" smtClean="0">
                <a:solidFill>
                  <a:srgbClr val="489678"/>
                </a:solidFill>
              </a:rPr>
              <a:t>(e.g</a:t>
            </a:r>
            <a:r>
              <a:rPr lang="en-GB" dirty="0">
                <a:solidFill>
                  <a:srgbClr val="489678"/>
                </a:solidFill>
              </a:rPr>
              <a:t>. </a:t>
            </a:r>
            <a:r>
              <a:rPr lang="en-GB" dirty="0" smtClean="0">
                <a:solidFill>
                  <a:srgbClr val="489678"/>
                </a:solidFill>
              </a:rPr>
              <a:t>better </a:t>
            </a:r>
            <a:r>
              <a:rPr lang="en-GB" dirty="0">
                <a:solidFill>
                  <a:srgbClr val="489678"/>
                </a:solidFill>
              </a:rPr>
              <a:t>coordination of the </a:t>
            </a:r>
            <a:r>
              <a:rPr lang="en-GB" dirty="0" smtClean="0">
                <a:solidFill>
                  <a:srgbClr val="489678"/>
                </a:solidFill>
              </a:rPr>
              <a:t>future </a:t>
            </a:r>
            <a:r>
              <a:rPr lang="en-GB" dirty="0" err="1">
                <a:solidFill>
                  <a:srgbClr val="489678"/>
                </a:solidFill>
              </a:rPr>
              <a:t>bioeconomy</a:t>
            </a:r>
            <a:r>
              <a:rPr lang="en-GB" dirty="0">
                <a:solidFill>
                  <a:srgbClr val="489678"/>
                </a:solidFill>
              </a:rPr>
              <a:t> strategy, </a:t>
            </a:r>
            <a:r>
              <a:rPr lang="en-GB" dirty="0" smtClean="0">
                <a:solidFill>
                  <a:srgbClr val="489678"/>
                </a:solidFill>
              </a:rPr>
              <a:t>develop </a:t>
            </a:r>
            <a:r>
              <a:rPr lang="en-GB" dirty="0">
                <a:solidFill>
                  <a:srgbClr val="489678"/>
                </a:solidFill>
              </a:rPr>
              <a:t>and implement robust methodologies, criteria, standards and certification </a:t>
            </a:r>
            <a:r>
              <a:rPr lang="en-GB" dirty="0" smtClean="0">
                <a:solidFill>
                  <a:srgbClr val="489678"/>
                </a:solidFill>
              </a:rPr>
              <a:t>schemes for </a:t>
            </a:r>
            <a:r>
              <a:rPr lang="en-GB" dirty="0">
                <a:solidFill>
                  <a:srgbClr val="489678"/>
                </a:solidFill>
              </a:rPr>
              <a:t>assessing sustainability impact of bio-based </a:t>
            </a:r>
            <a:r>
              <a:rPr lang="en-GB" dirty="0" smtClean="0">
                <a:solidFill>
                  <a:srgbClr val="489678"/>
                </a:solidFill>
              </a:rPr>
              <a:t>products </a:t>
            </a:r>
            <a:r>
              <a:rPr lang="en-GB" dirty="0">
                <a:solidFill>
                  <a:srgbClr val="489678"/>
                </a:solidFill>
              </a:rPr>
              <a:t>)</a:t>
            </a:r>
            <a:endParaRPr lang="en-GB" dirty="0" smtClean="0">
              <a:solidFill>
                <a:srgbClr val="489678"/>
              </a:solidFill>
            </a:endParaRPr>
          </a:p>
        </p:txBody>
      </p:sp>
      <p:pic>
        <p:nvPicPr>
          <p:cNvPr id="6" name="Content Placeholder 5"/>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9768408" y="-3296"/>
            <a:ext cx="2223409" cy="2729335"/>
          </a:xfrm>
        </p:spPr>
      </p:pic>
    </p:spTree>
    <p:extLst>
      <p:ext uri="{BB962C8B-B14F-4D97-AF65-F5344CB8AC3E}">
        <p14:creationId xmlns:p14="http://schemas.microsoft.com/office/powerpoint/2010/main" val="38932144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30"/>
            <a:ext cx="8904312" cy="638175"/>
          </a:xfrm>
        </p:spPr>
        <p:txBody>
          <a:bodyPr/>
          <a:lstStyle/>
          <a:p>
            <a:r>
              <a:rPr lang="en-GB" b="1" dirty="0" smtClean="0"/>
              <a:t>Other Initiatives</a:t>
            </a:r>
            <a:endParaRPr lang="en-GB" b="1" dirty="0"/>
          </a:p>
        </p:txBody>
      </p:sp>
      <p:sp>
        <p:nvSpPr>
          <p:cNvPr id="3" name="Content Placeholder 2"/>
          <p:cNvSpPr>
            <a:spLocks noGrp="1"/>
          </p:cNvSpPr>
          <p:nvPr>
            <p:ph sz="half" idx="1"/>
          </p:nvPr>
        </p:nvSpPr>
        <p:spPr>
          <a:xfrm>
            <a:off x="767408" y="1556792"/>
            <a:ext cx="11017224" cy="5145436"/>
          </a:xfrm>
        </p:spPr>
        <p:txBody>
          <a:bodyPr/>
          <a:lstStyle/>
          <a:p>
            <a:pPr>
              <a:spcBef>
                <a:spcPts val="1200"/>
              </a:spcBef>
              <a:spcAft>
                <a:spcPts val="1200"/>
              </a:spcAft>
            </a:pPr>
            <a:r>
              <a:rPr lang="en-GB" dirty="0" smtClean="0"/>
              <a:t>Work </a:t>
            </a:r>
            <a:r>
              <a:rPr lang="en-GB" dirty="0"/>
              <a:t>on </a:t>
            </a:r>
            <a:r>
              <a:rPr lang="en-GB" dirty="0" smtClean="0"/>
              <a:t>‘Algae </a:t>
            </a:r>
            <a:r>
              <a:rPr lang="en-GB" dirty="0"/>
              <a:t>and algae products</a:t>
            </a:r>
            <a:r>
              <a:rPr lang="en-GB" dirty="0" smtClean="0"/>
              <a:t>’</a:t>
            </a:r>
          </a:p>
          <a:p>
            <a:pPr marL="0" indent="0">
              <a:spcBef>
                <a:spcPts val="1200"/>
              </a:spcBef>
              <a:spcAft>
                <a:spcPts val="1200"/>
              </a:spcAft>
              <a:buNone/>
            </a:pPr>
            <a:r>
              <a:rPr lang="en-GB" sz="2400" i="1" dirty="0" smtClean="0"/>
              <a:t>Algae oil is a potential alternative, with low carbon footprint, to fossil </a:t>
            </a:r>
            <a:r>
              <a:rPr lang="en-GB" sz="2400" i="1" dirty="0"/>
              <a:t>resources in many </a:t>
            </a:r>
            <a:r>
              <a:rPr lang="en-GB" sz="2400" i="1" dirty="0" smtClean="0"/>
              <a:t>products. </a:t>
            </a:r>
          </a:p>
          <a:p>
            <a:pPr marL="0" indent="0">
              <a:spcBef>
                <a:spcPts val="1200"/>
              </a:spcBef>
              <a:spcAft>
                <a:spcPts val="1200"/>
              </a:spcAft>
              <a:buNone/>
            </a:pPr>
            <a:r>
              <a:rPr lang="en-GB" dirty="0" smtClean="0"/>
              <a:t>Standardization Request M/547 in 2 phases</a:t>
            </a:r>
          </a:p>
          <a:p>
            <a:pPr lvl="2">
              <a:spcBef>
                <a:spcPts val="1200"/>
              </a:spcBef>
              <a:spcAft>
                <a:spcPts val="1200"/>
              </a:spcAft>
            </a:pPr>
            <a:r>
              <a:rPr lang="en-GB" sz="2400" dirty="0" smtClean="0"/>
              <a:t>Work programme – delivered to EC in March 2017</a:t>
            </a:r>
          </a:p>
          <a:p>
            <a:pPr lvl="2">
              <a:spcBef>
                <a:spcPts val="1200"/>
              </a:spcBef>
              <a:spcAft>
                <a:spcPts val="1200"/>
              </a:spcAft>
            </a:pPr>
            <a:r>
              <a:rPr lang="en-GB" sz="2400" dirty="0" smtClean="0"/>
              <a:t>Development of deliverables by CEN/TC 454 ‘Algae and algae products’ (by 2021)</a:t>
            </a:r>
          </a:p>
          <a:p>
            <a:pPr>
              <a:spcBef>
                <a:spcPts val="1200"/>
              </a:spcBef>
              <a:spcAft>
                <a:spcPts val="1200"/>
              </a:spcAft>
            </a:pPr>
            <a:endParaRPr lang="en-GB" dirty="0"/>
          </a:p>
        </p:txBody>
      </p:sp>
    </p:spTree>
    <p:extLst>
      <p:ext uri="{BB962C8B-B14F-4D97-AF65-F5344CB8AC3E}">
        <p14:creationId xmlns:p14="http://schemas.microsoft.com/office/powerpoint/2010/main" val="20612751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940</TotalTime>
  <Words>2513</Words>
  <Application>Microsoft Office PowerPoint</Application>
  <PresentationFormat>Widescreen</PresentationFormat>
  <Paragraphs>147</Paragraphs>
  <Slides>10</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Times New Roman</vt:lpstr>
      <vt:lpstr>Verdana</vt:lpstr>
      <vt:lpstr>Wingdings</vt:lpstr>
      <vt:lpstr>Office Theme</vt:lpstr>
      <vt:lpstr>Bio-based Products</vt:lpstr>
      <vt:lpstr>Background</vt:lpstr>
      <vt:lpstr>Policy Initiative</vt:lpstr>
      <vt:lpstr>CEN Activities</vt:lpstr>
      <vt:lpstr>CEN/TC 411 ‘Bio-based products’</vt:lpstr>
      <vt:lpstr>Joint Workshop CEN-ASTM</vt:lpstr>
      <vt:lpstr>Joint Workshop CEN-ASTM</vt:lpstr>
      <vt:lpstr>Other Initiatives</vt:lpstr>
      <vt:lpstr>Other Initiatives</vt:lpstr>
      <vt:lpstr>PowerPoint Presentation</vt:lpstr>
    </vt:vector>
  </TitlesOfParts>
  <Company>CENCENELEC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Van Vlierden</dc:creator>
  <cp:lastModifiedBy>Chen Zhuohua</cp:lastModifiedBy>
  <cp:revision>51</cp:revision>
  <dcterms:created xsi:type="dcterms:W3CDTF">2014-06-06T11:44:21Z</dcterms:created>
  <dcterms:modified xsi:type="dcterms:W3CDTF">2018-08-22T12:27:28Z</dcterms:modified>
</cp:coreProperties>
</file>