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463" r:id="rId2"/>
    <p:sldId id="933" r:id="rId3"/>
    <p:sldId id="935" r:id="rId4"/>
    <p:sldId id="815" r:id="rId5"/>
    <p:sldId id="929" r:id="rId6"/>
    <p:sldId id="979" r:id="rId7"/>
    <p:sldId id="795" r:id="rId8"/>
    <p:sldId id="984" r:id="rId9"/>
    <p:sldId id="939" r:id="rId10"/>
    <p:sldId id="930" r:id="rId11"/>
    <p:sldId id="98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at Heyman" initials="MH [7]" lastIdx="1" clrIdx="6">
    <p:extLst/>
  </p:cmAuthor>
  <p:cmAuthor id="1" name="Mat Heyman" initials="MH" lastIdx="1" clrIdx="0">
    <p:extLst/>
  </p:cmAuthor>
  <p:cmAuthor id="8" name="Smith, Matthew C. (Assoc)" initials="SMC(" lastIdx="11" clrIdx="7">
    <p:extLst/>
  </p:cmAuthor>
  <p:cmAuthor id="2" name="Mat Heyman" initials="MH [2]" lastIdx="1" clrIdx="1">
    <p:extLst/>
  </p:cmAuthor>
  <p:cmAuthor id="3" name="Mat Heyman" initials="MH [3]" lastIdx="1" clrIdx="2">
    <p:extLst/>
  </p:cmAuthor>
  <p:cmAuthor id="4" name="Mat Heyman" initials="MH [4]" lastIdx="1" clrIdx="3">
    <p:extLst/>
  </p:cmAuthor>
  <p:cmAuthor id="5" name="Mat Heyman" initials="MH [5]" lastIdx="1" clrIdx="4">
    <p:extLst/>
  </p:cmAuthor>
  <p:cmAuthor id="6" name="Mat Heyman" initials="MH [6]" lastIdx="1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D024"/>
    <a:srgbClr val="009545"/>
    <a:srgbClr val="3D66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92" autoAdjust="0"/>
    <p:restoredTop sz="80633" autoAdjust="0"/>
  </p:normalViewPr>
  <p:slideViewPr>
    <p:cSldViewPr snapToGrid="0">
      <p:cViewPr varScale="1">
        <p:scale>
          <a:sx n="52" d="100"/>
          <a:sy n="52" d="100"/>
        </p:scale>
        <p:origin x="132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95D4E-B422-4B89-9962-58841AE5CCD9}" type="datetimeFigureOut">
              <a:rPr lang="en-US" smtClean="0"/>
              <a:t>8/27/2018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5E472-7711-45FE-9EE6-0AE0BEF0F0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370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Framework for Improving Critical Infrastructure Cybersecurity</a:t>
            </a:r>
          </a:p>
          <a:p>
            <a:r>
              <a:rPr lang="en-US" dirty="0"/>
              <a:t>Also known as the Cybersecurity Framework</a:t>
            </a:r>
          </a:p>
          <a:p>
            <a:r>
              <a:rPr lang="en-US" dirty="0"/>
              <a:t>Developed in the United States for private sector owners and operators of critical infrastructure</a:t>
            </a:r>
          </a:p>
          <a:p>
            <a:r>
              <a:rPr lang="en-US" dirty="0"/>
              <a:t>Widely adopted in the United States and around the world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2A33-D6ED-8345-92B5-FE0B6F3F946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209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1" dirty="0"/>
              <a:t>Implementation Tiers</a:t>
            </a:r>
          </a:p>
          <a:p>
            <a:pPr marL="339725" lvl="2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595959"/>
                </a:solidFill>
                <a:latin typeface="Arial"/>
                <a:cs typeface="Arial"/>
              </a:rPr>
              <a:t>Describes how cybersecurity risk is managed by an organization and degree the risk management practices exhibit key characteristics</a:t>
            </a:r>
          </a:p>
          <a:p>
            <a:pPr marL="168275" lvl="2" algn="l">
              <a:lnSpc>
                <a:spcPct val="100000"/>
              </a:lnSpc>
            </a:pPr>
            <a:endParaRPr lang="en-US" dirty="0">
              <a:solidFill>
                <a:srgbClr val="595959"/>
              </a:solidFill>
              <a:latin typeface="Arial"/>
              <a:cs typeface="Arial"/>
            </a:endParaRPr>
          </a:p>
          <a:p>
            <a:pPr marL="0" lvl="1" indent="-288925" algn="l">
              <a:lnSpc>
                <a:spcPct val="100000"/>
              </a:lnSpc>
            </a:pPr>
            <a:r>
              <a:rPr lang="en-US" b="1" dirty="0">
                <a:solidFill>
                  <a:srgbClr val="595959"/>
                </a:solidFill>
                <a:latin typeface="Arial"/>
                <a:cs typeface="Arial"/>
              </a:rPr>
              <a:t>Core</a:t>
            </a:r>
          </a:p>
          <a:p>
            <a:pPr marL="339725" lvl="2" indent="-171450" algn="l" defTabSz="914400" rtl="0" eaLnBrk="1" latinLnBrk="0" hangingPunct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rgbClr val="595959"/>
                </a:solidFill>
                <a:latin typeface="Arial"/>
                <a:ea typeface="+mn-ea"/>
                <a:cs typeface="Arial"/>
              </a:rPr>
              <a:t>Cybersecurity outcomes and informative references</a:t>
            </a:r>
          </a:p>
          <a:p>
            <a:pPr marL="339725" lvl="2" indent="-171450" algn="l" defTabSz="914400" rtl="0" eaLnBrk="1" latinLnBrk="0" hangingPunct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rgbClr val="595959"/>
                </a:solidFill>
                <a:latin typeface="Arial"/>
                <a:ea typeface="+mn-ea"/>
                <a:cs typeface="Arial"/>
              </a:rPr>
              <a:t>Enables communication of cyber risk across an organization </a:t>
            </a:r>
          </a:p>
          <a:p>
            <a:pPr marL="168275" lvl="2" algn="l">
              <a:lnSpc>
                <a:spcPct val="100000"/>
              </a:lnSpc>
            </a:pPr>
            <a:endParaRPr lang="en-US" dirty="0">
              <a:solidFill>
                <a:srgbClr val="595959"/>
              </a:solidFill>
              <a:latin typeface="Arial"/>
              <a:cs typeface="Arial"/>
            </a:endParaRPr>
          </a:p>
          <a:p>
            <a:pPr marL="0" lvl="1" indent="-288925" algn="l">
              <a:lnSpc>
                <a:spcPct val="100000"/>
              </a:lnSpc>
            </a:pPr>
            <a:r>
              <a:rPr lang="en-US" b="1" dirty="0">
                <a:solidFill>
                  <a:srgbClr val="595959"/>
                </a:solidFill>
                <a:latin typeface="Arial"/>
                <a:cs typeface="Arial"/>
              </a:rPr>
              <a:t>Profile</a:t>
            </a:r>
          </a:p>
          <a:p>
            <a:pPr marL="339725" lvl="2" indent="-171450" algn="l" defTabSz="914400" rtl="0" eaLnBrk="1" latinLnBrk="0" hangingPunct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rgbClr val="595959"/>
                </a:solidFill>
                <a:latin typeface="Arial"/>
                <a:ea typeface="+mn-ea"/>
                <a:cs typeface="Arial"/>
              </a:rPr>
              <a:t>Aligns industry standards and best practices to the Framework Core in an implementation scenario</a:t>
            </a:r>
          </a:p>
          <a:p>
            <a:pPr marL="339725" lvl="2" indent="-171450" algn="l" defTabSz="914400" rtl="0" eaLnBrk="1" latinLnBrk="0" hangingPunct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rgbClr val="595959"/>
                </a:solidFill>
                <a:latin typeface="Arial"/>
                <a:ea typeface="+mn-ea"/>
                <a:cs typeface="Arial"/>
              </a:rPr>
              <a:t>Supports prioritization and measurement while factoring in business needs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2A33-D6ED-8345-92B5-FE0B6F3F946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337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1000"/>
              </a:spcAft>
            </a:pPr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Common and accessible language</a:t>
            </a:r>
          </a:p>
          <a:p>
            <a:pPr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</a:pPr>
            <a:r>
              <a:rPr lang="en-US" sz="1200" u="sng" dirty="0"/>
              <a:t>Understandable</a:t>
            </a:r>
            <a:r>
              <a:rPr lang="en-US" sz="1200" dirty="0"/>
              <a:t> by many professionals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</a:pPr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1000"/>
              </a:spcAft>
            </a:pPr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It’s adaptable to many technologies, lifecycle phases, sectors and uses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</a:pPr>
            <a:r>
              <a:rPr lang="en-US" sz="1200" b="0" dirty="0"/>
              <a:t>Meant to be </a:t>
            </a:r>
            <a:r>
              <a:rPr lang="en-US" sz="1200" b="0" i="1" u="sng" dirty="0"/>
              <a:t>customized</a:t>
            </a:r>
            <a:endParaRPr lang="en-US" sz="1200" b="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1000"/>
              </a:spcAft>
            </a:pPr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1000"/>
              </a:spcAft>
            </a:pPr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It’s risk-based</a:t>
            </a:r>
          </a:p>
          <a:p>
            <a:pPr>
              <a:spcBef>
                <a:spcPts val="0"/>
              </a:spcBef>
              <a:spcAft>
                <a:spcPts val="1000"/>
              </a:spcAft>
              <a:buFont typeface="Arial"/>
              <a:buChar char="•"/>
            </a:pPr>
            <a:r>
              <a:rPr lang="en-US" sz="1200" dirty="0"/>
              <a:t>A Catalog of cybersecurity </a:t>
            </a:r>
            <a:r>
              <a:rPr lang="en-US" sz="1200" u="sng" dirty="0"/>
              <a:t>outcomes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 typeface="Arial"/>
              <a:buChar char="•"/>
            </a:pPr>
            <a:r>
              <a:rPr lang="en-US" sz="1200" dirty="0"/>
              <a:t>Does provide </a:t>
            </a:r>
            <a:r>
              <a:rPr lang="en-US" sz="1200" i="1" u="sng" dirty="0"/>
              <a:t>how</a:t>
            </a:r>
            <a:r>
              <a:rPr lang="en-US" sz="1200" i="1" dirty="0"/>
              <a:t> or </a:t>
            </a:r>
            <a:r>
              <a:rPr lang="en-US" sz="1200" i="1" u="sng" dirty="0"/>
              <a:t>how much</a:t>
            </a:r>
            <a:r>
              <a:rPr lang="en-US" sz="1200" i="1" dirty="0"/>
              <a:t> </a:t>
            </a:r>
            <a:r>
              <a:rPr lang="en-US" sz="1200" dirty="0"/>
              <a:t>cybersecurity is appropriate</a:t>
            </a:r>
          </a:p>
          <a:p>
            <a:pPr>
              <a:spcBef>
                <a:spcPts val="0"/>
              </a:spcBef>
              <a:spcAft>
                <a:spcPts val="1000"/>
              </a:spcAft>
              <a:buFont typeface="Arial"/>
              <a:buChar char="•"/>
            </a:pPr>
            <a:endParaRPr lang="en-US" sz="1200" dirty="0"/>
          </a:p>
          <a:p>
            <a:pPr marL="0" lvl="0" indent="0">
              <a:spcBef>
                <a:spcPts val="0"/>
              </a:spcBef>
              <a:spcAft>
                <a:spcPts val="1000"/>
              </a:spcAft>
            </a:pPr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It’s meant to be paired</a:t>
            </a:r>
          </a:p>
          <a:p>
            <a:pPr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</a:pPr>
            <a:r>
              <a:rPr lang="en-US" sz="1200" dirty="0"/>
              <a:t>Take advantage of great pre-existing things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</a:pP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1000"/>
              </a:spcAft>
            </a:pPr>
            <a:r>
              <a:rPr lang="en-US" sz="1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It’s a living document</a:t>
            </a:r>
          </a:p>
          <a:p>
            <a:pPr>
              <a:spcBef>
                <a:spcPts val="0"/>
              </a:spcBef>
              <a:spcAft>
                <a:spcPts val="1000"/>
              </a:spcAft>
              <a:buFont typeface="Arial"/>
              <a:buChar char="•"/>
            </a:pPr>
            <a:r>
              <a:rPr lang="en-US" sz="1200" dirty="0"/>
              <a:t>Enable best practices to become </a:t>
            </a:r>
            <a:r>
              <a:rPr lang="en-US" sz="1200" i="1" u="sng" dirty="0"/>
              <a:t>standard practices for everyone</a:t>
            </a:r>
          </a:p>
          <a:p>
            <a:pPr>
              <a:spcBef>
                <a:spcPts val="0"/>
              </a:spcBef>
              <a:spcAft>
                <a:spcPts val="1000"/>
              </a:spcAft>
              <a:buFont typeface="Arial"/>
              <a:buChar char="•"/>
            </a:pPr>
            <a:r>
              <a:rPr lang="en-US" sz="1200" dirty="0"/>
              <a:t>Can be updated as </a:t>
            </a:r>
            <a:r>
              <a:rPr lang="en-US" sz="1200" i="1" u="sng" dirty="0"/>
              <a:t>technology and threats </a:t>
            </a:r>
            <a:r>
              <a:rPr lang="en-US" sz="1200" dirty="0"/>
              <a:t>change</a:t>
            </a:r>
            <a:endParaRPr lang="en-US" sz="1200" dirty="0">
              <a:latin typeface="Arial"/>
              <a:cs typeface="Arial"/>
            </a:endParaRPr>
          </a:p>
          <a:p>
            <a:pPr>
              <a:spcBef>
                <a:spcPts val="0"/>
              </a:spcBef>
              <a:spcAft>
                <a:spcPts val="1000"/>
              </a:spcAft>
              <a:buFont typeface="Arial"/>
              <a:buChar char="•"/>
            </a:pPr>
            <a:r>
              <a:rPr lang="en-US" sz="1200" dirty="0"/>
              <a:t>Evolves </a:t>
            </a:r>
            <a:r>
              <a:rPr lang="en-US" sz="1200" i="1" u="sng" dirty="0"/>
              <a:t>faster</a:t>
            </a:r>
            <a:r>
              <a:rPr lang="en-US" sz="1200" dirty="0"/>
              <a:t> than regulation and legislation</a:t>
            </a:r>
          </a:p>
          <a:p>
            <a:pPr>
              <a:spcBef>
                <a:spcPts val="0"/>
              </a:spcBef>
              <a:spcAft>
                <a:spcPts val="1000"/>
              </a:spcAft>
              <a:buFont typeface="Arial"/>
              <a:buChar char="•"/>
            </a:pPr>
            <a:r>
              <a:rPr lang="en-US" sz="1200" dirty="0"/>
              <a:t>Can be updated as stakeholders </a:t>
            </a:r>
            <a:r>
              <a:rPr lang="en-US" sz="1200" i="1" u="sng" dirty="0"/>
              <a:t>learn from implementation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2A33-D6ED-8345-92B5-FE0B6F3F946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02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Cybersecurity Framework web site – www.nist.gov/cyberframework – provides many self-study learning modules and resources to learn more and determine how to implement or extend your use.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5E472-7711-45FE-9EE6-0AE0BEF0F0F3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047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Work products exist for: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Many nations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Water and waste water sector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Manufacturing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Communications sector, and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Financial Service Sector</a:t>
            </a:r>
          </a:p>
          <a:p>
            <a:endParaRPr lang="en-US" dirty="0"/>
          </a:p>
          <a:p>
            <a:r>
              <a:rPr lang="en-US" dirty="0"/>
              <a:t>…including guidance, case studies and Profiles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2A33-D6ED-8345-92B5-FE0B6F3F946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72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2A33-D6ED-8345-92B5-FE0B6F3F946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9686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2A33-D6ED-8345-92B5-FE0B6F3F946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250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02A33-D6ED-8345-92B5-FE0B6F3F946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468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02336" y="228600"/>
            <a:ext cx="11277600" cy="762000"/>
          </a:xfrm>
        </p:spPr>
        <p:txBody>
          <a:bodyPr anchor="b">
            <a:noAutofit/>
          </a:bodyPr>
          <a:lstStyle>
            <a:lvl1pPr algn="l">
              <a:lnSpc>
                <a:spcPts val="1950"/>
              </a:lnSpc>
              <a:defRPr sz="1800" b="1" u="none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itchFamily="34" charset="0"/>
                <a:ea typeface="Adobe Fan Heiti Std B" pitchFamily="34" charset="-128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219200"/>
            <a:ext cx="10972800" cy="5410200"/>
          </a:xfrm>
        </p:spPr>
        <p:txBody>
          <a:bodyPr/>
          <a:lstStyle>
            <a:lvl1pPr>
              <a:buFontTx/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Font typeface="Wingdings" pitchFamily="2" charset="2"/>
              <a:buChar char="§"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ts val="1725"/>
              </a:lnSpc>
              <a:buSzPct val="120000"/>
              <a:defRPr sz="135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ts val="1725"/>
              </a:lnSpc>
              <a:defRPr sz="135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06400" y="1066800"/>
            <a:ext cx="11176000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60"/>
            <a:ext cx="2844800" cy="365125"/>
          </a:xfrm>
        </p:spPr>
        <p:txBody>
          <a:bodyPr/>
          <a:lstStyle>
            <a:lvl1pPr algn="r">
              <a:defRPr>
                <a:latin typeface="Arial"/>
                <a:cs typeface="Arial"/>
              </a:defRPr>
            </a:lvl1pPr>
          </a:lstStyle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032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19200"/>
            <a:ext cx="5384800" cy="5486400"/>
          </a:xfrm>
        </p:spPr>
        <p:txBody>
          <a:bodyPr/>
          <a:lstStyle>
            <a:lvl1pPr>
              <a:buSzPct val="120000"/>
              <a:buFontTx/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892">
              <a:lnSpc>
                <a:spcPts val="1800"/>
              </a:lnSpc>
              <a:spcBef>
                <a:spcPts val="375"/>
              </a:spcBef>
              <a:spcAft>
                <a:spcPts val="375"/>
              </a:spcAft>
              <a:buFont typeface="Wingdings" pitchFamily="2" charset="2"/>
              <a:buChar char="§"/>
              <a:defRPr sz="150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514337">
              <a:lnSpc>
                <a:spcPts val="1620"/>
              </a:lnSpc>
              <a:spcBef>
                <a:spcPts val="225"/>
              </a:spcBef>
              <a:spcAft>
                <a:spcPts val="225"/>
              </a:spcAft>
              <a:buSzPct val="120000"/>
              <a:buFont typeface="Arial" pitchFamily="34" charset="0"/>
              <a:buChar char="•"/>
              <a:defRPr sz="135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685783">
              <a:lnSpc>
                <a:spcPts val="1620"/>
              </a:lnSpc>
              <a:spcBef>
                <a:spcPts val="150"/>
              </a:spcBef>
              <a:spcAft>
                <a:spcPts val="150"/>
              </a:spcAft>
              <a:defRPr sz="135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350">
                <a:latin typeface="Arial" pitchFamily="34" charset="0"/>
                <a:cs typeface="Arial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384800" cy="5486400"/>
          </a:xfrm>
        </p:spPr>
        <p:txBody>
          <a:bodyPr/>
          <a:lstStyle>
            <a:lvl1pPr>
              <a:buFontTx/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892">
              <a:lnSpc>
                <a:spcPts val="1800"/>
              </a:lnSpc>
              <a:spcBef>
                <a:spcPts val="360"/>
              </a:spcBef>
              <a:spcAft>
                <a:spcPts val="375"/>
              </a:spcAft>
              <a:buFont typeface="Wingdings" pitchFamily="2" charset="2"/>
              <a:buChar char="§"/>
              <a:defRPr sz="150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514337">
              <a:lnSpc>
                <a:spcPts val="1620"/>
              </a:lnSpc>
              <a:spcBef>
                <a:spcPts val="300"/>
              </a:spcBef>
              <a:spcAft>
                <a:spcPts val="300"/>
              </a:spcAft>
              <a:buSzPct val="120000"/>
              <a:defRPr sz="135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685783">
              <a:lnSpc>
                <a:spcPts val="1620"/>
              </a:lnSpc>
              <a:spcBef>
                <a:spcPts val="225"/>
              </a:spcBef>
              <a:spcAft>
                <a:spcPts val="225"/>
              </a:spcAft>
              <a:defRPr sz="135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06400" y="1066800"/>
            <a:ext cx="11176000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304800" y="304800"/>
            <a:ext cx="11277600" cy="762000"/>
          </a:xfrm>
        </p:spPr>
        <p:txBody>
          <a:bodyPr anchor="b">
            <a:noAutofit/>
          </a:bodyPr>
          <a:lstStyle>
            <a:lvl1pPr algn="l">
              <a:lnSpc>
                <a:spcPts val="1950"/>
              </a:lnSpc>
              <a:defRPr sz="1800" b="1" u="none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itchFamily="34" charset="0"/>
                <a:ea typeface="Adobe Fan Heiti Std B" pitchFamily="34" charset="-128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60"/>
            <a:ext cx="2844800" cy="365125"/>
          </a:xfrm>
        </p:spPr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60"/>
            <a:ext cx="2844800" cy="365125"/>
          </a:xfrm>
        </p:spPr>
        <p:txBody>
          <a:bodyPr/>
          <a:lstStyle>
            <a:lvl1pPr algn="r">
              <a:defRPr>
                <a:latin typeface="Arial"/>
                <a:cs typeface="Arial"/>
              </a:defRPr>
            </a:lvl1pPr>
          </a:lstStyle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643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 userDrawn="1"/>
        </p:nvCxnSpPr>
        <p:spPr>
          <a:xfrm>
            <a:off x="406400" y="1066800"/>
            <a:ext cx="11176000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04800" y="304800"/>
            <a:ext cx="11277600" cy="762000"/>
          </a:xfrm>
        </p:spPr>
        <p:txBody>
          <a:bodyPr anchor="b">
            <a:noAutofit/>
          </a:bodyPr>
          <a:lstStyle>
            <a:lvl1pPr algn="l">
              <a:lnSpc>
                <a:spcPts val="1950"/>
              </a:lnSpc>
              <a:defRPr sz="1800" b="1" u="none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itchFamily="34" charset="0"/>
                <a:ea typeface="Adobe Fan Heiti Std B" pitchFamily="34" charset="-128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60"/>
            <a:ext cx="2844800" cy="365125"/>
          </a:xfrm>
        </p:spPr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60"/>
            <a:ext cx="2844800" cy="365125"/>
          </a:xfrm>
        </p:spPr>
        <p:txBody>
          <a:bodyPr/>
          <a:lstStyle>
            <a:lvl1pPr algn="r">
              <a:defRPr>
                <a:latin typeface="Arial"/>
                <a:cs typeface="Arial"/>
              </a:defRPr>
            </a:lvl1pPr>
          </a:lstStyle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422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60"/>
            <a:ext cx="2844800" cy="365125"/>
          </a:xfrm>
        </p:spPr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60"/>
            <a:ext cx="2844800" cy="365125"/>
          </a:xfrm>
        </p:spPr>
        <p:txBody>
          <a:bodyPr/>
          <a:lstStyle>
            <a:lvl1pPr algn="r">
              <a:defRPr>
                <a:latin typeface="Arial"/>
                <a:cs typeface="Arial"/>
              </a:defRPr>
            </a:lvl1pPr>
          </a:lstStyle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338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89717" y="5072070"/>
            <a:ext cx="7315200" cy="566739"/>
          </a:xfrm>
        </p:spPr>
        <p:txBody>
          <a:bodyPr anchor="b"/>
          <a:lstStyle>
            <a:lvl1pPr algn="l"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85"/>
            <a:ext cx="7315200" cy="4340225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748347"/>
            <a:ext cx="7315200" cy="500063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60"/>
            <a:ext cx="2844800" cy="365125"/>
          </a:xfrm>
        </p:spPr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60"/>
            <a:ext cx="2844800" cy="365125"/>
          </a:xfrm>
        </p:spPr>
        <p:txBody>
          <a:bodyPr/>
          <a:lstStyle>
            <a:lvl1pPr algn="r">
              <a:defRPr>
                <a:latin typeface="Arial"/>
                <a:cs typeface="Arial"/>
              </a:defRPr>
            </a:lvl1pPr>
          </a:lstStyle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460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600" y="1600200"/>
            <a:ext cx="9855200" cy="3276600"/>
          </a:xfrm>
        </p:spPr>
        <p:txBody>
          <a:bodyPr/>
          <a:lstStyle>
            <a:lvl1pPr>
              <a:buFontTx/>
              <a:buNone/>
              <a:defRPr sz="21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180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en-US" dirty="0"/>
              <a:t>Presentation Title</a:t>
            </a:r>
          </a:p>
          <a:p>
            <a:pPr lvl="1"/>
            <a:r>
              <a:rPr lang="en-US" dirty="0"/>
              <a:t>Title slide additional text</a:t>
            </a:r>
          </a:p>
        </p:txBody>
      </p:sp>
    </p:spTree>
    <p:extLst>
      <p:ext uri="{BB962C8B-B14F-4D97-AF65-F5344CB8AC3E}">
        <p14:creationId xmlns:p14="http://schemas.microsoft.com/office/powerpoint/2010/main" val="1013444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6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6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6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background_idea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821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hdr="0" ftr="0" dt="0"/>
  <p:txStyles>
    <p:titleStyle>
      <a:lvl1pPr algn="ctr" defTabSz="685783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68578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defTabSz="685783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cyberframework@nist.gov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iso.org/standard/72437.html" TargetMode="Externa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mailto:cyberframework@nist.gov" TargetMode="External"/><Relationship Id="rId3" Type="http://schemas.openxmlformats.org/officeDocument/2006/relationships/hyperlink" Target="http://www.nist.gov/cyberframework" TargetMode="External"/><Relationship Id="rId7" Type="http://schemas.openxmlformats.org/officeDocument/2006/relationships/hyperlink" Target="http://nccoe.nist.gov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csrc.nist.gov/" TargetMode="External"/><Relationship Id="rId5" Type="http://schemas.openxmlformats.org/officeDocument/2006/relationships/hyperlink" Target="https://www.fbcinc.com/e/NIST/Framework/attendeereg.aspx" TargetMode="External"/><Relationship Id="rId4" Type="http://schemas.openxmlformats.org/officeDocument/2006/relationships/hyperlink" Target="https://www.nist.gov/news-events/events/2018/11/nist-cybersecurity-risk-management-conference" TargetMode="External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ybersecurityframework.it/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ransition.fcc.gov/pshs/advisory/csric4/CSRIC_IV_WG4_Final_Report_031815.pdf" TargetMode="External"/><Relationship Id="rId11" Type="http://schemas.openxmlformats.org/officeDocument/2006/relationships/image" Target="../media/image9.png"/><Relationship Id="rId5" Type="http://schemas.openxmlformats.org/officeDocument/2006/relationships/hyperlink" Target="http://www.awwa.org/Portals/0/files/legreg/documents/AWWACybersecurityguide.pdf" TargetMode="External"/><Relationship Id="rId10" Type="http://schemas.openxmlformats.org/officeDocument/2006/relationships/image" Target="../media/image8.png"/><Relationship Id="rId4" Type="http://schemas.openxmlformats.org/officeDocument/2006/relationships/hyperlink" Target="https://www.nist.gov/sites/default/files/documents/2017/05/18/financial_services_csf.pdf" TargetMode="Externa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gif"/><Relationship Id="rId12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4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jpg"/><Relationship Id="rId4" Type="http://schemas.openxmlformats.org/officeDocument/2006/relationships/image" Target="../media/image12.png"/><Relationship Id="rId9" Type="http://schemas.openxmlformats.org/officeDocument/2006/relationships/image" Target="../media/image17.jpg"/><Relationship Id="rId14" Type="http://schemas.openxmlformats.org/officeDocument/2006/relationships/image" Target="../media/image22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69860" y="1325483"/>
            <a:ext cx="7385340" cy="3730713"/>
          </a:xfrm>
        </p:spPr>
        <p:txBody>
          <a:bodyPr>
            <a:noAutofit/>
          </a:bodyPr>
          <a:lstStyle/>
          <a:p>
            <a:pPr algn="ctr"/>
            <a:r>
              <a:rPr lang="en-US" sz="4000" dirty="0"/>
              <a:t>The Framework for Improving Critical Infrastructure Cybersecurity</a:t>
            </a:r>
          </a:p>
          <a:p>
            <a:pPr algn="ctr"/>
            <a:endParaRPr lang="en-US" sz="2400" b="0" dirty="0"/>
          </a:p>
          <a:p>
            <a:pPr algn="ctr"/>
            <a:r>
              <a:rPr lang="en-US" sz="2400" b="0" dirty="0"/>
              <a:t>August 2018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855200" y="6362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NIST-logo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134" y="5491697"/>
            <a:ext cx="2150534" cy="9853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82788" y="6039538"/>
            <a:ext cx="246734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Arial"/>
                <a:cs typeface="Arial"/>
                <a:hlinkClick r:id="rId4"/>
              </a:rPr>
              <a:t>cyberframework@nist.gov</a:t>
            </a:r>
            <a:r>
              <a:rPr lang="en-US" sz="1500" dirty="0">
                <a:latin typeface="Arial"/>
                <a:cs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4458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362675"/>
            <a:ext cx="8871270" cy="762000"/>
          </a:xfrm>
        </p:spPr>
        <p:txBody>
          <a:bodyPr/>
          <a:lstStyle/>
          <a:p>
            <a:pPr>
              <a:defRPr/>
            </a:pPr>
            <a:r>
              <a:rPr lang="en-US" sz="3200" dirty="0">
                <a:cs typeface="+mj-cs"/>
              </a:rPr>
              <a:t>ISO/IEC Technical Report 27103:2018</a:t>
            </a:r>
            <a:br>
              <a:rPr lang="en-US" sz="3200" dirty="0">
                <a:cs typeface="+mj-cs"/>
              </a:rPr>
            </a:br>
            <a:r>
              <a:rPr lang="en-US" sz="1600" b="0" i="1" dirty="0">
                <a:cs typeface="+mj-cs"/>
              </a:rPr>
              <a:t>Information technology – Security techniques – Cybersecurity and ISO and IEC Standards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B0BCAA-896A-0148-9712-E9743C5EBB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087" r="59865" b="2122"/>
          <a:stretch/>
        </p:blipFill>
        <p:spPr>
          <a:xfrm>
            <a:off x="2011279" y="1124676"/>
            <a:ext cx="7213363" cy="57333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E48A712-4A62-AA46-A9B7-0C40AD8DCE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881" y="1311059"/>
            <a:ext cx="2347931" cy="2072862"/>
          </a:xfrm>
          <a:prstGeom prst="rect">
            <a:avLst/>
          </a:prstGeom>
        </p:spPr>
      </p:pic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BAA6F74-8BCA-144E-B243-BE3109CA1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2"/>
            <a:ext cx="2133600" cy="365125"/>
          </a:xfrm>
        </p:spPr>
        <p:txBody>
          <a:bodyPr/>
          <a:lstStyle/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677419-C3C5-854E-BF81-8FCDEAB23E53}"/>
              </a:ext>
            </a:extLst>
          </p:cNvPr>
          <p:cNvSpPr txBox="1"/>
          <p:nvPr/>
        </p:nvSpPr>
        <p:spPr>
          <a:xfrm>
            <a:off x="5885938" y="3471448"/>
            <a:ext cx="483678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/>
              <a:t>“This document demonstrates how a cybersecurity framework can utilize current information security standards to achieve a well-controlled approach to cybersecurity management.”</a:t>
            </a:r>
          </a:p>
          <a:p>
            <a:pPr algn="ctr"/>
            <a:r>
              <a:rPr lang="en-US" sz="1600" b="1" dirty="0">
                <a:hlinkClick r:id="rId5"/>
              </a:rPr>
              <a:t>https://www.iso.org/standard/72437.html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242987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384312"/>
            <a:ext cx="8871270" cy="762000"/>
          </a:xfrm>
        </p:spPr>
        <p:txBody>
          <a:bodyPr/>
          <a:lstStyle/>
          <a:p>
            <a:pPr>
              <a:defRPr/>
            </a:pPr>
            <a:r>
              <a:rPr lang="en-US" sz="3200" dirty="0"/>
              <a:t>Learning More</a:t>
            </a:r>
            <a:br>
              <a:rPr lang="en-US" sz="3200" dirty="0"/>
            </a:br>
            <a:r>
              <a:rPr lang="en-US" sz="2000" b="0" i="1" dirty="0"/>
              <a:t>Framework for Improving Critical Infrastructure Cybersecurity</a:t>
            </a:r>
            <a:endParaRPr lang="en-US" sz="2000" dirty="0">
              <a:cs typeface="+mj-cs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E7888BE-5694-BF4A-B405-7FAAF6BC2BEB}"/>
              </a:ext>
            </a:extLst>
          </p:cNvPr>
          <p:cNvSpPr txBox="1">
            <a:spLocks/>
          </p:cNvSpPr>
          <p:nvPr/>
        </p:nvSpPr>
        <p:spPr>
          <a:xfrm>
            <a:off x="1752600" y="1179805"/>
            <a:ext cx="5784743" cy="3378856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42950" marR="0" indent="-28575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▪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168400" marR="0" indent="-2540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20000"/>
              <a:buFontTx/>
              <a:buChar char="•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625600" marR="0" indent="-2540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–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057400" marR="0" indent="-2286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»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514600" marR="0" indent="-2286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71800" marR="0" indent="-2286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29000" marR="0" indent="-2286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86200" marR="0" indent="-2286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Aft>
                <a:spcPts val="1000"/>
              </a:spcAft>
            </a:pPr>
            <a:r>
              <a:rPr lang="en-US" sz="2400" dirty="0"/>
              <a:t>News and information </a:t>
            </a:r>
          </a:p>
          <a:p>
            <a:pPr marL="457200" lvl="1" indent="0">
              <a:spcAft>
                <a:spcPts val="1000"/>
              </a:spcAft>
              <a:buNone/>
            </a:pPr>
            <a:r>
              <a:rPr lang="en-US" sz="2400" dirty="0">
                <a:hlinkClick r:id="rId3"/>
              </a:rPr>
              <a:t>www.nist.gov/cyberframework</a:t>
            </a:r>
            <a:r>
              <a:rPr lang="en-US" sz="2400" dirty="0"/>
              <a:t>  </a:t>
            </a:r>
          </a:p>
          <a:p>
            <a:pPr marL="57150" indent="0">
              <a:spcAft>
                <a:spcPts val="1000"/>
              </a:spcAft>
            </a:pPr>
            <a:r>
              <a:rPr lang="en-US" dirty="0"/>
              <a:t>Learn about the NIST Cybersecurity Risk Management Conference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hlinkClick r:id="rId4"/>
              </a:rPr>
              <a:t>https://www.nist.gov/news-events/events/2018/11/nist-cybersecurity-risk-management-conference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57150" indent="0">
              <a:spcAft>
                <a:spcPts val="1000"/>
              </a:spcAft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Registration now open at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hlinkClick r:id="rId5"/>
              </a:rPr>
              <a:t>https://www.fbcinc.com/e/NIST/Framework/attendeereg.aspx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57150" indent="0">
              <a:spcAft>
                <a:spcPts val="1000"/>
              </a:spcAft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432184C-6037-DE4C-9057-C2B5BA9F2B02}"/>
              </a:ext>
            </a:extLst>
          </p:cNvPr>
          <p:cNvSpPr txBox="1">
            <a:spLocks/>
          </p:cNvSpPr>
          <p:nvPr/>
        </p:nvSpPr>
        <p:spPr>
          <a:xfrm>
            <a:off x="1769534" y="5055367"/>
            <a:ext cx="8801098" cy="2120687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42950" marR="0" indent="-28575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▪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168400" marR="0" indent="-2540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20000"/>
              <a:buFontTx/>
              <a:buChar char="•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625600" marR="0" indent="-2540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–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057400" marR="0" indent="-2286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»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514600" marR="0" indent="-2286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71800" marR="0" indent="-2286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29000" marR="0" indent="-2286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86200" marR="0" indent="-228600" algn="l" defTabSz="914400" rtl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000" b="0" i="0" u="none" strike="noStrike" cap="none" spc="0" baseline="0">
                <a:ln>
                  <a:noFill/>
                </a:ln>
                <a:solidFill>
                  <a:srgbClr val="595959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spcAft>
                <a:spcPts val="1000"/>
              </a:spcAft>
            </a:pPr>
            <a:r>
              <a:rPr lang="en-US" dirty="0"/>
              <a:t>Additional cybersecurity resources through</a:t>
            </a:r>
          </a:p>
          <a:p>
            <a:pPr marL="400050" lvl="1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dirty="0"/>
              <a:t>Computer Security Resources Center - </a:t>
            </a:r>
            <a:r>
              <a:rPr lang="en-US" dirty="0">
                <a:hlinkClick r:id="rId6"/>
              </a:rPr>
              <a:t>http://csrc.nist.gov/</a:t>
            </a:r>
            <a:r>
              <a:rPr lang="en-US" dirty="0"/>
              <a:t>  </a:t>
            </a:r>
          </a:p>
          <a:p>
            <a:pPr marL="400050" lvl="1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dirty="0"/>
              <a:t>National Cybersecurity Center of Excellence - </a:t>
            </a:r>
            <a:r>
              <a:rPr lang="en-US" dirty="0">
                <a:hlinkClick r:id="rId7"/>
              </a:rPr>
              <a:t>http://nccoe.nist.gov/</a:t>
            </a:r>
            <a:endParaRPr lang="en-US" dirty="0"/>
          </a:p>
          <a:p>
            <a:pPr marL="0" indent="0">
              <a:spcBef>
                <a:spcPts val="0"/>
              </a:spcBef>
              <a:spcAft>
                <a:spcPts val="1000"/>
              </a:spcAft>
            </a:pPr>
            <a:r>
              <a:rPr lang="en-US" dirty="0"/>
              <a:t>Please direct questions, comments, ideas to </a:t>
            </a:r>
            <a:r>
              <a:rPr lang="en-US" dirty="0">
                <a:hlinkClick r:id="rId8"/>
              </a:rPr>
              <a:t>cyberframework@nist.gov</a:t>
            </a:r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587B494-D971-E344-9B58-1A17D256EC2B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746" y="1263057"/>
            <a:ext cx="3255764" cy="3212353"/>
          </a:xfrm>
          <a:prstGeom prst="rect">
            <a:avLst/>
          </a:prstGeom>
        </p:spPr>
      </p:pic>
      <p:sp>
        <p:nvSpPr>
          <p:cNvPr id="29" name="Slide Number Placeholder 4">
            <a:extLst>
              <a:ext uri="{FF2B5EF4-FFF2-40B4-BE49-F238E27FC236}">
                <a16:creationId xmlns:a16="http://schemas.microsoft.com/office/drawing/2014/main" id="{89F982AD-0524-4748-B6C8-DB285D2D0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2"/>
            <a:ext cx="2133600" cy="365125"/>
          </a:xfrm>
        </p:spPr>
        <p:txBody>
          <a:bodyPr/>
          <a:lstStyle/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017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66118" y="347868"/>
            <a:ext cx="8458200" cy="762000"/>
          </a:xfrm>
        </p:spPr>
        <p:txBody>
          <a:bodyPr/>
          <a:lstStyle/>
          <a:p>
            <a:r>
              <a:rPr lang="en-US" sz="3200" dirty="0">
                <a:solidFill>
                  <a:srgbClr val="595959"/>
                </a:solidFill>
              </a:rPr>
              <a:t>Components</a:t>
            </a:r>
            <a:br>
              <a:rPr lang="en-US" sz="3200" dirty="0">
                <a:solidFill>
                  <a:srgbClr val="595959"/>
                </a:solidFill>
              </a:rPr>
            </a:br>
            <a:r>
              <a:rPr lang="en-US" sz="2000" b="0" i="1" dirty="0"/>
              <a:t>Framework for Improving Critical Infrastructure Cybersecurity</a:t>
            </a:r>
            <a:endParaRPr lang="en-US" sz="3200" dirty="0">
              <a:solidFill>
                <a:srgbClr val="595959"/>
              </a:solidFill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77200" y="6356352"/>
            <a:ext cx="2133600" cy="365125"/>
          </a:xfrm>
        </p:spPr>
        <p:txBody>
          <a:bodyPr/>
          <a:lstStyle/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AE96D8-03AB-A641-8F87-3AEAEDCD6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785" y="1203325"/>
            <a:ext cx="6685008" cy="515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602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52600" y="358500"/>
            <a:ext cx="8458200" cy="762000"/>
          </a:xfrm>
        </p:spPr>
        <p:txBody>
          <a:bodyPr/>
          <a:lstStyle/>
          <a:p>
            <a:r>
              <a:rPr lang="en-US" sz="3200" dirty="0"/>
              <a:t>Core</a:t>
            </a:r>
            <a:br>
              <a:rPr lang="en-US" sz="3200" dirty="0"/>
            </a:br>
            <a:r>
              <a:rPr lang="en-US" sz="2000" b="0" i="1" dirty="0"/>
              <a:t>A Catalog of Cybersecurity Outcomes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466374"/>
              </p:ext>
            </p:extLst>
          </p:nvPr>
        </p:nvGraphicFramePr>
        <p:xfrm>
          <a:off x="1446508" y="1325151"/>
          <a:ext cx="9290426" cy="5320420"/>
        </p:xfrm>
        <a:graphic>
          <a:graphicData uri="http://schemas.openxmlformats.org/drawingml/2006/table">
            <a:tbl>
              <a:tblPr firstRow="1" firstCol="1" bandRow="1"/>
              <a:tblGrid>
                <a:gridCol w="338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6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69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9204" marR="292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b="1" dirty="0">
                          <a:effectLst/>
                          <a:latin typeface="+mn-lt"/>
                          <a:ea typeface="Times New Roman"/>
                        </a:rPr>
                        <a:t>Function</a:t>
                      </a:r>
                      <a:endParaRPr lang="en-US" sz="20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9204" marR="29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9204" marR="29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093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Understand risks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dirty="0">
                          <a:effectLst/>
                          <a:latin typeface="+mn-lt"/>
                          <a:ea typeface="Times New Roman"/>
                        </a:rPr>
                        <a:t>Identify</a:t>
                      </a:r>
                    </a:p>
                  </a:txBody>
                  <a:tcPr marL="29204" marR="29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FF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692150" marR="0" indent="-446088" algn="l"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Arial" charset="0"/>
                        <a:buChar char="•"/>
                        <a:tabLst/>
                      </a:pPr>
                      <a:r>
                        <a:rPr lang="en-US" sz="2800" b="0" dirty="0">
                          <a:effectLst/>
                          <a:latin typeface="+mn-lt"/>
                          <a:ea typeface="Times New Roman"/>
                        </a:rPr>
                        <a:t>Understandable by everyone</a:t>
                      </a:r>
                    </a:p>
                    <a:p>
                      <a:pPr marL="692150" marR="0" indent="-4460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2800" b="0" dirty="0">
                          <a:effectLst/>
                          <a:latin typeface="+mn-lt"/>
                          <a:ea typeface="Times New Roman"/>
                        </a:rPr>
                        <a:t>Applies to any type of risk management</a:t>
                      </a:r>
                    </a:p>
                    <a:p>
                      <a:pPr marL="692150" marR="0" indent="-446088" algn="l"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Arial" charset="0"/>
                        <a:buChar char="•"/>
                        <a:tabLst/>
                      </a:pPr>
                      <a:r>
                        <a:rPr lang="en-US" sz="2800" b="0" dirty="0">
                          <a:effectLst/>
                          <a:latin typeface="+mn-lt"/>
                          <a:ea typeface="Times New Roman"/>
                        </a:rPr>
                        <a:t>Defines the entire breadth of cybersecurity</a:t>
                      </a:r>
                    </a:p>
                    <a:p>
                      <a:pPr marL="692150" marR="0" indent="-446088" algn="l"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Arial" charset="0"/>
                        <a:buChar char="•"/>
                        <a:tabLst/>
                      </a:pPr>
                      <a:r>
                        <a:rPr lang="en-US" sz="2800" b="0" dirty="0">
                          <a:effectLst/>
                          <a:latin typeface="+mn-lt"/>
                          <a:ea typeface="Times New Roman"/>
                        </a:rPr>
                        <a:t>Spans both prevention and reaction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093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Determine safeguards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</a:rPr>
                        <a:t>Protect</a:t>
                      </a:r>
                    </a:p>
                  </a:txBody>
                  <a:tcPr marL="29204" marR="29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5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9204" marR="29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9093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Identify events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dirty="0">
                          <a:effectLst/>
                          <a:latin typeface="+mn-lt"/>
                          <a:ea typeface="Times New Roman"/>
                        </a:rPr>
                        <a:t>Detect</a:t>
                      </a:r>
                    </a:p>
                  </a:txBody>
                  <a:tcPr marL="29204" marR="29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5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9204" marR="29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99093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Address incidents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dirty="0">
                          <a:effectLst/>
                          <a:latin typeface="+mn-lt"/>
                          <a:ea typeface="Times New Roman"/>
                        </a:rPr>
                        <a:t>Respond</a:t>
                      </a:r>
                    </a:p>
                  </a:txBody>
                  <a:tcPr marL="29204" marR="29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5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9204" marR="29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99093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Restore capabilities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dirty="0">
                          <a:effectLst/>
                          <a:latin typeface="+mn-lt"/>
                          <a:ea typeface="Times New Roman"/>
                        </a:rPr>
                        <a:t>Recover</a:t>
                      </a:r>
                    </a:p>
                  </a:txBody>
                  <a:tcPr marL="29204" marR="29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5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29204" marR="292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1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77200" y="6356352"/>
            <a:ext cx="2133600" cy="365125"/>
          </a:xfrm>
        </p:spPr>
        <p:txBody>
          <a:bodyPr/>
          <a:lstStyle/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50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52600" y="362675"/>
            <a:ext cx="8458200" cy="762000"/>
          </a:xfrm>
        </p:spPr>
        <p:txBody>
          <a:bodyPr/>
          <a:lstStyle/>
          <a:p>
            <a:r>
              <a:rPr lang="en-US" sz="3200" dirty="0"/>
              <a:t>Key Framework Attributes</a:t>
            </a:r>
            <a:br>
              <a:rPr lang="en-US" sz="3200" dirty="0"/>
            </a:br>
            <a:r>
              <a:rPr lang="en-US" sz="2000" b="0" i="1" dirty="0"/>
              <a:t>Principles of the Current and Future Versions of Framework</a:t>
            </a:r>
            <a:endParaRPr lang="en-US" sz="4000" b="0" i="1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856855" y="1591113"/>
            <a:ext cx="6662285" cy="4765238"/>
          </a:xfrm>
        </p:spPr>
        <p:txBody>
          <a:bodyPr>
            <a:noAutofit/>
          </a:bodyPr>
          <a:lstStyle/>
          <a:p>
            <a:pPr marL="342900" indent="-342900">
              <a:spcBef>
                <a:spcPts val="8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Common and accessible language</a:t>
            </a:r>
          </a:p>
          <a:p>
            <a:pPr marL="342900" indent="-342900">
              <a:spcBef>
                <a:spcPts val="8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It’s adaptable to many technologies, lifecycle phases, sectors and uses</a:t>
            </a:r>
          </a:p>
          <a:p>
            <a:pPr marL="342900" indent="-342900">
              <a:spcBef>
                <a:spcPts val="8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It’s risk-based</a:t>
            </a:r>
          </a:p>
          <a:p>
            <a:pPr marL="342900" indent="-342900">
              <a:spcBef>
                <a:spcPts val="8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It’s meant to be paired</a:t>
            </a:r>
          </a:p>
          <a:p>
            <a:pPr marL="342900" indent="-342900">
              <a:spcBef>
                <a:spcPts val="8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It’s a living document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77200" y="6356352"/>
            <a:ext cx="2133600" cy="365125"/>
          </a:xfrm>
        </p:spPr>
        <p:txBody>
          <a:bodyPr/>
          <a:lstStyle/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738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981200" y="1270743"/>
            <a:ext cx="8686800" cy="558725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Enhanced guidance for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managing cybersecurity within supply chains and for buying decisions</a:t>
            </a:r>
          </a:p>
          <a:p>
            <a:pPr marL="347472" indent="-347472">
              <a:lnSpc>
                <a:spcPct val="120000"/>
              </a:lnSpc>
              <a:spcBef>
                <a:spcPts val="576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Better accounts for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Authorization, Authentication, and Identity Proofing</a:t>
            </a:r>
          </a:p>
          <a:p>
            <a:pPr marL="347472" indent="-347472">
              <a:lnSpc>
                <a:spcPct val="120000"/>
              </a:lnSpc>
              <a:spcBef>
                <a:spcPts val="576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Accounts for emerging vulnerability information (a.k.a.,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Coordinated Vulnerability Disclosure</a:t>
            </a:r>
            <a:r>
              <a:rPr lang="en-US" sz="2400" dirty="0">
                <a:solidFill>
                  <a:schemeClr val="accent1"/>
                </a:solidFill>
              </a:rPr>
              <a:t>)</a:t>
            </a:r>
          </a:p>
          <a:p>
            <a:pPr marL="347472" indent="-347472">
              <a:lnSpc>
                <a:spcPct val="120000"/>
              </a:lnSpc>
              <a:spcBef>
                <a:spcPts val="576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New guidance for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self-assessment</a:t>
            </a:r>
          </a:p>
          <a:p>
            <a:pPr marL="347472" indent="-347472">
              <a:lnSpc>
                <a:spcPct val="120000"/>
              </a:lnSpc>
              <a:spcBef>
                <a:spcPts val="576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Clarity on Implementation Tiers and their relationship to Profiles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Administratively updates the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Informative References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1825753" y="336478"/>
            <a:ext cx="7837713" cy="682986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ts val="2600"/>
              </a:lnSpc>
              <a:spcBef>
                <a:spcPct val="0"/>
              </a:spcBef>
              <a:buNone/>
              <a:defRPr sz="2400" b="1" u="non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itchFamily="34" charset="0"/>
                <a:ea typeface="Adobe Fan Heiti Std B" pitchFamily="34" charset="-128"/>
                <a:cs typeface="Arial" pitchFamily="34" charset="0"/>
              </a:defRPr>
            </a:lvl1pPr>
          </a:lstStyle>
          <a:p>
            <a:pPr defTabSz="685783">
              <a:lnSpc>
                <a:spcPct val="100000"/>
              </a:lnSpc>
            </a:pPr>
            <a:endParaRPr lang="en-US" sz="2800" dirty="0"/>
          </a:p>
          <a:p>
            <a:pPr defTabSz="685783">
              <a:lnSpc>
                <a:spcPct val="100000"/>
              </a:lnSpc>
            </a:pPr>
            <a:endParaRPr lang="en-US" sz="2800" dirty="0"/>
          </a:p>
          <a:p>
            <a:pPr defTabSz="685783">
              <a:lnSpc>
                <a:spcPct val="100000"/>
              </a:lnSpc>
            </a:pPr>
            <a:r>
              <a:rPr lang="en-US" sz="2800" dirty="0"/>
              <a:t>Framework Version 1.1</a:t>
            </a:r>
          </a:p>
          <a:p>
            <a:pPr defTabSz="685783">
              <a:lnSpc>
                <a:spcPct val="100000"/>
              </a:lnSpc>
            </a:pPr>
            <a:r>
              <a:rPr lang="en-US" sz="1600" b="0" i="1" dirty="0"/>
              <a:t>Framework for Improving Critical Infrastructure Cybersecurity Version 1.1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52174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C60DB1-EFED-6D47-8920-213B70957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963898"/>
            <a:ext cx="9144000" cy="59501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200" dirty="0">
                <a:cs typeface="+mj-cs"/>
              </a:rPr>
              <a:t>The Framework Web Site</a:t>
            </a:r>
            <a:br>
              <a:rPr lang="en-US" sz="3200" dirty="0">
                <a:cs typeface="+mj-cs"/>
              </a:rPr>
            </a:br>
            <a:r>
              <a:rPr lang="en-US" sz="2000" b="0" i="1" dirty="0">
                <a:cs typeface="+mj-cs"/>
              </a:rPr>
              <a:t>www.nist.gov/cyberframework</a:t>
            </a:r>
            <a:endParaRPr lang="en-US" sz="2800" b="0" i="1" dirty="0">
              <a:cs typeface="+mj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77200" y="6620117"/>
            <a:ext cx="2133600" cy="365125"/>
          </a:xfrm>
        </p:spPr>
        <p:txBody>
          <a:bodyPr/>
          <a:lstStyle/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483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964803" y="4468774"/>
            <a:ext cx="8501165" cy="10917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964803" y="2154930"/>
            <a:ext cx="8501165" cy="10917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52600" y="361202"/>
            <a:ext cx="8915400" cy="762000"/>
          </a:xfrm>
        </p:spPr>
        <p:txBody>
          <a:bodyPr/>
          <a:lstStyle/>
          <a:p>
            <a:r>
              <a:rPr lang="en-US" sz="3200" dirty="0"/>
              <a:t>Sample Resources</a:t>
            </a:r>
            <a:br>
              <a:rPr lang="en-US" sz="3200" dirty="0"/>
            </a:br>
            <a:r>
              <a:rPr lang="en-US" sz="2000" b="0" i="1" dirty="0"/>
              <a:t>www.nist.gov/cyberframework/industry-resources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6894" r="7508"/>
          <a:stretch/>
        </p:blipFill>
        <p:spPr>
          <a:xfrm>
            <a:off x="2191602" y="3314591"/>
            <a:ext cx="1143000" cy="10705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7489" y="3578464"/>
            <a:ext cx="3275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  <a:hlinkClick r:id="" action="ppaction://noaction"/>
              </a:rPr>
              <a:t>The Cybersecurity Framework</a:t>
            </a:r>
          </a:p>
          <a:p>
            <a:r>
              <a:rPr lang="en-US" dirty="0">
                <a:latin typeface="Arial"/>
                <a:cs typeface="Arial"/>
                <a:hlinkClick r:id="" action="ppaction://noaction"/>
              </a:rPr>
              <a:t> in Action: An Intel Use Case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7490" y="5753727"/>
            <a:ext cx="4199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charset="0"/>
                <a:ea typeface="Arial" charset="0"/>
                <a:cs typeface="Arial" charset="0"/>
                <a:hlinkClick r:id="rId4"/>
              </a:rPr>
              <a:t>Financial Services Sector Specific Cybersecurity “Profile” 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66135" y="2283891"/>
            <a:ext cx="4524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Arial"/>
                <a:cs typeface="Arial"/>
              </a:rPr>
              <a:t>American Water Works Association’s </a:t>
            </a:r>
            <a:r>
              <a:rPr lang="en-US" i="1" dirty="0">
                <a:latin typeface="Arial"/>
                <a:cs typeface="Arial"/>
                <a:hlinkClick r:id="rId5"/>
              </a:rPr>
              <a:t>Process Control System Security Guidance for the Water Sector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88730" y="4672153"/>
            <a:ext cx="57897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Arial" charset="0"/>
                <a:ea typeface="Arial" charset="0"/>
                <a:cs typeface="Arial" charset="0"/>
                <a:hlinkClick r:id="rId6"/>
              </a:rPr>
              <a:t>Cybersecurity Risk Management and Best Practices Working Group 4: Final Report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8422" y="4178637"/>
            <a:ext cx="2152379" cy="1389185"/>
          </a:xfrm>
          <a:prstGeom prst="rect">
            <a:avLst/>
          </a:prstGeom>
        </p:spPr>
      </p:pic>
      <p:sp>
        <p:nvSpPr>
          <p:cNvPr id="1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77200" y="6356352"/>
            <a:ext cx="2133600" cy="365125"/>
          </a:xfrm>
        </p:spPr>
        <p:txBody>
          <a:bodyPr/>
          <a:lstStyle/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77490" y="1297202"/>
            <a:ext cx="3338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  <a:hlinkClick r:id="rId8"/>
              </a:rPr>
              <a:t>Italy’s National Framework for Cybersecurity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863570" y="1112862"/>
            <a:ext cx="1790870" cy="1050134"/>
            <a:chOff x="440802" y="1176962"/>
            <a:chExt cx="2235200" cy="117037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40802" y="1176962"/>
              <a:ext cx="2235200" cy="5461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0802" y="1712335"/>
              <a:ext cx="2209800" cy="635000"/>
            </a:xfrm>
            <a:prstGeom prst="rect">
              <a:avLst/>
            </a:prstGeom>
          </p:spPr>
        </p:pic>
      </p:grpSp>
      <p:pic>
        <p:nvPicPr>
          <p:cNvPr id="19" name="Picture 18" descr="Screen Shot 2016-07-01 at 2.59.03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020" y="2196626"/>
            <a:ext cx="1190780" cy="97063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26"/>
          <a:stretch/>
        </p:blipFill>
        <p:spPr>
          <a:xfrm>
            <a:off x="2231912" y="5607282"/>
            <a:ext cx="1054186" cy="124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224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384312"/>
            <a:ext cx="8871270" cy="762000"/>
          </a:xfrm>
        </p:spPr>
        <p:txBody>
          <a:bodyPr/>
          <a:lstStyle/>
          <a:p>
            <a:pPr>
              <a:defRPr/>
            </a:pPr>
            <a:r>
              <a:rPr lang="en-US" sz="3200" dirty="0"/>
              <a:t>International Use</a:t>
            </a:r>
            <a:br>
              <a:rPr lang="en-US" sz="3200" dirty="0"/>
            </a:br>
            <a:r>
              <a:rPr lang="en-US" sz="2000" b="0" i="1" dirty="0"/>
              <a:t>Framework for Improving Critical Infrastructure Cybersecurity</a:t>
            </a:r>
            <a:endParaRPr lang="en-US" sz="2000" dirty="0"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91" y="2387600"/>
            <a:ext cx="0" cy="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90270" y="6437075"/>
            <a:ext cx="2133600" cy="365125"/>
          </a:xfrm>
        </p:spPr>
        <p:txBody>
          <a:bodyPr/>
          <a:lstStyle/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AA74D91-9DFA-B148-833E-6801F93EA8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571" y="2783054"/>
            <a:ext cx="1230421" cy="86129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F61AC0B-8335-F54F-8DBC-099564A979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438" y="1490004"/>
            <a:ext cx="1295557" cy="90688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590477C-43AB-C34A-AD88-F596A3057A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330" y="2621257"/>
            <a:ext cx="1343503" cy="94045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80387AC-426E-4C4C-8436-34A459D883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522" y="1488049"/>
            <a:ext cx="1361812" cy="95326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E08A876-0B9F-E941-92A1-F3EFC89145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696" y="4137592"/>
            <a:ext cx="1409327" cy="9464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BBDC162-EA0A-0548-A47D-FA9B36AA1E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270" y="5179770"/>
            <a:ext cx="1424148" cy="125730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94C3805-2B9B-4243-B166-56AA75F6196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92914" y="1494340"/>
            <a:ext cx="1521357" cy="152135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C8C84A8-FD42-634E-B7D1-1DED1040DF3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08335" y="5460666"/>
            <a:ext cx="1530727" cy="102048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E5043A8-21AD-3641-A14C-6840C13005B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83278" y="3644349"/>
            <a:ext cx="1930992" cy="89791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775EC2B-0422-794F-82B1-BF945DEF36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24061" y="5134167"/>
            <a:ext cx="1594753" cy="159475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C3A6589-DB28-6143-9ACA-617FA0803E5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03895" y="4065755"/>
            <a:ext cx="2947381" cy="8503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139B1D1-2902-B14F-834B-3D3BE8A771C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18822" y="2900940"/>
            <a:ext cx="1711549" cy="85039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B0C4192-77D3-7742-864A-964B6A627C26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12500" b="11612"/>
          <a:stretch/>
        </p:blipFill>
        <p:spPr>
          <a:xfrm>
            <a:off x="3882462" y="1363230"/>
            <a:ext cx="1400743" cy="85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640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59678" y="281050"/>
            <a:ext cx="6561117" cy="762000"/>
          </a:xfrm>
        </p:spPr>
        <p:txBody>
          <a:bodyPr/>
          <a:lstStyle/>
          <a:p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ISO/IEC TR 27103 and TS 27101</a:t>
            </a:r>
            <a:endParaRPr lang="en-US" sz="1600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B5FB4-1AE6-4CC4-B374-7CA8E59164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57525" y="1221043"/>
            <a:ext cx="5819676" cy="1082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endParaRPr lang="en-US" sz="2800" i="1" dirty="0"/>
          </a:p>
          <a:p>
            <a:pPr marL="342900" indent="-342900">
              <a:spcAft>
                <a:spcPts val="1000"/>
              </a:spcAft>
              <a:buFont typeface="Arial"/>
              <a:buChar char="•"/>
            </a:pP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2221901" y="1767301"/>
            <a:ext cx="7953275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000"/>
              </a:spcAft>
              <a:buFont typeface="Arial"/>
              <a:buChar char="•"/>
            </a:pPr>
            <a:r>
              <a:rPr lang="en-US" sz="2800" dirty="0"/>
              <a:t>NIST is actively engaged with the ISO and IEC to map existing international standards to the Framework and supports standards efforts related to developing cybersecurity frameworks</a:t>
            </a:r>
          </a:p>
          <a:p>
            <a:pPr marL="342900" indent="-342900">
              <a:spcAft>
                <a:spcPts val="1000"/>
              </a:spcAft>
              <a:buFont typeface="Arial"/>
              <a:buChar char="•"/>
            </a:pPr>
            <a:r>
              <a:rPr lang="en-US" sz="2800" dirty="0"/>
              <a:t>ISO/IEC TR 27103 integrates language from the Framework as well as the Japanese METI Cybersecurity Management Guidelines </a:t>
            </a:r>
          </a:p>
          <a:p>
            <a:pPr marL="342900" indent="-342900">
              <a:spcAft>
                <a:spcPts val="1000"/>
              </a:spcAft>
              <a:buFont typeface="Arial"/>
              <a:buChar char="•"/>
            </a:pPr>
            <a:r>
              <a:rPr lang="en-US" sz="2800" dirty="0"/>
              <a:t>TS 27101, currently in draft form, provides guidelines for the development of cybersecurity frameworks, incorporating language from the Framework</a:t>
            </a:r>
          </a:p>
          <a:p>
            <a:pPr marL="342900" indent="-342900">
              <a:spcAft>
                <a:spcPts val="1000"/>
              </a:spcAft>
              <a:buFont typeface="Arial"/>
              <a:buChar char="•"/>
            </a:pPr>
            <a:endParaRPr lang="en-US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8793BC-B203-5046-8983-B42689105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60" y="392915"/>
            <a:ext cx="1526214" cy="134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438643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6475</TotalTime>
  <Words>552</Words>
  <Application>Microsoft Office PowerPoint</Application>
  <PresentationFormat>Widescreen</PresentationFormat>
  <Paragraphs>122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Adobe Fan Heiti Std B</vt:lpstr>
      <vt:lpstr>Arial</vt:lpstr>
      <vt:lpstr>Calibri</vt:lpstr>
      <vt:lpstr>Times New Roman</vt:lpstr>
      <vt:lpstr>Wingdings</vt:lpstr>
      <vt:lpstr>Content slides</vt:lpstr>
      <vt:lpstr>PowerPoint Presentation</vt:lpstr>
      <vt:lpstr>Components Framework for Improving Critical Infrastructure Cybersecurity</vt:lpstr>
      <vt:lpstr>Core A Catalog of Cybersecurity Outcomes</vt:lpstr>
      <vt:lpstr>Key Framework Attributes Principles of the Current and Future Versions of Framework</vt:lpstr>
      <vt:lpstr>PowerPoint Presentation</vt:lpstr>
      <vt:lpstr>The Framework Web Site www.nist.gov/cyberframework</vt:lpstr>
      <vt:lpstr>Sample Resources www.nist.gov/cyberframework/industry-resources</vt:lpstr>
      <vt:lpstr>International Use Framework for Improving Critical Infrastructure Cybersecurity</vt:lpstr>
      <vt:lpstr>   ISO/IEC TR 27103 and TS 27101</vt:lpstr>
      <vt:lpstr>ISO/IEC Technical Report 27103:2018 Information technology – Security techniques – Cybersecurity and ISO and IEC Standards</vt:lpstr>
      <vt:lpstr>Learning More Framework for Improving Critical Infrastructure Cybersecurity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Chen Zhuohua</dc:creator>
  <cp:keywords/>
  <dc:description/>
  <cp:lastModifiedBy>Chen Zhuohua</cp:lastModifiedBy>
  <cp:revision>521</cp:revision>
  <dcterms:created xsi:type="dcterms:W3CDTF">2017-02-17T14:07:28Z</dcterms:created>
  <dcterms:modified xsi:type="dcterms:W3CDTF">2018-08-27T09:27:29Z</dcterms:modified>
  <cp:category/>
</cp:coreProperties>
</file>