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sldIdLst>
    <p:sldId id="268" r:id="rId2"/>
    <p:sldId id="269" r:id="rId3"/>
    <p:sldId id="288" r:id="rId4"/>
    <p:sldId id="279" r:id="rId5"/>
    <p:sldId id="273" r:id="rId6"/>
    <p:sldId id="274" r:id="rId7"/>
    <p:sldId id="270" r:id="rId8"/>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00" autoAdjust="0"/>
    <p:restoredTop sz="93979" autoAdjust="0"/>
  </p:normalViewPr>
  <p:slideViewPr>
    <p:cSldViewPr showGuides="1">
      <p:cViewPr varScale="1">
        <p:scale>
          <a:sx n="61" d="100"/>
          <a:sy n="61" d="100"/>
        </p:scale>
        <p:origin x="80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2018-08-22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Today, industry is undergoing the fourth industrial revolution, driven by digital transformation through the uptake of a new generation of digital technologies including the Internet of things, Big Data and Cloud Computing. This digitization of industrial systems, processes and supply chains gives rise to a wealth of opportunities, but also brings new challenges and threats in data security, privacy and trust.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AI represents the next disruptive revolution of ICT and will play a vital role in the on-going digital transformation of European industry, </a:t>
            </a:r>
          </a:p>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2</a:t>
            </a:fld>
            <a:endParaRPr lang="en-GB" altLang="en-US"/>
          </a:p>
        </p:txBody>
      </p:sp>
    </p:spTree>
    <p:extLst>
      <p:ext uri="{BB962C8B-B14F-4D97-AF65-F5344CB8AC3E}">
        <p14:creationId xmlns:p14="http://schemas.microsoft.com/office/powerpoint/2010/main" val="2339321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Robotic as example:</a:t>
            </a:r>
            <a:endParaRPr lang="en-GB" sz="1200" b="0" kern="1200" dirty="0" smtClean="0">
              <a:solidFill>
                <a:schemeClr val="tx1"/>
              </a:solidFill>
              <a:effectLst/>
              <a:latin typeface="+mn-lt"/>
              <a:ea typeface="+mn-ea"/>
              <a:cs typeface="+mn-cs"/>
            </a:endParaRPr>
          </a:p>
          <a:p>
            <a:r>
              <a:rPr lang="en-GB" sz="1200" b="0" kern="1200" dirty="0" smtClean="0">
                <a:solidFill>
                  <a:schemeClr val="tx1"/>
                </a:solidFill>
                <a:effectLst/>
                <a:latin typeface="+mn-lt"/>
                <a:ea typeface="+mn-ea"/>
                <a:cs typeface="+mn-cs"/>
              </a:rPr>
              <a:t>Safety</a:t>
            </a:r>
            <a:r>
              <a:rPr lang="en-GB" sz="1200" b="0" kern="1200" baseline="0" dirty="0" smtClean="0">
                <a:solidFill>
                  <a:schemeClr val="tx1"/>
                </a:solidFill>
                <a:effectLst/>
                <a:latin typeface="+mn-lt"/>
                <a:ea typeface="+mn-ea"/>
                <a:cs typeface="+mn-cs"/>
              </a:rPr>
              <a:t> and liability aspects are covered at European level by the CEN/TC 310</a:t>
            </a:r>
            <a:r>
              <a:rPr lang="en-GB" sz="1200" b="0" kern="1200" dirty="0" smtClean="0">
                <a:solidFill>
                  <a:schemeClr val="tx1"/>
                </a:solidFill>
                <a:effectLst/>
                <a:latin typeface="+mn-lt"/>
                <a:ea typeface="+mn-ea"/>
                <a:cs typeface="+mn-cs"/>
              </a:rPr>
              <a:t> </a:t>
            </a:r>
            <a:r>
              <a:rPr lang="en-GB" sz="1200" b="0" i="0" u="none" strike="noStrike" kern="1200" baseline="0" dirty="0" smtClean="0">
                <a:solidFill>
                  <a:schemeClr val="tx1"/>
                </a:solidFill>
                <a:latin typeface="+mn-lt"/>
                <a:ea typeface="+mn-ea"/>
                <a:cs typeface="+mn-cs"/>
              </a:rPr>
              <a:t>Advanced automation technologies who gives input to the ISO/TC 299 Robotics as standards are delivered at international level</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In 2018, CEN/TC 310 ‘Advanced automation technologies and their applications’ will continue working on the revision of EN ISO 10218 1 ‘Robots and robotic devices – Safety requirements for industrial robots – Part 1: Robots’ and EN ISO 10218 2 ‘Robots and robotic devices – Safety requirements for industrial robots – Part 2: Robot systems and integration’. Moreover, CEN/ TC 310 plans to create a new work item for the revision of EN ISO 19440 ‘Enterprise integration – Constructs for enterprise modelling’. </a:t>
            </a:r>
            <a:endParaRPr lang="en-GB" sz="1200" kern="1200" dirty="0" smtClean="0">
              <a:solidFill>
                <a:schemeClr val="tx1"/>
              </a:solidFill>
              <a:effectLst/>
              <a:latin typeface="+mn-lt"/>
              <a:ea typeface="+mn-ea"/>
              <a:cs typeface="+mn-cs"/>
            </a:endParaRPr>
          </a:p>
          <a:p>
            <a:endParaRPr lang="en-GB" dirty="0" smtClean="0"/>
          </a:p>
          <a:p>
            <a:r>
              <a:rPr lang="en-GB" sz="2400" b="0" dirty="0" smtClean="0">
                <a:solidFill>
                  <a:schemeClr val="tx1"/>
                </a:solidFill>
                <a:latin typeface="Century Gothic" panose="020B0502020202020204" pitchFamily="34" charset="0"/>
              </a:rPr>
              <a:t>But not only “traditional” requirements linked to safety and liability have to be addressed,</a:t>
            </a:r>
          </a:p>
          <a:p>
            <a:r>
              <a:rPr lang="en-GB" sz="2400" b="0" dirty="0" smtClean="0">
                <a:solidFill>
                  <a:schemeClr val="tx1"/>
                </a:solidFill>
                <a:latin typeface="Century Gothic" panose="020B0502020202020204" pitchFamily="34" charset="0"/>
              </a:rPr>
              <a:t>“Softer” aspects of standardization linked to European values as recognized in the EC Communication COM(2018) 237:</a:t>
            </a:r>
          </a:p>
          <a:p>
            <a:endParaRPr lang="en-GB" sz="2400" b="1" dirty="0" smtClean="0">
              <a:solidFill>
                <a:schemeClr val="tx1"/>
              </a:solidFill>
              <a:latin typeface="Century Gothic" panose="020B0502020202020204" pitchFamily="34" charset="0"/>
            </a:endParaRPr>
          </a:p>
          <a:p>
            <a:pPr marL="800100" lvl="1" indent="-342900">
              <a:buFont typeface="Arial" panose="020B0604020202020204" pitchFamily="34" charset="0"/>
              <a:buChar char="•"/>
            </a:pPr>
            <a:r>
              <a:rPr lang="en-GB" sz="2400" dirty="0" smtClean="0">
                <a:solidFill>
                  <a:schemeClr val="tx1"/>
                </a:solidFill>
                <a:latin typeface="Century Gothic" panose="020B0502020202020204" pitchFamily="34" charset="0"/>
              </a:rPr>
              <a:t>Data protection</a:t>
            </a:r>
          </a:p>
          <a:p>
            <a:pPr marL="800100" lvl="1" indent="-342900">
              <a:buFont typeface="Arial" panose="020B0604020202020204" pitchFamily="34" charset="0"/>
              <a:buChar char="•"/>
            </a:pPr>
            <a:r>
              <a:rPr lang="en-GB" sz="2400" dirty="0" smtClean="0">
                <a:solidFill>
                  <a:schemeClr val="tx1"/>
                </a:solidFill>
                <a:latin typeface="Century Gothic" panose="020B0502020202020204" pitchFamily="34" charset="0"/>
              </a:rPr>
              <a:t>Ethics</a:t>
            </a:r>
          </a:p>
          <a:p>
            <a:pPr marL="800100" lvl="1" indent="-342900">
              <a:buFont typeface="Arial" panose="020B0604020202020204" pitchFamily="34" charset="0"/>
              <a:buChar char="•"/>
            </a:pPr>
            <a:r>
              <a:rPr lang="en-GB" sz="2400" dirty="0" smtClean="0">
                <a:solidFill>
                  <a:schemeClr val="tx1"/>
                </a:solidFill>
                <a:latin typeface="Century Gothic" panose="020B0502020202020204" pitchFamily="34" charset="0"/>
              </a:rPr>
              <a:t>Privacy</a:t>
            </a:r>
          </a:p>
          <a:p>
            <a:pPr marL="800100" lvl="1" indent="-342900">
              <a:buFont typeface="Arial" panose="020B0604020202020204" pitchFamily="34" charset="0"/>
              <a:buChar char="•"/>
            </a:pPr>
            <a:r>
              <a:rPr lang="en-GB" sz="2400" dirty="0" smtClean="0">
                <a:solidFill>
                  <a:schemeClr val="tx1"/>
                </a:solidFill>
                <a:latin typeface="Century Gothic" panose="020B0502020202020204" pitchFamily="34" charset="0"/>
              </a:rPr>
              <a:t>Trust Health informatics</a:t>
            </a:r>
          </a:p>
          <a:p>
            <a:endParaRPr lang="en-GB" b="1" dirty="0" smtClean="0"/>
          </a:p>
          <a:p>
            <a:r>
              <a:rPr lang="en-GB" b="0" dirty="0" smtClean="0"/>
              <a:t>These</a:t>
            </a:r>
            <a:r>
              <a:rPr lang="en-GB" b="0" baseline="0" dirty="0" smtClean="0"/>
              <a:t> aspects are addressed </a:t>
            </a:r>
            <a:r>
              <a:rPr lang="en-GB" b="0" dirty="0" smtClean="0"/>
              <a:t>by </a:t>
            </a:r>
            <a:r>
              <a:rPr lang="en-GB" b="0" dirty="0" smtClean="0">
                <a:effectLst/>
              </a:rPr>
              <a:t>the </a:t>
            </a:r>
            <a:r>
              <a:rPr lang="en-GB" dirty="0" smtClean="0">
                <a:effectLst/>
              </a:rPr>
              <a:t>recently established CEN/CENELEC</a:t>
            </a:r>
            <a:r>
              <a:rPr lang="en-GB" baseline="0" dirty="0" smtClean="0">
                <a:effectLst/>
              </a:rPr>
              <a:t> joint </a:t>
            </a:r>
            <a:r>
              <a:rPr lang="en-GB" dirty="0" smtClean="0">
                <a:effectLst/>
              </a:rPr>
              <a:t>TC 13</a:t>
            </a:r>
            <a:r>
              <a:rPr lang="en-GB" b="1" dirty="0" smtClean="0">
                <a:effectLst/>
              </a:rPr>
              <a:t> ‘Cybersecurity and data protection’ </a:t>
            </a:r>
            <a:r>
              <a:rPr lang="en-GB" dirty="0" smtClean="0">
                <a:effectLst/>
              </a:rPr>
              <a:t>and CEN/CENELEC/TC 8 </a:t>
            </a:r>
            <a:r>
              <a:rPr lang="en-GB" b="1" dirty="0" smtClean="0">
                <a:effectLst/>
              </a:rPr>
              <a:t>‘Privacy management in products and services’</a:t>
            </a:r>
            <a:r>
              <a:rPr lang="en-GB" dirty="0" smtClean="0">
                <a:effectLst/>
              </a:rPr>
              <a:t>.</a:t>
            </a:r>
            <a:endParaRPr lang="en-GB" b="1"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3</a:t>
            </a:fld>
            <a:endParaRPr lang="en-GB" altLang="en-US"/>
          </a:p>
        </p:txBody>
      </p:sp>
    </p:spTree>
    <p:extLst>
      <p:ext uri="{BB962C8B-B14F-4D97-AF65-F5344CB8AC3E}">
        <p14:creationId xmlns:p14="http://schemas.microsoft.com/office/powerpoint/2010/main" val="3761074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However, the already existing complex landscape of standardization responses needed will expand, not only in terms of safety and product liability but also in softer aspects…</a:t>
            </a: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4</a:t>
            </a:fld>
            <a:endParaRPr lang="en-GB" altLang="en-US"/>
          </a:p>
        </p:txBody>
      </p:sp>
    </p:spTree>
    <p:extLst>
      <p:ext uri="{BB962C8B-B14F-4D97-AF65-F5344CB8AC3E}">
        <p14:creationId xmlns:p14="http://schemas.microsoft.com/office/powerpoint/2010/main" val="3733504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address the new challenges, Strategies are deployed</a:t>
            </a:r>
            <a:r>
              <a:rPr lang="en-GB" baseline="0" dirty="0" smtClean="0"/>
              <a:t> at national or regional level</a:t>
            </a:r>
          </a:p>
          <a:p>
            <a:endParaRPr lang="en-GB" baseline="0" dirty="0" smtClean="0"/>
          </a:p>
          <a:p>
            <a:r>
              <a:rPr lang="en-GB" sz="1200" kern="1200" dirty="0" smtClean="0">
                <a:solidFill>
                  <a:schemeClr val="tx1"/>
                </a:solidFill>
                <a:effectLst/>
                <a:latin typeface="+mn-lt"/>
                <a:ea typeface="+mn-ea"/>
                <a:cs typeface="+mn-cs"/>
              </a:rPr>
              <a:t>AI is a new area for CEN and CENELEC where we firstly need to understand the relevance for industry, the consequence on their on-going digital transformation and the specific industry’s needs to support the up-take of AI technologies, platforms and applications to be covered by standardization activities.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move to the AI space can be organized around a clear strategy based on real and bottom-up needs. To this end, CEN and CENELEC, are organizing a workshop to receive appropriate input from relevant stakeholders, pinpointing how standardization can support the up-take of AI technologies and ensuring that the CEN – CENELEC system can provide the flexible and agile responses needed at European or International level.</a:t>
            </a:r>
          </a:p>
          <a:p>
            <a:r>
              <a:rPr lang="en-GB" sz="120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5</a:t>
            </a:fld>
            <a:endParaRPr lang="en-GB" altLang="en-US"/>
          </a:p>
        </p:txBody>
      </p:sp>
    </p:spTree>
    <p:extLst>
      <p:ext uri="{BB962C8B-B14F-4D97-AF65-F5344CB8AC3E}">
        <p14:creationId xmlns:p14="http://schemas.microsoft.com/office/powerpoint/2010/main" val="2280152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event will address the importance of AI for Consumers and Industry, exploring what trust means for humans and how to ensure the perception of trustworthiness in AI systems.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outcome will define the main themes for standardization action needed at International level through ISO, IEC including ISO/IEC JTC1 or at European level through CEN and CENELEC. </a:t>
            </a:r>
          </a:p>
          <a:p>
            <a:r>
              <a:rPr lang="en-GB" sz="1200" kern="1200" dirty="0" smtClean="0">
                <a:solidFill>
                  <a:schemeClr val="tx1"/>
                </a:solidFill>
                <a:effectLst/>
                <a:latin typeface="+mn-lt"/>
                <a:ea typeface="+mn-ea"/>
                <a:cs typeface="+mn-cs"/>
              </a:rPr>
              <a:t>The digital world is indeed not limited by national borders – an international approach is always preferred when market relevant, giving rise to the opportunity to address global requirements related to sectors as robotics, healthcare or transport. CEN’s and CENELEC’s links with ISO and IEC are key strengths and we will take full advantage of the significant international ICT standardization activities that meet the needs of European industry. European specific context and values linked to AI, will be addressed in the CEN and CENELEC standardization activities, in particular data protection, digital rights and ethical principles such as accountability and transparency.</a:t>
            </a:r>
          </a:p>
          <a:p>
            <a:r>
              <a:rPr lang="en-GB" sz="1200" kern="1200" dirty="0" smtClean="0">
                <a:solidFill>
                  <a:schemeClr val="tx1"/>
                </a:solidFill>
                <a:effectLst/>
                <a:latin typeface="+mn-lt"/>
                <a:ea typeface="+mn-ea"/>
                <a:cs typeface="+mn-cs"/>
              </a:rPr>
              <a:t> </a:t>
            </a:r>
            <a:endParaRPr lang="en-GB" baseline="0" dirty="0" smtClean="0"/>
          </a:p>
          <a:p>
            <a:r>
              <a:rPr lang="en-GB" baseline="0" dirty="0" smtClean="0"/>
              <a:t>And contribute to the </a:t>
            </a:r>
            <a:r>
              <a:rPr lang="en-GB" b="1" baseline="0" dirty="0" smtClean="0"/>
              <a:t>European Strategy on AI to </a:t>
            </a:r>
            <a:r>
              <a:rPr lang="en-GB" baseline="0" dirty="0" smtClean="0"/>
              <a:t>be published by the European Commission by end of 2018</a:t>
            </a:r>
          </a:p>
          <a:p>
            <a:endParaRPr lang="en-GB" dirty="0" smtClean="0">
              <a:effectLst/>
            </a:endParaRPr>
          </a:p>
          <a:p>
            <a:endParaRPr lang="en-GB" dirty="0" smtClean="0">
              <a:effectLst/>
            </a:endParaRPr>
          </a:p>
          <a:p>
            <a:r>
              <a:rPr lang="en-GB" dirty="0" smtClean="0">
                <a:effectLst/>
              </a:rPr>
              <a:t>Background for the European Strategy on AI:</a:t>
            </a:r>
          </a:p>
          <a:p>
            <a:endParaRPr lang="en-GB" dirty="0" smtClean="0">
              <a:effectLst/>
            </a:endParaRPr>
          </a:p>
          <a:p>
            <a:r>
              <a:rPr lang="en-GB" dirty="0" smtClean="0">
                <a:effectLst/>
              </a:rPr>
              <a:t>The main aim of the EU strategy is to maximise the impact of investment at the EU and national levels, encourage cooperation across the EU, exchange best practices, and define the way forward together, so as to ensure the EU's global competitiveness in this sector. </a:t>
            </a:r>
            <a:endParaRPr lang="en-GB" dirty="0" smtClean="0"/>
          </a:p>
          <a:p>
            <a:endParaRPr lang="en-GB" dirty="0" smtClean="0"/>
          </a:p>
          <a:p>
            <a:endParaRPr lang="en-GB" dirty="0" smtClean="0"/>
          </a:p>
          <a:p>
            <a:r>
              <a:rPr lang="en-GB" dirty="0" smtClean="0"/>
              <a:t>The</a:t>
            </a:r>
            <a:r>
              <a:rPr lang="en-GB" b="1" dirty="0" smtClean="0"/>
              <a:t> High-Level Expert Group on Artificial Intelligence (AI HLG)</a:t>
            </a:r>
            <a:r>
              <a:rPr lang="en-GB" dirty="0" smtClean="0"/>
              <a:t> will have as a general objective to support the implementation of the European strategy on AI. This will include the elaboration of recommendations on future AI-related policy development and on ethical, legal and societal issues related to AI, including socio-economic challenges.</a:t>
            </a:r>
          </a:p>
          <a:p>
            <a:r>
              <a:rPr lang="en-GB" dirty="0" smtClean="0"/>
              <a:t>Moreover, the AI HLG will serve as the </a:t>
            </a:r>
            <a:r>
              <a:rPr lang="en-GB" b="1" dirty="0" smtClean="0"/>
              <a:t>steering group for the European AI Alliance's work</a:t>
            </a:r>
            <a:r>
              <a:rPr lang="en-GB" dirty="0" smtClean="0"/>
              <a:t>, interact with other initiatives, help stimulate a multi-stakeholder dialogue, gather participants' views and reflect them in its analysis and reports.</a:t>
            </a:r>
          </a:p>
          <a:p>
            <a:r>
              <a:rPr lang="en-GB" dirty="0" smtClean="0"/>
              <a:t>In particular, the group will be tasked to:</a:t>
            </a:r>
          </a:p>
          <a:p>
            <a:r>
              <a:rPr lang="en-GB" dirty="0" smtClean="0"/>
              <a:t>Advise the Commission on next steps addressing AI-related mid to long-term challenges and opportunities through recommendations which will feed into the policy development process, the legislative evaluation process and the development of a next-generation digital strategy.</a:t>
            </a:r>
          </a:p>
          <a:p>
            <a:r>
              <a:rPr lang="en-GB" dirty="0" smtClean="0"/>
              <a:t>Propose to the Commission draft AI ethics guidelines, covering issues such as fairness, safety, transparency, the future of work, democracy and more broadly the impact on the application of the Charter of Fundamental Rights, including privacy and personal data protection, dignity, consumer protection and non-discrimination</a:t>
            </a:r>
          </a:p>
          <a:p>
            <a:r>
              <a:rPr lang="en-GB" dirty="0" smtClean="0"/>
              <a:t>Support the Commission on further engagement and outreach mechanisms to interact with a broader set of stakeholders in the context of the AI Alliance, share information and gather their input on the group's and the Commission's work.</a:t>
            </a:r>
          </a:p>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6</a:t>
            </a:fld>
            <a:endParaRPr lang="en-GB" altLang="en-US"/>
          </a:p>
        </p:txBody>
      </p:sp>
    </p:spTree>
    <p:extLst>
      <p:ext uri="{BB962C8B-B14F-4D97-AF65-F5344CB8AC3E}">
        <p14:creationId xmlns:p14="http://schemas.microsoft.com/office/powerpoint/2010/main" val="656482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smtClean="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Name of Speaker </a:t>
            </a:r>
          </a:p>
          <a:p>
            <a:r>
              <a:rPr lang="en-US" dirty="0" smtClean="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smtClean="0"/>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smtClean="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dirty="0" smtClean="0"/>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dt="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weforum.org/agenda/2016/10/top-10-ethical-issues-in-artificial-intelligenc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64" y="2130426"/>
            <a:ext cx="11777508" cy="1470025"/>
          </a:xfrm>
        </p:spPr>
        <p:txBody>
          <a:bodyPr>
            <a:normAutofit/>
          </a:bodyPr>
          <a:lstStyle/>
          <a:p>
            <a:pPr marL="0" eaLnBrk="1" hangingPunct="1">
              <a:spcBef>
                <a:spcPct val="20000"/>
              </a:spcBef>
              <a:buSzPct val="90000"/>
              <a:defRPr/>
            </a:pPr>
            <a:r>
              <a:rPr lang="en-GB" sz="4000" b="1" dirty="0" smtClean="0"/>
              <a:t>Artificial Intelligence</a:t>
            </a:r>
            <a:endParaRPr lang="en-GB" sz="4000" b="1" dirty="0"/>
          </a:p>
        </p:txBody>
      </p:sp>
      <p:sp>
        <p:nvSpPr>
          <p:cNvPr id="3" name="Subtitle 2"/>
          <p:cNvSpPr>
            <a:spLocks noGrp="1"/>
          </p:cNvSpPr>
          <p:nvPr>
            <p:ph type="subTitle" idx="1"/>
          </p:nvPr>
        </p:nvSpPr>
        <p:spPr/>
        <p:txBody>
          <a:bodyPr>
            <a:normAutofit/>
          </a:bodyPr>
          <a:lstStyle/>
          <a:p>
            <a:r>
              <a:rPr lang="en-GB" sz="3200" dirty="0"/>
              <a:t>Christoph </a:t>
            </a:r>
            <a:r>
              <a:rPr lang="en-GB" sz="3200" dirty="0" smtClean="0"/>
              <a:t>WINTERHALTER</a:t>
            </a:r>
          </a:p>
          <a:p>
            <a:r>
              <a:rPr lang="en-GB" sz="3200" dirty="0" smtClean="0">
                <a:latin typeface="Verdana" panose="020B0604030504040204" pitchFamily="34" charset="0"/>
                <a:ea typeface="Verdana" panose="020B0604030504040204" pitchFamily="34" charset="0"/>
                <a:cs typeface="Verdana" panose="020B0604030504040204" pitchFamily="34" charset="0"/>
              </a:rPr>
              <a:t>CEN VP Policy</a:t>
            </a:r>
            <a:endParaRPr lang="en-GB" sz="3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92672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8976320" cy="1080120"/>
          </a:xfrm>
        </p:spPr>
        <p:txBody>
          <a:bodyPr>
            <a:noAutofit/>
          </a:bodyPr>
          <a:lstStyle/>
          <a:p>
            <a:r>
              <a:rPr lang="en-GB" sz="2800" b="1" dirty="0"/>
              <a:t>The 4th </a:t>
            </a:r>
            <a:r>
              <a:rPr lang="en-GB" sz="2800" b="1" dirty="0" smtClean="0"/>
              <a:t>Industrial Revolution</a:t>
            </a:r>
            <a:r>
              <a:rPr lang="en-GB" sz="2800" b="1" dirty="0"/>
              <a:t>: </a:t>
            </a:r>
            <a:r>
              <a:rPr lang="en-GB" sz="2800" b="1" dirty="0" smtClean="0"/>
              <a:t/>
            </a:r>
            <a:br>
              <a:rPr lang="en-GB" sz="2800" b="1" dirty="0" smtClean="0"/>
            </a:br>
            <a:r>
              <a:rPr lang="en-GB" sz="2800" b="1" dirty="0" smtClean="0"/>
              <a:t>A Driver </a:t>
            </a:r>
            <a:r>
              <a:rPr lang="en-GB" sz="2800" b="1" dirty="0"/>
              <a:t>for AI</a:t>
            </a:r>
          </a:p>
        </p:txBody>
      </p:sp>
      <p:sp>
        <p:nvSpPr>
          <p:cNvPr id="3" name="Content Placeholder 2"/>
          <p:cNvSpPr>
            <a:spLocks noGrp="1"/>
          </p:cNvSpPr>
          <p:nvPr>
            <p:ph idx="1"/>
          </p:nvPr>
        </p:nvSpPr>
        <p:spPr>
          <a:xfrm>
            <a:off x="263352" y="1412776"/>
            <a:ext cx="7992888" cy="5184576"/>
          </a:xfrm>
        </p:spPr>
        <p:txBody>
          <a:bodyPr>
            <a:normAutofit fontScale="70000" lnSpcReduction="20000"/>
          </a:bodyPr>
          <a:lstStyle/>
          <a:p>
            <a:pPr>
              <a:spcAft>
                <a:spcPts val="600"/>
              </a:spcAft>
            </a:pPr>
            <a:r>
              <a:rPr lang="en-GB" sz="3400" dirty="0" smtClean="0">
                <a:solidFill>
                  <a:schemeClr val="tx1"/>
                </a:solidFill>
              </a:rPr>
              <a:t>Industry </a:t>
            </a:r>
            <a:r>
              <a:rPr lang="en-GB" sz="3400" dirty="0">
                <a:solidFill>
                  <a:schemeClr val="tx1"/>
                </a:solidFill>
              </a:rPr>
              <a:t>is undergoing the </a:t>
            </a:r>
            <a:r>
              <a:rPr lang="en-GB" sz="3400" dirty="0" smtClean="0">
                <a:solidFill>
                  <a:schemeClr val="tx1"/>
                </a:solidFill>
              </a:rPr>
              <a:t>4th </a:t>
            </a:r>
            <a:r>
              <a:rPr lang="en-GB" sz="3400" dirty="0">
                <a:solidFill>
                  <a:schemeClr val="tx1"/>
                </a:solidFill>
              </a:rPr>
              <a:t>industrial </a:t>
            </a:r>
            <a:r>
              <a:rPr lang="en-GB" sz="3400" dirty="0" smtClean="0">
                <a:solidFill>
                  <a:schemeClr val="tx1"/>
                </a:solidFill>
              </a:rPr>
              <a:t>revolution</a:t>
            </a:r>
          </a:p>
          <a:p>
            <a:pPr>
              <a:spcAft>
                <a:spcPts val="600"/>
              </a:spcAft>
            </a:pPr>
            <a:r>
              <a:rPr lang="en-GB" sz="3400" dirty="0" smtClean="0">
                <a:solidFill>
                  <a:schemeClr val="tx1"/>
                </a:solidFill>
              </a:rPr>
              <a:t>Driven </a:t>
            </a:r>
            <a:r>
              <a:rPr lang="en-GB" sz="3400" dirty="0">
                <a:solidFill>
                  <a:schemeClr val="tx1"/>
                </a:solidFill>
              </a:rPr>
              <a:t>by </a:t>
            </a:r>
            <a:r>
              <a:rPr lang="en-GB" sz="3400" dirty="0" smtClean="0">
                <a:solidFill>
                  <a:schemeClr val="tx1"/>
                </a:solidFill>
              </a:rPr>
              <a:t>uptake </a:t>
            </a:r>
            <a:r>
              <a:rPr lang="en-GB" sz="3400" dirty="0">
                <a:solidFill>
                  <a:schemeClr val="tx1"/>
                </a:solidFill>
              </a:rPr>
              <a:t>of </a:t>
            </a:r>
            <a:r>
              <a:rPr lang="en-GB" sz="3400" dirty="0" smtClean="0">
                <a:solidFill>
                  <a:schemeClr val="tx1"/>
                </a:solidFill>
              </a:rPr>
              <a:t>new digital </a:t>
            </a:r>
            <a:r>
              <a:rPr lang="en-GB" sz="3400" dirty="0">
                <a:solidFill>
                  <a:schemeClr val="tx1"/>
                </a:solidFill>
              </a:rPr>
              <a:t>technologies </a:t>
            </a:r>
            <a:r>
              <a:rPr lang="en-GB" sz="3400" dirty="0" smtClean="0">
                <a:solidFill>
                  <a:schemeClr val="tx1"/>
                </a:solidFill>
              </a:rPr>
              <a:t>e.g. </a:t>
            </a:r>
            <a:r>
              <a:rPr lang="en-GB" sz="3400" dirty="0" err="1" smtClean="0">
                <a:solidFill>
                  <a:schemeClr val="tx1"/>
                </a:solidFill>
              </a:rPr>
              <a:t>IoT</a:t>
            </a:r>
            <a:r>
              <a:rPr lang="en-GB" sz="3400" dirty="0" smtClean="0">
                <a:solidFill>
                  <a:schemeClr val="tx1"/>
                </a:solidFill>
              </a:rPr>
              <a:t>, Big </a:t>
            </a:r>
            <a:r>
              <a:rPr lang="en-GB" sz="3400" dirty="0">
                <a:solidFill>
                  <a:schemeClr val="tx1"/>
                </a:solidFill>
              </a:rPr>
              <a:t>Data and Cloud </a:t>
            </a:r>
            <a:r>
              <a:rPr lang="en-GB" sz="3400" dirty="0" smtClean="0">
                <a:solidFill>
                  <a:schemeClr val="tx1"/>
                </a:solidFill>
              </a:rPr>
              <a:t>Computing </a:t>
            </a:r>
          </a:p>
          <a:p>
            <a:pPr>
              <a:spcAft>
                <a:spcPts val="600"/>
              </a:spcAft>
            </a:pPr>
            <a:r>
              <a:rPr lang="en-GB" sz="3400" dirty="0" smtClean="0">
                <a:solidFill>
                  <a:schemeClr val="tx1"/>
                </a:solidFill>
              </a:rPr>
              <a:t>Digitization </a:t>
            </a:r>
            <a:r>
              <a:rPr lang="en-GB" sz="3400" dirty="0">
                <a:solidFill>
                  <a:schemeClr val="tx1"/>
                </a:solidFill>
              </a:rPr>
              <a:t>of industrial systems, processes and supply chains gives rise to a wealth of </a:t>
            </a:r>
            <a:r>
              <a:rPr lang="en-GB" sz="3400" dirty="0" smtClean="0">
                <a:solidFill>
                  <a:schemeClr val="tx1"/>
                </a:solidFill>
              </a:rPr>
              <a:t>opportunities…</a:t>
            </a:r>
          </a:p>
          <a:p>
            <a:pPr>
              <a:spcAft>
                <a:spcPts val="600"/>
              </a:spcAft>
            </a:pPr>
            <a:r>
              <a:rPr lang="en-GB" sz="3400" dirty="0" smtClean="0">
                <a:solidFill>
                  <a:schemeClr val="tx1"/>
                </a:solidFill>
              </a:rPr>
              <a:t>But </a:t>
            </a:r>
            <a:r>
              <a:rPr lang="en-GB" sz="3400" dirty="0">
                <a:solidFill>
                  <a:schemeClr val="tx1"/>
                </a:solidFill>
              </a:rPr>
              <a:t>also </a:t>
            </a:r>
            <a:r>
              <a:rPr lang="en-GB" sz="3400" dirty="0" smtClean="0">
                <a:solidFill>
                  <a:schemeClr val="tx1"/>
                </a:solidFill>
              </a:rPr>
              <a:t>new </a:t>
            </a:r>
            <a:r>
              <a:rPr lang="en-GB" sz="3400" dirty="0">
                <a:solidFill>
                  <a:schemeClr val="tx1"/>
                </a:solidFill>
              </a:rPr>
              <a:t>challenges and </a:t>
            </a:r>
            <a:r>
              <a:rPr lang="en-GB" sz="3400" dirty="0" smtClean="0">
                <a:solidFill>
                  <a:schemeClr val="tx1"/>
                </a:solidFill>
              </a:rPr>
              <a:t>threats…data </a:t>
            </a:r>
            <a:r>
              <a:rPr lang="en-GB" sz="3400" dirty="0">
                <a:solidFill>
                  <a:schemeClr val="tx1"/>
                </a:solidFill>
              </a:rPr>
              <a:t>security, privacy and </a:t>
            </a:r>
            <a:r>
              <a:rPr lang="en-GB" sz="3400" dirty="0" smtClean="0">
                <a:solidFill>
                  <a:schemeClr val="tx1"/>
                </a:solidFill>
              </a:rPr>
              <a:t>trust</a:t>
            </a:r>
            <a:endParaRPr lang="en-GB" sz="3400" dirty="0">
              <a:solidFill>
                <a:schemeClr val="tx1"/>
              </a:solidFill>
            </a:endParaRPr>
          </a:p>
          <a:p>
            <a:pPr>
              <a:spcAft>
                <a:spcPts val="600"/>
              </a:spcAft>
            </a:pPr>
            <a:endParaRPr lang="en-GB" sz="3400" dirty="0" smtClean="0">
              <a:solidFill>
                <a:schemeClr val="tx1"/>
              </a:solidFill>
            </a:endParaRPr>
          </a:p>
          <a:p>
            <a:pPr>
              <a:spcAft>
                <a:spcPts val="600"/>
              </a:spcAft>
            </a:pPr>
            <a:r>
              <a:rPr lang="en-GB" sz="3400" dirty="0" smtClean="0">
                <a:solidFill>
                  <a:schemeClr val="tx1"/>
                </a:solidFill>
              </a:rPr>
              <a:t>AI will bring a new wave of functionalities that will disrupt all aspects of business</a:t>
            </a:r>
          </a:p>
          <a:p>
            <a:pPr>
              <a:spcAft>
                <a:spcPts val="600"/>
              </a:spcAft>
            </a:pPr>
            <a:r>
              <a:rPr lang="en-GB" sz="3400" dirty="0" smtClean="0">
                <a:solidFill>
                  <a:schemeClr val="tx1"/>
                </a:solidFill>
              </a:rPr>
              <a:t>Bringing </a:t>
            </a:r>
            <a:r>
              <a:rPr lang="en-GB" sz="3400" dirty="0">
                <a:solidFill>
                  <a:schemeClr val="tx1"/>
                </a:solidFill>
              </a:rPr>
              <a:t>another layer to the already complex landscape of the interconnected </a:t>
            </a:r>
            <a:r>
              <a:rPr lang="en-GB" sz="3400" dirty="0" smtClean="0">
                <a:solidFill>
                  <a:schemeClr val="tx1"/>
                </a:solidFill>
              </a:rPr>
              <a:t>world</a:t>
            </a:r>
          </a:p>
          <a:p>
            <a:pPr marL="541338" indent="-363538"/>
            <a:endParaRPr lang="en-GB"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2</a:t>
            </a:fld>
            <a:endParaRPr lang="en-GB" alt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6240" y="3284984"/>
            <a:ext cx="3888432" cy="2592288"/>
          </a:xfrm>
          <a:prstGeom prst="rect">
            <a:avLst/>
          </a:prstGeom>
        </p:spPr>
      </p:pic>
    </p:spTree>
    <p:extLst>
      <p:ext uri="{BB962C8B-B14F-4D97-AF65-F5344CB8AC3E}">
        <p14:creationId xmlns:p14="http://schemas.microsoft.com/office/powerpoint/2010/main" val="39392526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3"/>
            <a:ext cx="8976320" cy="1008111"/>
          </a:xfrm>
        </p:spPr>
        <p:txBody>
          <a:bodyPr>
            <a:noAutofit/>
          </a:bodyPr>
          <a:lstStyle/>
          <a:p>
            <a:r>
              <a:rPr lang="en-GB" sz="2800" b="1" dirty="0" smtClean="0"/>
              <a:t>Standardization </a:t>
            </a:r>
            <a:r>
              <a:rPr lang="en-GB" sz="2800" b="1" dirty="0" smtClean="0"/>
              <a:t/>
            </a:r>
            <a:br>
              <a:rPr lang="en-GB" sz="2800" b="1" dirty="0" smtClean="0"/>
            </a:br>
            <a:r>
              <a:rPr lang="en-GB" sz="2800" b="1" dirty="0" smtClean="0"/>
              <a:t>A Key Element Supporting </a:t>
            </a:r>
            <a:r>
              <a:rPr lang="en-GB" sz="2800" b="1" dirty="0" smtClean="0"/>
              <a:t>AI </a:t>
            </a:r>
            <a:r>
              <a:rPr lang="en-GB" sz="2800" b="1" dirty="0" smtClean="0"/>
              <a:t>Uptake</a:t>
            </a:r>
            <a:endParaRPr lang="en-GB" sz="2800" b="1"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3</a:t>
            </a:fld>
            <a:endParaRPr lang="en-GB" altLang="en-US"/>
          </a:p>
        </p:txBody>
      </p:sp>
      <p:sp>
        <p:nvSpPr>
          <p:cNvPr id="5" name="Content Placeholder 4"/>
          <p:cNvSpPr>
            <a:spLocks noGrp="1"/>
          </p:cNvSpPr>
          <p:nvPr>
            <p:ph idx="1"/>
          </p:nvPr>
        </p:nvSpPr>
        <p:spPr>
          <a:xfrm>
            <a:off x="343711" y="1340768"/>
            <a:ext cx="11504578" cy="5805264"/>
          </a:xfrm>
        </p:spPr>
        <p:txBody>
          <a:bodyPr>
            <a:normAutofit fontScale="92500" lnSpcReduction="20000"/>
          </a:bodyPr>
          <a:lstStyle/>
          <a:p>
            <a:pPr marL="0" indent="0">
              <a:buNone/>
            </a:pPr>
            <a:r>
              <a:rPr lang="en-GB" sz="2600" dirty="0" smtClean="0">
                <a:solidFill>
                  <a:schemeClr val="tx1"/>
                </a:solidFill>
              </a:rPr>
              <a:t>AI </a:t>
            </a:r>
            <a:r>
              <a:rPr lang="en-GB" sz="2600" dirty="0" smtClean="0">
                <a:solidFill>
                  <a:schemeClr val="tx1"/>
                </a:solidFill>
              </a:rPr>
              <a:t>enabled by increased computing </a:t>
            </a:r>
            <a:r>
              <a:rPr lang="en-GB" sz="2600" dirty="0">
                <a:solidFill>
                  <a:schemeClr val="tx1"/>
                </a:solidFill>
              </a:rPr>
              <a:t>power, massive data collection and deep </a:t>
            </a:r>
            <a:r>
              <a:rPr lang="en-GB" sz="2600" dirty="0" smtClean="0">
                <a:solidFill>
                  <a:schemeClr val="tx1"/>
                </a:solidFill>
              </a:rPr>
              <a:t>learning</a:t>
            </a:r>
          </a:p>
          <a:p>
            <a:pPr marL="0" indent="0">
              <a:buNone/>
            </a:pPr>
            <a:endParaRPr lang="en-GB" sz="2600" dirty="0">
              <a:solidFill>
                <a:schemeClr val="tx1"/>
              </a:solidFill>
            </a:endParaRPr>
          </a:p>
          <a:p>
            <a:pPr>
              <a:spcAft>
                <a:spcPts val="600"/>
              </a:spcAft>
            </a:pPr>
            <a:r>
              <a:rPr lang="en-GB" sz="2600" dirty="0">
                <a:solidFill>
                  <a:schemeClr val="tx1"/>
                </a:solidFill>
              </a:rPr>
              <a:t>Robotics </a:t>
            </a:r>
            <a:r>
              <a:rPr lang="en-GB" sz="2600" dirty="0" smtClean="0">
                <a:solidFill>
                  <a:schemeClr val="tx1"/>
                </a:solidFill>
                <a:sym typeface="Wingdings" panose="05000000000000000000" pitchFamily="2" charset="2"/>
              </a:rPr>
              <a:t></a:t>
            </a:r>
            <a:r>
              <a:rPr lang="en-GB" sz="2600" dirty="0" smtClean="0">
                <a:solidFill>
                  <a:schemeClr val="tx1"/>
                </a:solidFill>
              </a:rPr>
              <a:t> Autonomous manufacturing</a:t>
            </a:r>
            <a:endParaRPr lang="en-GB" sz="2600" dirty="0">
              <a:solidFill>
                <a:schemeClr val="tx1"/>
              </a:solidFill>
            </a:endParaRPr>
          </a:p>
          <a:p>
            <a:pPr>
              <a:spcAft>
                <a:spcPts val="600"/>
              </a:spcAft>
            </a:pPr>
            <a:r>
              <a:rPr lang="en-GB" sz="2600" dirty="0" smtClean="0">
                <a:solidFill>
                  <a:schemeClr val="tx1"/>
                </a:solidFill>
              </a:rPr>
              <a:t>Transport </a:t>
            </a:r>
            <a:r>
              <a:rPr lang="en-GB" sz="2600" dirty="0">
                <a:solidFill>
                  <a:schemeClr val="tx1"/>
                </a:solidFill>
                <a:sym typeface="Wingdings" panose="05000000000000000000" pitchFamily="2" charset="2"/>
              </a:rPr>
              <a:t></a:t>
            </a:r>
            <a:r>
              <a:rPr lang="en-GB" sz="2600" dirty="0" smtClean="0">
                <a:solidFill>
                  <a:schemeClr val="tx1"/>
                </a:solidFill>
              </a:rPr>
              <a:t> Autonomous and on demand mobility</a:t>
            </a:r>
          </a:p>
          <a:p>
            <a:pPr>
              <a:spcAft>
                <a:spcPts val="600"/>
              </a:spcAft>
            </a:pPr>
            <a:r>
              <a:rPr lang="en-GB" sz="2600" dirty="0" smtClean="0">
                <a:solidFill>
                  <a:schemeClr val="tx1"/>
                </a:solidFill>
              </a:rPr>
              <a:t>Healthcare </a:t>
            </a:r>
            <a:r>
              <a:rPr lang="en-GB" sz="2600" dirty="0">
                <a:solidFill>
                  <a:schemeClr val="tx1"/>
                </a:solidFill>
                <a:sym typeface="Wingdings" panose="05000000000000000000" pitchFamily="2" charset="2"/>
              </a:rPr>
              <a:t> </a:t>
            </a:r>
            <a:r>
              <a:rPr lang="en-GB" sz="2600" dirty="0" smtClean="0">
                <a:solidFill>
                  <a:schemeClr val="tx1"/>
                </a:solidFill>
              </a:rPr>
              <a:t>Analytics, robotics, mobile and remote treatment</a:t>
            </a:r>
          </a:p>
          <a:p>
            <a:pPr>
              <a:spcAft>
                <a:spcPts val="600"/>
              </a:spcAft>
            </a:pPr>
            <a:r>
              <a:rPr lang="en-GB" sz="2600" dirty="0" smtClean="0">
                <a:solidFill>
                  <a:schemeClr val="tx1"/>
                </a:solidFill>
              </a:rPr>
              <a:t>Home/Service Robots </a:t>
            </a:r>
            <a:r>
              <a:rPr lang="en-GB" sz="2600" dirty="0">
                <a:solidFill>
                  <a:schemeClr val="tx1"/>
                </a:solidFill>
                <a:sym typeface="Wingdings" panose="05000000000000000000" pitchFamily="2" charset="2"/>
              </a:rPr>
              <a:t> </a:t>
            </a:r>
            <a:r>
              <a:rPr lang="en-GB" sz="2600" dirty="0" smtClean="0">
                <a:solidFill>
                  <a:schemeClr val="tx1"/>
                </a:solidFill>
              </a:rPr>
              <a:t>Smart home systems and services</a:t>
            </a:r>
          </a:p>
          <a:p>
            <a:pPr lvl="1">
              <a:buFont typeface="Arial" panose="020B0604020202020204" pitchFamily="34" charset="0"/>
              <a:buChar char="•"/>
            </a:pPr>
            <a:endParaRPr lang="en-GB" sz="2600" dirty="0">
              <a:solidFill>
                <a:schemeClr val="tx1"/>
              </a:solidFill>
            </a:endParaRPr>
          </a:p>
          <a:p>
            <a:pPr marL="0" indent="0">
              <a:buNone/>
            </a:pPr>
            <a:r>
              <a:rPr lang="en-GB" sz="2600" dirty="0" smtClean="0">
                <a:solidFill>
                  <a:schemeClr val="tx1"/>
                </a:solidFill>
              </a:rPr>
              <a:t>‘Soft’ </a:t>
            </a:r>
            <a:r>
              <a:rPr lang="en-GB" sz="2600" dirty="0">
                <a:solidFill>
                  <a:schemeClr val="tx1"/>
                </a:solidFill>
              </a:rPr>
              <a:t>aspects </a:t>
            </a:r>
            <a:r>
              <a:rPr lang="en-GB" sz="2600" dirty="0" smtClean="0">
                <a:solidFill>
                  <a:schemeClr val="tx1"/>
                </a:solidFill>
              </a:rPr>
              <a:t>and values </a:t>
            </a:r>
            <a:r>
              <a:rPr lang="en-GB" sz="2600" dirty="0">
                <a:solidFill>
                  <a:schemeClr val="tx1"/>
                </a:solidFill>
              </a:rPr>
              <a:t>as recognized in </a:t>
            </a:r>
            <a:r>
              <a:rPr lang="en-GB" sz="2600" dirty="0" smtClean="0">
                <a:solidFill>
                  <a:schemeClr val="tx1"/>
                </a:solidFill>
              </a:rPr>
              <a:t>EC </a:t>
            </a:r>
            <a:r>
              <a:rPr lang="en-GB" sz="2600" dirty="0">
                <a:solidFill>
                  <a:schemeClr val="tx1"/>
                </a:solidFill>
              </a:rPr>
              <a:t>Communication COM(2018) 237</a:t>
            </a:r>
            <a:r>
              <a:rPr lang="en-GB" sz="2600" dirty="0" smtClean="0">
                <a:solidFill>
                  <a:schemeClr val="tx1"/>
                </a:solidFill>
              </a:rPr>
              <a:t>:</a:t>
            </a:r>
          </a:p>
          <a:p>
            <a:pPr marL="0" indent="0">
              <a:buNone/>
            </a:pPr>
            <a:endParaRPr lang="en-GB" sz="2600" dirty="0" smtClean="0">
              <a:solidFill>
                <a:schemeClr val="tx1"/>
              </a:solidFill>
            </a:endParaRPr>
          </a:p>
          <a:p>
            <a:pPr marL="342900" lvl="1" indent="-342900">
              <a:spcBef>
                <a:spcPts val="0"/>
              </a:spcBef>
              <a:spcAft>
                <a:spcPts val="600"/>
              </a:spcAft>
              <a:buFont typeface="Arial" panose="020B0604020202020204" pitchFamily="34" charset="0"/>
              <a:buChar char="•"/>
            </a:pPr>
            <a:r>
              <a:rPr lang="en-GB" sz="2600" dirty="0" smtClean="0">
                <a:solidFill>
                  <a:schemeClr val="tx1"/>
                </a:solidFill>
              </a:rPr>
              <a:t>Data protection</a:t>
            </a:r>
            <a:endParaRPr lang="en-GB" sz="2600" dirty="0">
              <a:solidFill>
                <a:schemeClr val="tx1"/>
              </a:solidFill>
            </a:endParaRPr>
          </a:p>
          <a:p>
            <a:pPr marL="342900" lvl="1" indent="-342900">
              <a:spcBef>
                <a:spcPts val="0"/>
              </a:spcBef>
              <a:spcAft>
                <a:spcPts val="600"/>
              </a:spcAft>
              <a:buFont typeface="Arial" panose="020B0604020202020204" pitchFamily="34" charset="0"/>
              <a:buChar char="•"/>
            </a:pPr>
            <a:r>
              <a:rPr lang="en-GB" sz="2600" dirty="0">
                <a:solidFill>
                  <a:schemeClr val="tx1"/>
                </a:solidFill>
              </a:rPr>
              <a:t>Ethics</a:t>
            </a:r>
          </a:p>
          <a:p>
            <a:pPr marL="342900" lvl="1" indent="-342900">
              <a:spcBef>
                <a:spcPts val="0"/>
              </a:spcBef>
              <a:spcAft>
                <a:spcPts val="600"/>
              </a:spcAft>
              <a:buFont typeface="Arial" panose="020B0604020202020204" pitchFamily="34" charset="0"/>
              <a:buChar char="•"/>
            </a:pPr>
            <a:r>
              <a:rPr lang="en-GB" sz="2600" dirty="0" smtClean="0">
                <a:solidFill>
                  <a:schemeClr val="tx1"/>
                </a:solidFill>
              </a:rPr>
              <a:t>Privacy</a:t>
            </a:r>
            <a:endParaRPr lang="en-GB" sz="2600" dirty="0">
              <a:solidFill>
                <a:schemeClr val="tx1"/>
              </a:solidFill>
            </a:endParaRPr>
          </a:p>
          <a:p>
            <a:endParaRPr lang="en-GB" dirty="0"/>
          </a:p>
        </p:txBody>
      </p:sp>
    </p:spTree>
    <p:extLst>
      <p:ext uri="{BB962C8B-B14F-4D97-AF65-F5344CB8AC3E}">
        <p14:creationId xmlns:p14="http://schemas.microsoft.com/office/powerpoint/2010/main" val="296183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normAutofit/>
          </a:bodyPr>
          <a:lstStyle/>
          <a:p>
            <a:r>
              <a:rPr lang="en-GB" b="1" dirty="0" smtClean="0"/>
              <a:t>AI </a:t>
            </a:r>
            <a:r>
              <a:rPr lang="en-GB" b="1" dirty="0" smtClean="0"/>
              <a:t>Brings New Challenges</a:t>
            </a:r>
            <a:endParaRPr lang="en-GB" b="1" dirty="0"/>
          </a:p>
        </p:txBody>
      </p:sp>
      <p:sp>
        <p:nvSpPr>
          <p:cNvPr id="3" name="Content Placeholder 2"/>
          <p:cNvSpPr>
            <a:spLocks noGrp="1"/>
          </p:cNvSpPr>
          <p:nvPr>
            <p:ph idx="1"/>
          </p:nvPr>
        </p:nvSpPr>
        <p:spPr>
          <a:xfrm>
            <a:off x="278842" y="1333644"/>
            <a:ext cx="11504578" cy="5400600"/>
          </a:xfrm>
        </p:spPr>
        <p:txBody>
          <a:bodyPr>
            <a:normAutofit fontScale="70000" lnSpcReduction="20000"/>
          </a:bodyPr>
          <a:lstStyle/>
          <a:p>
            <a:pPr>
              <a:spcBef>
                <a:spcPts val="600"/>
              </a:spcBef>
              <a:spcAft>
                <a:spcPts val="600"/>
              </a:spcAft>
            </a:pPr>
            <a:r>
              <a:rPr lang="en-GB" sz="3400" b="1" dirty="0" smtClean="0">
                <a:solidFill>
                  <a:schemeClr val="tx1"/>
                </a:solidFill>
              </a:rPr>
              <a:t>Unemployment</a:t>
            </a:r>
            <a:r>
              <a:rPr lang="en-GB" sz="3400" dirty="0">
                <a:solidFill>
                  <a:schemeClr val="tx1"/>
                </a:solidFill>
              </a:rPr>
              <a:t>. What happens after the end of jobs?</a:t>
            </a:r>
          </a:p>
          <a:p>
            <a:pPr>
              <a:spcBef>
                <a:spcPts val="600"/>
              </a:spcBef>
              <a:spcAft>
                <a:spcPts val="600"/>
              </a:spcAft>
            </a:pPr>
            <a:r>
              <a:rPr lang="en-GB" sz="3400" b="1" dirty="0">
                <a:solidFill>
                  <a:schemeClr val="tx1"/>
                </a:solidFill>
              </a:rPr>
              <a:t>Inequality</a:t>
            </a:r>
            <a:r>
              <a:rPr lang="en-GB" sz="3400" dirty="0">
                <a:solidFill>
                  <a:schemeClr val="tx1"/>
                </a:solidFill>
              </a:rPr>
              <a:t>. How do we distribute the wealth created by machines?</a:t>
            </a:r>
          </a:p>
          <a:p>
            <a:pPr>
              <a:spcBef>
                <a:spcPts val="600"/>
              </a:spcBef>
              <a:spcAft>
                <a:spcPts val="600"/>
              </a:spcAft>
            </a:pPr>
            <a:r>
              <a:rPr lang="en-GB" sz="3400" b="1" dirty="0">
                <a:solidFill>
                  <a:schemeClr val="tx1"/>
                </a:solidFill>
              </a:rPr>
              <a:t>Humanity</a:t>
            </a:r>
            <a:r>
              <a:rPr lang="en-GB" sz="3400" dirty="0">
                <a:solidFill>
                  <a:schemeClr val="tx1"/>
                </a:solidFill>
              </a:rPr>
              <a:t>. How do machines affect our behaviour and interaction?</a:t>
            </a:r>
          </a:p>
          <a:p>
            <a:pPr>
              <a:spcBef>
                <a:spcPts val="600"/>
              </a:spcBef>
              <a:spcAft>
                <a:spcPts val="600"/>
              </a:spcAft>
            </a:pPr>
            <a:r>
              <a:rPr lang="en-GB" sz="3400" b="1" dirty="0">
                <a:solidFill>
                  <a:schemeClr val="tx1"/>
                </a:solidFill>
              </a:rPr>
              <a:t>Artificial stupidity</a:t>
            </a:r>
            <a:r>
              <a:rPr lang="en-GB" sz="3400" dirty="0">
                <a:solidFill>
                  <a:schemeClr val="tx1"/>
                </a:solidFill>
              </a:rPr>
              <a:t>. How can we guard against mistakes?</a:t>
            </a:r>
          </a:p>
          <a:p>
            <a:pPr>
              <a:spcBef>
                <a:spcPts val="600"/>
              </a:spcBef>
              <a:spcAft>
                <a:spcPts val="600"/>
              </a:spcAft>
            </a:pPr>
            <a:r>
              <a:rPr lang="en-GB" sz="3400" b="1" dirty="0">
                <a:solidFill>
                  <a:schemeClr val="tx1"/>
                </a:solidFill>
              </a:rPr>
              <a:t>Racist robots</a:t>
            </a:r>
            <a:r>
              <a:rPr lang="en-GB" sz="3400" dirty="0">
                <a:solidFill>
                  <a:schemeClr val="tx1"/>
                </a:solidFill>
              </a:rPr>
              <a:t>. How do we eliminate AI bias?</a:t>
            </a:r>
          </a:p>
          <a:p>
            <a:pPr>
              <a:spcBef>
                <a:spcPts val="600"/>
              </a:spcBef>
              <a:spcAft>
                <a:spcPts val="600"/>
              </a:spcAft>
            </a:pPr>
            <a:r>
              <a:rPr lang="en-GB" sz="3400" b="1" dirty="0">
                <a:solidFill>
                  <a:schemeClr val="tx1"/>
                </a:solidFill>
              </a:rPr>
              <a:t>Security</a:t>
            </a:r>
            <a:r>
              <a:rPr lang="en-GB" sz="3400" dirty="0">
                <a:solidFill>
                  <a:schemeClr val="tx1"/>
                </a:solidFill>
              </a:rPr>
              <a:t>. How do we keep AI safe from adversaries?</a:t>
            </a:r>
          </a:p>
          <a:p>
            <a:pPr>
              <a:spcBef>
                <a:spcPts val="600"/>
              </a:spcBef>
              <a:spcAft>
                <a:spcPts val="600"/>
              </a:spcAft>
            </a:pPr>
            <a:r>
              <a:rPr lang="en-GB" sz="3400" b="1" dirty="0">
                <a:solidFill>
                  <a:schemeClr val="tx1"/>
                </a:solidFill>
              </a:rPr>
              <a:t>Evil genies</a:t>
            </a:r>
            <a:r>
              <a:rPr lang="en-GB" sz="3400" dirty="0">
                <a:solidFill>
                  <a:schemeClr val="tx1"/>
                </a:solidFill>
              </a:rPr>
              <a:t>. How do we protect against unintended consequences?</a:t>
            </a:r>
          </a:p>
          <a:p>
            <a:pPr>
              <a:spcBef>
                <a:spcPts val="600"/>
              </a:spcBef>
              <a:spcAft>
                <a:spcPts val="600"/>
              </a:spcAft>
            </a:pPr>
            <a:r>
              <a:rPr lang="en-GB" sz="3400" b="1" dirty="0">
                <a:solidFill>
                  <a:schemeClr val="tx1"/>
                </a:solidFill>
              </a:rPr>
              <a:t>Singularity</a:t>
            </a:r>
            <a:r>
              <a:rPr lang="en-GB" sz="3400" dirty="0">
                <a:solidFill>
                  <a:schemeClr val="tx1"/>
                </a:solidFill>
              </a:rPr>
              <a:t>. How do we stay in control of a complex intelligent system?</a:t>
            </a:r>
          </a:p>
          <a:p>
            <a:pPr>
              <a:spcBef>
                <a:spcPts val="600"/>
              </a:spcBef>
              <a:spcAft>
                <a:spcPts val="600"/>
              </a:spcAft>
            </a:pPr>
            <a:r>
              <a:rPr lang="en-GB" sz="3400" b="1" dirty="0">
                <a:solidFill>
                  <a:schemeClr val="tx1"/>
                </a:solidFill>
              </a:rPr>
              <a:t>Robot rights</a:t>
            </a:r>
            <a:r>
              <a:rPr lang="en-GB" sz="3400" dirty="0">
                <a:solidFill>
                  <a:schemeClr val="tx1"/>
                </a:solidFill>
              </a:rPr>
              <a:t>. How do we define the humane treatment of AI</a:t>
            </a:r>
            <a:r>
              <a:rPr lang="en-GB" sz="3400" dirty="0" smtClean="0">
                <a:solidFill>
                  <a:schemeClr val="tx1"/>
                </a:solidFill>
              </a:rPr>
              <a:t>?</a:t>
            </a:r>
          </a:p>
          <a:p>
            <a:endParaRPr lang="en-GB" dirty="0" smtClean="0">
              <a:solidFill>
                <a:schemeClr val="tx1"/>
              </a:solidFill>
            </a:endParaRPr>
          </a:p>
          <a:p>
            <a:pPr marL="0" indent="0">
              <a:buNone/>
            </a:pPr>
            <a:endParaRPr lang="en-GB" sz="2000" dirty="0" smtClean="0">
              <a:solidFill>
                <a:schemeClr val="tx1"/>
              </a:solidFill>
            </a:endParaRPr>
          </a:p>
          <a:p>
            <a:pPr marL="0" indent="0">
              <a:buNone/>
            </a:pPr>
            <a:r>
              <a:rPr lang="en-GB" sz="2000" dirty="0" smtClean="0">
                <a:solidFill>
                  <a:schemeClr val="tx1"/>
                </a:solidFill>
              </a:rPr>
              <a:t>Source</a:t>
            </a:r>
            <a:r>
              <a:rPr lang="en-GB" sz="2000" dirty="0">
                <a:solidFill>
                  <a:schemeClr val="tx1"/>
                </a:solidFill>
              </a:rPr>
              <a:t>: </a:t>
            </a:r>
            <a:r>
              <a:rPr lang="en-GB" sz="2000" dirty="0">
                <a:solidFill>
                  <a:schemeClr val="tx1"/>
                </a:solidFill>
                <a:hlinkClick r:id="rId3"/>
              </a:rPr>
              <a:t>https://</a:t>
            </a:r>
            <a:r>
              <a:rPr lang="en-GB" sz="2000" dirty="0" smtClean="0">
                <a:solidFill>
                  <a:schemeClr val="tx1"/>
                </a:solidFill>
                <a:hlinkClick r:id="rId3"/>
              </a:rPr>
              <a:t>www.weforum.org/agenda/2016/10/top-10-ethical-issues-in-artificial-intelligence</a:t>
            </a:r>
            <a:r>
              <a:rPr lang="en-GB" sz="2000" dirty="0" smtClean="0">
                <a:solidFill>
                  <a:schemeClr val="tx1"/>
                </a:solidFill>
              </a:rPr>
              <a:t> </a:t>
            </a:r>
            <a:endParaRPr lang="en-GB" sz="2000" dirty="0">
              <a:solidFill>
                <a:schemeClr val="tx1"/>
              </a:solidFill>
            </a:endParaRPr>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4</a:t>
            </a:fld>
            <a:endParaRPr lang="en-GB" altLang="en-US"/>
          </a:p>
        </p:txBody>
      </p:sp>
    </p:spTree>
    <p:extLst>
      <p:ext uri="{BB962C8B-B14F-4D97-AF65-F5344CB8AC3E}">
        <p14:creationId xmlns:p14="http://schemas.microsoft.com/office/powerpoint/2010/main" val="23342583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8976320" cy="1008112"/>
          </a:xfrm>
        </p:spPr>
        <p:txBody>
          <a:bodyPr>
            <a:noAutofit/>
          </a:bodyPr>
          <a:lstStyle/>
          <a:p>
            <a:r>
              <a:rPr lang="en-GB" sz="2800" b="1" dirty="0"/>
              <a:t>Responding to the </a:t>
            </a:r>
            <a:r>
              <a:rPr lang="en-GB" sz="2800" b="1" dirty="0" smtClean="0"/>
              <a:t>New Challenges</a:t>
            </a:r>
            <a:r>
              <a:rPr lang="en-GB" sz="2800" b="1" dirty="0" smtClean="0"/>
              <a:t>: </a:t>
            </a:r>
            <a:r>
              <a:rPr lang="en-GB" sz="2800" b="1" dirty="0" smtClean="0"/>
              <a:t/>
            </a:r>
            <a:br>
              <a:rPr lang="en-GB" sz="2800" b="1" dirty="0" smtClean="0"/>
            </a:br>
            <a:r>
              <a:rPr lang="en-GB" sz="2800" b="1" dirty="0" smtClean="0"/>
              <a:t>AI </a:t>
            </a:r>
            <a:r>
              <a:rPr lang="en-GB" sz="2800" b="1" dirty="0"/>
              <a:t>Strategies</a:t>
            </a:r>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5</a:t>
            </a:fld>
            <a:endParaRPr lang="en-GB" altLang="en-US"/>
          </a:p>
        </p:txBody>
      </p:sp>
      <p:pic>
        <p:nvPicPr>
          <p:cNvPr id="7" name="Content Placeholder 6"/>
          <p:cNvPicPr>
            <a:picLocks noGrp="1" noChangeAspect="1"/>
          </p:cNvPicPr>
          <p:nvPr>
            <p:ph idx="1"/>
          </p:nvPr>
        </p:nvPicPr>
        <p:blipFill>
          <a:blip r:embed="rId3"/>
          <a:stretch>
            <a:fillRect/>
          </a:stretch>
        </p:blipFill>
        <p:spPr>
          <a:xfrm>
            <a:off x="130995" y="1286395"/>
            <a:ext cx="12061005" cy="5417745"/>
          </a:xfrm>
          <a:prstGeom prst="rect">
            <a:avLst/>
          </a:prstGeom>
        </p:spPr>
      </p:pic>
      <p:pic>
        <p:nvPicPr>
          <p:cNvPr id="8" name="Picture 7" descr="C:\Users\temash\AppData\Local\Microsoft\Windows\INetCache\Content.Word\Banner_Emailsignature-Artifical lntelligence.jpg"/>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640420">
            <a:off x="10408789" y="3266679"/>
            <a:ext cx="1035842" cy="685800"/>
          </a:xfrm>
          <a:prstGeom prst="rect">
            <a:avLst/>
          </a:prstGeom>
          <a:noFill/>
          <a:ln>
            <a:noFill/>
          </a:ln>
        </p:spPr>
      </p:pic>
    </p:spTree>
    <p:extLst>
      <p:ext uri="{BB962C8B-B14F-4D97-AF65-F5344CB8AC3E}">
        <p14:creationId xmlns:p14="http://schemas.microsoft.com/office/powerpoint/2010/main" val="250255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noAutofit/>
          </a:bodyPr>
          <a:lstStyle/>
          <a:p>
            <a:r>
              <a:rPr lang="en-GB" sz="2800" b="1" dirty="0" smtClean="0"/>
              <a:t>CEN-CENELEC RESPONSE … First Steps</a:t>
            </a:r>
            <a:endParaRPr lang="en-GB" sz="2800" b="1" dirty="0"/>
          </a:p>
        </p:txBody>
      </p:sp>
      <p:sp>
        <p:nvSpPr>
          <p:cNvPr id="3" name="Content Placeholder 2"/>
          <p:cNvSpPr>
            <a:spLocks noGrp="1"/>
          </p:cNvSpPr>
          <p:nvPr>
            <p:ph idx="1"/>
          </p:nvPr>
        </p:nvSpPr>
        <p:spPr>
          <a:xfrm>
            <a:off x="6224251" y="1700808"/>
            <a:ext cx="5184576" cy="5256584"/>
          </a:xfrm>
        </p:spPr>
        <p:txBody>
          <a:bodyPr>
            <a:normAutofit/>
          </a:bodyPr>
          <a:lstStyle/>
          <a:p>
            <a:pPr>
              <a:spcAft>
                <a:spcPts val="600"/>
              </a:spcAft>
            </a:pPr>
            <a:r>
              <a:rPr lang="en-GB" sz="2400" dirty="0" smtClean="0">
                <a:solidFill>
                  <a:schemeClr val="tx1"/>
                </a:solidFill>
              </a:rPr>
              <a:t>Define parameters to make an AI system trustworthy</a:t>
            </a:r>
          </a:p>
          <a:p>
            <a:pPr>
              <a:spcAft>
                <a:spcPts val="600"/>
              </a:spcAft>
            </a:pPr>
            <a:r>
              <a:rPr lang="en-GB" sz="2400" dirty="0" smtClean="0">
                <a:solidFill>
                  <a:schemeClr val="tx1"/>
                </a:solidFill>
              </a:rPr>
              <a:t>Role of standardization in implementation of AI </a:t>
            </a:r>
            <a:r>
              <a:rPr lang="en-GB" sz="2400" dirty="0" smtClean="0">
                <a:solidFill>
                  <a:schemeClr val="tx1"/>
                </a:solidFill>
              </a:rPr>
              <a:t>systems</a:t>
            </a:r>
            <a:endParaRPr lang="en-GB" sz="2400" dirty="0" smtClean="0">
              <a:solidFill>
                <a:schemeClr val="tx1"/>
              </a:solidFill>
            </a:endParaRPr>
          </a:p>
          <a:p>
            <a:pPr>
              <a:spcAft>
                <a:spcPts val="600"/>
              </a:spcAft>
            </a:pPr>
            <a:r>
              <a:rPr lang="en-GB" sz="2400" dirty="0" smtClean="0">
                <a:solidFill>
                  <a:schemeClr val="tx1"/>
                </a:solidFill>
              </a:rPr>
              <a:t>Standardization and trustworthiness of AI systems</a:t>
            </a:r>
          </a:p>
          <a:p>
            <a:pPr>
              <a:spcAft>
                <a:spcPts val="600"/>
              </a:spcAft>
            </a:pPr>
            <a:r>
              <a:rPr lang="en-GB" sz="2400" dirty="0" smtClean="0">
                <a:solidFill>
                  <a:schemeClr val="tx1"/>
                </a:solidFill>
              </a:rPr>
              <a:t>Set basis for AI-standardization roadmap </a:t>
            </a:r>
          </a:p>
          <a:p>
            <a:pPr>
              <a:spcAft>
                <a:spcPts val="600"/>
              </a:spcAft>
            </a:pPr>
            <a:r>
              <a:rPr lang="en-GB" sz="2400" dirty="0" smtClean="0">
                <a:solidFill>
                  <a:schemeClr val="tx1"/>
                </a:solidFill>
              </a:rPr>
              <a:t>Contribute to EU AI Strategy </a:t>
            </a:r>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6</a:t>
            </a:fld>
            <a:endParaRPr lang="en-GB" altLang="en-US"/>
          </a:p>
        </p:txBody>
      </p:sp>
      <p:pic>
        <p:nvPicPr>
          <p:cNvPr id="5" name="Picture 4" descr="C:\Users\temash\AppData\Local\Microsoft\Windows\INetCache\Content.Word\Banner_Emailsignature-Artifical lntelligence.jpg"/>
          <p:cNvPicPr/>
          <p:nvPr/>
        </p:nvPicPr>
        <p:blipFill>
          <a:blip r:embed="rId3">
            <a:extLst>
              <a:ext uri="{28A0092B-C50C-407E-A947-70E740481C1C}">
                <a14:useLocalDpi xmlns:a14="http://schemas.microsoft.com/office/drawing/2010/main" val="0"/>
              </a:ext>
            </a:extLst>
          </a:blip>
          <a:srcRect/>
          <a:stretch>
            <a:fillRect/>
          </a:stretch>
        </p:blipFill>
        <p:spPr bwMode="auto">
          <a:xfrm>
            <a:off x="263352" y="2420888"/>
            <a:ext cx="5328592" cy="2160240"/>
          </a:xfrm>
          <a:prstGeom prst="rect">
            <a:avLst/>
          </a:prstGeom>
          <a:noFill/>
          <a:ln>
            <a:noFill/>
          </a:ln>
        </p:spPr>
      </p:pic>
    </p:spTree>
    <p:extLst>
      <p:ext uri="{BB962C8B-B14F-4D97-AF65-F5344CB8AC3E}">
        <p14:creationId xmlns:p14="http://schemas.microsoft.com/office/powerpoint/2010/main" val="21984562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5360" y="2780928"/>
            <a:ext cx="10918916" cy="1500188"/>
          </a:xfrm>
        </p:spPr>
        <p:txBody>
          <a:bodyPr/>
          <a:lstStyle/>
          <a:p>
            <a:r>
              <a:rPr lang="en-GB" dirty="0" smtClean="0"/>
              <a:t>Thank you for your attention!</a:t>
            </a:r>
          </a:p>
          <a:p>
            <a:r>
              <a:rPr lang="en-GB" sz="3200" dirty="0" smtClean="0"/>
              <a:t>Questions?</a:t>
            </a:r>
          </a:p>
          <a:p>
            <a:endParaRPr lang="en-GB" dirty="0"/>
          </a:p>
        </p:txBody>
      </p:sp>
      <p:sp>
        <p:nvSpPr>
          <p:cNvPr id="4" name="Slide Number Placeholder 3"/>
          <p:cNvSpPr>
            <a:spLocks noGrp="1"/>
          </p:cNvSpPr>
          <p:nvPr>
            <p:ph type="sldNum" sz="quarter" idx="12"/>
          </p:nvPr>
        </p:nvSpPr>
        <p:spPr/>
        <p:txBody>
          <a:bodyPr/>
          <a:lstStyle/>
          <a:p>
            <a:fld id="{4B0F8DAE-200C-4069-A57F-67D6E8850155}" type="slidenum">
              <a:rPr lang="en-GB" altLang="en-US" smtClean="0"/>
              <a:pPr/>
              <a:t>7</a:t>
            </a:fld>
            <a:endParaRPr lang="en-GB" altLang="en-US"/>
          </a:p>
        </p:txBody>
      </p:sp>
    </p:spTree>
    <p:extLst>
      <p:ext uri="{BB962C8B-B14F-4D97-AF65-F5344CB8AC3E}">
        <p14:creationId xmlns:p14="http://schemas.microsoft.com/office/powerpoint/2010/main" val="14037927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1979</TotalTime>
  <Words>535</Words>
  <Application>Microsoft Office PowerPoint</Application>
  <PresentationFormat>Widescreen</PresentationFormat>
  <Paragraphs>101</Paragraphs>
  <Slides>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Century Gothic</vt:lpstr>
      <vt:lpstr>Verdana</vt:lpstr>
      <vt:lpstr>Wingdings</vt:lpstr>
      <vt:lpstr>Office Theme</vt:lpstr>
      <vt:lpstr>Artificial Intelligence</vt:lpstr>
      <vt:lpstr>The 4th Industrial Revolution:  A Driver for AI</vt:lpstr>
      <vt:lpstr>Standardization  A Key Element Supporting AI Uptake</vt:lpstr>
      <vt:lpstr>AI Brings New Challenges</vt:lpstr>
      <vt:lpstr>Responding to the New Challenges:  AI Strategies</vt:lpstr>
      <vt:lpstr>CEN-CENELEC RESPONSE … First Steps</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 Vlierden</dc:creator>
  <cp:lastModifiedBy>Chen Zhuohua</cp:lastModifiedBy>
  <cp:revision>202</cp:revision>
  <dcterms:created xsi:type="dcterms:W3CDTF">2014-06-06T11:44:21Z</dcterms:created>
  <dcterms:modified xsi:type="dcterms:W3CDTF">2018-08-22T12:41:13Z</dcterms:modified>
</cp:coreProperties>
</file>