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65" r:id="rId2"/>
    <p:sldId id="291" r:id="rId3"/>
    <p:sldId id="290" r:id="rId4"/>
    <p:sldId id="292" r:id="rId5"/>
    <p:sldId id="286" r:id="rId6"/>
    <p:sldId id="287" r:id="rId7"/>
    <p:sldId id="284" r:id="rId8"/>
    <p:sldId id="298" r:id="rId9"/>
    <p:sldId id="299" r:id="rId10"/>
    <p:sldId id="300" r:id="rId11"/>
    <p:sldId id="305" r:id="rId12"/>
    <p:sldId id="302" r:id="rId13"/>
    <p:sldId id="306" r:id="rId14"/>
    <p:sldId id="304" r:id="rId15"/>
    <p:sldId id="307" r:id="rId16"/>
    <p:sldId id="308" r:id="rId17"/>
    <p:sldId id="303" r:id="rId18"/>
    <p:sldId id="301" r:id="rId19"/>
    <p:sldId id="310" r:id="rId20"/>
    <p:sldId id="311" r:id="rId21"/>
    <p:sldId id="309" r:id="rId2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0000" autoAdjust="0"/>
    <p:restoredTop sz="94660"/>
  </p:normalViewPr>
  <p:slideViewPr>
    <p:cSldViewPr showGuides="1">
      <p:cViewPr varScale="1">
        <p:scale>
          <a:sx n="95" d="100"/>
          <a:sy n="95" d="100"/>
        </p:scale>
        <p:origin x="-112" y="-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4" d="100"/>
        <a:sy n="15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4" Type="http://schemas.openxmlformats.org/officeDocument/2006/relationships/printerSettings" Target="printerSettings/printerSettings1.bin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Arial" charset="0"/>
              </a:defRPr>
            </a:lvl1pPr>
          </a:lstStyle>
          <a:p>
            <a:pPr>
              <a:defRPr/>
            </a:pPr>
            <a:fld id="{6BFD909C-403C-4D76-BE87-8A32D9D2974B}" type="datetimeFigureOut">
              <a:rPr lang="en-GB"/>
              <a:pPr>
                <a:defRPr/>
              </a:pPr>
              <a:t>27/08/18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46DF394-AD9C-4862-9696-EC7F1FDA2B42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478454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dirty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Espace réservé de l’image des diapositives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3554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dirty="0">
              <a:ea typeface="ＭＳ Ｐゴシック" pitchFamily="34" charset="-128"/>
            </a:endParaRPr>
          </a:p>
        </p:txBody>
      </p:sp>
      <p:sp>
        <p:nvSpPr>
          <p:cNvPr id="23555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1796726-247E-4548-B7F9-B9D933C07C60}" type="slidenum">
              <a:rPr lang="en-US" altLang="fr-FR" smtClean="0"/>
              <a:pPr/>
              <a:t>9</a:t>
            </a:fld>
            <a:endParaRPr lang="en-US" altLang="fr-FR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DF394-AD9C-4862-9696-EC7F1FDA2B42}" type="slidenum">
              <a:rPr lang="en-GB" altLang="en-US" smtClean="0"/>
              <a:pPr/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414505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DF394-AD9C-4862-9696-EC7F1FDA2B42}" type="slidenum">
              <a:rPr lang="en-GB" altLang="en-US" smtClean="0"/>
              <a:pPr/>
              <a:t>12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341906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7"/>
          <p:cNvSpPr txBox="1">
            <a:spLocks noChangeArrowheads="1"/>
          </p:cNvSpPr>
          <p:nvPr userDrawn="1"/>
        </p:nvSpPr>
        <p:spPr bwMode="auto">
          <a:xfrm>
            <a:off x="468313" y="6453188"/>
            <a:ext cx="23034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endParaRPr lang="en-GB" altLang="en-US" dirty="0"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5536" y="3692624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5074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fr-FR" dirty="0"/>
              <a:t>Hervé GAUTHIER SESEI II Assistant Training (2014-06-05)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FE680A-1DAF-4556-A055-3D9E0D80C19C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3038814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fr-FR" dirty="0"/>
              <a:t>Hervé GAUTHIER SESEI II Assistant Training (2014-06-05)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BFE2B3-438D-4ADB-B838-907ABA2761FA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2506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fr-FR" dirty="0"/>
              <a:t>Hervé GAUTHIER SESEI II Assistant Training (2014-06-05)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00C78D-AE5E-433F-ADF0-C5B27CAB4ADD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580328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fr-FR" dirty="0"/>
              <a:t>Hervé GAUTHIER SESEI II Assistant Training (2014-06-05)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0F8DAE-200C-4069-A57F-67D6E8850155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39250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fr-FR" dirty="0"/>
              <a:t>Hervé GAUTHIER SESEI II Assistant Training (2014-06-05)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24474F-BBD7-424D-B197-514FBBBD6817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3095899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fr-FR" dirty="0"/>
              <a:t>Hervé GAUTHIER SESEI II Assistant Training (2014-06-05)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C5AB25-C7B2-4E11-B42E-8C3725C3E450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91602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fr-FR" dirty="0"/>
              <a:t>Hervé GAUTHIER SESEI II Assistant Training (2014-06-05)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F45EF9-ED13-4BC4-B16B-E25352C26B2F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086903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fr-FR" dirty="0"/>
              <a:t>Hervé GAUTHIER SESEI II Assistant Training (2014-06-05)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EB74CC-E821-40FC-A63C-C3B0A26F2D1F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265934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fr-FR" dirty="0"/>
              <a:t>Hervé GAUTHIER SESEI II Assistant Training (2014-06-05)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937EEF-C413-4031-A370-72769ADBA48A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08723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fr-FR" dirty="0"/>
              <a:t>Hervé GAUTHIER SESEI II Assistant Training (2014-06-05)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A53B5C-C12E-4AFB-8B5A-CA9DBC17EED5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413338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1062038"/>
            <a:ext cx="9144000" cy="6381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916113"/>
            <a:ext cx="8435975" cy="446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79B60FF9-9111-408E-A39D-38C8057CD6C8}" type="slidenum">
              <a:rPr lang="en-GB" altLang="en-US"/>
              <a:pPr/>
              <a:t>‹#›</a:t>
            </a:fld>
            <a:endParaRPr lang="en-GB" altLang="en-US" dirty="0"/>
          </a:p>
        </p:txBody>
      </p:sp>
      <p:pic>
        <p:nvPicPr>
          <p:cNvPr id="1030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122"/>
          <a:stretch>
            <a:fillRect/>
          </a:stretch>
        </p:blipFill>
        <p:spPr bwMode="auto">
          <a:xfrm>
            <a:off x="5287963" y="28575"/>
            <a:ext cx="3865562" cy="97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p:hf hdr="0" dt="0"/>
  <p:txStyles>
    <p:titleStyle>
      <a:lvl1pPr marL="363538"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595959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  <a:lvl2pPr marL="363538"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Verdana" pitchFamily="34" charset="0"/>
          <a:ea typeface="Verdana" pitchFamily="34" charset="0"/>
          <a:cs typeface="Verdana" pitchFamily="34" charset="0"/>
        </a:defRPr>
      </a:lvl2pPr>
      <a:lvl3pPr marL="363538"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Verdana" pitchFamily="34" charset="0"/>
          <a:ea typeface="Verdana" pitchFamily="34" charset="0"/>
          <a:cs typeface="Verdana" pitchFamily="34" charset="0"/>
        </a:defRPr>
      </a:lvl3pPr>
      <a:lvl4pPr marL="363538"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Verdana" pitchFamily="34" charset="0"/>
          <a:ea typeface="Verdana" pitchFamily="34" charset="0"/>
          <a:cs typeface="Verdana" pitchFamily="34" charset="0"/>
        </a:defRPr>
      </a:lvl4pPr>
      <a:lvl5pPr marL="363538"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Verdana" pitchFamily="34" charset="0"/>
          <a:ea typeface="Verdana" pitchFamily="34" charset="0"/>
          <a:cs typeface="Verdana" pitchFamily="34" charset="0"/>
        </a:defRPr>
      </a:lvl5pPr>
      <a:lvl6pPr marL="820738" algn="l" rtl="0" fontAlgn="base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Verdana" pitchFamily="34" charset="0"/>
          <a:ea typeface="Verdana" pitchFamily="34" charset="0"/>
          <a:cs typeface="Verdana" pitchFamily="34" charset="0"/>
        </a:defRPr>
      </a:lvl6pPr>
      <a:lvl7pPr marL="1277938" algn="l" rtl="0" fontAlgn="base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Verdana" pitchFamily="34" charset="0"/>
          <a:ea typeface="Verdana" pitchFamily="34" charset="0"/>
          <a:cs typeface="Verdana" pitchFamily="34" charset="0"/>
        </a:defRPr>
      </a:lvl7pPr>
      <a:lvl8pPr marL="1735138" algn="l" rtl="0" fontAlgn="base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Verdana" pitchFamily="34" charset="0"/>
          <a:ea typeface="Verdana" pitchFamily="34" charset="0"/>
          <a:cs typeface="Verdana" pitchFamily="34" charset="0"/>
        </a:defRPr>
      </a:lvl8pPr>
      <a:lvl9pPr marL="2192338" algn="l" rtl="0" fontAlgn="base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Verdana" pitchFamily="34" charset="0"/>
          <a:ea typeface="Verdana" pitchFamily="34" charset="0"/>
          <a:cs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•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–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–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»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mailto:simon.hicks@culture.gov.uk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www.etsi.org/images/files/ETSIWhitePapers/etsi_wp18_CyberSecurity_Ed1_FINAL.pdf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marL="0" lvl="0" eaLnBrk="1" hangingPunct="1">
              <a:spcBef>
                <a:spcPct val="20000"/>
              </a:spcBef>
              <a:buSzPct val="90000"/>
              <a:defRPr/>
            </a:pPr>
            <a:r>
              <a:rPr lang="en-GB" sz="3600" b="1" cap="all" dirty="0" smtClean="0">
                <a:solidFill>
                  <a:srgbClr val="1F497D"/>
                </a:solidFill>
                <a:latin typeface="Calibri" pitchFamily="34" charset="0"/>
                <a:ea typeface="+mj-ea"/>
                <a:cs typeface="+mj-cs"/>
              </a:rPr>
              <a:t>CYBERSECURITY IN ETSI</a:t>
            </a:r>
            <a:endParaRPr lang="en-GB" sz="40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2400" dirty="0" smtClean="0"/>
              <a:t>ANSI – ESOs meeting</a:t>
            </a:r>
          </a:p>
          <a:p>
            <a:r>
              <a:rPr lang="en-GB" sz="2400" dirty="0" smtClean="0"/>
              <a:t>Brussels 29-30 August 2018</a:t>
            </a:r>
          </a:p>
          <a:p>
            <a:endParaRPr lang="en-GB" sz="2400" dirty="0"/>
          </a:p>
          <a:p>
            <a:r>
              <a:rPr lang="en-GB" sz="2400" dirty="0" smtClean="0"/>
              <a:t>Presented by </a:t>
            </a:r>
          </a:p>
          <a:p>
            <a:r>
              <a:rPr lang="en-GB" sz="2400" dirty="0" smtClean="0"/>
              <a:t>Simon Hicks, ETSI General Assembly Chairman</a:t>
            </a:r>
          </a:p>
          <a:p>
            <a:r>
              <a:rPr lang="en-GB" sz="2400" i="1" dirty="0">
                <a:hlinkClick r:id="rId2"/>
              </a:rPr>
              <a:t>s</a:t>
            </a:r>
            <a:r>
              <a:rPr lang="en-GB" sz="2400" i="1" dirty="0" smtClean="0">
                <a:hlinkClick r:id="rId2"/>
              </a:rPr>
              <a:t>imon.hicks@culture.gov.uk</a:t>
            </a:r>
            <a:endParaRPr lang="en-GB" sz="2400" i="1" dirty="0" smtClean="0"/>
          </a:p>
          <a:p>
            <a:pPr algn="r"/>
            <a:r>
              <a:rPr lang="en-GB" sz="2400" i="1" dirty="0" smtClean="0"/>
              <a:t>v</a:t>
            </a:r>
            <a:r>
              <a:rPr lang="en-US" sz="2400" i="1" dirty="0"/>
              <a:t>2</a:t>
            </a:r>
            <a:r>
              <a:rPr lang="en-US" sz="2400" i="1" dirty="0" smtClean="0"/>
              <a:t>.0  27 Aug </a:t>
            </a:r>
            <a:r>
              <a:rPr lang="en-US" sz="2400" i="1" dirty="0" smtClean="0"/>
              <a:t>2018</a:t>
            </a:r>
            <a:endParaRPr lang="en-US" sz="2400" i="1" dirty="0"/>
          </a:p>
          <a:p>
            <a:endParaRPr lang="he-IL" sz="2400" i="1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2532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2B59D09-9F7C-F945-8E97-1E3DF2AA8D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Recent and future events and workshops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8869630-FFBD-3C4C-B978-D1436C84A5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fr-FR" sz="2000" dirty="0" smtClean="0">
                <a:ea typeface="ＭＳ Ｐゴシック" pitchFamily="34" charset="-128"/>
              </a:rPr>
              <a:t>Security </a:t>
            </a:r>
            <a:r>
              <a:rPr lang="en-US" altLang="fr-FR" sz="2000" dirty="0">
                <a:ea typeface="ＭＳ Ｐゴシック" pitchFamily="34" charset="-128"/>
              </a:rPr>
              <a:t>week 	</a:t>
            </a:r>
            <a:r>
              <a:rPr lang="en-US" altLang="fr-FR" sz="2000" dirty="0" smtClean="0">
                <a:ea typeface="ＭＳ Ｐゴシック" pitchFamily="34" charset="-128"/>
              </a:rPr>
              <a:t>11</a:t>
            </a:r>
            <a:r>
              <a:rPr lang="en-US" altLang="fr-FR" sz="2000" dirty="0">
                <a:ea typeface="ＭＳ Ｐゴシック" pitchFamily="34" charset="-128"/>
              </a:rPr>
              <a:t>-15 June 2018			ETSI</a:t>
            </a:r>
          </a:p>
          <a:p>
            <a:r>
              <a:rPr lang="en-US" altLang="fr-FR" sz="2000" dirty="0">
                <a:ea typeface="ＭＳ Ｐゴシック" pitchFamily="34" charset="-128"/>
              </a:rPr>
              <a:t>WG-QSC#08		</a:t>
            </a:r>
            <a:r>
              <a:rPr lang="en-US" altLang="fr-FR" sz="2000" dirty="0" smtClean="0">
                <a:ea typeface="ＭＳ Ｐゴシック" pitchFamily="34" charset="-128"/>
              </a:rPr>
              <a:t>30</a:t>
            </a:r>
            <a:r>
              <a:rPr lang="en-US" altLang="fr-FR" sz="2000" dirty="0">
                <a:ea typeface="ＭＳ Ｐゴシック" pitchFamily="34" charset="-128"/>
              </a:rPr>
              <a:t>-31 August 			Paris</a:t>
            </a:r>
          </a:p>
          <a:p>
            <a:r>
              <a:rPr lang="en-US" altLang="fr-FR" sz="2000" dirty="0">
                <a:ea typeface="ＭＳ Ｐゴシック" pitchFamily="34" charset="-128"/>
              </a:rPr>
              <a:t>CYBER#14		</a:t>
            </a:r>
            <a:r>
              <a:rPr lang="en-US" altLang="fr-FR" sz="2000" dirty="0" smtClean="0">
                <a:ea typeface="ＭＳ Ｐゴシック" pitchFamily="34" charset="-128"/>
              </a:rPr>
              <a:t>3</a:t>
            </a:r>
            <a:r>
              <a:rPr lang="en-US" altLang="fr-FR" sz="2000" dirty="0">
                <a:ea typeface="ＭＳ Ｐゴシック" pitchFamily="34" charset="-128"/>
              </a:rPr>
              <a:t>-5 October 2018			ETSI</a:t>
            </a:r>
          </a:p>
          <a:p>
            <a:r>
              <a:rPr lang="en-US" altLang="fr-FR" sz="2000" dirty="0">
                <a:ea typeface="ＭＳ Ｐゴシック" pitchFamily="34" charset="-128"/>
              </a:rPr>
              <a:t>IoT Week		22-26th October 2018		ETSI</a:t>
            </a:r>
          </a:p>
          <a:p>
            <a:r>
              <a:rPr lang="en-US" altLang="fr-FR" sz="2000" dirty="0" smtClean="0">
                <a:ea typeface="ＭＳ Ｐゴシック" pitchFamily="34" charset="-128"/>
              </a:rPr>
              <a:t>QSC </a:t>
            </a:r>
            <a:r>
              <a:rPr lang="en-US" altLang="fr-FR" sz="2000" dirty="0">
                <a:ea typeface="ＭＳ Ｐゴシック" pitchFamily="34" charset="-128"/>
              </a:rPr>
              <a:t>workshop	</a:t>
            </a:r>
            <a:r>
              <a:rPr lang="en-US" altLang="fr-FR" sz="2000" dirty="0" smtClean="0">
                <a:ea typeface="ＭＳ Ｐゴシック" pitchFamily="34" charset="-128"/>
              </a:rPr>
              <a:t>6</a:t>
            </a:r>
            <a:r>
              <a:rPr lang="en-US" altLang="fr-FR" sz="2000" dirty="0">
                <a:ea typeface="ＭＳ Ｐゴシック" pitchFamily="34" charset="-128"/>
              </a:rPr>
              <a:t>-8 November 2018		Beijing, China</a:t>
            </a:r>
          </a:p>
          <a:p>
            <a:r>
              <a:rPr lang="en-US" altLang="fr-FR" sz="2000" dirty="0">
                <a:ea typeface="ＭＳ Ｐゴシック" pitchFamily="34" charset="-128"/>
              </a:rPr>
              <a:t>WG-QSC#09 		</a:t>
            </a:r>
            <a:r>
              <a:rPr lang="en-US" altLang="fr-FR" sz="2000" dirty="0" smtClean="0">
                <a:ea typeface="ＭＳ Ｐゴシック" pitchFamily="34" charset="-128"/>
              </a:rPr>
              <a:t>14</a:t>
            </a:r>
            <a:r>
              <a:rPr lang="en-US" altLang="fr-FR" sz="2000" dirty="0">
                <a:ea typeface="ＭＳ Ｐゴシック" pitchFamily="34" charset="-128"/>
              </a:rPr>
              <a:t>-15 November 2018		ETSI</a:t>
            </a:r>
          </a:p>
          <a:p>
            <a:r>
              <a:rPr lang="en-US" altLang="fr-FR" sz="2000" dirty="0">
                <a:ea typeface="ＭＳ Ｐゴシック" pitchFamily="34" charset="-128"/>
              </a:rPr>
              <a:t>WG-QSC#10 		</a:t>
            </a:r>
            <a:r>
              <a:rPr lang="en-US" altLang="fr-FR" sz="2000" dirty="0" smtClean="0">
                <a:ea typeface="ＭＳ Ｐゴシック" pitchFamily="34" charset="-128"/>
              </a:rPr>
              <a:t>15</a:t>
            </a:r>
            <a:r>
              <a:rPr lang="en-US" altLang="fr-FR" sz="2000" dirty="0">
                <a:ea typeface="ＭＳ Ｐゴシック" pitchFamily="34" charset="-128"/>
              </a:rPr>
              <a:t>-16 January 2019		</a:t>
            </a:r>
            <a:r>
              <a:rPr lang="en-US" altLang="fr-FR" sz="2000" dirty="0" smtClean="0">
                <a:ea typeface="ＭＳ Ｐゴシック" pitchFamily="34" charset="-128"/>
              </a:rPr>
              <a:t>ETSI</a:t>
            </a:r>
            <a:endParaRPr lang="en-US" altLang="fr-FR" sz="2000" dirty="0">
              <a:ea typeface="ＭＳ Ｐゴシック" pitchFamily="34" charset="-128"/>
            </a:endParaRPr>
          </a:p>
          <a:p>
            <a:r>
              <a:rPr lang="en-US" altLang="fr-FR" sz="2000" dirty="0">
                <a:ea typeface="ＭＳ Ｐゴシック" pitchFamily="34" charset="-128"/>
              </a:rPr>
              <a:t>CYBER#15 		</a:t>
            </a:r>
            <a:r>
              <a:rPr lang="en-US" altLang="fr-FR" sz="2000" dirty="0" smtClean="0">
                <a:ea typeface="ＭＳ Ｐゴシック" pitchFamily="34" charset="-128"/>
              </a:rPr>
              <a:t>16</a:t>
            </a:r>
            <a:r>
              <a:rPr lang="en-US" altLang="fr-FR" sz="2000" dirty="0">
                <a:ea typeface="ＭＳ Ｐゴシック" pitchFamily="34" charset="-128"/>
              </a:rPr>
              <a:t>-18 January </a:t>
            </a:r>
            <a:r>
              <a:rPr lang="en-US" altLang="fr-FR" sz="2000" dirty="0" smtClean="0">
                <a:ea typeface="ＭＳ Ｐゴシック" pitchFamily="34" charset="-128"/>
              </a:rPr>
              <a:t>2019	</a:t>
            </a:r>
            <a:r>
              <a:rPr lang="en-US" altLang="fr-FR" sz="2000" dirty="0">
                <a:ea typeface="ＭＳ Ｐゴシック" pitchFamily="34" charset="-128"/>
              </a:rPr>
              <a:t>	ETSI</a:t>
            </a:r>
          </a:p>
          <a:p>
            <a:r>
              <a:rPr lang="en-US" altLang="fr-FR" sz="2000" dirty="0">
                <a:ea typeface="ＭＳ Ｐゴシック" pitchFamily="34" charset="-128"/>
              </a:rPr>
              <a:t>WG-QSC#11 		</a:t>
            </a:r>
            <a:r>
              <a:rPr lang="en-US" altLang="fr-FR" sz="2000" dirty="0" smtClean="0">
                <a:ea typeface="ＭＳ Ｐゴシック" pitchFamily="34" charset="-128"/>
              </a:rPr>
              <a:t>24</a:t>
            </a:r>
            <a:r>
              <a:rPr lang="en-US" altLang="fr-FR" sz="2000" dirty="0">
                <a:ea typeface="ＭＳ Ｐゴシック" pitchFamily="34" charset="-128"/>
              </a:rPr>
              <a:t>-25 April 2019			ETSI</a:t>
            </a:r>
          </a:p>
          <a:p>
            <a:r>
              <a:rPr lang="en-US" altLang="fr-FR" sz="2000" dirty="0">
                <a:ea typeface="ＭＳ Ｐゴシック" pitchFamily="34" charset="-128"/>
              </a:rPr>
              <a:t>CYBER#16		</a:t>
            </a:r>
            <a:r>
              <a:rPr lang="en-US" altLang="fr-FR" sz="2000" dirty="0" smtClean="0">
                <a:ea typeface="ＭＳ Ｐゴシック" pitchFamily="34" charset="-128"/>
              </a:rPr>
              <a:t>15</a:t>
            </a:r>
            <a:r>
              <a:rPr lang="en-US" altLang="fr-FR" sz="2000" dirty="0">
                <a:ea typeface="ＭＳ Ｐゴシック" pitchFamily="34" charset="-128"/>
              </a:rPr>
              <a:t>-17 May 2019 </a:t>
            </a:r>
            <a:r>
              <a:rPr lang="en-US" altLang="fr-FR" sz="2000" dirty="0" smtClean="0">
                <a:ea typeface="ＭＳ Ｐゴシック" pitchFamily="34" charset="-128"/>
              </a:rPr>
              <a:t>			ETSI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2C9987A9-E3EA-BE4D-A916-6AA37AE048F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EF39FF8-6611-4EE6-9DD4-95B6934D815D}" type="slidenum">
              <a:rPr lang="en-US" altLang="fr-FR" smtClean="0"/>
              <a:pPr>
                <a:defRPr/>
              </a:pPr>
              <a:t>10</a:t>
            </a:fld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433876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xmlns:p14="http://schemas.microsoft.com/office/powerpoint/2010/main" spd="slow" advClick="0" advTm="10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sz="6600" dirty="0" smtClean="0"/>
          </a:p>
          <a:p>
            <a:pPr marL="0" indent="0" algn="ctr">
              <a:buNone/>
            </a:pPr>
            <a:r>
              <a:rPr lang="en-US" sz="6600" dirty="0" smtClean="0"/>
              <a:t>Some areas of interest</a:t>
            </a:r>
            <a:endParaRPr lang="en-US" sz="66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0C78D-AE5E-433F-ADF0-C5B27CAB4ADD}" type="slidenum">
              <a:rPr lang="en-GB" altLang="en-US" smtClean="0"/>
              <a:pPr/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4603719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Secure by Design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Many </a:t>
            </a:r>
            <a:r>
              <a:rPr lang="en-US" dirty="0"/>
              <a:t>IoT devices, systems, services are insecure from the day they are </a:t>
            </a:r>
            <a:r>
              <a:rPr lang="en-US" dirty="0" smtClean="0"/>
              <a:t>designed</a:t>
            </a:r>
          </a:p>
          <a:p>
            <a:r>
              <a:rPr lang="en-US" dirty="0"/>
              <a:t>S</a:t>
            </a:r>
            <a:r>
              <a:rPr lang="en-US" dirty="0" smtClean="0"/>
              <a:t>ecure </a:t>
            </a:r>
            <a:r>
              <a:rPr lang="en-US" dirty="0"/>
              <a:t>by design means starting to create products, code, software with security in mind from the </a:t>
            </a:r>
            <a:r>
              <a:rPr lang="en-US" dirty="0" smtClean="0"/>
              <a:t>start</a:t>
            </a:r>
          </a:p>
          <a:p>
            <a:r>
              <a:rPr lang="en-US" dirty="0" smtClean="0"/>
              <a:t>ETSI has produced guidance on this and is now working on a code aimed at the consumer market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0C78D-AE5E-433F-ADF0-C5B27CAB4ADD}" type="slidenum">
              <a:rPr lang="en-GB" altLang="en-US" smtClean="0"/>
              <a:pPr/>
              <a:t>12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8866615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Secure by Design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Top </a:t>
            </a:r>
            <a:r>
              <a:rPr lang="en-US" dirty="0"/>
              <a:t>3 </a:t>
            </a:r>
            <a:r>
              <a:rPr lang="en-US" dirty="0" smtClean="0"/>
              <a:t>proposed recommendations are:</a:t>
            </a:r>
          </a:p>
          <a:p>
            <a:pPr lvl="1"/>
            <a:r>
              <a:rPr lang="en-US" dirty="0" smtClean="0"/>
              <a:t>no </a:t>
            </a:r>
            <a:r>
              <a:rPr lang="en-US" dirty="0"/>
              <a:t>default </a:t>
            </a:r>
            <a:r>
              <a:rPr lang="en-US" dirty="0" smtClean="0"/>
              <a:t>passwords</a:t>
            </a:r>
          </a:p>
          <a:p>
            <a:pPr lvl="1"/>
            <a:r>
              <a:rPr lang="en-US" dirty="0" smtClean="0"/>
              <a:t>implement </a:t>
            </a:r>
            <a:r>
              <a:rPr lang="en-US" dirty="0"/>
              <a:t>a vulnerability disclosure </a:t>
            </a:r>
            <a:r>
              <a:rPr lang="en-US" dirty="0" smtClean="0"/>
              <a:t>policy</a:t>
            </a:r>
          </a:p>
          <a:p>
            <a:pPr lvl="1"/>
            <a:r>
              <a:rPr lang="en-US" dirty="0" smtClean="0"/>
              <a:t>keep </a:t>
            </a:r>
            <a:r>
              <a:rPr lang="en-US" dirty="0"/>
              <a:t>software updated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0C78D-AE5E-433F-ADF0-C5B27CAB4ADD}" type="slidenum">
              <a:rPr lang="en-GB" altLang="en-US" smtClean="0"/>
              <a:pPr/>
              <a:t>13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7605394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Quantum Safe Cryptography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600" dirty="0" smtClean="0">
                <a:solidFill>
                  <a:srgbClr val="000090"/>
                </a:solidFill>
              </a:rPr>
              <a:t>Quantum </a:t>
            </a:r>
            <a:r>
              <a:rPr lang="en-US" sz="2600" dirty="0">
                <a:solidFill>
                  <a:srgbClr val="000090"/>
                </a:solidFill>
              </a:rPr>
              <a:t>computing is a new potentially disruptive technology that is expected to achieve a much larger scale in the 10-20 year time frame</a:t>
            </a:r>
            <a:r>
              <a:rPr lang="en-US" sz="2600" dirty="0"/>
              <a:t>. </a:t>
            </a:r>
            <a:endParaRPr lang="en-US" sz="2600" dirty="0" smtClean="0"/>
          </a:p>
          <a:p>
            <a:r>
              <a:rPr lang="en-US" sz="2600" dirty="0" smtClean="0"/>
              <a:t>Quantum </a:t>
            </a:r>
            <a:r>
              <a:rPr lang="en-US" sz="2600" dirty="0"/>
              <a:t>computing is a threat to security because of its “problem-class dependent” nature - certain problems are easy for quantum computers to solve and these include those used to protect information via public key cryptography.</a:t>
            </a:r>
            <a:endParaRPr lang="en-US" sz="2600" dirty="0" smtClean="0"/>
          </a:p>
          <a:p>
            <a:r>
              <a:rPr lang="en-US" sz="2600" dirty="0" smtClean="0"/>
              <a:t>A </a:t>
            </a:r>
            <a:r>
              <a:rPr lang="en-US" sz="2600" dirty="0"/>
              <a:t>large-scale quantum computer would pose a threat to much (but not all) of the cryptography used today to provide security for internet and mobile </a:t>
            </a:r>
            <a:r>
              <a:rPr lang="en-US" sz="2600" dirty="0" smtClean="0"/>
              <a:t>communications.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0C78D-AE5E-433F-ADF0-C5B27CAB4ADD}" type="slidenum">
              <a:rPr lang="en-GB" altLang="en-US" smtClean="0"/>
              <a:pPr/>
              <a:t>14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8866615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Quantum Safe Cryptography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Cryptographers </a:t>
            </a:r>
            <a:r>
              <a:rPr lang="en-US" dirty="0"/>
              <a:t>and academics are working on developing  next-generation, quantum-safe cryptography that will secure future internet and mobile communications. </a:t>
            </a:r>
            <a:endParaRPr lang="en-US" dirty="0" smtClean="0"/>
          </a:p>
          <a:p>
            <a:r>
              <a:rPr lang="en-US" dirty="0" smtClean="0">
                <a:solidFill>
                  <a:srgbClr val="000090"/>
                </a:solidFill>
              </a:rPr>
              <a:t>NIST </a:t>
            </a:r>
            <a:r>
              <a:rPr lang="en-US" dirty="0">
                <a:solidFill>
                  <a:srgbClr val="000090"/>
                </a:solidFill>
              </a:rPr>
              <a:t>are leading on algorithm selection while ETSI are providing more practical advice to industry on issues such as risk assessment, migration </a:t>
            </a:r>
            <a:r>
              <a:rPr lang="en-US" dirty="0" smtClean="0">
                <a:solidFill>
                  <a:srgbClr val="000090"/>
                </a:solidFill>
              </a:rPr>
              <a:t>timelines, architecture </a:t>
            </a:r>
            <a:r>
              <a:rPr lang="en-US" dirty="0">
                <a:solidFill>
                  <a:srgbClr val="000090"/>
                </a:solidFill>
              </a:rPr>
              <a:t>and integration issues</a:t>
            </a:r>
            <a:r>
              <a:rPr lang="en-US" dirty="0" smtClean="0">
                <a:solidFill>
                  <a:srgbClr val="000090"/>
                </a:solidFill>
              </a:rPr>
              <a:t>.</a:t>
            </a:r>
            <a:endParaRPr lang="en-US" dirty="0">
              <a:solidFill>
                <a:srgbClr val="00009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0C78D-AE5E-433F-ADF0-C5B27CAB4ADD}" type="slidenum">
              <a:rPr lang="en-GB" altLang="en-US" smtClean="0"/>
              <a:pPr/>
              <a:t>15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386647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Quantum Safe Cryptography (3)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628800"/>
            <a:ext cx="8435975" cy="4609653"/>
          </a:xfrm>
        </p:spPr>
        <p:txBody>
          <a:bodyPr/>
          <a:lstStyle/>
          <a:p>
            <a:r>
              <a:rPr lang="en-US" sz="2600" dirty="0" smtClean="0"/>
              <a:t>Realistic </a:t>
            </a:r>
            <a:r>
              <a:rPr lang="en-US" sz="2600" dirty="0"/>
              <a:t>quantum-safe options for important real-world applications such as code signing, transport security and VPNs should be endorsed by NIST and ETSI over the next few </a:t>
            </a:r>
            <a:r>
              <a:rPr lang="en-US" sz="2600" dirty="0" smtClean="0"/>
              <a:t>years.</a:t>
            </a:r>
          </a:p>
          <a:p>
            <a:r>
              <a:rPr lang="en-US" sz="2600" dirty="0" smtClean="0">
                <a:solidFill>
                  <a:srgbClr val="000090"/>
                </a:solidFill>
              </a:rPr>
              <a:t>Governments </a:t>
            </a:r>
            <a:r>
              <a:rPr lang="en-US" sz="2600" dirty="0">
                <a:solidFill>
                  <a:srgbClr val="000090"/>
                </a:solidFill>
              </a:rPr>
              <a:t>and industry </a:t>
            </a:r>
            <a:r>
              <a:rPr lang="en-US" sz="2600" dirty="0" smtClean="0">
                <a:solidFill>
                  <a:srgbClr val="000090"/>
                </a:solidFill>
              </a:rPr>
              <a:t>should wait </a:t>
            </a:r>
            <a:r>
              <a:rPr lang="en-US" sz="2600" dirty="0">
                <a:solidFill>
                  <a:srgbClr val="000090"/>
                </a:solidFill>
              </a:rPr>
              <a:t>for NIST and ETSI to provide thorough and independent assessments of the many quantum-safe options currently being proposed. Moving too </a:t>
            </a:r>
            <a:r>
              <a:rPr lang="en-US" sz="2600" dirty="0" smtClean="0">
                <a:solidFill>
                  <a:srgbClr val="000090"/>
                </a:solidFill>
              </a:rPr>
              <a:t>quickly, without agreed solutions, </a:t>
            </a:r>
            <a:r>
              <a:rPr lang="en-US" sz="2600" dirty="0">
                <a:solidFill>
                  <a:srgbClr val="000090"/>
                </a:solidFill>
              </a:rPr>
              <a:t>could lead to </a:t>
            </a:r>
            <a:r>
              <a:rPr lang="en-US" sz="2600" dirty="0" smtClean="0">
                <a:solidFill>
                  <a:srgbClr val="000090"/>
                </a:solidFill>
              </a:rPr>
              <a:t>multiple costly network upgrades and the introduction of additional security risks.</a:t>
            </a:r>
          </a:p>
          <a:p>
            <a:r>
              <a:rPr lang="en-US" sz="2600" dirty="0" smtClean="0"/>
              <a:t>ETSI is also working on the related concept of Quantum Key Distribution (QKD)</a:t>
            </a:r>
            <a:endParaRPr lang="en-US" sz="26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0C78D-AE5E-433F-ADF0-C5B27CAB4ADD}" type="slidenum">
              <a:rPr lang="en-GB" altLang="en-US" smtClean="0"/>
              <a:pPr/>
              <a:t>16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078107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Privacy (supported by Security)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1" indent="0">
              <a:buNone/>
            </a:pPr>
            <a:r>
              <a:rPr lang="en-US" dirty="0"/>
              <a:t>ETSI is addressing the technical support to privacy legislation in the EU and wider afield. </a:t>
            </a:r>
            <a:r>
              <a:rPr lang="en-US" dirty="0" smtClean="0"/>
              <a:t>In particular:</a:t>
            </a:r>
          </a:p>
          <a:p>
            <a:pPr marL="1200150" lvl="2" indent="-342900"/>
            <a:r>
              <a:rPr lang="en-US" dirty="0" smtClean="0"/>
              <a:t>Identity </a:t>
            </a:r>
            <a:r>
              <a:rPr lang="en-US" dirty="0"/>
              <a:t>and identity management – allows control against masquerade, allows controlled use of pseudonymity, allows for semantic zero-knowledge discovery in IoT and M2M (TS 103 485, TS 103 486</a:t>
            </a:r>
            <a:r>
              <a:rPr lang="en-US" dirty="0" smtClean="0"/>
              <a:t>)</a:t>
            </a:r>
          </a:p>
          <a:p>
            <a:pPr marL="1200150" lvl="2" indent="-342900"/>
            <a:r>
              <a:rPr lang="en-US" dirty="0" smtClean="0"/>
              <a:t>Application </a:t>
            </a:r>
            <a:r>
              <a:rPr lang="en-US" dirty="0"/>
              <a:t>of security controls in managing privacy (TR 103 305-5) </a:t>
            </a:r>
            <a:endParaRPr lang="en-US" dirty="0" smtClean="0"/>
          </a:p>
          <a:p>
            <a:pPr marL="1200150" lvl="2" indent="-342900"/>
            <a:r>
              <a:rPr lang="en-US" dirty="0" smtClean="0"/>
              <a:t>Technical </a:t>
            </a:r>
            <a:r>
              <a:rPr lang="en-US" dirty="0"/>
              <a:t>guide to privacy addressing and cataloguing relevant standards globally (TR 103 370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0C78D-AE5E-433F-ADF0-C5B27CAB4ADD}" type="slidenum">
              <a:rPr lang="en-GB" altLang="en-US" smtClean="0"/>
              <a:pPr/>
              <a:t>17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8866615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Middlebox Work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Middleboxes provide an interface in digital communications that protects and supports communications.  They are seen as useful by some and undesirable by others</a:t>
            </a:r>
          </a:p>
          <a:p>
            <a:r>
              <a:rPr lang="en-US" dirty="0" smtClean="0"/>
              <a:t>ETSI work on Middlebox </a:t>
            </a:r>
            <a:r>
              <a:rPr lang="en-US" dirty="0"/>
              <a:t>Security Protocol (MSP) work is due to be finalised in October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/>
              <a:t>T</a:t>
            </a:r>
            <a:r>
              <a:rPr lang="en-US" dirty="0" smtClean="0"/>
              <a:t>hree </a:t>
            </a:r>
            <a:r>
              <a:rPr lang="en-US" dirty="0"/>
              <a:t>parts </a:t>
            </a:r>
            <a:r>
              <a:rPr lang="en-US" dirty="0" smtClean="0"/>
              <a:t>are in preparation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0C78D-AE5E-433F-ADF0-C5B27CAB4ADD}" type="slidenum">
              <a:rPr lang="en-GB" altLang="en-US" smtClean="0"/>
              <a:pPr/>
              <a:t>18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680934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08720"/>
            <a:ext cx="9144000" cy="638175"/>
          </a:xfrm>
        </p:spPr>
        <p:txBody>
          <a:bodyPr/>
          <a:lstStyle/>
          <a:p>
            <a:r>
              <a:rPr lang="en-US" dirty="0" smtClean="0"/>
              <a:t>Middlebox Work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628800"/>
            <a:ext cx="8435975" cy="4465637"/>
          </a:xfrm>
        </p:spPr>
        <p:txBody>
          <a:bodyPr/>
          <a:lstStyle/>
          <a:p>
            <a:r>
              <a:rPr lang="en-US" sz="2100" dirty="0" smtClean="0"/>
              <a:t>Part </a:t>
            </a:r>
            <a:r>
              <a:rPr lang="en-US" sz="2100" dirty="0"/>
              <a:t>1 </a:t>
            </a:r>
            <a:r>
              <a:rPr lang="en-US" sz="2100" dirty="0" smtClean="0"/>
              <a:t>describes the threat </a:t>
            </a:r>
            <a:r>
              <a:rPr lang="en-US" sz="2100" dirty="0"/>
              <a:t>model/framework: </a:t>
            </a:r>
            <a:r>
              <a:rPr lang="en-US" sz="2100" dirty="0" smtClean="0"/>
              <a:t>it provides background as to what they are and why they should be used</a:t>
            </a:r>
            <a:endParaRPr lang="en-US" sz="2100" dirty="0"/>
          </a:p>
          <a:p>
            <a:r>
              <a:rPr lang="en-US" sz="2100" dirty="0" smtClean="0"/>
              <a:t>Part </a:t>
            </a:r>
            <a:r>
              <a:rPr lang="en-US" sz="2100" dirty="0"/>
              <a:t>2 describes the cryptographic mechanisms and protocol detail for </a:t>
            </a:r>
            <a:r>
              <a:rPr lang="en-US" sz="2100" dirty="0" smtClean="0"/>
              <a:t>MSP. It </a:t>
            </a:r>
            <a:r>
              <a:rPr lang="en-US" sz="2100" dirty="0"/>
              <a:t>aims to give </a:t>
            </a:r>
            <a:r>
              <a:rPr lang="en-US" sz="2100" dirty="0" smtClean="0"/>
              <a:t>control </a:t>
            </a:r>
            <a:r>
              <a:rPr lang="en-US" sz="2100" dirty="0"/>
              <a:t>of </a:t>
            </a:r>
            <a:r>
              <a:rPr lang="en-US" sz="2100" dirty="0" smtClean="0"/>
              <a:t>data going through the box </a:t>
            </a:r>
            <a:r>
              <a:rPr lang="en-US" sz="2100" dirty="0"/>
              <a:t>to the user</a:t>
            </a:r>
            <a:r>
              <a:rPr lang="en-US" sz="2100" dirty="0" smtClean="0"/>
              <a:t>.</a:t>
            </a:r>
          </a:p>
          <a:p>
            <a:pPr lvl="1"/>
            <a:r>
              <a:rPr lang="en-US" sz="2100" dirty="0" smtClean="0"/>
              <a:t> </a:t>
            </a:r>
            <a:r>
              <a:rPr lang="en-US" sz="2100" dirty="0"/>
              <a:t>As part of ETSI Security Week, there was a hackathon to implement Part 2 (source code is available) - real use cases were prototyped, including a personal middlebox, where you can inspect data leaving your network and remove (e.g. location tracking) data - good for user </a:t>
            </a:r>
            <a:r>
              <a:rPr lang="en-US" sz="2100" dirty="0" smtClean="0"/>
              <a:t>privacy.</a:t>
            </a:r>
          </a:p>
          <a:p>
            <a:pPr lvl="1"/>
            <a:r>
              <a:rPr lang="en-US" sz="2100" dirty="0" smtClean="0"/>
              <a:t>With </a:t>
            </a:r>
            <a:r>
              <a:rPr lang="en-US" sz="2100" dirty="0"/>
              <a:t>MSP, each endpoint is aware that a middlebox exists, end-to-end security is maintained (i.e. you don't completely break out the plain text and re-encrypt before sending it onward - data is encrypted throughout) and both endpoints know what the middlebox is allowed to do (read/write)</a:t>
            </a:r>
            <a:r>
              <a:rPr lang="en-US" sz="2100" dirty="0" smtClean="0"/>
              <a:t>.</a:t>
            </a:r>
            <a:endParaRPr lang="en-US" sz="21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0C78D-AE5E-433F-ADF0-C5B27CAB4ADD}" type="slidenum">
              <a:rPr lang="en-GB" altLang="en-US" smtClean="0"/>
              <a:pPr/>
              <a:t>19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696425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ETSI </a:t>
            </a:r>
            <a:r>
              <a:rPr lang="en-US" dirty="0"/>
              <a:t>Cybersecurity initiatives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Securing technologies and </a:t>
            </a:r>
            <a:r>
              <a:rPr lang="en-GB" dirty="0" smtClean="0"/>
              <a:t>systems</a:t>
            </a:r>
            <a:br>
              <a:rPr lang="en-GB" dirty="0" smtClean="0"/>
            </a:br>
            <a:r>
              <a:rPr lang="en-GB" dirty="0" smtClean="0"/>
              <a:t>(building security in)</a:t>
            </a:r>
            <a:endParaRPr lang="en-GB" dirty="0"/>
          </a:p>
          <a:p>
            <a:pPr lvl="1"/>
            <a:r>
              <a:rPr lang="en-GB" dirty="0"/>
              <a:t>Mobile/Wireless Comms (3G/</a:t>
            </a:r>
            <a:r>
              <a:rPr lang="en-GB" dirty="0" smtClean="0"/>
              <a:t>4G/5G, </a:t>
            </a:r>
            <a:r>
              <a:rPr lang="en-GB" dirty="0"/>
              <a:t>TETRA, DECT, RRS, RFID…)</a:t>
            </a:r>
          </a:p>
          <a:p>
            <a:pPr lvl="1"/>
            <a:r>
              <a:rPr lang="en-GB" dirty="0"/>
              <a:t>IoT and Machine-to-Machine (M2M)</a:t>
            </a:r>
          </a:p>
          <a:p>
            <a:pPr lvl="1"/>
            <a:r>
              <a:rPr lang="en-GB" dirty="0"/>
              <a:t>Network Functions Virtualisation </a:t>
            </a:r>
          </a:p>
          <a:p>
            <a:pPr lvl="1"/>
            <a:r>
              <a:rPr lang="en-GB" dirty="0"/>
              <a:t>Intelligent Transport Systems</a:t>
            </a:r>
          </a:p>
          <a:p>
            <a:pPr lvl="1"/>
            <a:r>
              <a:rPr lang="en-GB" dirty="0"/>
              <a:t>Broadcast</a:t>
            </a:r>
          </a:p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0C78D-AE5E-433F-ADF0-C5B27CAB4ADD}" type="slidenum">
              <a:rPr lang="en-GB" altLang="en-US" smtClean="0"/>
              <a:pPr/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489959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Middlebox Work (3)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200" dirty="0" smtClean="0"/>
              <a:t>Part </a:t>
            </a:r>
            <a:r>
              <a:rPr lang="en-US" sz="2200" dirty="0"/>
              <a:t>3 Enterprise TLS, known as "</a:t>
            </a:r>
            <a:r>
              <a:rPr lang="en-US" sz="2200" dirty="0" smtClean="0"/>
              <a:t>eTLS”</a:t>
            </a:r>
            <a:endParaRPr lang="en-US" sz="2200" dirty="0"/>
          </a:p>
          <a:p>
            <a:pPr lvl="1"/>
            <a:r>
              <a:rPr lang="en-US" sz="2200" dirty="0"/>
              <a:t>Part 3 was created based on </a:t>
            </a:r>
            <a:r>
              <a:rPr lang="en-US" sz="2200" dirty="0" smtClean="0"/>
              <a:t>specific needs.  TLS </a:t>
            </a:r>
            <a:r>
              <a:rPr lang="en-US" sz="2200" dirty="0"/>
              <a:t>1.3 </a:t>
            </a:r>
            <a:r>
              <a:rPr lang="en-US" sz="2200" dirty="0" smtClean="0"/>
              <a:t>was standardised but falls </a:t>
            </a:r>
            <a:r>
              <a:rPr lang="en-US" sz="2200" dirty="0"/>
              <a:t>short of many enterprise needs. </a:t>
            </a:r>
            <a:endParaRPr lang="en-US" sz="2200" dirty="0" smtClean="0"/>
          </a:p>
          <a:p>
            <a:pPr lvl="1"/>
            <a:r>
              <a:rPr lang="en-US" sz="2200" dirty="0" smtClean="0"/>
              <a:t>eTLS describes </a:t>
            </a:r>
            <a:r>
              <a:rPr lang="en-US" sz="2200" dirty="0"/>
              <a:t>a semi-static key, that enables troubleshooting, network management, data centre operations, investigation of network attacks, and more. Clients with eTLS-parsing enabled are aware </a:t>
            </a:r>
            <a:r>
              <a:rPr lang="en-US" sz="2200" dirty="0" smtClean="0"/>
              <a:t>that </a:t>
            </a:r>
            <a:r>
              <a:rPr lang="en-US" sz="2200" dirty="0"/>
              <a:t>a semi-static key is being used, and can lookup the policy as to why eTLS is being used in that </a:t>
            </a:r>
            <a:r>
              <a:rPr lang="en-US" sz="2200" dirty="0" smtClean="0"/>
              <a:t>case.</a:t>
            </a:r>
            <a:endParaRPr lang="en-US" sz="2200" dirty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0C78D-AE5E-433F-ADF0-C5B27CAB4ADD}" type="slidenum">
              <a:rPr lang="en-GB" altLang="en-US" smtClean="0"/>
              <a:pPr/>
              <a:t>20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786444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sz="6000" dirty="0" smtClean="0"/>
          </a:p>
          <a:p>
            <a:pPr marL="0" indent="0" algn="ctr">
              <a:buNone/>
            </a:pPr>
            <a:r>
              <a:rPr lang="en-US" sz="6000" dirty="0" smtClean="0"/>
              <a:t>Thank you!</a:t>
            </a:r>
          </a:p>
          <a:p>
            <a:pPr marL="0" indent="0" algn="ctr">
              <a:buNone/>
            </a:pPr>
            <a:r>
              <a:rPr lang="en-US" sz="6000" dirty="0" smtClean="0"/>
              <a:t>Any Questions?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0C78D-AE5E-433F-ADF0-C5B27CAB4ADD}" type="slidenum">
              <a:rPr lang="en-GB" altLang="en-US" smtClean="0"/>
              <a:pPr/>
              <a:t>21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3178942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ETSI </a:t>
            </a:r>
            <a:r>
              <a:rPr lang="en-US" dirty="0"/>
              <a:t>Cybersecurity initiatives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Horizontal cybersecurity </a:t>
            </a:r>
          </a:p>
          <a:p>
            <a:pPr lvl="1"/>
            <a:r>
              <a:rPr lang="en-US" dirty="0"/>
              <a:t>Privacy by design</a:t>
            </a:r>
          </a:p>
          <a:p>
            <a:pPr lvl="1"/>
            <a:r>
              <a:rPr lang="en-US" dirty="0"/>
              <a:t>Security controls</a:t>
            </a:r>
          </a:p>
          <a:p>
            <a:pPr lvl="1"/>
            <a:r>
              <a:rPr lang="en-US" dirty="0"/>
              <a:t>Information Security Indicators</a:t>
            </a:r>
          </a:p>
          <a:p>
            <a:pPr lvl="1"/>
            <a:r>
              <a:rPr lang="en-US" dirty="0"/>
              <a:t>Network and Information Security </a:t>
            </a:r>
          </a:p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0C78D-AE5E-433F-ADF0-C5B27CAB4ADD}" type="slidenum">
              <a:rPr lang="en-GB" altLang="en-US" smtClean="0"/>
              <a:pPr/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07166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ETSI </a:t>
            </a:r>
            <a:r>
              <a:rPr lang="en-US" dirty="0"/>
              <a:t>Cybersecurity initiatives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Security tools and techniques</a:t>
            </a:r>
          </a:p>
          <a:p>
            <a:pPr lvl="1"/>
            <a:r>
              <a:rPr lang="en-US" dirty="0"/>
              <a:t>Lawful Interception and Retained Data</a:t>
            </a:r>
          </a:p>
          <a:p>
            <a:pPr lvl="1"/>
            <a:r>
              <a:rPr lang="en-US" dirty="0"/>
              <a:t>Digital Signatures and trust service providers</a:t>
            </a:r>
          </a:p>
          <a:p>
            <a:pPr lvl="1"/>
            <a:r>
              <a:rPr lang="en-US" dirty="0"/>
              <a:t>Secure elements</a:t>
            </a:r>
          </a:p>
          <a:p>
            <a:pPr lvl="1"/>
            <a:r>
              <a:rPr lang="en-US" dirty="0"/>
              <a:t>Cryptography</a:t>
            </a:r>
          </a:p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0C78D-AE5E-433F-ADF0-C5B27CAB4ADD}" type="slidenum">
              <a:rPr lang="en-GB" altLang="en-US" smtClean="0"/>
              <a:pPr/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15089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ETSI </a:t>
            </a:r>
            <a:r>
              <a:rPr lang="en-US" dirty="0"/>
              <a:t>Cybersecurity initiatives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ETSI has an international membership including</a:t>
            </a:r>
            <a:r>
              <a:rPr lang="fr-FR" dirty="0"/>
              <a:t> </a:t>
            </a:r>
            <a:r>
              <a:rPr lang="fr-FR" dirty="0" smtClean="0"/>
              <a:t>organisations </a:t>
            </a:r>
            <a:r>
              <a:rPr lang="fr-FR" dirty="0" err="1" smtClean="0"/>
              <a:t>from</a:t>
            </a:r>
            <a:r>
              <a:rPr lang="fr-FR" smtClean="0"/>
              <a:t> the US</a:t>
            </a:r>
            <a:endParaRPr lang="fr-FR" dirty="0" smtClean="0"/>
          </a:p>
          <a:p>
            <a:r>
              <a:rPr lang="fr-FR" dirty="0" smtClean="0"/>
              <a:t>US members active in many security-related committees</a:t>
            </a:r>
            <a:endParaRPr lang="fr-FR" dirty="0"/>
          </a:p>
          <a:p>
            <a:pPr lvl="1"/>
            <a:r>
              <a:rPr lang="fr-FR" dirty="0" smtClean="0"/>
              <a:t>CYBER, ITS, LI, </a:t>
            </a:r>
            <a:r>
              <a:rPr lang="fr-FR" dirty="0"/>
              <a:t>NFV, </a:t>
            </a:r>
            <a:r>
              <a:rPr lang="fr-FR" dirty="0" smtClean="0"/>
              <a:t>QSC, SCP, etc</a:t>
            </a:r>
          </a:p>
          <a:p>
            <a:r>
              <a:rPr lang="fr-FR" dirty="0" smtClean="0"/>
              <a:t>ATIS are partners in 3GPP and together with TIA in oneM2M 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0C78D-AE5E-433F-ADF0-C5B27CAB4ADD}" type="slidenum">
              <a:rPr lang="en-GB" altLang="en-US" smtClean="0"/>
              <a:pPr/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7085062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ETSI </a:t>
            </a:r>
            <a:r>
              <a:rPr lang="en-US" dirty="0"/>
              <a:t>Cybersecurity initiatives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800" dirty="0" err="1" smtClean="0"/>
              <a:t>Cooperation</a:t>
            </a:r>
            <a:r>
              <a:rPr lang="fr-FR" sz="2800" dirty="0" smtClean="0"/>
              <a:t> </a:t>
            </a:r>
            <a:r>
              <a:rPr lang="fr-FR" sz="2800" dirty="0" err="1" smtClean="0"/>
              <a:t>with</a:t>
            </a:r>
            <a:r>
              <a:rPr lang="fr-FR" sz="2800" dirty="0" smtClean="0"/>
              <a:t> US </a:t>
            </a:r>
            <a:r>
              <a:rPr lang="fr-FR" sz="2800" dirty="0" err="1" smtClean="0"/>
              <a:t>entities</a:t>
            </a:r>
            <a:endParaRPr lang="fr-FR" sz="2800" dirty="0" smtClean="0"/>
          </a:p>
          <a:p>
            <a:pPr lvl="1"/>
            <a:r>
              <a:rPr lang="fr-FR" sz="2400" dirty="0" smtClean="0"/>
              <a:t>NIST: </a:t>
            </a:r>
            <a:r>
              <a:rPr lang="fr-FR" sz="2400" dirty="0" err="1" smtClean="0"/>
              <a:t>LoI</a:t>
            </a:r>
            <a:r>
              <a:rPr lang="fr-FR" sz="2400" dirty="0" smtClean="0"/>
              <a:t>, close links on Quantum-</a:t>
            </a:r>
            <a:r>
              <a:rPr lang="fr-FR" sz="2400" dirty="0" err="1" smtClean="0"/>
              <a:t>Safe</a:t>
            </a:r>
            <a:r>
              <a:rPr lang="fr-FR" sz="2400" dirty="0" smtClean="0"/>
              <a:t> </a:t>
            </a:r>
            <a:r>
              <a:rPr lang="fr-FR" sz="2400" dirty="0" err="1" smtClean="0"/>
              <a:t>Cryptography</a:t>
            </a:r>
            <a:endParaRPr lang="fr-FR" sz="2400" dirty="0" smtClean="0"/>
          </a:p>
          <a:p>
            <a:pPr lvl="1"/>
            <a:r>
              <a:rPr lang="fr-FR" sz="2400" dirty="0" smtClean="0"/>
              <a:t>Center for Internet Security: </a:t>
            </a:r>
            <a:r>
              <a:rPr lang="fr-FR" sz="2400" dirty="0" err="1" smtClean="0"/>
              <a:t>working</a:t>
            </a:r>
            <a:r>
              <a:rPr lang="fr-FR" sz="2400" dirty="0" smtClean="0"/>
              <a:t> </a:t>
            </a:r>
            <a:r>
              <a:rPr lang="fr-FR" sz="2400" dirty="0" err="1" smtClean="0"/>
              <a:t>with</a:t>
            </a:r>
            <a:r>
              <a:rPr lang="fr-FR" sz="2400" dirty="0" smtClean="0"/>
              <a:t> TC CYBER on </a:t>
            </a:r>
            <a:r>
              <a:rPr lang="fr-FR" sz="2400" dirty="0" err="1" smtClean="0"/>
              <a:t>security</a:t>
            </a:r>
            <a:r>
              <a:rPr lang="fr-FR" sz="2400" dirty="0" smtClean="0"/>
              <a:t> </a:t>
            </a:r>
            <a:r>
              <a:rPr lang="fr-FR" sz="2400" dirty="0" err="1" smtClean="0"/>
              <a:t>controls</a:t>
            </a:r>
            <a:endParaRPr lang="fr-FR" sz="2400" dirty="0" smtClean="0"/>
          </a:p>
          <a:p>
            <a:pPr lvl="1"/>
            <a:r>
              <a:rPr lang="fr-FR" sz="2400" dirty="0"/>
              <a:t>SAFE-</a:t>
            </a:r>
            <a:r>
              <a:rPr lang="fr-FR" sz="2400" dirty="0" err="1"/>
              <a:t>BioPharma</a:t>
            </a:r>
            <a:r>
              <a:rPr lang="fr-FR" sz="2400" dirty="0"/>
              <a:t>: </a:t>
            </a:r>
            <a:r>
              <a:rPr lang="fr-FR" sz="2400" dirty="0" err="1"/>
              <a:t>MoU</a:t>
            </a:r>
            <a:r>
              <a:rPr lang="fr-FR" sz="2400" dirty="0"/>
              <a:t>, </a:t>
            </a:r>
            <a:r>
              <a:rPr lang="fr-FR" sz="2400" dirty="0" err="1"/>
              <a:t>working</a:t>
            </a:r>
            <a:r>
              <a:rPr lang="fr-FR" sz="2400" dirty="0"/>
              <a:t> </a:t>
            </a:r>
            <a:r>
              <a:rPr lang="fr-FR" sz="2400" dirty="0" err="1"/>
              <a:t>with</a:t>
            </a:r>
            <a:r>
              <a:rPr lang="fr-FR" sz="2400" dirty="0"/>
              <a:t> TC ESI on </a:t>
            </a:r>
            <a:r>
              <a:rPr lang="fr-FR" sz="2400" dirty="0" err="1" smtClean="0"/>
              <a:t>interoperable</a:t>
            </a:r>
            <a:r>
              <a:rPr lang="fr-FR" sz="2400" dirty="0" smtClean="0"/>
              <a:t> </a:t>
            </a:r>
            <a:r>
              <a:rPr lang="fr-FR" sz="2400" dirty="0"/>
              <a:t>Global Trust for Digital Signatures</a:t>
            </a:r>
          </a:p>
          <a:p>
            <a:pPr lvl="1"/>
            <a:r>
              <a:rPr lang="fr-FR" sz="2400" dirty="0" smtClean="0"/>
              <a:t>OST-R </a:t>
            </a:r>
            <a:r>
              <a:rPr lang="fr-FR" sz="2400" dirty="0"/>
              <a:t>(</a:t>
            </a:r>
            <a:r>
              <a:rPr lang="en-US" sz="2400" dirty="0"/>
              <a:t>Office of the Assistant Secretary for Research and Technology (OST-R) of the United States Department of Transport (US DOT)): MoU on Intelligent Transport </a:t>
            </a:r>
            <a:r>
              <a:rPr lang="en-US" sz="2400" dirty="0" smtClean="0"/>
              <a:t>Systems</a:t>
            </a:r>
            <a:endParaRPr lang="en-US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0C78D-AE5E-433F-ADF0-C5B27CAB4ADD}" type="slidenum">
              <a:rPr lang="en-GB" altLang="en-US" smtClean="0"/>
              <a:pPr/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633928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 smtClean="0"/>
              <a:t>External Organisations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28800"/>
            <a:ext cx="8435975" cy="4609653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/>
              <a:t>European </a:t>
            </a:r>
            <a:r>
              <a:rPr lang="en-US" sz="2000" b="1" dirty="0"/>
              <a:t>Cyber Security </a:t>
            </a:r>
            <a:r>
              <a:rPr lang="en-US" sz="2000" b="1" dirty="0" err="1"/>
              <a:t>Organisation</a:t>
            </a:r>
            <a:r>
              <a:rPr lang="en-US" sz="2000" b="1" dirty="0"/>
              <a:t> (ECSO) </a:t>
            </a:r>
            <a:endParaRPr lang="en-US" sz="2000" b="1" dirty="0" smtClean="0"/>
          </a:p>
          <a:p>
            <a:r>
              <a:rPr lang="en-US" sz="2000" dirty="0" smtClean="0"/>
              <a:t>Created 2016 </a:t>
            </a:r>
            <a:r>
              <a:rPr lang="en-US" sz="2000" dirty="0"/>
              <a:t>as </a:t>
            </a:r>
            <a:r>
              <a:rPr lang="en-US" sz="2000" dirty="0" smtClean="0"/>
              <a:t>public </a:t>
            </a:r>
            <a:r>
              <a:rPr lang="en-US" sz="2000" dirty="0"/>
              <a:t>component of </a:t>
            </a:r>
            <a:r>
              <a:rPr lang="en-US" sz="2000" dirty="0" smtClean="0"/>
              <a:t>European </a:t>
            </a:r>
            <a:r>
              <a:rPr lang="en-US" sz="2000" dirty="0"/>
              <a:t>Public Private Partnership on cybersecurity (</a:t>
            </a:r>
            <a:r>
              <a:rPr lang="en-US" sz="2000" dirty="0" err="1"/>
              <a:t>cPPP</a:t>
            </a:r>
            <a:r>
              <a:rPr lang="en-US" sz="2000" dirty="0" smtClean="0"/>
              <a:t>) to:</a:t>
            </a:r>
            <a:endParaRPr lang="en-GB" sz="2000" dirty="0"/>
          </a:p>
          <a:p>
            <a:r>
              <a:rPr lang="en-GB" sz="2000" dirty="0" smtClean="0"/>
              <a:t>MoU now in place with ETSI to enable collaborative work on cybersecurity standards in ETSI</a:t>
            </a:r>
          </a:p>
          <a:p>
            <a:pPr marL="0" indent="0">
              <a:buNone/>
            </a:pPr>
            <a:r>
              <a:rPr lang="en-GB" sz="2000" b="1" dirty="0" smtClean="0"/>
              <a:t>OASIS</a:t>
            </a:r>
            <a:r>
              <a:rPr lang="en-GB" sz="2000" dirty="0" smtClean="0"/>
              <a:t> </a:t>
            </a:r>
            <a:endParaRPr lang="fr-FR" sz="2000" dirty="0" smtClean="0"/>
          </a:p>
          <a:p>
            <a:r>
              <a:rPr lang="fr-FR" sz="2000" dirty="0" err="1"/>
              <a:t>T</a:t>
            </a:r>
            <a:r>
              <a:rPr lang="fr-FR" sz="2000" dirty="0" err="1" smtClean="0"/>
              <a:t>hreat</a:t>
            </a:r>
            <a:r>
              <a:rPr lang="fr-FR" sz="2000" dirty="0" smtClean="0"/>
              <a:t> </a:t>
            </a:r>
            <a:r>
              <a:rPr lang="fr-FR" sz="2000" dirty="0"/>
              <a:t>information </a:t>
            </a:r>
            <a:r>
              <a:rPr lang="fr-FR" sz="2000" dirty="0" smtClean="0"/>
              <a:t>sharing </a:t>
            </a:r>
            <a:r>
              <a:rPr lang="fr-FR" sz="2000" dirty="0" err="1" smtClean="0"/>
              <a:t>work</a:t>
            </a:r>
            <a:endParaRPr lang="fr-FR" sz="2000" dirty="0" smtClean="0"/>
          </a:p>
          <a:p>
            <a:pPr marL="0" indent="0">
              <a:buNone/>
            </a:pPr>
            <a:r>
              <a:rPr lang="en-GB" altLang="fr-FR" sz="2000" b="1" dirty="0">
                <a:ea typeface="ＭＳ Ｐゴシック" pitchFamily="34" charset="-128"/>
              </a:rPr>
              <a:t>ENISA</a:t>
            </a:r>
            <a:r>
              <a:rPr lang="en-GB" altLang="fr-FR" sz="2000" dirty="0">
                <a:ea typeface="ＭＳ Ｐゴシック" pitchFamily="34" charset="-128"/>
              </a:rPr>
              <a:t> </a:t>
            </a:r>
            <a:r>
              <a:rPr lang="en-GB" altLang="fr-FR" sz="2000" dirty="0" smtClean="0">
                <a:ea typeface="ＭＳ Ｐゴシック" pitchFamily="34" charset="-128"/>
              </a:rPr>
              <a:t>(European Cybersecurity Agency)</a:t>
            </a:r>
          </a:p>
          <a:p>
            <a:r>
              <a:rPr lang="en-GB" altLang="fr-FR" sz="2000" dirty="0" smtClean="0">
                <a:ea typeface="ＭＳ Ｐゴシック" pitchFamily="34" charset="-128"/>
              </a:rPr>
              <a:t>Cooperation on standards and certification for Cybersecurity Act and other initiatives</a:t>
            </a:r>
          </a:p>
          <a:p>
            <a:r>
              <a:rPr lang="en-GB" altLang="fr-FR" sz="2000" dirty="0" smtClean="0">
                <a:ea typeface="ＭＳ Ｐゴシック" pitchFamily="34" charset="-128"/>
              </a:rPr>
              <a:t>Links to </a:t>
            </a:r>
            <a:r>
              <a:rPr lang="en-GB" altLang="fr-FR" sz="2000" dirty="0">
                <a:ea typeface="ＭＳ Ｐゴシック" pitchFamily="34" charset="-128"/>
              </a:rPr>
              <a:t>TC CYBER Standards on their web pages</a:t>
            </a:r>
          </a:p>
          <a:p>
            <a:pPr marL="0" indent="0">
              <a:buNone/>
            </a:pPr>
            <a:r>
              <a:rPr lang="en-GB" sz="2000" b="1" dirty="0"/>
              <a:t>Global  Forum on Cyber Expertise (GFCE)</a:t>
            </a:r>
          </a:p>
          <a:p>
            <a:r>
              <a:rPr lang="en-GB" sz="2000" dirty="0"/>
              <a:t>Multi-state and NGO forum on supporting cyber security expertise</a:t>
            </a:r>
          </a:p>
          <a:p>
            <a:r>
              <a:rPr lang="en-GB" sz="2000" dirty="0" smtClean="0"/>
              <a:t>Liaison </a:t>
            </a:r>
            <a:r>
              <a:rPr lang="en-GB" sz="2000" dirty="0"/>
              <a:t>on cyber security standards work</a:t>
            </a:r>
          </a:p>
          <a:p>
            <a:endParaRPr lang="en-GB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0C78D-AE5E-433F-ADF0-C5B27CAB4ADD}" type="slidenum">
              <a:rPr lang="en-GB" altLang="en-US" smtClean="0"/>
              <a:pPr/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4327891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fr-FR" dirty="0" smtClean="0">
                <a:ea typeface="ＭＳ Ｐゴシック" pitchFamily="34" charset="-128"/>
              </a:rPr>
              <a:t>Major topics</a:t>
            </a:r>
            <a:endParaRPr lang="en-US" altLang="fr-FR" dirty="0">
              <a:ea typeface="ＭＳ Ｐゴシック" pitchFamily="34" charset="-128"/>
            </a:endParaRPr>
          </a:p>
        </p:txBody>
      </p:sp>
      <p:sp>
        <p:nvSpPr>
          <p:cNvPr id="21506" name="Espace réservé du contenu 2"/>
          <p:cNvSpPr>
            <a:spLocks noGrp="1"/>
          </p:cNvSpPr>
          <p:nvPr>
            <p:ph idx="1"/>
          </p:nvPr>
        </p:nvSpPr>
        <p:spPr>
          <a:xfrm>
            <a:off x="457200" y="1556792"/>
            <a:ext cx="8435975" cy="4824959"/>
          </a:xfrm>
        </p:spPr>
        <p:txBody>
          <a:bodyPr/>
          <a:lstStyle/>
          <a:p>
            <a:pPr marL="314325" indent="-350838"/>
            <a:r>
              <a:rPr lang="en-US" altLang="en-US" sz="1700" dirty="0"/>
              <a:t>W</a:t>
            </a:r>
            <a:r>
              <a:rPr lang="en-US" altLang="en-US" sz="1700" dirty="0" smtClean="0"/>
              <a:t>hite </a:t>
            </a:r>
            <a:r>
              <a:rPr lang="en-US" altLang="en-US" sz="1700" dirty="0"/>
              <a:t>paper on </a:t>
            </a:r>
            <a:r>
              <a:rPr lang="en-US" sz="1700" dirty="0">
                <a:hlinkClick r:id="rId3"/>
              </a:rPr>
              <a:t>Tackling the Challenges of Cyber Security</a:t>
            </a:r>
            <a:r>
              <a:rPr lang="en-US" sz="1700" dirty="0"/>
              <a:t> published in December </a:t>
            </a:r>
            <a:r>
              <a:rPr lang="en-US" sz="1700" dirty="0" smtClean="0"/>
              <a:t>2016</a:t>
            </a:r>
          </a:p>
          <a:p>
            <a:pPr marL="314325" indent="-350838"/>
            <a:r>
              <a:rPr lang="en-US" altLang="fr-FR" sz="1700" dirty="0" smtClean="0">
                <a:ea typeface="ＭＳ Ｐゴシック" pitchFamily="34" charset="-128"/>
              </a:rPr>
              <a:t>32 </a:t>
            </a:r>
            <a:r>
              <a:rPr lang="en-US" altLang="fr-FR" sz="1700" dirty="0">
                <a:ea typeface="ＭＳ Ｐゴシック" pitchFamily="34" charset="-128"/>
              </a:rPr>
              <a:t>Publications</a:t>
            </a:r>
          </a:p>
          <a:p>
            <a:pPr marL="314325" indent="-350838"/>
            <a:r>
              <a:rPr lang="en-US" altLang="fr-FR" sz="1700" dirty="0" smtClean="0">
                <a:ea typeface="ＭＳ Ｐゴシック" pitchFamily="34" charset="-128"/>
              </a:rPr>
              <a:t>11 </a:t>
            </a:r>
            <a:r>
              <a:rPr lang="en-US" altLang="fr-FR" sz="1700" dirty="0">
                <a:ea typeface="ＭＳ Ｐゴシック" pitchFamily="34" charset="-128"/>
              </a:rPr>
              <a:t>current work items</a:t>
            </a:r>
          </a:p>
          <a:p>
            <a:pPr marL="714375" lvl="1" indent="-350838"/>
            <a:r>
              <a:rPr lang="en-GB" altLang="fr-FR" sz="1700" dirty="0">
                <a:ea typeface="ＭＳ Ｐゴシック" pitchFamily="34" charset="-128"/>
              </a:rPr>
              <a:t>Quantum Computing Impact on security of ICT Systems;</a:t>
            </a:r>
          </a:p>
          <a:p>
            <a:pPr marL="714375" lvl="1" indent="-350838"/>
            <a:r>
              <a:rPr lang="en-GB" altLang="fr-FR" sz="1700" dirty="0">
                <a:ea typeface="ＭＳ Ｐゴシック" pitchFamily="34" charset="-128"/>
              </a:rPr>
              <a:t>Migration strategies and recommendations to Quantum-Safe schemes</a:t>
            </a:r>
          </a:p>
          <a:p>
            <a:pPr marL="714375" lvl="1" indent="-350838"/>
            <a:r>
              <a:rPr lang="en-GB" altLang="fr-FR" sz="1700" dirty="0">
                <a:ea typeface="ＭＳ Ｐゴシック" pitchFamily="34" charset="-128"/>
              </a:rPr>
              <a:t>Quantum-Safe Identity-Based Encryption</a:t>
            </a:r>
          </a:p>
          <a:p>
            <a:pPr marL="714375" lvl="1" indent="-350838"/>
            <a:r>
              <a:rPr lang="en-GB" altLang="fr-FR" sz="1700" dirty="0">
                <a:ea typeface="ＭＳ Ｐゴシック" pitchFamily="34" charset="-128"/>
              </a:rPr>
              <a:t>Quantum Safe Virtual Private Networks</a:t>
            </a:r>
          </a:p>
          <a:p>
            <a:pPr marL="714375" lvl="1" indent="-350838"/>
            <a:r>
              <a:rPr lang="en-GB" altLang="fr-FR" sz="1700" dirty="0">
                <a:ea typeface="ＭＳ Ｐゴシック" pitchFamily="34" charset="-128"/>
              </a:rPr>
              <a:t>Quantum Safe Signatures</a:t>
            </a:r>
          </a:p>
          <a:p>
            <a:pPr marL="714375" lvl="1" indent="-350838"/>
            <a:r>
              <a:rPr lang="en-GB" altLang="fr-FR" sz="1700" dirty="0">
                <a:ea typeface="ＭＳ Ｐゴシック" pitchFamily="34" charset="-128"/>
              </a:rPr>
              <a:t>Quantum-Safe Key Exchanges</a:t>
            </a:r>
          </a:p>
          <a:p>
            <a:pPr marL="714375" lvl="1" indent="-350838"/>
            <a:r>
              <a:rPr lang="en-GB" altLang="fr-FR" sz="1700" dirty="0">
                <a:ea typeface="ＭＳ Ｐゴシック" pitchFamily="34" charset="-128"/>
              </a:rPr>
              <a:t>Attribute Based Encryption for Attribute Based Access </a:t>
            </a:r>
            <a:r>
              <a:rPr lang="en-GB" altLang="fr-FR" sz="1700" dirty="0" smtClean="0">
                <a:ea typeface="ＭＳ Ｐゴシック" pitchFamily="34" charset="-128"/>
              </a:rPr>
              <a:t>Control</a:t>
            </a:r>
          </a:p>
          <a:p>
            <a:pPr marL="714375" lvl="1" indent="-350838"/>
            <a:r>
              <a:rPr lang="en-GB" altLang="fr-FR" sz="1700" dirty="0" err="1">
                <a:ea typeface="ＭＳ Ｐゴシック" pitchFamily="34" charset="-128"/>
              </a:rPr>
              <a:t>Middlebox</a:t>
            </a:r>
            <a:r>
              <a:rPr lang="en-GB" altLang="fr-FR" sz="1700" dirty="0">
                <a:ea typeface="ＭＳ Ｐゴシック" pitchFamily="34" charset="-128"/>
              </a:rPr>
              <a:t> Security </a:t>
            </a:r>
            <a:r>
              <a:rPr lang="en-GB" altLang="fr-FR" sz="1700" dirty="0" smtClean="0">
                <a:ea typeface="ＭＳ Ｐゴシック" pitchFamily="34" charset="-128"/>
              </a:rPr>
              <a:t>Protocol; </a:t>
            </a:r>
            <a:r>
              <a:rPr lang="en-GB" altLang="fr-FR" sz="1700" dirty="0">
                <a:ea typeface="ＭＳ Ｐゴシック" pitchFamily="34" charset="-128"/>
              </a:rPr>
              <a:t>Part 3: Profile for enterprise network and data centre access </a:t>
            </a:r>
            <a:r>
              <a:rPr lang="en-GB" altLang="fr-FR" sz="1700" dirty="0" smtClean="0">
                <a:ea typeface="ＭＳ Ｐゴシック" pitchFamily="34" charset="-128"/>
              </a:rPr>
              <a:t>control</a:t>
            </a:r>
          </a:p>
          <a:p>
            <a:pPr marL="714375" lvl="1" indent="-350838"/>
            <a:r>
              <a:rPr lang="en-GB" altLang="fr-FR" sz="1700" dirty="0" err="1" smtClean="0">
                <a:ea typeface="ＭＳ Ｐゴシック" pitchFamily="34" charset="-128"/>
              </a:rPr>
              <a:t>Middlebox</a:t>
            </a:r>
            <a:r>
              <a:rPr lang="en-GB" altLang="fr-FR" sz="1700" dirty="0" smtClean="0">
                <a:ea typeface="ＭＳ Ｐゴシック" pitchFamily="34" charset="-128"/>
              </a:rPr>
              <a:t> </a:t>
            </a:r>
            <a:r>
              <a:rPr lang="en-GB" altLang="fr-FR" sz="1700" dirty="0">
                <a:ea typeface="ＭＳ Ｐゴシック" pitchFamily="34" charset="-128"/>
              </a:rPr>
              <a:t>Security Protocol; Part 2: Transport layer MSP, profile for fine grained access control</a:t>
            </a:r>
          </a:p>
          <a:p>
            <a:pPr marL="714375" lvl="1" indent="-350838"/>
            <a:r>
              <a:rPr lang="en-GB" altLang="fr-FR" sz="1700" dirty="0">
                <a:ea typeface="ＭＳ Ｐゴシック" pitchFamily="34" charset="-128"/>
              </a:rPr>
              <a:t>Middlebox Security Protocol; Part 1: Profile Capability Profile</a:t>
            </a:r>
          </a:p>
          <a:p>
            <a:pPr marL="714375" lvl="1" indent="-350838"/>
            <a:r>
              <a:rPr lang="en-GB" altLang="fr-FR" sz="1700" dirty="0">
                <a:ea typeface="ＭＳ Ｐゴシック" pitchFamily="34" charset="-128"/>
              </a:rPr>
              <a:t>Baseline security requirements regarding sensitive functions for NFV and related </a:t>
            </a:r>
            <a:r>
              <a:rPr lang="en-GB" altLang="fr-FR" sz="1700" dirty="0" smtClean="0">
                <a:ea typeface="ＭＳ Ｐゴシック" pitchFamily="34" charset="-128"/>
              </a:rPr>
              <a:t>platforms</a:t>
            </a:r>
            <a:endParaRPr lang="en-GB" altLang="fr-FR" sz="1700" dirty="0">
              <a:ea typeface="ＭＳ Ｐゴシック" pitchFamily="34" charset="-128"/>
            </a:endParaRPr>
          </a:p>
        </p:txBody>
      </p:sp>
      <p:sp>
        <p:nvSpPr>
          <p:cNvPr id="21507" name="Espace réservé du numéro de diapositive 4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74B604F-04D3-455E-96C1-F73D50D344CB}" type="slidenum">
              <a:rPr lang="en-US" altLang="fr-FR" smtClean="0"/>
              <a:pPr/>
              <a:t>8</a:t>
            </a:fld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2615838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xmlns:p14="http://schemas.microsoft.com/office/powerpoint/2010/main" spd="slow" advClick="0" advTm="10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fr-FR" dirty="0">
                <a:ea typeface="ＭＳ Ｐゴシック" pitchFamily="34" charset="-128"/>
              </a:rPr>
              <a:t>New publications of major interest</a:t>
            </a:r>
            <a:br>
              <a:rPr lang="en-US" altLang="fr-FR" dirty="0">
                <a:ea typeface="ＭＳ Ｐゴシック" pitchFamily="34" charset="-128"/>
              </a:rPr>
            </a:br>
            <a:endParaRPr lang="en-US" altLang="fr-FR" dirty="0">
              <a:ea typeface="ＭＳ Ｐゴシック" pitchFamily="34" charset="-128"/>
            </a:endParaRPr>
          </a:p>
        </p:txBody>
      </p:sp>
      <p:sp>
        <p:nvSpPr>
          <p:cNvPr id="10243" name="Espace réservé du contenu 2"/>
          <p:cNvSpPr>
            <a:spLocks noGrp="1"/>
          </p:cNvSpPr>
          <p:nvPr>
            <p:ph idx="1"/>
          </p:nvPr>
        </p:nvSpPr>
        <p:spPr>
          <a:xfrm>
            <a:off x="457200" y="1772817"/>
            <a:ext cx="8435975" cy="4608934"/>
          </a:xfrm>
        </p:spPr>
        <p:txBody>
          <a:bodyPr/>
          <a:lstStyle/>
          <a:p>
            <a:pPr lvl="1">
              <a:buFont typeface="Arial"/>
              <a:buChar char="•"/>
            </a:pPr>
            <a:r>
              <a:rPr lang="en-US" sz="2000" dirty="0" smtClean="0">
                <a:ea typeface="ＭＳ Ｐゴシック" pitchFamily="34" charset="-128"/>
              </a:rPr>
              <a:t>DTS</a:t>
            </a:r>
            <a:r>
              <a:rPr lang="en-US" sz="2000" dirty="0">
                <a:ea typeface="ＭＳ Ｐゴシック" pitchFamily="34" charset="-128"/>
              </a:rPr>
              <a:t>/CYBER-0020 ABE</a:t>
            </a:r>
          </a:p>
          <a:p>
            <a:pPr lvl="1">
              <a:buFont typeface="Arial"/>
              <a:buChar char="•"/>
            </a:pPr>
            <a:r>
              <a:rPr lang="en-US" sz="2000" dirty="0">
                <a:ea typeface="ＭＳ Ｐゴシック" pitchFamily="34" charset="-128"/>
              </a:rPr>
              <a:t>Privacy WIs 010, 013, 014</a:t>
            </a:r>
          </a:p>
          <a:p>
            <a:pPr lvl="1">
              <a:buFont typeface="Arial"/>
              <a:buChar char="•"/>
            </a:pPr>
            <a:r>
              <a:rPr lang="en-US" sz="2000" dirty="0">
                <a:ea typeface="ＭＳ Ｐゴシック" pitchFamily="34" charset="-128"/>
              </a:rPr>
              <a:t>RTR/CYBER-0032 Structured threat information sharing</a:t>
            </a:r>
          </a:p>
          <a:p>
            <a:pPr lvl="1">
              <a:buFont typeface="Arial"/>
              <a:buChar char="•"/>
            </a:pPr>
            <a:r>
              <a:rPr lang="en-US" sz="2000" dirty="0">
                <a:ea typeface="ＭＳ Ｐゴシック" pitchFamily="34" charset="-128"/>
              </a:rPr>
              <a:t>RTS/CYBER-0022 (TS 102 165-2) Methods and Protocols for Security Part 2: Counter Measures</a:t>
            </a:r>
          </a:p>
          <a:p>
            <a:pPr lvl="1">
              <a:buFont typeface="Arial"/>
              <a:buChar char="•"/>
            </a:pPr>
            <a:r>
              <a:rPr lang="en-US" sz="2000" dirty="0">
                <a:ea typeface="ＭＳ Ｐゴシック" pitchFamily="34" charset="-128"/>
              </a:rPr>
              <a:t>DTS/CYBER-0019, TS 103 457 Common interface to transfer sensitive functions to a trusted domain</a:t>
            </a:r>
          </a:p>
          <a:p>
            <a:pPr lvl="1">
              <a:buFont typeface="Arial"/>
              <a:buChar char="•"/>
            </a:pPr>
            <a:r>
              <a:rPr lang="en-US" sz="2000" dirty="0">
                <a:ea typeface="ＭＳ Ｐゴシック" pitchFamily="34" charset="-128"/>
              </a:rPr>
              <a:t>DTS/CYBER-0027 WIs Middlebox Security Protocol + MI-030 demonstrator</a:t>
            </a:r>
          </a:p>
          <a:p>
            <a:pPr lvl="1">
              <a:buFont typeface="Arial"/>
              <a:buChar char="•"/>
            </a:pPr>
            <a:r>
              <a:rPr lang="en-US" sz="2000" dirty="0">
                <a:ea typeface="ＭＳ Ｐゴシック" pitchFamily="34" charset="-128"/>
              </a:rPr>
              <a:t>DTS/CYBER-0024, Metrics for Identification of CI </a:t>
            </a:r>
          </a:p>
          <a:p>
            <a:pPr lvl="1">
              <a:buFont typeface="Arial"/>
              <a:buChar char="•"/>
            </a:pPr>
            <a:r>
              <a:rPr lang="en-US" sz="2000" dirty="0">
                <a:ea typeface="ＭＳ Ｐゴシック" pitchFamily="34" charset="-128"/>
              </a:rPr>
              <a:t>DTR/CYBER-0029 Security techniques for protecting software in a white box model</a:t>
            </a:r>
          </a:p>
          <a:p>
            <a:pPr lvl="1">
              <a:buFont typeface="Arial"/>
              <a:buChar char="•"/>
            </a:pPr>
            <a:r>
              <a:rPr lang="en-US" sz="2000" dirty="0">
                <a:ea typeface="ＭＳ Ｐゴシック" pitchFamily="34" charset="-128"/>
              </a:rPr>
              <a:t>DTR/CYBER-0033 Assuring digital material </a:t>
            </a:r>
          </a:p>
          <a:p>
            <a:pPr marL="457200" lvl="1" indent="0">
              <a:buNone/>
            </a:pPr>
            <a:endParaRPr lang="en-GB" sz="1600" dirty="0">
              <a:ea typeface="ＭＳ Ｐゴシック" pitchFamily="34" charset="-128"/>
            </a:endParaRPr>
          </a:p>
        </p:txBody>
      </p:sp>
      <p:sp>
        <p:nvSpPr>
          <p:cNvPr id="22531" name="Espace réservé du numéro de diapositive 4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4505267-D978-4456-941E-12421ABA76E8}" type="slidenum">
              <a:rPr lang="en-US" altLang="fr-FR" smtClean="0"/>
              <a:pPr/>
              <a:t>9</a:t>
            </a:fld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2189983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xmlns:p14="http://schemas.microsoft.com/office/powerpoint/2010/main" spd="slow" advClick="0" advTm="10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4537</TotalTime>
  <Words>1338</Words>
  <Application>Microsoft Macintosh PowerPoint</Application>
  <PresentationFormat>On-screen Show (4:3)</PresentationFormat>
  <Paragraphs>152</Paragraphs>
  <Slides>21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CYBERSECURITY IN ETSI</vt:lpstr>
      <vt:lpstr>ETSI Cybersecurity initiatives</vt:lpstr>
      <vt:lpstr>ETSI Cybersecurity initiatives</vt:lpstr>
      <vt:lpstr>ETSI Cybersecurity initiatives</vt:lpstr>
      <vt:lpstr>ETSI Cybersecurity initiatives</vt:lpstr>
      <vt:lpstr>ETSI Cybersecurity initiatives</vt:lpstr>
      <vt:lpstr>External Organisations</vt:lpstr>
      <vt:lpstr>Major topics</vt:lpstr>
      <vt:lpstr>New publications of major interest </vt:lpstr>
      <vt:lpstr>Recent and future events and workshops</vt:lpstr>
      <vt:lpstr>PowerPoint Presentation</vt:lpstr>
      <vt:lpstr>Secure by Design (1)</vt:lpstr>
      <vt:lpstr>Secure by Design (2)</vt:lpstr>
      <vt:lpstr>Quantum Safe Cryptography (1)</vt:lpstr>
      <vt:lpstr>Quantum Safe Cryptography (2)</vt:lpstr>
      <vt:lpstr>Quantum Safe Cryptography (3)</vt:lpstr>
      <vt:lpstr>Privacy (supported by Security)</vt:lpstr>
      <vt:lpstr>Middlebox Work (1)</vt:lpstr>
      <vt:lpstr>Middlebox Work (2)</vt:lpstr>
      <vt:lpstr>Middlebox Work (3)</vt:lpstr>
      <vt:lpstr>PowerPoint Presentation</vt:lpstr>
    </vt:vector>
  </TitlesOfParts>
  <Company>CENCENELEC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Christine Van Vlierden</dc:creator>
  <cp:lastModifiedBy>Simon Hicks</cp:lastModifiedBy>
  <cp:revision>116</cp:revision>
  <dcterms:created xsi:type="dcterms:W3CDTF">2014-06-06T11:44:21Z</dcterms:created>
  <dcterms:modified xsi:type="dcterms:W3CDTF">2018-08-27T20:19:49Z</dcterms:modified>
</cp:coreProperties>
</file>