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65" r:id="rId2"/>
    <p:sldId id="266" r:id="rId3"/>
    <p:sldId id="280" r:id="rId4"/>
    <p:sldId id="284" r:id="rId5"/>
    <p:sldId id="285" r:id="rId6"/>
    <p:sldId id="286" r:id="rId7"/>
    <p:sldId id="287" r:id="rId8"/>
    <p:sldId id="278" r:id="rId9"/>
    <p:sldId id="289" r:id="rId10"/>
    <p:sldId id="267" r:id="rId11"/>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00" autoAdjust="0"/>
    <p:restoredTop sz="76247" autoAdjust="0"/>
  </p:normalViewPr>
  <p:slideViewPr>
    <p:cSldViewPr showGuides="1">
      <p:cViewPr varScale="1">
        <p:scale>
          <a:sx n="49" d="100"/>
          <a:sy n="49" d="100"/>
        </p:scale>
        <p:origin x="1264"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26" d="100"/>
          <a:sy n="126" d="100"/>
        </p:scale>
        <p:origin x="4912" y="6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2018-08-22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cs.google.com/file/d/0B2nnxMhTMGh4WTVsSVRsb01ha3c/edit?usp=drive_web"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ec.europa.eu/digital-single-market/en/news/new-version-machine-2-machine-standard-smart-appliances-introduced-etsi" TargetMode="External"/><Relationship Id="rId4" Type="http://schemas.openxmlformats.org/officeDocument/2006/relationships/hyperlink" Target="http://www.etsi.org/deliver/etsi_ts/103200_103299/103264/02.01.01_60/ts_103264v020101p.pd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ClrTx/>
              <a:buSzPct val="50000"/>
              <a:buFontTx/>
              <a:buNone/>
            </a:pPr>
            <a:r>
              <a:rPr lang="en-US" altLang="en-US" sz="1200" dirty="0" err="1" smtClean="0">
                <a:solidFill>
                  <a:srgbClr val="003399"/>
                </a:solidFill>
                <a:latin typeface="+mn-lt"/>
              </a:rPr>
              <a:t>IoT</a:t>
            </a:r>
            <a:r>
              <a:rPr lang="en-US" altLang="en-US" sz="1200" dirty="0" smtClean="0">
                <a:solidFill>
                  <a:srgbClr val="003399"/>
                </a:solidFill>
                <a:latin typeface="+mn-lt"/>
              </a:rPr>
              <a:t> creates new challenges and also new opportunities</a:t>
            </a:r>
            <a:r>
              <a:rPr lang="en-US" altLang="en-US" sz="1200" baseline="0" dirty="0" smtClean="0">
                <a:solidFill>
                  <a:srgbClr val="003399"/>
                </a:solidFill>
                <a:latin typeface="+mn-lt"/>
              </a:rPr>
              <a:t> where standards have to play an important role</a:t>
            </a:r>
          </a:p>
          <a:p>
            <a:pPr marL="0" indent="0">
              <a:spcBef>
                <a:spcPct val="0"/>
              </a:spcBef>
              <a:buClrTx/>
              <a:buSzPct val="50000"/>
              <a:buFontTx/>
              <a:buNone/>
            </a:pPr>
            <a:endParaRPr lang="en-US" altLang="en-US" sz="1200" dirty="0" smtClean="0">
              <a:solidFill>
                <a:srgbClr val="003399"/>
              </a:solidFill>
              <a:latin typeface="+mn-lt"/>
            </a:endParaRPr>
          </a:p>
          <a:p>
            <a:pPr marL="171450" indent="-171450">
              <a:spcBef>
                <a:spcPct val="0"/>
              </a:spcBef>
              <a:buClrTx/>
              <a:buSzPct val="50000"/>
              <a:buFont typeface="Arial" panose="020B0604020202020204" pitchFamily="34" charset="0"/>
              <a:buChar char="•"/>
            </a:pPr>
            <a:r>
              <a:rPr lang="en-US" altLang="en-US" sz="1200" dirty="0" smtClean="0">
                <a:solidFill>
                  <a:srgbClr val="003399"/>
                </a:solidFill>
                <a:latin typeface="+mn-lt"/>
              </a:rPr>
              <a:t>Safety</a:t>
            </a:r>
          </a:p>
          <a:p>
            <a:pPr marL="171450" indent="-171450">
              <a:spcBef>
                <a:spcPct val="0"/>
              </a:spcBef>
              <a:buClrTx/>
              <a:buSzPct val="50000"/>
              <a:buFont typeface="Arial" panose="020B0604020202020204" pitchFamily="34" charset="0"/>
              <a:buChar char="•"/>
            </a:pPr>
            <a:r>
              <a:rPr lang="en-US" altLang="en-US" sz="1200" dirty="0" smtClean="0">
                <a:solidFill>
                  <a:schemeClr val="tx1">
                    <a:lumMod val="50000"/>
                    <a:lumOff val="50000"/>
                  </a:schemeClr>
                </a:solidFill>
                <a:latin typeface="+mn-lt"/>
              </a:rPr>
              <a:t>Service quality</a:t>
            </a:r>
          </a:p>
          <a:p>
            <a:pPr marL="171450" indent="-171450">
              <a:spcBef>
                <a:spcPct val="0"/>
              </a:spcBef>
              <a:buClrTx/>
              <a:buSzPct val="50000"/>
              <a:buFont typeface="Arial" panose="020B0604020202020204" pitchFamily="34" charset="0"/>
              <a:buChar char="•"/>
            </a:pPr>
            <a:r>
              <a:rPr lang="en-US" altLang="en-US" sz="1200" dirty="0" smtClean="0">
                <a:solidFill>
                  <a:srgbClr val="003399"/>
                </a:solidFill>
                <a:latin typeface="+mn-lt"/>
              </a:rPr>
              <a:t>Confidence &amp; Cybersecurity</a:t>
            </a:r>
          </a:p>
          <a:p>
            <a:pPr marL="171450" indent="-171450">
              <a:spcBef>
                <a:spcPct val="0"/>
              </a:spcBef>
              <a:buClrTx/>
              <a:buSzPct val="50000"/>
              <a:buFont typeface="Arial" panose="020B0604020202020204" pitchFamily="34" charset="0"/>
              <a:buChar char="•"/>
            </a:pPr>
            <a:r>
              <a:rPr lang="en-US" altLang="en-US" sz="1200" dirty="0" smtClean="0">
                <a:solidFill>
                  <a:schemeClr val="tx1">
                    <a:lumMod val="50000"/>
                    <a:lumOff val="50000"/>
                  </a:schemeClr>
                </a:solidFill>
                <a:latin typeface="+mn-lt"/>
              </a:rPr>
              <a:t>Data Privacy</a:t>
            </a:r>
          </a:p>
          <a:p>
            <a:pPr marL="171450" indent="-171450">
              <a:spcBef>
                <a:spcPct val="0"/>
              </a:spcBef>
              <a:buClrTx/>
              <a:buSzPct val="50000"/>
              <a:buFont typeface="Arial" panose="020B0604020202020204" pitchFamily="34" charset="0"/>
              <a:buChar char="•"/>
            </a:pPr>
            <a:r>
              <a:rPr lang="en-US" altLang="en-US" sz="1200" dirty="0" smtClean="0">
                <a:solidFill>
                  <a:srgbClr val="003399"/>
                </a:solidFill>
                <a:latin typeface="+mn-lt"/>
              </a:rPr>
              <a:t>Accessibility</a:t>
            </a:r>
          </a:p>
          <a:p>
            <a:pPr marL="171450" indent="-171450">
              <a:spcBef>
                <a:spcPct val="0"/>
              </a:spcBef>
              <a:buClrTx/>
              <a:buSzPct val="50000"/>
              <a:buFont typeface="Arial" panose="020B0604020202020204" pitchFamily="34" charset="0"/>
              <a:buChar char="•"/>
            </a:pPr>
            <a:r>
              <a:rPr lang="en-US" altLang="en-US" sz="1200" dirty="0" smtClean="0">
                <a:solidFill>
                  <a:schemeClr val="tx1">
                    <a:lumMod val="50000"/>
                    <a:lumOff val="50000"/>
                  </a:schemeClr>
                </a:solidFill>
                <a:latin typeface="+mn-lt"/>
              </a:rPr>
              <a:t>Efficiency</a:t>
            </a:r>
          </a:p>
          <a:p>
            <a:pPr marL="171450" indent="-171450">
              <a:spcBef>
                <a:spcPct val="0"/>
              </a:spcBef>
              <a:buClrTx/>
              <a:buSzPct val="50000"/>
              <a:buFont typeface="Arial" panose="020B0604020202020204" pitchFamily="34" charset="0"/>
              <a:buChar char="•"/>
            </a:pPr>
            <a:r>
              <a:rPr lang="en-US" altLang="en-US" sz="1200" dirty="0" smtClean="0">
                <a:solidFill>
                  <a:srgbClr val="003399"/>
                </a:solidFill>
                <a:latin typeface="+mn-lt"/>
              </a:rPr>
              <a:t>Sustainability</a:t>
            </a:r>
          </a:p>
          <a:p>
            <a:pPr marL="171450" indent="-171450">
              <a:spcBef>
                <a:spcPct val="0"/>
              </a:spcBef>
              <a:buClrTx/>
              <a:buSzPct val="50000"/>
              <a:buFont typeface="Arial" panose="020B0604020202020204" pitchFamily="34" charset="0"/>
              <a:buChar char="•"/>
            </a:pPr>
            <a:r>
              <a:rPr lang="en-US" altLang="en-US" sz="1200" dirty="0" smtClean="0">
                <a:solidFill>
                  <a:schemeClr val="tx1">
                    <a:lumMod val="50000"/>
                    <a:lumOff val="50000"/>
                  </a:schemeClr>
                </a:solidFill>
                <a:latin typeface="+mn-lt"/>
              </a:rPr>
              <a:t>Reference architectures</a:t>
            </a:r>
          </a:p>
          <a:p>
            <a:pPr marL="171450" indent="-171450">
              <a:spcBef>
                <a:spcPct val="0"/>
              </a:spcBef>
              <a:buClrTx/>
              <a:buSzPct val="50000"/>
              <a:buFont typeface="Arial" panose="020B0604020202020204" pitchFamily="34" charset="0"/>
              <a:buChar char="•"/>
            </a:pPr>
            <a:r>
              <a:rPr lang="en-US" altLang="en-US" sz="1200" dirty="0" smtClean="0">
                <a:solidFill>
                  <a:srgbClr val="003399"/>
                </a:solidFill>
                <a:latin typeface="+mn-lt"/>
              </a:rPr>
              <a:t>Interoperability (data &amp; services</a:t>
            </a:r>
          </a:p>
          <a:p>
            <a:pPr indent="-254000">
              <a:spcBef>
                <a:spcPct val="0"/>
              </a:spcBef>
              <a:buClrTx/>
              <a:buSzPct val="50000"/>
              <a:buFont typeface="Wingdings 3" panose="05040102010807070707" pitchFamily="18" charset="2"/>
              <a:buChar char="y"/>
            </a:pPr>
            <a:endParaRPr lang="en-US" sz="1200" dirty="0" smtClean="0">
              <a:solidFill>
                <a:srgbClr val="003399"/>
              </a:solidFill>
              <a:latin typeface="+mn-lt"/>
            </a:endParaRPr>
          </a:p>
          <a:p>
            <a:pPr marL="0" indent="0">
              <a:spcBef>
                <a:spcPct val="0"/>
              </a:spcBef>
              <a:buClrTx/>
              <a:buSzPct val="50000"/>
              <a:buFont typeface="Wingdings 3" panose="05040102010807070707" pitchFamily="18" charset="2"/>
              <a:buNone/>
            </a:pPr>
            <a:r>
              <a:rPr lang="en-US" sz="1200" dirty="0" smtClean="0">
                <a:solidFill>
                  <a:srgbClr val="003399"/>
                </a:solidFill>
                <a:latin typeface="+mn-lt"/>
              </a:rPr>
              <a:t>Versus</a:t>
            </a:r>
          </a:p>
          <a:p>
            <a:pPr marL="171450" indent="-171450">
              <a:spcBef>
                <a:spcPts val="600"/>
              </a:spcBef>
              <a:buClr>
                <a:srgbClr val="003399"/>
              </a:buClr>
              <a:buSzPct val="50000"/>
              <a:buFont typeface="Arial" panose="020B0604020202020204" pitchFamily="34" charset="0"/>
              <a:buChar char="•"/>
            </a:pPr>
            <a:r>
              <a:rPr lang="en-GB" sz="1200" kern="0" dirty="0" smtClean="0">
                <a:solidFill>
                  <a:srgbClr val="003399"/>
                </a:solidFill>
              </a:rPr>
              <a:t>(Vertical) sectors</a:t>
            </a:r>
          </a:p>
          <a:p>
            <a:pPr marL="171450" indent="-171450">
              <a:spcBef>
                <a:spcPts val="600"/>
              </a:spcBef>
              <a:buClr>
                <a:srgbClr val="003399"/>
              </a:buClr>
              <a:buSzPct val="50000"/>
              <a:buFont typeface="Arial" panose="020B0604020202020204" pitchFamily="34" charset="0"/>
              <a:buChar char="•"/>
            </a:pPr>
            <a:r>
              <a:rPr lang="en-GB" sz="1200" kern="0" dirty="0" smtClean="0">
                <a:solidFill>
                  <a:srgbClr val="003399"/>
                </a:solidFill>
              </a:rPr>
              <a:t>Different vendors</a:t>
            </a:r>
          </a:p>
          <a:p>
            <a:pPr marL="171450" indent="-171450">
              <a:spcBef>
                <a:spcPts val="600"/>
              </a:spcBef>
              <a:buClr>
                <a:srgbClr val="003399"/>
              </a:buClr>
              <a:buSzPct val="50000"/>
              <a:buFont typeface="Arial" panose="020B0604020202020204" pitchFamily="34" charset="0"/>
              <a:buChar char="•"/>
            </a:pPr>
            <a:r>
              <a:rPr lang="en-GB" sz="1200" kern="0" dirty="0" smtClean="0">
                <a:solidFill>
                  <a:srgbClr val="003399"/>
                </a:solidFill>
              </a:rPr>
              <a:t>The grid/network</a:t>
            </a:r>
          </a:p>
          <a:p>
            <a:pPr marL="171450" indent="-171450">
              <a:spcBef>
                <a:spcPts val="600"/>
              </a:spcBef>
              <a:buClr>
                <a:srgbClr val="003399"/>
              </a:buClr>
              <a:buSzPct val="50000"/>
              <a:buFont typeface="Arial" panose="020B0604020202020204" pitchFamily="34" charset="0"/>
              <a:buChar char="•"/>
            </a:pPr>
            <a:r>
              <a:rPr lang="en-GB" sz="1200" kern="0" dirty="0" smtClean="0">
                <a:solidFill>
                  <a:srgbClr val="003399"/>
                </a:solidFill>
              </a:rPr>
              <a:t>Market players</a:t>
            </a:r>
          </a:p>
          <a:p>
            <a:pPr marL="171450" indent="-171450">
              <a:spcBef>
                <a:spcPts val="600"/>
              </a:spcBef>
              <a:buClr>
                <a:srgbClr val="003399"/>
              </a:buClr>
              <a:buSzPct val="50000"/>
              <a:buFont typeface="Arial" panose="020B0604020202020204" pitchFamily="34" charset="0"/>
              <a:buChar char="•"/>
            </a:pPr>
            <a:r>
              <a:rPr lang="en-GB" sz="1200" kern="0" dirty="0" smtClean="0">
                <a:solidFill>
                  <a:srgbClr val="003399"/>
                </a:solidFill>
              </a:rPr>
              <a:t>Technologies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2</a:t>
            </a:fld>
            <a:endParaRPr lang="en-GB" altLang="en-US"/>
          </a:p>
        </p:txBody>
      </p:sp>
    </p:spTree>
    <p:extLst>
      <p:ext uri="{BB962C8B-B14F-4D97-AF65-F5344CB8AC3E}">
        <p14:creationId xmlns:p14="http://schemas.microsoft.com/office/powerpoint/2010/main" val="191821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aseline="0" dirty="0" smtClean="0"/>
              <a:t>Where do we fit?</a:t>
            </a:r>
          </a:p>
          <a:p>
            <a:endParaRPr lang="en-GB" sz="1200" baseline="0" dirty="0" smtClean="0"/>
          </a:p>
          <a:p>
            <a:pPr marL="171450" indent="-171450">
              <a:buFont typeface="Arial" panose="020B0604020202020204" pitchFamily="34" charset="0"/>
              <a:buChar char="•"/>
            </a:pPr>
            <a:r>
              <a:rPr lang="en-GB" sz="1200" dirty="0" smtClean="0"/>
              <a:t>Communication Network &gt; ETSI, ITU-T, 3GPP</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smtClean="0"/>
              <a:t>Service layer &gt; oneM2M as the strong</a:t>
            </a:r>
            <a:r>
              <a:rPr lang="en-GB" sz="1200" baseline="0" dirty="0" smtClean="0"/>
              <a:t> example (</a:t>
            </a:r>
            <a:r>
              <a:rPr lang="en-GB" sz="1200" i="1" kern="1200" dirty="0" smtClean="0">
                <a:solidFill>
                  <a:schemeClr val="tx1"/>
                </a:solidFill>
                <a:effectLst/>
                <a:latin typeface="+mn-lt"/>
                <a:ea typeface="+mn-ea"/>
                <a:cs typeface="+mn-cs"/>
              </a:rPr>
              <a:t>The oneM2M community is developing normative (TS) and informative (TR) specifications providing a framework to support applications and services such as smart cities, smart grids, connected cars, home automation and health (that</a:t>
            </a:r>
            <a:r>
              <a:rPr lang="en-GB" sz="1200" i="1" kern="1200" baseline="0" dirty="0" smtClean="0">
                <a:solidFill>
                  <a:schemeClr val="tx1"/>
                </a:solidFill>
                <a:effectLst/>
                <a:latin typeface="+mn-lt"/>
                <a:ea typeface="+mn-ea"/>
                <a:cs typeface="+mn-cs"/>
              </a:rPr>
              <a:t> means CEN-CLC verticals) but they are also relying on “Network” standardization activities ensured by other standardization organisations)</a:t>
            </a:r>
            <a:endParaRPr lang="en-GB" sz="1200" i="1"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dirty="0" smtClean="0"/>
              <a:t>Application layer &gt; CEN-CLC and also ISO and IEC</a:t>
            </a:r>
          </a:p>
          <a:p>
            <a:pPr>
              <a:defRPr/>
            </a:pPr>
            <a:endParaRPr lang="en-US" sz="1200" b="1" dirty="0" smtClean="0">
              <a:solidFill>
                <a:schemeClr val="accent5">
                  <a:lumMod val="50000"/>
                </a:schemeClr>
              </a:solidFill>
              <a:cs typeface="Arial" charset="0"/>
            </a:endParaRPr>
          </a:p>
          <a:p>
            <a:pPr>
              <a:defRPr/>
            </a:pPr>
            <a:r>
              <a:rPr lang="en-US" sz="1200" b="1" dirty="0" smtClean="0">
                <a:solidFill>
                  <a:schemeClr val="accent5">
                    <a:lumMod val="50000"/>
                  </a:schemeClr>
                </a:solidFill>
                <a:cs typeface="Arial" charset="0"/>
              </a:rPr>
              <a:t>AE:	Application Entity</a:t>
            </a:r>
          </a:p>
          <a:p>
            <a:pPr>
              <a:defRPr/>
            </a:pPr>
            <a:r>
              <a:rPr lang="en-US" sz="1200" b="1" dirty="0" smtClean="0">
                <a:solidFill>
                  <a:srgbClr val="C00000"/>
                </a:solidFill>
                <a:cs typeface="Arial" charset="0"/>
              </a:rPr>
              <a:t>CSE:	Common Services Entity</a:t>
            </a:r>
          </a:p>
          <a:p>
            <a:pPr>
              <a:defRPr/>
            </a:pPr>
            <a:endParaRPr lang="en-US" sz="1200" b="1" dirty="0" smtClean="0">
              <a:solidFill>
                <a:srgbClr val="C00000"/>
              </a:solidFill>
              <a:cs typeface="Arial" charset="0"/>
            </a:endParaRPr>
          </a:p>
          <a:p>
            <a:r>
              <a:rPr lang="en-GB" dirty="0" smtClean="0"/>
              <a:t>Standardization response to be given at</a:t>
            </a:r>
          </a:p>
          <a:p>
            <a:pPr marL="285750" indent="-285750">
              <a:buFont typeface="Arial" panose="020B0604020202020204" pitchFamily="34" charset="0"/>
              <a:buChar char="•"/>
            </a:pPr>
            <a:r>
              <a:rPr lang="en-GB" dirty="0" smtClean="0"/>
              <a:t>European level</a:t>
            </a:r>
          </a:p>
          <a:p>
            <a:pPr marL="285750" indent="-285750">
              <a:buFont typeface="Arial" panose="020B0604020202020204" pitchFamily="34" charset="0"/>
              <a:buChar char="•"/>
            </a:pPr>
            <a:r>
              <a:rPr lang="en-GB" dirty="0" smtClean="0"/>
              <a:t>International level (ISO, IEC including ISO/IEC JTC1)</a:t>
            </a:r>
          </a:p>
          <a:p>
            <a:pPr marL="285750" indent="-285750">
              <a:buFont typeface="Arial" panose="020B0604020202020204" pitchFamily="34" charset="0"/>
              <a:buChar char="•"/>
            </a:pPr>
            <a:endParaRPr lang="en-GB" dirty="0" smtClean="0"/>
          </a:p>
          <a:p>
            <a:pPr>
              <a:defRPr/>
            </a:pPr>
            <a:endParaRPr lang="en-US" sz="1200" b="1" dirty="0">
              <a:solidFill>
                <a:srgbClr val="C00000"/>
              </a:solidFill>
              <a:cs typeface="Arial" charset="0"/>
            </a:endParaRPr>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3</a:t>
            </a:fld>
            <a:endParaRPr lang="en-GB" altLang="en-US"/>
          </a:p>
        </p:txBody>
      </p:sp>
    </p:spTree>
    <p:extLst>
      <p:ext uri="{BB962C8B-B14F-4D97-AF65-F5344CB8AC3E}">
        <p14:creationId xmlns:p14="http://schemas.microsoft.com/office/powerpoint/2010/main" val="1382865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4</a:t>
            </a:fld>
            <a:endParaRPr lang="en-GB" altLang="en-US"/>
          </a:p>
        </p:txBody>
      </p:sp>
    </p:spTree>
    <p:extLst>
      <p:ext uri="{BB962C8B-B14F-4D97-AF65-F5344CB8AC3E}">
        <p14:creationId xmlns:p14="http://schemas.microsoft.com/office/powerpoint/2010/main" val="4050839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2017, CEN and CENELEC explored the need to further improve the effective standardization environment in support of their traditional sectors such as manufacturing, healthcare, mobility, services, living or energy. This resulted in the establishment of the “Strategic Plan for Digital Transformation” to support the digitization of European industry with a flexible and timely standardization response, offering modern tools and platforms to develop machine-readable and interpretable standardization solutions. To lead the digital transformation of European standardization and get closer to industry, CEN and CENELEC will establish key partnerships to ensure cross-fertilization between industry sectors and horizontal digital domains, such as cyber-security and data privacy, and the uptake of innovative development.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This Plan has been  complemented in 2018 with a “Strategic Innovation Plan” to engage with researchers and innovators through recognizing research contributions as well as offer deliverables and processes that meet researchers and innovators needs through a fast–track approach.</a:t>
            </a:r>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5</a:t>
            </a:fld>
            <a:endParaRPr lang="en-GB" altLang="en-US"/>
          </a:p>
        </p:txBody>
      </p:sp>
    </p:spTree>
    <p:extLst>
      <p:ext uri="{BB962C8B-B14F-4D97-AF65-F5344CB8AC3E}">
        <p14:creationId xmlns:p14="http://schemas.microsoft.com/office/powerpoint/2010/main" val="1083836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u="none" baseline="0" dirty="0" smtClean="0"/>
              <a:t>DEI: Digitising European Industry: High level group (Ministries) under the leadership of the EC – DG CNECT</a:t>
            </a:r>
          </a:p>
          <a:p>
            <a:pPr marL="457200" lvl="1" indent="0">
              <a:buNone/>
            </a:pPr>
            <a:r>
              <a:rPr lang="en-GB" sz="1200" dirty="0" smtClean="0"/>
              <a:t>3 WGs to support the implementation of the DEI action plan</a:t>
            </a:r>
          </a:p>
          <a:p>
            <a:pPr lvl="1"/>
            <a:r>
              <a:rPr lang="en-GB" sz="1200" dirty="0" smtClean="0"/>
              <a:t>WG1- Digital Innovation Hubs, investments and skills</a:t>
            </a:r>
          </a:p>
          <a:p>
            <a:pPr lvl="1"/>
            <a:r>
              <a:rPr lang="en-GB" sz="1200" dirty="0" smtClean="0"/>
              <a:t>WG 2- Public-Private Partnerships</a:t>
            </a:r>
          </a:p>
          <a:p>
            <a:pPr lvl="1"/>
            <a:r>
              <a:rPr lang="en-GB" sz="1200" dirty="0" smtClean="0"/>
              <a:t>WG 3: Digital industrial platforms and standardisation &gt; MSP/DEI WG</a:t>
            </a:r>
          </a:p>
          <a:p>
            <a:pPr lvl="1"/>
            <a:endParaRPr lang="en-GB" sz="1200" dirty="0" smtClean="0">
              <a:sym typeface="Wingdings" panose="05000000000000000000" pitchFamily="2" charset="2"/>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The Multi-Stakeholder Platform (MSP) on ICT:</a:t>
            </a:r>
            <a:r>
              <a:rPr lang="en-GB" sz="1200" kern="1200" baseline="0" dirty="0" smtClean="0">
                <a:solidFill>
                  <a:schemeClr val="tx1"/>
                </a:solidFill>
                <a:effectLst/>
                <a:latin typeface="+mn-lt"/>
                <a:ea typeface="+mn-ea"/>
                <a:cs typeface="+mn-cs"/>
              </a:rPr>
              <a:t> </a:t>
            </a:r>
            <a:r>
              <a:rPr lang="en-GB" sz="1200" b="0" u="none" dirty="0" smtClean="0">
                <a:solidFill>
                  <a:schemeClr val="tx2"/>
                </a:solidFill>
                <a:sym typeface="Wingdings" panose="05000000000000000000" pitchFamily="2" charset="2"/>
              </a:rPr>
              <a:t>The advisory expert group on European ICT standardization</a:t>
            </a:r>
          </a:p>
          <a:p>
            <a:pPr marL="628650" lvl="1" indent="-171450" eaLnBrk="0" hangingPunct="0">
              <a:spcBef>
                <a:spcPct val="30000"/>
              </a:spcBef>
              <a:buFont typeface="Arial" panose="020B0604020202020204" pitchFamily="34" charset="0"/>
              <a:buChar char="•"/>
              <a:defRPr/>
            </a:pPr>
            <a:r>
              <a:rPr lang="en-GB" sz="2400" dirty="0" smtClean="0">
                <a:solidFill>
                  <a:schemeClr val="tx2"/>
                </a:solidFill>
                <a:sym typeface="Wingdings" panose="05000000000000000000" pitchFamily="2" charset="2"/>
              </a:rPr>
              <a:t>Identification of potential future ICT standardization needs in support of EU policies</a:t>
            </a:r>
          </a:p>
          <a:p>
            <a:pPr marL="628650" lvl="1" indent="-171450" eaLnBrk="0" hangingPunct="0">
              <a:spcBef>
                <a:spcPct val="30000"/>
              </a:spcBef>
              <a:buFont typeface="Arial" panose="020B0604020202020204" pitchFamily="34" charset="0"/>
              <a:buChar char="•"/>
              <a:defRPr/>
            </a:pPr>
            <a:r>
              <a:rPr lang="en-GB" sz="2400" dirty="0" smtClean="0">
                <a:solidFill>
                  <a:schemeClr val="tx2"/>
                </a:solidFill>
                <a:sym typeface="Wingdings" panose="05000000000000000000" pitchFamily="2" charset="2"/>
              </a:rPr>
              <a:t>Enhance cooperation between ICT standards-setting organizations, Member States and stakeholders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u="none" dirty="0" smtClean="0"/>
              <a:t>MS/DEI WG on standardization in Support of Digitising European Industry</a:t>
            </a:r>
            <a:endParaRPr lang="en-GB" b="0" u="none" baseline="0" dirty="0" smtClean="0"/>
          </a:p>
          <a:p>
            <a:pPr lvl="1">
              <a:buFont typeface="+mj-lt"/>
              <a:buAutoNum type="arabicParenR"/>
            </a:pPr>
            <a:r>
              <a:rPr lang="en-GB" u="none" dirty="0" smtClean="0"/>
              <a:t>Task: </a:t>
            </a:r>
            <a:r>
              <a:rPr lang="en-GB" sz="1800" b="0" i="0" dirty="0" smtClean="0"/>
              <a:t>Identify, as a starting point, the standardisation needs in the manufacturing sector, which might serve as a blueprint for other domains in the future. </a:t>
            </a:r>
          </a:p>
          <a:p>
            <a:pPr lvl="1">
              <a:buFont typeface="+mj-lt"/>
              <a:buAutoNum type="arabicParenR"/>
            </a:pPr>
            <a:r>
              <a:rPr lang="en-GB" sz="1800" b="0" i="0" dirty="0" smtClean="0"/>
              <a:t>Map the ongoing activities carried out by ESOs, SDOs, fora &amp; consortia, LSPs, PPPs, DE/IT/FR trilateral cooperation, other research projects, etc. that are relevant to the digitisation of European industry.</a:t>
            </a:r>
          </a:p>
          <a:p>
            <a:pPr lvl="1">
              <a:buFont typeface="+mj-lt"/>
              <a:buAutoNum type="arabicParenR"/>
            </a:pPr>
            <a:r>
              <a:rPr lang="en-GB" sz="1800" b="0" i="0" dirty="0" smtClean="0"/>
              <a:t>Develop a model for the synchronisation of the various standardisation activities, at the Member State level and at the European level – and in a global context. </a:t>
            </a:r>
          </a:p>
          <a:p>
            <a:pPr lvl="1">
              <a:buFont typeface="+mj-lt"/>
              <a:buAutoNum type="arabicParenR"/>
            </a:pPr>
            <a:r>
              <a:rPr lang="en-GB" sz="1800" b="0" i="0" dirty="0" smtClean="0"/>
              <a:t>Propose a first roadmap taking into account existing work such as national standardisation roadmaps and other related work, and specifying concrete actions that may be included in the Rolling Plan for ICT standardisation.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u="none"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u="none"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i="1" u="none" dirty="0" smtClean="0"/>
              <a:t>And</a:t>
            </a:r>
            <a:r>
              <a:rPr lang="en-GB" i="1" u="none" baseline="0" dirty="0" smtClean="0"/>
              <a:t> many more initiatives like…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i="1" u="none" baseline="0" dirty="0" smtClean="0"/>
              <a:t>the </a:t>
            </a:r>
            <a:r>
              <a:rPr lang="en-GB" i="1" u="none" dirty="0" smtClean="0"/>
              <a:t>Joint Initiative</a:t>
            </a:r>
            <a:r>
              <a:rPr lang="en-GB" i="1" u="none" baseline="0" dirty="0" smtClean="0"/>
              <a:t> on Standardization </a:t>
            </a:r>
            <a:r>
              <a:rPr lang="en-GB" i="1" baseline="0" dirty="0" smtClean="0"/>
              <a:t>Action 14 </a:t>
            </a:r>
            <a:r>
              <a:rPr lang="en-US" sz="1200" i="1" dirty="0" smtClean="0">
                <a:solidFill>
                  <a:schemeClr val="tx1">
                    <a:lumMod val="65000"/>
                    <a:lumOff val="35000"/>
                  </a:schemeClr>
                </a:solidFill>
                <a:latin typeface="Century Gothic" panose="020B0502020202020204" pitchFamily="34" charset="0"/>
              </a:rPr>
              <a:t>‘Standardization support to the Digital Transformation of Industry’</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i="1" dirty="0" smtClean="0">
                <a:solidFill>
                  <a:schemeClr val="tx1">
                    <a:lumMod val="65000"/>
                    <a:lumOff val="35000"/>
                  </a:schemeClr>
                </a:solidFill>
                <a:latin typeface="Century Gothic" panose="020B0502020202020204" pitchFamily="34" charset="0"/>
              </a:rPr>
              <a:t>Public-Private</a:t>
            </a:r>
            <a:r>
              <a:rPr lang="en-US" sz="1200" i="1" baseline="0" dirty="0" smtClean="0">
                <a:solidFill>
                  <a:schemeClr val="tx1">
                    <a:lumMod val="65000"/>
                    <a:lumOff val="35000"/>
                  </a:schemeClr>
                </a:solidFill>
                <a:latin typeface="Century Gothic" panose="020B0502020202020204" pitchFamily="34" charset="0"/>
              </a:rPr>
              <a:t> Partnerships and Joint undertaking </a:t>
            </a:r>
            <a:endParaRPr lang="en-US" sz="1200" i="1" dirty="0" smtClean="0">
              <a:solidFill>
                <a:schemeClr val="tx1">
                  <a:lumMod val="65000"/>
                  <a:lumOff val="35000"/>
                </a:schemeClr>
              </a:solidFill>
              <a:latin typeface="Century Gothic" panose="020B0502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i="1" kern="1200" dirty="0" smtClean="0">
                <a:solidFill>
                  <a:schemeClr val="tx1"/>
                </a:solidFill>
                <a:effectLst/>
                <a:latin typeface="+mn-lt"/>
                <a:ea typeface="+mn-ea"/>
                <a:cs typeface="+mn-cs"/>
              </a:rPr>
              <a:t>France, Germany and Italy trilateral cooperation to promote digitising manufacturing industry</a:t>
            </a:r>
            <a:endParaRPr lang="en-GB" i="1" u="none" dirty="0" smtClean="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6</a:t>
            </a:fld>
            <a:endParaRPr lang="en-GB" altLang="en-US"/>
          </a:p>
        </p:txBody>
      </p:sp>
    </p:spTree>
    <p:extLst>
      <p:ext uri="{BB962C8B-B14F-4D97-AF65-F5344CB8AC3E}">
        <p14:creationId xmlns:p14="http://schemas.microsoft.com/office/powerpoint/2010/main" val="3479526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600" dirty="0" smtClean="0">
                <a:latin typeface="Century Gothic" panose="020B0502020202020204" pitchFamily="34" charset="0"/>
              </a:rPr>
              <a:t>CEN and CENELEC each joined the oneM2M partnership in 2016 (for a period of 2 years), to </a:t>
            </a:r>
          </a:p>
          <a:p>
            <a:pPr marL="628650" lvl="1" indent="-171450">
              <a:spcBef>
                <a:spcPts val="600"/>
              </a:spcBef>
              <a:spcAft>
                <a:spcPts val="600"/>
              </a:spcAft>
              <a:buFont typeface="Arial" panose="020B0604020202020204" pitchFamily="34" charset="0"/>
              <a:buChar char="•"/>
            </a:pPr>
            <a:r>
              <a:rPr lang="en-GB" sz="1600" dirty="0" smtClean="0">
                <a:latin typeface="Century Gothic" panose="020B0502020202020204" pitchFamily="34" charset="0"/>
              </a:rPr>
              <a:t>Give a more complete picture to our stakeholders </a:t>
            </a:r>
          </a:p>
          <a:p>
            <a:pPr marL="628650" lvl="1" indent="-171450">
              <a:spcBef>
                <a:spcPts val="600"/>
              </a:spcBef>
              <a:spcAft>
                <a:spcPts val="600"/>
              </a:spcAft>
              <a:buFont typeface="Arial" panose="020B0604020202020204" pitchFamily="34" charset="0"/>
              <a:buChar char="•"/>
            </a:pPr>
            <a:r>
              <a:rPr lang="en-GB" sz="1600" dirty="0" smtClean="0">
                <a:latin typeface="Century Gothic" panose="020B0502020202020204" pitchFamily="34" charset="0"/>
              </a:rPr>
              <a:t>Contributing to setting the priorities, scopes and content of standardization ensuring </a:t>
            </a:r>
          </a:p>
          <a:p>
            <a:pPr marL="628650" lvl="1" indent="-171450">
              <a:spcBef>
                <a:spcPts val="600"/>
              </a:spcBef>
              <a:spcAft>
                <a:spcPts val="600"/>
              </a:spcAft>
              <a:buFont typeface="Arial" panose="020B0604020202020204" pitchFamily="34" charset="0"/>
              <a:buChar char="•"/>
            </a:pPr>
            <a:r>
              <a:rPr lang="en-GB" sz="1600" dirty="0" smtClean="0">
                <a:latin typeface="Century Gothic" panose="020B0502020202020204" pitchFamily="34" charset="0"/>
              </a:rPr>
              <a:t>Give visibility to the international work (ISO, IEC incl. ISO/IEC JTC1)</a:t>
            </a:r>
          </a:p>
          <a:p>
            <a:pPr lvl="0"/>
            <a:r>
              <a:rPr lang="en-GB" sz="1600" dirty="0" smtClean="0">
                <a:latin typeface="Century Gothic" panose="020B0502020202020204" pitchFamily="34" charset="0"/>
              </a:rPr>
              <a:t>But despite efforts to identify concrete needs of CEN and CENELEC technical bodies and opportunities to link the CEN – CENELEC work programme with oneM2M, progress has been limited and the prospect for significant engagement in future that would derive value for CEN – CENELEC stakeholders appears </a:t>
            </a:r>
            <a:r>
              <a:rPr lang="en-GB" sz="1600" dirty="0" err="1" smtClean="0">
                <a:latin typeface="Century Gothic" panose="020B0502020202020204" pitchFamily="34" charset="0"/>
              </a:rPr>
              <a:t>lim</a:t>
            </a:r>
            <a:endParaRPr lang="en-GB" sz="1600" dirty="0" smtClean="0">
              <a:latin typeface="Century Gothic" panose="020B0502020202020204" pitchFamily="34" charset="0"/>
            </a:endParaRPr>
          </a:p>
          <a:p>
            <a:pPr lvl="0"/>
            <a:endParaRPr lang="en-GB" sz="1600" dirty="0" smtClean="0">
              <a:latin typeface="Century Gothic" panose="020B0502020202020204" pitchFamily="34" charset="0"/>
            </a:endParaRPr>
          </a:p>
          <a:p>
            <a:pPr lvl="0"/>
            <a:r>
              <a:rPr lang="en-GB" sz="1600" dirty="0" err="1" smtClean="0">
                <a:latin typeface="Century Gothic" panose="020B0502020202020204" pitchFamily="34" charset="0"/>
              </a:rPr>
              <a:t>IoT</a:t>
            </a:r>
            <a:r>
              <a:rPr lang="en-GB" sz="1600" dirty="0" smtClean="0">
                <a:latin typeface="Century Gothic" panose="020B0502020202020204" pitchFamily="34" charset="0"/>
              </a:rPr>
              <a:t> Pilot</a:t>
            </a:r>
            <a:r>
              <a:rPr lang="en-GB" sz="1600" baseline="0" dirty="0" smtClean="0">
                <a:latin typeface="Century Gothic" panose="020B0502020202020204" pitchFamily="34" charset="0"/>
              </a:rPr>
              <a:t> Projects:</a:t>
            </a:r>
          </a:p>
          <a:p>
            <a:pPr lvl="0"/>
            <a:r>
              <a:rPr lang="en-GB" sz="1600" dirty="0" smtClean="0">
                <a:effectLst/>
              </a:rPr>
              <a:t>#2: </a:t>
            </a:r>
            <a:r>
              <a:rPr lang="en-US" sz="1600" dirty="0" smtClean="0">
                <a:effectLst/>
              </a:rPr>
              <a:t>End-user data management: privacy protection</a:t>
            </a:r>
            <a:endParaRPr lang="en-GB" sz="1600" dirty="0" smtClean="0">
              <a:effectLst/>
            </a:endParaRPr>
          </a:p>
          <a:p>
            <a:pPr lvl="0"/>
            <a:r>
              <a:rPr lang="en-GB" sz="1600" dirty="0" smtClean="0">
                <a:effectLst/>
              </a:rPr>
              <a:t>#3: Smart home: Privacy by design</a:t>
            </a:r>
          </a:p>
          <a:p>
            <a:pPr lvl="0"/>
            <a:r>
              <a:rPr lang="en-GB" sz="1600" dirty="0" smtClean="0">
                <a:effectLst/>
              </a:rPr>
              <a:t>#4: Identification and authorization of objects</a:t>
            </a:r>
          </a:p>
          <a:p>
            <a:pPr lvl="0"/>
            <a:r>
              <a:rPr lang="en-GB" sz="1600" dirty="0" smtClean="0">
                <a:effectLst/>
              </a:rPr>
              <a:t>#6: Charter and industry Code of Conduct for SEPs licensing best practices </a:t>
            </a:r>
          </a:p>
          <a:p>
            <a:pPr lvl="0"/>
            <a:r>
              <a:rPr lang="en-GB" sz="1600" dirty="0" smtClean="0">
                <a:effectLst/>
              </a:rPr>
              <a:t>#7: Vertical industry requirements (based on Siemens 5G paper) </a:t>
            </a:r>
          </a:p>
          <a:p>
            <a:pPr lvl="0"/>
            <a:r>
              <a:rPr lang="en-GB" sz="1600" dirty="0" smtClean="0">
                <a:effectLst/>
              </a:rPr>
              <a:t>#8: Establishing </a:t>
            </a:r>
            <a:r>
              <a:rPr lang="en-GB" sz="1600" dirty="0" err="1" smtClean="0">
                <a:effectLst/>
              </a:rPr>
              <a:t>IoT</a:t>
            </a:r>
            <a:r>
              <a:rPr lang="en-GB" sz="1600" dirty="0" smtClean="0">
                <a:effectLst/>
              </a:rPr>
              <a:t> data brokerage in Europe</a:t>
            </a:r>
          </a:p>
          <a:p>
            <a:pPr lvl="0"/>
            <a:endParaRPr lang="en-GB" sz="1600" dirty="0" smtClean="0">
              <a:effectLst/>
            </a:endParaRPr>
          </a:p>
          <a:p>
            <a:pPr>
              <a:spcBef>
                <a:spcPts val="600"/>
              </a:spcBef>
            </a:pPr>
            <a:r>
              <a:rPr lang="en-GB" sz="1400" b="1" dirty="0" smtClean="0">
                <a:latin typeface="Century Gothic" panose="020B0502020202020204" pitchFamily="34" charset="0"/>
              </a:rPr>
              <a:t>oneM2M  </a:t>
            </a:r>
          </a:p>
          <a:p>
            <a:pPr lvl="1"/>
            <a:r>
              <a:rPr lang="en-GB" sz="1400" dirty="0" smtClean="0">
                <a:latin typeface="Century Gothic" panose="020B0502020202020204" pitchFamily="34" charset="0"/>
              </a:rPr>
              <a:t>CEN and CENELEC joined oneM2M in 2016 for a period of 2 years, to </a:t>
            </a:r>
          </a:p>
          <a:p>
            <a:pPr marL="628650" lvl="1" indent="-171450">
              <a:spcBef>
                <a:spcPts val="0"/>
              </a:spcBef>
              <a:spcAft>
                <a:spcPts val="0"/>
              </a:spcAft>
              <a:buFont typeface="Arial" panose="020B0604020202020204" pitchFamily="34" charset="0"/>
              <a:buChar char="•"/>
            </a:pPr>
            <a:r>
              <a:rPr lang="en-GB" sz="1400" dirty="0" smtClean="0">
                <a:latin typeface="Century Gothic" panose="020B0502020202020204" pitchFamily="34" charset="0"/>
              </a:rPr>
              <a:t>Give a more complete picture to our stakeholders </a:t>
            </a:r>
          </a:p>
          <a:p>
            <a:pPr marL="628650" lvl="1" indent="-171450">
              <a:spcBef>
                <a:spcPts val="0"/>
              </a:spcBef>
              <a:spcAft>
                <a:spcPts val="0"/>
              </a:spcAft>
              <a:buFont typeface="Arial" panose="020B0604020202020204" pitchFamily="34" charset="0"/>
              <a:buChar char="•"/>
            </a:pPr>
            <a:r>
              <a:rPr lang="en-GB" sz="1400" dirty="0" smtClean="0">
                <a:latin typeface="Century Gothic" panose="020B0502020202020204" pitchFamily="34" charset="0"/>
              </a:rPr>
              <a:t>Contributing to setting the priorities, scopes and content of standardization ensuring </a:t>
            </a:r>
          </a:p>
          <a:p>
            <a:pPr marL="628650" lvl="1" indent="-171450">
              <a:spcBef>
                <a:spcPts val="0"/>
              </a:spcBef>
              <a:spcAft>
                <a:spcPts val="0"/>
              </a:spcAft>
              <a:buFont typeface="Arial" panose="020B0604020202020204" pitchFamily="34" charset="0"/>
              <a:buChar char="•"/>
            </a:pPr>
            <a:r>
              <a:rPr lang="en-GB" sz="1400" dirty="0" smtClean="0">
                <a:latin typeface="Century Gothic" panose="020B0502020202020204" pitchFamily="34" charset="0"/>
              </a:rPr>
              <a:t>Give visibility to the international work (ISO, IEC incl. ISO/IEC JTC1)</a:t>
            </a:r>
          </a:p>
          <a:p>
            <a:pPr lvl="1"/>
            <a:r>
              <a:rPr lang="en-GB" sz="1400" dirty="0" smtClean="0">
                <a:latin typeface="Century Gothic" panose="020B0502020202020204" pitchFamily="34" charset="0"/>
              </a:rPr>
              <a:t>Despite efforts to identify concrete needs of CEN and CENELEC technical bodies and opportunities to link the CEN – CENELEC work programme with oneM2M, progress has been limited</a:t>
            </a:r>
            <a:endParaRPr lang="en-GB" sz="1600" dirty="0" smtClean="0">
              <a:effectLst/>
            </a:endParaRPr>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7</a:t>
            </a:fld>
            <a:endParaRPr lang="en-GB" altLang="en-US"/>
          </a:p>
        </p:txBody>
      </p:sp>
    </p:spTree>
    <p:extLst>
      <p:ext uri="{BB962C8B-B14F-4D97-AF65-F5344CB8AC3E}">
        <p14:creationId xmlns:p14="http://schemas.microsoft.com/office/powerpoint/2010/main" val="307113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Some examples</a:t>
            </a:r>
            <a:r>
              <a:rPr lang="en-GB" baseline="0" dirty="0" smtClean="0"/>
              <a:t> of responses given by CEN – CENELEC</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u="none" strike="noStrike" kern="1200" baseline="0" dirty="0" smtClean="0">
              <a:solidFill>
                <a:schemeClr val="tx1"/>
              </a:solidFill>
              <a:latin typeface="+mn-lt"/>
              <a:ea typeface="+mn-ea"/>
              <a:cs typeface="+mn-cs"/>
            </a:endParaRPr>
          </a:p>
          <a:p>
            <a:pPr>
              <a:spcAft>
                <a:spcPts val="600"/>
              </a:spcAft>
            </a:pPr>
            <a:r>
              <a:rPr lang="en-GB" sz="2400" dirty="0" smtClean="0"/>
              <a:t>Vertical standardization:</a:t>
            </a:r>
          </a:p>
          <a:p>
            <a:pPr marL="742950" lvl="1" indent="-285750">
              <a:buFont typeface="Arial" panose="020B0604020202020204" pitchFamily="34" charset="0"/>
              <a:buChar char="•"/>
            </a:pPr>
            <a:r>
              <a:rPr lang="en-GB" sz="2400" dirty="0" smtClean="0">
                <a:solidFill>
                  <a:schemeClr val="tx2"/>
                </a:solidFill>
              </a:rPr>
              <a:t>Energy management and energy supply</a:t>
            </a:r>
          </a:p>
          <a:p>
            <a:pPr marL="742950" lvl="1" indent="-285750">
              <a:buFont typeface="Arial" panose="020B0604020202020204" pitchFamily="34" charset="0"/>
              <a:buChar char="•"/>
            </a:pPr>
            <a:r>
              <a:rPr lang="en-GB" sz="2400" dirty="0" smtClean="0">
                <a:solidFill>
                  <a:schemeClr val="tx2"/>
                </a:solidFill>
              </a:rPr>
              <a:t>Health informatics – Personal health data management model</a:t>
            </a:r>
          </a:p>
          <a:p>
            <a:pPr marL="742950" lvl="1" indent="-285750">
              <a:buFont typeface="Arial" panose="020B0604020202020204" pitchFamily="34" charset="0"/>
              <a:buChar char="•"/>
            </a:pPr>
            <a:r>
              <a:rPr lang="en-GB" sz="2400" dirty="0" smtClean="0">
                <a:solidFill>
                  <a:schemeClr val="tx2"/>
                </a:solidFill>
              </a:rPr>
              <a:t>Intelligent transport systems</a:t>
            </a:r>
          </a:p>
          <a:p>
            <a:pPr marL="742950" lvl="1" indent="-285750">
              <a:buFont typeface="Arial" panose="020B0604020202020204" pitchFamily="34" charset="0"/>
              <a:buChar char="•"/>
            </a:pPr>
            <a:r>
              <a:rPr lang="en-GB" sz="2400" dirty="0" smtClean="0">
                <a:solidFill>
                  <a:schemeClr val="tx2"/>
                </a:solidFill>
              </a:rPr>
              <a:t>Home and building electronic systems – Smart Home </a:t>
            </a:r>
          </a:p>
          <a:p>
            <a:pPr marL="742950" lvl="1" indent="-285750">
              <a:buFont typeface="Arial" panose="020B0604020202020204" pitchFamily="34" charset="0"/>
              <a:buChar char="•"/>
            </a:pPr>
            <a:r>
              <a:rPr lang="en-GB" sz="2400" dirty="0" smtClean="0">
                <a:solidFill>
                  <a:schemeClr val="tx2"/>
                </a:solidFill>
              </a:rPr>
              <a:t>Construction: Building information modelling (BIM)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8</a:t>
            </a:fld>
            <a:endParaRPr lang="en-GB" altLang="en-US"/>
          </a:p>
        </p:txBody>
      </p:sp>
    </p:spTree>
    <p:extLst>
      <p:ext uri="{BB962C8B-B14F-4D97-AF65-F5344CB8AC3E}">
        <p14:creationId xmlns:p14="http://schemas.microsoft.com/office/powerpoint/2010/main" val="2640401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smtClean="0">
                <a:latin typeface="Century Gothic" panose="020B0502020202020204" pitchFamily="34" charset="0"/>
              </a:rPr>
              <a:t>CLC/TC 205 Home and Building Systems Electronics – </a:t>
            </a:r>
            <a:r>
              <a:rPr lang="en-GB" sz="1200" dirty="0" err="1" smtClean="0">
                <a:latin typeface="Century Gothic" panose="020B0502020202020204" pitchFamily="34" charset="0"/>
              </a:rPr>
              <a:t>IoT</a:t>
            </a:r>
            <a:r>
              <a:rPr lang="en-GB" sz="1200" dirty="0" smtClean="0">
                <a:latin typeface="Century Gothic" panose="020B0502020202020204" pitchFamily="34" charset="0"/>
              </a:rPr>
              <a:t> Semantic Ontology Model Description (</a:t>
            </a:r>
            <a:r>
              <a:rPr lang="en-GB" sz="1200" kern="1200" dirty="0" err="1" smtClean="0">
                <a:solidFill>
                  <a:schemeClr val="tx1"/>
                </a:solidFill>
                <a:effectLst/>
                <a:latin typeface="+mn-lt"/>
                <a:ea typeface="+mn-ea"/>
                <a:cs typeface="+mn-cs"/>
              </a:rPr>
              <a:t>homegrown</a:t>
            </a:r>
            <a:r>
              <a:rPr lang="en-GB" sz="1200" dirty="0" smtClean="0">
                <a:latin typeface="Century Gothic" panose="020B0502020202020204" pitchFamily="34" charset="0"/>
              </a:rPr>
              <a:t>)</a:t>
            </a:r>
          </a:p>
          <a:p>
            <a:r>
              <a:rPr lang="en-GB" sz="1200" kern="1200" dirty="0" smtClean="0">
                <a:solidFill>
                  <a:schemeClr val="tx1"/>
                </a:solidFill>
                <a:effectLst/>
                <a:latin typeface="+mn-lt"/>
                <a:ea typeface="+mn-ea"/>
                <a:cs typeface="+mn-cs"/>
              </a:rPr>
              <a:t>This document contains an explanation of the HBES </a:t>
            </a:r>
            <a:r>
              <a:rPr lang="en-GB" sz="1200" kern="1200" dirty="0" err="1" smtClean="0">
                <a:solidFill>
                  <a:schemeClr val="tx1"/>
                </a:solidFill>
                <a:effectLst/>
                <a:latin typeface="+mn-lt"/>
                <a:ea typeface="+mn-ea"/>
                <a:cs typeface="+mn-cs"/>
              </a:rPr>
              <a:t>IoT</a:t>
            </a:r>
            <a:r>
              <a:rPr lang="en-GB" sz="1200" kern="1200" dirty="0" smtClean="0">
                <a:solidFill>
                  <a:schemeClr val="tx1"/>
                </a:solidFill>
                <a:effectLst/>
                <a:latin typeface="+mn-lt"/>
                <a:ea typeface="+mn-ea"/>
                <a:cs typeface="+mn-cs"/>
              </a:rPr>
              <a:t> model structures, semantically expressing the current HBES Open System solutions, with the goal of improving the semantic information HBES </a:t>
            </a:r>
            <a:r>
              <a:rPr lang="en-GB" sz="1200" kern="1200" dirty="0" err="1" smtClean="0">
                <a:solidFill>
                  <a:schemeClr val="tx1"/>
                </a:solidFill>
                <a:effectLst/>
                <a:latin typeface="+mn-lt"/>
                <a:ea typeface="+mn-ea"/>
                <a:cs typeface="+mn-cs"/>
              </a:rPr>
              <a:t>IoT</a:t>
            </a:r>
            <a:r>
              <a:rPr lang="en-GB" sz="1200" kern="1200" dirty="0" smtClean="0">
                <a:solidFill>
                  <a:schemeClr val="tx1"/>
                </a:solidFill>
                <a:effectLst/>
                <a:latin typeface="+mn-lt"/>
                <a:ea typeface="+mn-ea"/>
                <a:cs typeface="+mn-cs"/>
              </a:rPr>
              <a:t> gateways or HBES </a:t>
            </a:r>
            <a:r>
              <a:rPr lang="en-GB" sz="1200" kern="1200" dirty="0" err="1" smtClean="0">
                <a:solidFill>
                  <a:schemeClr val="tx1"/>
                </a:solidFill>
                <a:effectLst/>
                <a:latin typeface="+mn-lt"/>
                <a:ea typeface="+mn-ea"/>
                <a:cs typeface="+mn-cs"/>
              </a:rPr>
              <a:t>IoT</a:t>
            </a:r>
            <a:r>
              <a:rPr lang="en-GB" sz="1200" kern="1200" dirty="0" smtClean="0">
                <a:solidFill>
                  <a:schemeClr val="tx1"/>
                </a:solidFill>
                <a:effectLst/>
                <a:latin typeface="+mn-lt"/>
                <a:ea typeface="+mn-ea"/>
                <a:cs typeface="+mn-cs"/>
              </a:rPr>
              <a:t> devices provide. </a:t>
            </a:r>
          </a:p>
          <a:p>
            <a:r>
              <a:rPr lang="en-GB" sz="1200" kern="1200" dirty="0" smtClean="0">
                <a:solidFill>
                  <a:schemeClr val="tx1"/>
                </a:solidFill>
                <a:effectLst/>
                <a:latin typeface="+mn-lt"/>
                <a:ea typeface="+mn-ea"/>
                <a:cs typeface="+mn-cs"/>
              </a:rPr>
              <a:t>The document starts with explaining the used concepts separately. It is important to have a thorough understanding of the concepts themselves before the actual model is specified. These concepts are naturally part of a bigger model with defined relationships. At the end of the document, all relationships are fully written out. The pages before highlight the most important relations to understand the concepts in the model.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a:t>
            </a:r>
          </a:p>
          <a:p>
            <a:r>
              <a:rPr lang="en-GB" sz="1200" b="1" u="sng" kern="1200" dirty="0" smtClean="0">
                <a:solidFill>
                  <a:schemeClr val="tx1"/>
                </a:solidFill>
                <a:effectLst/>
                <a:latin typeface="+mn-lt"/>
                <a:ea typeface="+mn-ea"/>
                <a:cs typeface="+mn-cs"/>
              </a:rPr>
              <a:t>SUBJECT</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Smart Appliances reference ontology (SAREF)</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Background and way forward</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b="1" u="sng" kern="1200" dirty="0" smtClean="0">
                <a:solidFill>
                  <a:schemeClr val="tx1"/>
                </a:solidFill>
                <a:effectLst/>
                <a:latin typeface="+mn-lt"/>
                <a:ea typeface="+mn-ea"/>
                <a:cs typeface="+mn-cs"/>
              </a:rPr>
              <a:t>BACKGROUND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2015, DG CONNECT funded the development of a study (</a:t>
            </a:r>
            <a:r>
              <a:rPr lang="en-GB" sz="1200" u="sng" kern="1200" dirty="0" smtClean="0">
                <a:solidFill>
                  <a:schemeClr val="tx1"/>
                </a:solidFill>
                <a:effectLst/>
                <a:latin typeface="+mn-lt"/>
                <a:ea typeface="+mn-ea"/>
                <a:cs typeface="+mn-cs"/>
                <a:hlinkClick r:id="rId3"/>
              </a:rPr>
              <a:t>here</a:t>
            </a:r>
            <a:r>
              <a:rPr lang="en-GB" sz="1200" kern="1200" dirty="0" smtClean="0">
                <a:solidFill>
                  <a:schemeClr val="tx1"/>
                </a:solidFill>
                <a:effectLst/>
                <a:latin typeface="+mn-lt"/>
                <a:ea typeface="+mn-ea"/>
                <a:cs typeface="+mn-cs"/>
              </a:rPr>
              <a:t>) which objective was to bring together semantics and data from smart appliances in buildings and households. The contractor gathered the information in a Smart Appliances Reference Ontology called ‘SAREF’. The report mentioned that ‘Reducing energy consumption is a matter of managing and optimizing the energy utilization on a system level. The systems need standardized interfaces in a sensor and device level. Many of the required standards already exist, but a common architecture does not’.</a:t>
            </a:r>
          </a:p>
          <a:p>
            <a:r>
              <a:rPr lang="en-GB" sz="1200" kern="1200" dirty="0" smtClean="0">
                <a:solidFill>
                  <a:schemeClr val="tx1"/>
                </a:solidFill>
                <a:effectLst/>
                <a:latin typeface="+mn-lt"/>
                <a:ea typeface="+mn-ea"/>
                <a:cs typeface="+mn-cs"/>
              </a:rPr>
              <a:t>More specifically, SAREF is defined as a shared model of consensus that facilitates the matching of existing assets (standards, protocols, data models) initially in the smart appliances domain. SAREF’s intention is to link information coming from different smart appliances, based on different standards, to reach interoperability.</a:t>
            </a:r>
          </a:p>
          <a:p>
            <a:r>
              <a:rPr lang="en-GB" sz="1200" kern="1200" dirty="0" smtClean="0">
                <a:solidFill>
                  <a:schemeClr val="tx1"/>
                </a:solidFill>
                <a:effectLst/>
                <a:latin typeface="+mn-lt"/>
                <a:ea typeface="+mn-ea"/>
                <a:cs typeface="+mn-cs"/>
              </a:rPr>
              <a:t>Based on DG CONNECT funded study output, ETSI developed </a:t>
            </a:r>
            <a:r>
              <a:rPr lang="en-GB" sz="1200" u="sng" kern="1200" dirty="0" smtClean="0">
                <a:solidFill>
                  <a:schemeClr val="tx1"/>
                </a:solidFill>
                <a:effectLst/>
                <a:latin typeface="+mn-lt"/>
                <a:ea typeface="+mn-ea"/>
                <a:cs typeface="+mn-cs"/>
                <a:hlinkClick r:id="rId4"/>
              </a:rPr>
              <a:t>ETSI TS 103 264</a:t>
            </a:r>
            <a:r>
              <a:rPr lang="en-GB" sz="1200" kern="1200" dirty="0" smtClean="0">
                <a:solidFill>
                  <a:schemeClr val="tx1"/>
                </a:solidFill>
                <a:effectLst/>
                <a:latin typeface="+mn-lt"/>
                <a:ea typeface="+mn-ea"/>
                <a:cs typeface="+mn-cs"/>
              </a:rPr>
              <a:t> ‘Smart Appliances; Reference Ontology and oneM2M Mapping’ (first version available in 2015), and several extensions for vertical sectors (building, environment…) (referred to on DG CONNECT website: </a:t>
            </a:r>
            <a:r>
              <a:rPr lang="en-GB" sz="1200" u="sng" kern="1200" dirty="0" smtClean="0">
                <a:solidFill>
                  <a:schemeClr val="tx1"/>
                </a:solidFill>
                <a:effectLst/>
                <a:latin typeface="+mn-lt"/>
                <a:ea typeface="+mn-ea"/>
                <a:cs typeface="+mn-cs"/>
                <a:hlinkClick r:id="rId5"/>
              </a:rPr>
              <a:t>link</a:t>
            </a:r>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At various occasions in 2018, the European Commission (DG CONNECT) stated that the European Standardization Organizations should foster a wider adoption of SAREF as a European deliverable.</a:t>
            </a:r>
          </a:p>
          <a:p>
            <a:r>
              <a:rPr lang="en-GB" sz="1200" kern="1200" dirty="0" smtClean="0">
                <a:solidFill>
                  <a:schemeClr val="tx1"/>
                </a:solidFill>
                <a:effectLst/>
                <a:latin typeface="+mn-lt"/>
                <a:ea typeface="+mn-ea"/>
                <a:cs typeface="+mn-cs"/>
              </a:rPr>
              <a:t>Considering the relevance of the extension to SAREF in the energy domain and the DG CONNECT invitation to involve CEN and CENELEC community in the SAREF work, CCMC discussed the topic further within the CEN-CLC-ETSI Smart Energy Grids and CEN-CLC-ETSI Smart Meters Coordination Groups.</a:t>
            </a:r>
          </a:p>
          <a:p>
            <a:r>
              <a:rPr lang="en-GB" sz="1200" kern="1200" dirty="0" smtClean="0">
                <a:solidFill>
                  <a:schemeClr val="tx1"/>
                </a:solidFill>
                <a:effectLst/>
                <a:latin typeface="+mn-lt"/>
                <a:ea typeface="+mn-ea"/>
                <a:cs typeface="+mn-cs"/>
              </a:rPr>
              <a:t>The need to ensure a single point of reference in Europe (one ontology), developed with sufficient coordination, inclusiveness and attention for the international/global level was recognized. The relevance of having the topic addressed within CEN and CENELEC was underlined.</a:t>
            </a:r>
          </a:p>
          <a:p>
            <a:r>
              <a:rPr lang="en-GB" sz="1200" kern="1200" dirty="0" smtClean="0">
                <a:solidFill>
                  <a:schemeClr val="tx1"/>
                </a:solidFill>
                <a:effectLst/>
                <a:latin typeface="+mn-lt"/>
                <a:ea typeface="+mn-ea"/>
                <a:cs typeface="+mn-cs"/>
              </a:rPr>
              <a:t>As a first step, the CEN-CLC-ETSI Smart Energy Grids and the CEN-CLC-ETSI Smart Meters Coordination Groups are currently investigating the organization of a workshop which objective would be to map existing data models and to work towards their alignment. As most of CENELEC standards addressing the topic are international standards, the work currently done at IEC level will be considered.   </a:t>
            </a:r>
          </a:p>
          <a:p>
            <a:r>
              <a:rPr lang="en-GB" sz="1200" kern="1200" dirty="0" smtClean="0">
                <a:solidFill>
                  <a:schemeClr val="tx1"/>
                </a:solidFill>
                <a:effectLst/>
                <a:latin typeface="+mn-lt"/>
                <a:ea typeface="+mn-ea"/>
                <a:cs typeface="+mn-cs"/>
              </a:rPr>
              <a:t>The workshop would take place on 2018-11-26 or 27 (provisional dates) in the CEN-CLC Meeting Centre.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9</a:t>
            </a:fld>
            <a:endParaRPr lang="en-GB" altLang="en-US"/>
          </a:p>
        </p:txBody>
      </p:sp>
    </p:spTree>
    <p:extLst>
      <p:ext uri="{BB962C8B-B14F-4D97-AF65-F5344CB8AC3E}">
        <p14:creationId xmlns:p14="http://schemas.microsoft.com/office/powerpoint/2010/main" val="4066169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smtClean="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Name of Speaker </a:t>
            </a:r>
          </a:p>
          <a:p>
            <a:r>
              <a:rPr lang="en-US" dirty="0" smtClean="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smtClean="0"/>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smtClean="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dirty="0" smtClean="0"/>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dt="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emf"/><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64" y="2130426"/>
            <a:ext cx="11777508" cy="1470025"/>
          </a:xfrm>
        </p:spPr>
        <p:txBody>
          <a:bodyPr>
            <a:normAutofit/>
          </a:bodyPr>
          <a:lstStyle/>
          <a:p>
            <a:pPr marL="0" eaLnBrk="1" hangingPunct="1">
              <a:spcBef>
                <a:spcPct val="20000"/>
              </a:spcBef>
              <a:buSzPct val="90000"/>
              <a:defRPr/>
            </a:pPr>
            <a:r>
              <a:rPr lang="en-GB" sz="4000" b="1" dirty="0" smtClean="0"/>
              <a:t>Internet of Things</a:t>
            </a:r>
            <a:endParaRPr lang="en-GB" sz="4000" b="1" dirty="0"/>
          </a:p>
        </p:txBody>
      </p:sp>
      <p:sp>
        <p:nvSpPr>
          <p:cNvPr id="3" name="Subtitle 2"/>
          <p:cNvSpPr>
            <a:spLocks noGrp="1"/>
          </p:cNvSpPr>
          <p:nvPr>
            <p:ph type="subTitle" idx="1"/>
          </p:nvPr>
        </p:nvSpPr>
        <p:spPr/>
        <p:txBody>
          <a:bodyPr>
            <a:normAutofit/>
          </a:bodyPr>
          <a:lstStyle/>
          <a:p>
            <a:r>
              <a:rPr lang="en-GB" sz="3200" dirty="0"/>
              <a:t>Ruggero </a:t>
            </a:r>
            <a:r>
              <a:rPr lang="en-GB" sz="3200" dirty="0" smtClean="0"/>
              <a:t>LENSI</a:t>
            </a:r>
          </a:p>
          <a:p>
            <a:r>
              <a:rPr lang="en-GB" sz="3200" dirty="0" smtClean="0">
                <a:latin typeface="Verdana" panose="020B0604030504040204" pitchFamily="34" charset="0"/>
                <a:ea typeface="Verdana" panose="020B0604030504040204" pitchFamily="34" charset="0"/>
                <a:cs typeface="Verdana" panose="020B0604030504040204" pitchFamily="34" charset="0"/>
              </a:rPr>
              <a:t>CEN VP Technical</a:t>
            </a:r>
            <a:endParaRPr lang="en-GB" sz="3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82532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5360" y="2852936"/>
            <a:ext cx="10918916" cy="1500188"/>
          </a:xfrm>
        </p:spPr>
        <p:txBody>
          <a:bodyPr/>
          <a:lstStyle/>
          <a:p>
            <a:r>
              <a:rPr lang="en-GB" dirty="0" smtClean="0"/>
              <a:t>Thank you for your attention!</a:t>
            </a:r>
          </a:p>
          <a:p>
            <a:r>
              <a:rPr lang="en-GB" sz="3200" dirty="0" smtClean="0"/>
              <a:t>Questions?</a:t>
            </a:r>
          </a:p>
          <a:p>
            <a:endParaRPr lang="en-GB" dirty="0"/>
          </a:p>
        </p:txBody>
      </p:sp>
      <p:sp>
        <p:nvSpPr>
          <p:cNvPr id="4" name="Slide Number Placeholder 3"/>
          <p:cNvSpPr>
            <a:spLocks noGrp="1"/>
          </p:cNvSpPr>
          <p:nvPr>
            <p:ph type="sldNum" sz="quarter" idx="12"/>
          </p:nvPr>
        </p:nvSpPr>
        <p:spPr/>
        <p:txBody>
          <a:bodyPr/>
          <a:lstStyle/>
          <a:p>
            <a:fld id="{4B0F8DAE-200C-4069-A57F-67D6E8850155}" type="slidenum">
              <a:rPr lang="en-GB" altLang="en-US" smtClean="0"/>
              <a:pPr/>
              <a:t>10</a:t>
            </a:fld>
            <a:endParaRPr lang="en-GB" altLang="en-US"/>
          </a:p>
        </p:txBody>
      </p:sp>
    </p:spTree>
    <p:extLst>
      <p:ext uri="{BB962C8B-B14F-4D97-AF65-F5344CB8AC3E}">
        <p14:creationId xmlns:p14="http://schemas.microsoft.com/office/powerpoint/2010/main" val="1043342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What is </a:t>
            </a:r>
            <a:r>
              <a:rPr lang="en-GB" b="1" dirty="0" err="1" smtClean="0"/>
              <a:t>IoT</a:t>
            </a:r>
            <a:r>
              <a:rPr lang="en-GB" b="1" dirty="0" smtClean="0"/>
              <a:t> for industry?</a:t>
            </a:r>
            <a:endParaRPr lang="en-GB" b="1"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2</a:t>
            </a:fld>
            <a:endParaRPr lang="en-GB" altLang="en-US"/>
          </a:p>
        </p:txBody>
      </p:sp>
      <p:pic>
        <p:nvPicPr>
          <p:cNvPr id="5" name="image1.tif"/>
          <p:cNvPicPr>
            <a:picLocks noChangeAspect="1"/>
          </p:cNvPicPr>
          <p:nvPr/>
        </p:nvPicPr>
        <p:blipFill>
          <a:blip r:embed="rId3">
            <a:extLst/>
          </a:blip>
          <a:stretch>
            <a:fillRect/>
          </a:stretch>
        </p:blipFill>
        <p:spPr>
          <a:xfrm>
            <a:off x="407368" y="1010947"/>
            <a:ext cx="6661037" cy="4789904"/>
          </a:xfrm>
          <a:prstGeom prst="rect">
            <a:avLst/>
          </a:prstGeom>
          <a:ln w="12700">
            <a:miter lim="400000"/>
          </a:ln>
        </p:spPr>
      </p:pic>
      <p:sp>
        <p:nvSpPr>
          <p:cNvPr id="6" name="TextBox 5"/>
          <p:cNvSpPr txBox="1"/>
          <p:nvPr/>
        </p:nvSpPr>
        <p:spPr>
          <a:xfrm>
            <a:off x="8544272" y="1466907"/>
            <a:ext cx="2694062" cy="1446550"/>
          </a:xfrm>
          <a:prstGeom prst="rect">
            <a:avLst/>
          </a:prstGeom>
          <a:noFill/>
        </p:spPr>
        <p:txBody>
          <a:bodyPr wrap="square" rtlCol="0">
            <a:spAutoFit/>
          </a:bodyPr>
          <a:lstStyle/>
          <a:p>
            <a:r>
              <a:rPr lang="en-GB" sz="2200" dirty="0">
                <a:latin typeface="Century Gothic" panose="020B0502020202020204" pitchFamily="34" charset="0"/>
              </a:rPr>
              <a:t>Technology,</a:t>
            </a:r>
          </a:p>
          <a:p>
            <a:r>
              <a:rPr lang="en-GB" sz="2200" dirty="0">
                <a:latin typeface="Century Gothic" panose="020B0502020202020204" pitchFamily="34" charset="0"/>
              </a:rPr>
              <a:t>Connectivity, Semantics, Interoperability…</a:t>
            </a:r>
          </a:p>
        </p:txBody>
      </p:sp>
      <p:sp>
        <p:nvSpPr>
          <p:cNvPr id="7" name="Right Arrow 6"/>
          <p:cNvSpPr/>
          <p:nvPr/>
        </p:nvSpPr>
        <p:spPr>
          <a:xfrm>
            <a:off x="7555898" y="2147962"/>
            <a:ext cx="864096" cy="36004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555898" y="3370596"/>
            <a:ext cx="3410719" cy="461665"/>
          </a:xfrm>
          <a:prstGeom prst="rect">
            <a:avLst/>
          </a:prstGeom>
          <a:solidFill>
            <a:schemeClr val="bg1"/>
          </a:solidFill>
        </p:spPr>
        <p:txBody>
          <a:bodyPr wrap="square" rtlCol="0">
            <a:spAutoFit/>
          </a:bodyPr>
          <a:lstStyle/>
          <a:p>
            <a:pPr algn="ctr"/>
            <a:r>
              <a:rPr lang="en-GB" sz="2400" dirty="0">
                <a:latin typeface="Century Gothic" panose="020B0502020202020204" pitchFamily="34" charset="0"/>
              </a:rPr>
              <a:t>Sectors (verticals)</a:t>
            </a:r>
          </a:p>
        </p:txBody>
      </p:sp>
      <p:sp>
        <p:nvSpPr>
          <p:cNvPr id="9" name="Right Arrow 8"/>
          <p:cNvSpPr/>
          <p:nvPr/>
        </p:nvSpPr>
        <p:spPr>
          <a:xfrm>
            <a:off x="7555898" y="4687487"/>
            <a:ext cx="864096" cy="36004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616280" y="4273516"/>
            <a:ext cx="3051751" cy="1107996"/>
          </a:xfrm>
          <a:prstGeom prst="rect">
            <a:avLst/>
          </a:prstGeom>
          <a:noFill/>
        </p:spPr>
        <p:txBody>
          <a:bodyPr wrap="square" rtlCol="0">
            <a:spAutoFit/>
          </a:bodyPr>
          <a:lstStyle/>
          <a:p>
            <a:r>
              <a:rPr lang="en-GB" sz="2200" dirty="0">
                <a:latin typeface="Century Gothic" panose="020B0502020202020204" pitchFamily="34" charset="0"/>
              </a:rPr>
              <a:t>Cybersecurity,</a:t>
            </a:r>
          </a:p>
          <a:p>
            <a:r>
              <a:rPr lang="en-GB" sz="2200" dirty="0">
                <a:latin typeface="Century Gothic" panose="020B0502020202020204" pitchFamily="34" charset="0"/>
              </a:rPr>
              <a:t>Functional safety,</a:t>
            </a:r>
          </a:p>
          <a:p>
            <a:r>
              <a:rPr lang="en-GB" sz="2200" dirty="0">
                <a:latin typeface="Century Gothic" panose="020B0502020202020204" pitchFamily="34" charset="0"/>
              </a:rPr>
              <a:t>Data privacy…</a:t>
            </a:r>
          </a:p>
        </p:txBody>
      </p:sp>
      <p:sp>
        <p:nvSpPr>
          <p:cNvPr id="3" name="Rectangle 2"/>
          <p:cNvSpPr/>
          <p:nvPr/>
        </p:nvSpPr>
        <p:spPr>
          <a:xfrm>
            <a:off x="407368" y="5893125"/>
            <a:ext cx="11593289" cy="430887"/>
          </a:xfrm>
          <a:prstGeom prst="rect">
            <a:avLst/>
          </a:prstGeom>
        </p:spPr>
        <p:txBody>
          <a:bodyPr wrap="square">
            <a:spAutoFit/>
          </a:bodyPr>
          <a:lstStyle/>
          <a:p>
            <a:pPr>
              <a:buSzPct val="50000"/>
            </a:pPr>
            <a:r>
              <a:rPr lang="en-US" altLang="en-US" sz="2200" dirty="0" err="1" smtClean="0"/>
              <a:t>IoT</a:t>
            </a:r>
            <a:r>
              <a:rPr lang="en-US" altLang="en-US" sz="2200" dirty="0" smtClean="0"/>
              <a:t> creates </a:t>
            </a:r>
            <a:r>
              <a:rPr lang="en-US" altLang="en-US" sz="2200" dirty="0"/>
              <a:t>new challenges and </a:t>
            </a:r>
            <a:r>
              <a:rPr lang="en-US" altLang="en-US" sz="2200" dirty="0" smtClean="0"/>
              <a:t>new opportunities where standards have to play an important role</a:t>
            </a:r>
            <a:endParaRPr lang="en-US" altLang="en-US" sz="2200" dirty="0"/>
          </a:p>
        </p:txBody>
      </p:sp>
    </p:spTree>
    <p:extLst>
      <p:ext uri="{BB962C8B-B14F-4D97-AF65-F5344CB8AC3E}">
        <p14:creationId xmlns:p14="http://schemas.microsoft.com/office/powerpoint/2010/main" val="3598866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How </a:t>
            </a:r>
            <a:r>
              <a:rPr lang="en-GB" b="1" dirty="0" err="1" smtClean="0"/>
              <a:t>IoT</a:t>
            </a:r>
            <a:r>
              <a:rPr lang="en-GB" b="1" dirty="0" smtClean="0"/>
              <a:t> works?</a:t>
            </a:r>
            <a:endParaRPr lang="en-GB" b="1"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3</a:t>
            </a:fld>
            <a:endParaRPr lang="en-GB" altLang="en-US"/>
          </a:p>
        </p:txBody>
      </p:sp>
      <p:sp>
        <p:nvSpPr>
          <p:cNvPr id="5" name="TextBox 4"/>
          <p:cNvSpPr txBox="1"/>
          <p:nvPr/>
        </p:nvSpPr>
        <p:spPr>
          <a:xfrm>
            <a:off x="7087261" y="2018993"/>
            <a:ext cx="1440160" cy="954107"/>
          </a:xfrm>
          <a:prstGeom prst="rect">
            <a:avLst/>
          </a:prstGeom>
          <a:noFill/>
        </p:spPr>
        <p:txBody>
          <a:bodyPr wrap="square" rtlCol="0">
            <a:spAutoFit/>
          </a:bodyPr>
          <a:lstStyle/>
          <a:p>
            <a:pPr algn="ctr"/>
            <a:r>
              <a:rPr lang="en-GB" sz="1600" dirty="0" smtClean="0">
                <a:solidFill>
                  <a:schemeClr val="bg1"/>
                </a:solidFill>
              </a:rPr>
              <a:t>Open Source Software</a:t>
            </a:r>
          </a:p>
          <a:p>
            <a:pPr algn="ctr"/>
            <a:r>
              <a:rPr lang="en-GB" sz="1200" i="1" dirty="0" smtClean="0">
                <a:solidFill>
                  <a:schemeClr val="bg1"/>
                </a:solidFill>
              </a:rPr>
              <a:t>Innovation &amp; time to market</a:t>
            </a:r>
            <a:endParaRPr lang="en-GB" sz="1200" i="1" dirty="0">
              <a:solidFill>
                <a:schemeClr val="bg1"/>
              </a:solidFill>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44333" y="2164882"/>
            <a:ext cx="1173162"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00895" y="2331569"/>
            <a:ext cx="135731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ounded Rectangle 41">
            <a:extLst/>
          </p:cNvPr>
          <p:cNvSpPr/>
          <p:nvPr/>
        </p:nvSpPr>
        <p:spPr bwMode="auto">
          <a:xfrm>
            <a:off x="1483180" y="2520721"/>
            <a:ext cx="1871753" cy="506413"/>
          </a:xfrm>
          <a:prstGeom prst="roundRect">
            <a:avLst/>
          </a:prstGeom>
          <a:solidFill>
            <a:srgbClr val="B42025"/>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lnSpc>
                <a:spcPct val="150000"/>
              </a:lnSpc>
              <a:spcBef>
                <a:spcPts val="0"/>
              </a:spcBef>
              <a:spcAft>
                <a:spcPts val="0"/>
              </a:spcAft>
              <a:defRPr/>
            </a:pPr>
            <a:r>
              <a:rPr lang="en-US" b="1" kern="0" dirty="0">
                <a:solidFill>
                  <a:prstClr val="white"/>
                </a:solidFill>
                <a:cs typeface="Arial" charset="0"/>
              </a:rPr>
              <a:t>Service </a:t>
            </a:r>
            <a:r>
              <a:rPr lang="en-US" b="1" kern="0" dirty="0" smtClean="0">
                <a:solidFill>
                  <a:prstClr val="white"/>
                </a:solidFill>
                <a:cs typeface="Arial" charset="0"/>
              </a:rPr>
              <a:t>Layer</a:t>
            </a:r>
          </a:p>
        </p:txBody>
      </p:sp>
      <p:sp>
        <p:nvSpPr>
          <p:cNvPr id="15" name="Rounded Rectangle 44">
            <a:extLst/>
          </p:cNvPr>
          <p:cNvSpPr/>
          <p:nvPr/>
        </p:nvSpPr>
        <p:spPr bwMode="auto">
          <a:xfrm>
            <a:off x="1500247" y="1423380"/>
            <a:ext cx="1871941" cy="504825"/>
          </a:xfrm>
          <a:prstGeom prst="roundRect">
            <a:avLst/>
          </a:prstGeom>
          <a:solidFill>
            <a:srgbClr val="A0A0A3"/>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fontAlgn="auto">
              <a:lnSpc>
                <a:spcPct val="150000"/>
              </a:lnSpc>
              <a:spcBef>
                <a:spcPts val="0"/>
              </a:spcBef>
              <a:spcAft>
                <a:spcPts val="0"/>
              </a:spcAft>
              <a:defRPr/>
            </a:pPr>
            <a:r>
              <a:rPr lang="en-US" b="1" kern="0" dirty="0">
                <a:solidFill>
                  <a:prstClr val="white"/>
                </a:solidFill>
                <a:cs typeface="Arial" charset="0"/>
              </a:rPr>
              <a:t>Network </a:t>
            </a:r>
            <a:r>
              <a:rPr lang="en-US" b="1" kern="0" dirty="0" smtClean="0">
                <a:solidFill>
                  <a:prstClr val="white"/>
                </a:solidFill>
                <a:cs typeface="Arial" charset="0"/>
              </a:rPr>
              <a:t>Layer</a:t>
            </a:r>
          </a:p>
        </p:txBody>
      </p:sp>
      <p:sp>
        <p:nvSpPr>
          <p:cNvPr id="16" name="Rounded Rectangle 46">
            <a:extLst/>
          </p:cNvPr>
          <p:cNvSpPr/>
          <p:nvPr/>
        </p:nvSpPr>
        <p:spPr bwMode="auto">
          <a:xfrm>
            <a:off x="1515812" y="3405738"/>
            <a:ext cx="1871941" cy="544709"/>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lnSpc>
                <a:spcPct val="150000"/>
              </a:lnSpc>
              <a:spcBef>
                <a:spcPts val="0"/>
              </a:spcBef>
              <a:spcAft>
                <a:spcPts val="0"/>
              </a:spcAft>
              <a:defRPr/>
            </a:pPr>
            <a:r>
              <a:rPr lang="en-US" b="1" kern="0" dirty="0">
                <a:solidFill>
                  <a:prstClr val="white"/>
                </a:solidFill>
                <a:cs typeface="Arial" charset="0"/>
              </a:rPr>
              <a:t>Application </a:t>
            </a:r>
            <a:r>
              <a:rPr lang="en-US" b="1" kern="0" dirty="0" smtClean="0">
                <a:solidFill>
                  <a:prstClr val="white"/>
                </a:solidFill>
                <a:cs typeface="Arial" charset="0"/>
              </a:rPr>
              <a:t>Layer</a:t>
            </a:r>
          </a:p>
        </p:txBody>
      </p:sp>
      <p:sp>
        <p:nvSpPr>
          <p:cNvPr id="17" name="Rounded Rectangle 41">
            <a:extLst/>
          </p:cNvPr>
          <p:cNvSpPr/>
          <p:nvPr/>
        </p:nvSpPr>
        <p:spPr bwMode="auto">
          <a:xfrm>
            <a:off x="6061881" y="2524148"/>
            <a:ext cx="710070" cy="524349"/>
          </a:xfrm>
          <a:prstGeom prst="roundRect">
            <a:avLst/>
          </a:prstGeom>
          <a:solidFill>
            <a:srgbClr val="B42025"/>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r>
              <a:rPr lang="en-US" b="1" kern="0" dirty="0" smtClean="0">
                <a:solidFill>
                  <a:prstClr val="white"/>
                </a:solidFill>
                <a:cs typeface="Arial" charset="0"/>
              </a:rPr>
              <a:t>CSE</a:t>
            </a:r>
            <a:endParaRPr lang="en-US" b="1" kern="0" dirty="0">
              <a:solidFill>
                <a:prstClr val="white"/>
              </a:solidFill>
              <a:cs typeface="Arial" charset="0"/>
            </a:endParaRPr>
          </a:p>
        </p:txBody>
      </p:sp>
      <p:sp>
        <p:nvSpPr>
          <p:cNvPr id="18" name="Rounded Rectangle 44">
            <a:extLst/>
          </p:cNvPr>
          <p:cNvSpPr/>
          <p:nvPr/>
        </p:nvSpPr>
        <p:spPr bwMode="auto">
          <a:xfrm>
            <a:off x="4295800" y="1420057"/>
            <a:ext cx="6076549" cy="504825"/>
          </a:xfrm>
          <a:prstGeom prst="roundRect">
            <a:avLst/>
          </a:prstGeom>
          <a:solidFill>
            <a:srgbClr val="A0A0A3"/>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r>
              <a:rPr lang="en-US" sz="2400" b="1" kern="0" dirty="0" smtClean="0">
                <a:solidFill>
                  <a:prstClr val="white"/>
                </a:solidFill>
                <a:cs typeface="Arial" charset="0"/>
              </a:rPr>
              <a:t>Communication </a:t>
            </a:r>
            <a:r>
              <a:rPr lang="en-US" sz="2400" b="1" kern="0" dirty="0" smtClean="0">
                <a:solidFill>
                  <a:prstClr val="white"/>
                </a:solidFill>
                <a:cs typeface="Arial" charset="0"/>
              </a:rPr>
              <a:t>Network(s</a:t>
            </a:r>
            <a:r>
              <a:rPr lang="en-US" sz="2400" b="1" kern="0" dirty="0" smtClean="0">
                <a:solidFill>
                  <a:prstClr val="white"/>
                </a:solidFill>
                <a:cs typeface="Arial" charset="0"/>
              </a:rPr>
              <a:t>)</a:t>
            </a:r>
            <a:endParaRPr lang="en-US" sz="2400" b="1" kern="0" dirty="0">
              <a:solidFill>
                <a:prstClr val="white"/>
              </a:solidFill>
              <a:cs typeface="Arial" charset="0"/>
            </a:endParaRPr>
          </a:p>
        </p:txBody>
      </p:sp>
      <p:sp>
        <p:nvSpPr>
          <p:cNvPr id="19" name="Rounded Rectangle 46">
            <a:extLst/>
          </p:cNvPr>
          <p:cNvSpPr/>
          <p:nvPr/>
        </p:nvSpPr>
        <p:spPr bwMode="auto">
          <a:xfrm>
            <a:off x="3676004" y="3446352"/>
            <a:ext cx="486912" cy="481667"/>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
        <p:nvSpPr>
          <p:cNvPr id="20" name="Rounded Rectangle 41">
            <a:extLst/>
          </p:cNvPr>
          <p:cNvSpPr/>
          <p:nvPr/>
        </p:nvSpPr>
        <p:spPr bwMode="auto">
          <a:xfrm>
            <a:off x="8534263" y="2524149"/>
            <a:ext cx="710070" cy="502986"/>
          </a:xfrm>
          <a:prstGeom prst="roundRect">
            <a:avLst/>
          </a:prstGeom>
          <a:solidFill>
            <a:srgbClr val="B42025"/>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r>
              <a:rPr lang="en-US" b="1" kern="0" dirty="0" smtClean="0">
                <a:solidFill>
                  <a:prstClr val="white"/>
                </a:solidFill>
                <a:cs typeface="Arial" charset="0"/>
              </a:rPr>
              <a:t>CSE</a:t>
            </a:r>
            <a:endParaRPr lang="en-US" b="1" kern="0" dirty="0">
              <a:solidFill>
                <a:prstClr val="white"/>
              </a:solidFill>
              <a:cs typeface="Arial" charset="0"/>
            </a:endParaRPr>
          </a:p>
        </p:txBody>
      </p:sp>
      <p:cxnSp>
        <p:nvCxnSpPr>
          <p:cNvPr id="21" name="Straight Connector 20"/>
          <p:cNvCxnSpPr>
            <a:stCxn id="17" idx="3"/>
            <a:endCxn id="20" idx="1"/>
          </p:cNvCxnSpPr>
          <p:nvPr/>
        </p:nvCxnSpPr>
        <p:spPr>
          <a:xfrm flipV="1">
            <a:off x="6771951" y="2775642"/>
            <a:ext cx="1762312" cy="10681"/>
          </a:xfrm>
          <a:prstGeom prst="line">
            <a:avLst/>
          </a:prstGeom>
          <a:ln w="25400">
            <a:solidFill>
              <a:srgbClr val="800000"/>
            </a:solidFill>
          </a:ln>
        </p:spPr>
        <p:style>
          <a:lnRef idx="1">
            <a:schemeClr val="accent1"/>
          </a:lnRef>
          <a:fillRef idx="0">
            <a:schemeClr val="accent1"/>
          </a:fillRef>
          <a:effectRef idx="0">
            <a:schemeClr val="accent1"/>
          </a:effectRef>
          <a:fontRef idx="minor">
            <a:schemeClr val="tx1"/>
          </a:fontRef>
        </p:style>
      </p:cxnSp>
      <p:sp>
        <p:nvSpPr>
          <p:cNvPr id="22" name="Rounded Rectangle 46">
            <a:extLst/>
          </p:cNvPr>
          <p:cNvSpPr/>
          <p:nvPr/>
        </p:nvSpPr>
        <p:spPr bwMode="auto">
          <a:xfrm>
            <a:off x="4628861" y="3426097"/>
            <a:ext cx="496794" cy="508895"/>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
        <p:nvSpPr>
          <p:cNvPr id="23" name="Rounded Rectangle 46">
            <a:extLst/>
          </p:cNvPr>
          <p:cNvSpPr/>
          <p:nvPr/>
        </p:nvSpPr>
        <p:spPr bwMode="auto">
          <a:xfrm>
            <a:off x="5479572" y="3410336"/>
            <a:ext cx="510505" cy="524657"/>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
        <p:nvSpPr>
          <p:cNvPr id="24" name="Rounded Rectangle 46">
            <a:extLst/>
          </p:cNvPr>
          <p:cNvSpPr/>
          <p:nvPr/>
        </p:nvSpPr>
        <p:spPr bwMode="auto">
          <a:xfrm>
            <a:off x="6327014" y="3425073"/>
            <a:ext cx="561073" cy="525374"/>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
        <p:nvSpPr>
          <p:cNvPr id="25" name="Rounded Rectangle 46">
            <a:extLst/>
          </p:cNvPr>
          <p:cNvSpPr/>
          <p:nvPr/>
        </p:nvSpPr>
        <p:spPr bwMode="auto">
          <a:xfrm>
            <a:off x="8255565" y="3427068"/>
            <a:ext cx="516387" cy="516829"/>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
        <p:nvSpPr>
          <p:cNvPr id="26" name="Rounded Rectangle 46">
            <a:extLst/>
          </p:cNvPr>
          <p:cNvSpPr/>
          <p:nvPr/>
        </p:nvSpPr>
        <p:spPr bwMode="auto">
          <a:xfrm>
            <a:off x="10137985" y="3455571"/>
            <a:ext cx="492191" cy="488326"/>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cxnSp>
        <p:nvCxnSpPr>
          <p:cNvPr id="27" name="Straight Connector 26"/>
          <p:cNvCxnSpPr>
            <a:stCxn id="20" idx="2"/>
            <a:endCxn id="25" idx="0"/>
          </p:cNvCxnSpPr>
          <p:nvPr/>
        </p:nvCxnSpPr>
        <p:spPr>
          <a:xfrm flipH="1">
            <a:off x="8513759" y="3027135"/>
            <a:ext cx="375539" cy="399933"/>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871201" y="3045299"/>
            <a:ext cx="1433471" cy="504254"/>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23" idx="0"/>
          </p:cNvCxnSpPr>
          <p:nvPr/>
        </p:nvCxnSpPr>
        <p:spPr>
          <a:xfrm flipH="1">
            <a:off x="5734825" y="3051469"/>
            <a:ext cx="702066" cy="358867"/>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7" idx="2"/>
            <a:endCxn id="53" idx="0"/>
          </p:cNvCxnSpPr>
          <p:nvPr/>
        </p:nvCxnSpPr>
        <p:spPr>
          <a:xfrm>
            <a:off x="6416916" y="3048497"/>
            <a:ext cx="947488" cy="399393"/>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22" idx="0"/>
          </p:cNvCxnSpPr>
          <p:nvPr/>
        </p:nvCxnSpPr>
        <p:spPr>
          <a:xfrm flipH="1">
            <a:off x="4877258" y="3042102"/>
            <a:ext cx="1509474" cy="383995"/>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19" idx="0"/>
          </p:cNvCxnSpPr>
          <p:nvPr/>
        </p:nvCxnSpPr>
        <p:spPr>
          <a:xfrm flipH="1">
            <a:off x="3919460" y="3030931"/>
            <a:ext cx="2274728" cy="415421"/>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grpSp>
        <p:nvGrpSpPr>
          <p:cNvPr id="39" name="Group 5"/>
          <p:cNvGrpSpPr>
            <a:grpSpLocks/>
          </p:cNvGrpSpPr>
          <p:nvPr/>
        </p:nvGrpSpPr>
        <p:grpSpPr bwMode="auto">
          <a:xfrm>
            <a:off x="342405" y="3257805"/>
            <a:ext cx="741362" cy="431800"/>
            <a:chOff x="5430838" y="5257800"/>
            <a:chExt cx="741362" cy="431800"/>
          </a:xfrm>
          <a:solidFill>
            <a:schemeClr val="bg1"/>
          </a:solidFill>
        </p:grpSpPr>
        <p:sp>
          <p:nvSpPr>
            <p:cNvPr id="40" name="Rounded Rectangle 39"/>
            <p:cNvSpPr/>
            <p:nvPr/>
          </p:nvSpPr>
          <p:spPr>
            <a:xfrm>
              <a:off x="5430838" y="5257800"/>
              <a:ext cx="741362" cy="431800"/>
            </a:xfrm>
            <a:prstGeom prst="roundRect">
              <a:avLst/>
            </a:prstGeom>
            <a:grpFill/>
            <a:ln w="19050"/>
            <a:effectLst>
              <a:outerShdw blurRad="50800" dist="38100" dir="2700000" algn="tl" rotWithShape="0">
                <a:prstClr val="black">
                  <a:alpha val="50000"/>
                </a:prstClr>
              </a:outerShdw>
            </a:effectLst>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GB">
                <a:solidFill>
                  <a:prstClr val="black"/>
                </a:solidFill>
              </a:endParaRPr>
            </a:p>
          </p:txBody>
        </p:sp>
        <p:pic>
          <p:nvPicPr>
            <p:cNvPr id="4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44150" y="5281083"/>
              <a:ext cx="506027" cy="3994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2" name="Group 6"/>
          <p:cNvGrpSpPr>
            <a:grpSpLocks/>
          </p:cNvGrpSpPr>
          <p:nvPr/>
        </p:nvGrpSpPr>
        <p:grpSpPr bwMode="auto">
          <a:xfrm>
            <a:off x="203523" y="3734547"/>
            <a:ext cx="1062037" cy="431800"/>
            <a:chOff x="6313488" y="5272088"/>
            <a:chExt cx="1062037" cy="431800"/>
          </a:xfrm>
        </p:grpSpPr>
        <p:sp>
          <p:nvSpPr>
            <p:cNvPr id="43" name="Rounded Rectangle 42"/>
            <p:cNvSpPr/>
            <p:nvPr/>
          </p:nvSpPr>
          <p:spPr>
            <a:xfrm>
              <a:off x="6313488" y="5272088"/>
              <a:ext cx="1062037" cy="431800"/>
            </a:xfrm>
            <a:prstGeom prst="roundRect">
              <a:avLst/>
            </a:prstGeom>
            <a:solidFill>
              <a:schemeClr val="bg1"/>
            </a:solidFill>
            <a:ln w="19050"/>
            <a:effectLst>
              <a:outerShdw blurRad="50800" dist="38100" dir="2700000" algn="tl" rotWithShape="0">
                <a:prstClr val="black">
                  <a:alpha val="50000"/>
                </a:prstClr>
              </a:outerShdw>
            </a:effectLst>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GB">
                <a:solidFill>
                  <a:prstClr val="black"/>
                </a:solidFill>
              </a:endParaRPr>
            </a:p>
          </p:txBody>
        </p:sp>
        <p:pic>
          <p:nvPicPr>
            <p:cNvPr id="44"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53881" y="5281083"/>
              <a:ext cx="781250" cy="38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TextBox 32"/>
          <p:cNvSpPr txBox="1"/>
          <p:nvPr/>
        </p:nvSpPr>
        <p:spPr>
          <a:xfrm>
            <a:off x="580428" y="5482062"/>
            <a:ext cx="10628140" cy="954107"/>
          </a:xfrm>
          <a:prstGeom prst="rect">
            <a:avLst/>
          </a:prstGeom>
          <a:noFill/>
        </p:spPr>
        <p:txBody>
          <a:bodyPr wrap="square" rtlCol="0">
            <a:spAutoFit/>
          </a:bodyPr>
          <a:lstStyle/>
          <a:p>
            <a:r>
              <a:rPr lang="en-GB" sz="2800" dirty="0" smtClean="0"/>
              <a:t>CEN and CENELEC addressing industry needs for the application layer</a:t>
            </a:r>
          </a:p>
          <a:p>
            <a:endParaRPr lang="en-GB" sz="2800" dirty="0" smtClean="0"/>
          </a:p>
        </p:txBody>
      </p:sp>
      <p:pic>
        <p:nvPicPr>
          <p:cNvPr id="45" name="Picture 44"/>
          <p:cNvPicPr preferRelativeResize="0">
            <a:picLocks/>
          </p:cNvPicPr>
          <p:nvPr/>
        </p:nvPicPr>
        <p:blipFill rotWithShape="1">
          <a:blip r:embed="rId7" cstate="print">
            <a:extLst>
              <a:ext uri="{28A0092B-C50C-407E-A947-70E740481C1C}">
                <a14:useLocalDpi xmlns:a14="http://schemas.microsoft.com/office/drawing/2010/main" val="0"/>
              </a:ext>
            </a:extLst>
          </a:blip>
          <a:srcRect l="1389" t="1790" r="1945" b="1811"/>
          <a:stretch/>
        </p:blipFill>
        <p:spPr>
          <a:xfrm>
            <a:off x="10140631" y="4081345"/>
            <a:ext cx="492190" cy="491711"/>
          </a:xfrm>
          <a:prstGeom prst="rect">
            <a:avLst/>
          </a:prstGeom>
        </p:spPr>
      </p:pic>
      <p:sp>
        <p:nvSpPr>
          <p:cNvPr id="46" name="TextBox 45"/>
          <p:cNvSpPr txBox="1"/>
          <p:nvPr/>
        </p:nvSpPr>
        <p:spPr>
          <a:xfrm>
            <a:off x="10025804" y="4620216"/>
            <a:ext cx="779585"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Security</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47" name="Picture 46"/>
          <p:cNvPicPr preferRelativeResize="0">
            <a:picLocks/>
          </p:cNvPicPr>
          <p:nvPr/>
        </p:nvPicPr>
        <p:blipFill rotWithShape="1">
          <a:blip r:embed="rId8" cstate="print">
            <a:extLst>
              <a:ext uri="{28A0092B-C50C-407E-A947-70E740481C1C}">
                <a14:useLocalDpi xmlns:a14="http://schemas.microsoft.com/office/drawing/2010/main" val="0"/>
              </a:ext>
            </a:extLst>
          </a:blip>
          <a:srcRect l="2777" t="1874" r="731" b="1893"/>
          <a:stretch/>
        </p:blipFill>
        <p:spPr>
          <a:xfrm>
            <a:off x="3687560" y="4053426"/>
            <a:ext cx="485266" cy="519630"/>
          </a:xfrm>
          <a:prstGeom prst="rect">
            <a:avLst/>
          </a:prstGeom>
        </p:spPr>
      </p:pic>
      <p:sp>
        <p:nvSpPr>
          <p:cNvPr id="49" name="TextBox 48"/>
          <p:cNvSpPr txBox="1"/>
          <p:nvPr/>
        </p:nvSpPr>
        <p:spPr>
          <a:xfrm>
            <a:off x="3501495" y="4636451"/>
            <a:ext cx="851880"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Machinery</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50" name="Picture 49"/>
          <p:cNvPicPr preferRelativeResize="0">
            <a:picLocks/>
          </p:cNvPicPr>
          <p:nvPr/>
        </p:nvPicPr>
        <p:blipFill rotWithShape="1">
          <a:blip r:embed="rId9" cstate="print">
            <a:extLst>
              <a:ext uri="{28A0092B-C50C-407E-A947-70E740481C1C}">
                <a14:useLocalDpi xmlns:a14="http://schemas.microsoft.com/office/drawing/2010/main" val="0"/>
              </a:ext>
            </a:extLst>
          </a:blip>
          <a:srcRect l="4001" t="9206" r="1003" b="941"/>
          <a:stretch/>
        </p:blipFill>
        <p:spPr>
          <a:xfrm>
            <a:off x="4611815" y="4086091"/>
            <a:ext cx="492927" cy="483823"/>
          </a:xfrm>
          <a:prstGeom prst="rect">
            <a:avLst/>
          </a:prstGeom>
        </p:spPr>
      </p:pic>
      <p:sp>
        <p:nvSpPr>
          <p:cNvPr id="51" name="TextBox 50"/>
          <p:cNvSpPr txBox="1"/>
          <p:nvPr/>
        </p:nvSpPr>
        <p:spPr>
          <a:xfrm>
            <a:off x="4341393" y="4616607"/>
            <a:ext cx="1007233"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Construction</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52" name="Picture 51"/>
          <p:cNvPicPr preferRelativeResize="0">
            <a:picLocks/>
          </p:cNvPicPr>
          <p:nvPr/>
        </p:nvPicPr>
        <p:blipFill rotWithShape="1">
          <a:blip r:embed="rId10" cstate="print">
            <a:extLst>
              <a:ext uri="{28A0092B-C50C-407E-A947-70E740481C1C}">
                <a14:useLocalDpi xmlns:a14="http://schemas.microsoft.com/office/drawing/2010/main" val="0"/>
              </a:ext>
            </a:extLst>
          </a:blip>
          <a:srcRect l="2417" t="6107" r="950" b="2396"/>
          <a:stretch/>
        </p:blipFill>
        <p:spPr>
          <a:xfrm>
            <a:off x="5497455" y="4086090"/>
            <a:ext cx="494518" cy="480439"/>
          </a:xfrm>
          <a:prstGeom prst="rect">
            <a:avLst/>
          </a:prstGeom>
        </p:spPr>
      </p:pic>
      <p:sp>
        <p:nvSpPr>
          <p:cNvPr id="53" name="Rounded Rectangle 46">
            <a:extLst/>
          </p:cNvPr>
          <p:cNvSpPr/>
          <p:nvPr/>
        </p:nvSpPr>
        <p:spPr bwMode="auto">
          <a:xfrm>
            <a:off x="7085212" y="3447890"/>
            <a:ext cx="558384" cy="502557"/>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cxnSp>
        <p:nvCxnSpPr>
          <p:cNvPr id="54" name="Straight Connector 53"/>
          <p:cNvCxnSpPr>
            <a:stCxn id="17" idx="2"/>
            <a:endCxn id="24" idx="0"/>
          </p:cNvCxnSpPr>
          <p:nvPr/>
        </p:nvCxnSpPr>
        <p:spPr>
          <a:xfrm>
            <a:off x="6416916" y="3048497"/>
            <a:ext cx="190635" cy="376576"/>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5279551" y="4618702"/>
            <a:ext cx="938211"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Healthcare</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56" name="Picture 55"/>
          <p:cNvPicPr preferRelativeResize="0">
            <a:picLocks/>
          </p:cNvPicPr>
          <p:nvPr/>
        </p:nvPicPr>
        <p:blipFill rotWithShape="1">
          <a:blip r:embed="rId11" cstate="print">
            <a:extLst>
              <a:ext uri="{28A0092B-C50C-407E-A947-70E740481C1C}">
                <a14:useLocalDpi xmlns:a14="http://schemas.microsoft.com/office/drawing/2010/main" val="0"/>
              </a:ext>
            </a:extLst>
          </a:blip>
          <a:srcRect l="1638" t="-1" r="545" b="1481"/>
          <a:stretch/>
        </p:blipFill>
        <p:spPr>
          <a:xfrm>
            <a:off x="9268746" y="4072511"/>
            <a:ext cx="521654" cy="506102"/>
          </a:xfrm>
          <a:prstGeom prst="rect">
            <a:avLst/>
          </a:prstGeom>
        </p:spPr>
      </p:pic>
      <p:sp>
        <p:nvSpPr>
          <p:cNvPr id="57" name="TextBox 56"/>
          <p:cNvSpPr txBox="1"/>
          <p:nvPr/>
        </p:nvSpPr>
        <p:spPr>
          <a:xfrm>
            <a:off x="9025332" y="4604802"/>
            <a:ext cx="1008481" cy="384721"/>
          </a:xfrm>
          <a:prstGeom prst="rect">
            <a:avLst/>
          </a:prstGeom>
          <a:noFill/>
        </p:spPr>
        <p:txBody>
          <a:bodyPr wrap="square" rtlCol="0">
            <a:spAutoFit/>
          </a:bodyPr>
          <a:lstStyle/>
          <a:p>
            <a:pPr algn="ctr"/>
            <a:r>
              <a:rPr lang="en-GB" sz="900" dirty="0" smtClean="0">
                <a:latin typeface="Verdana" panose="020B0604030504040204" pitchFamily="34" charset="0"/>
                <a:ea typeface="Verdana" panose="020B0604030504040204" pitchFamily="34" charset="0"/>
                <a:cs typeface="Verdana" panose="020B0604030504040204" pitchFamily="34" charset="0"/>
              </a:rPr>
              <a:t>Smart </a:t>
            </a:r>
            <a:r>
              <a:rPr lang="en-GB" sz="1000" dirty="0" smtClean="0">
                <a:latin typeface="Verdana" panose="020B0604030504040204" pitchFamily="34" charset="0"/>
                <a:ea typeface="Verdana" panose="020B0604030504040204" pitchFamily="34" charset="0"/>
                <a:cs typeface="Verdana" panose="020B0604030504040204" pitchFamily="34" charset="0"/>
              </a:rPr>
              <a:t>technologies</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pic>
        <p:nvPicPr>
          <p:cNvPr id="58" name="Picture 57"/>
          <p:cNvPicPr preferRelativeResize="0">
            <a:picLocks/>
          </p:cNvPicPr>
          <p:nvPr/>
        </p:nvPicPr>
        <p:blipFill rotWithShape="1">
          <a:blip r:embed="rId12" cstate="print">
            <a:extLst>
              <a:ext uri="{28A0092B-C50C-407E-A947-70E740481C1C}">
                <a14:useLocalDpi xmlns:a14="http://schemas.microsoft.com/office/drawing/2010/main" val="0"/>
              </a:ext>
            </a:extLst>
          </a:blip>
          <a:srcRect t="774" r="1170" b="1307"/>
          <a:stretch/>
        </p:blipFill>
        <p:spPr>
          <a:xfrm>
            <a:off x="7085211" y="4078427"/>
            <a:ext cx="558384" cy="491487"/>
          </a:xfrm>
          <a:prstGeom prst="rect">
            <a:avLst/>
          </a:prstGeom>
        </p:spPr>
      </p:pic>
      <p:pic>
        <p:nvPicPr>
          <p:cNvPr id="60" name="Picture 59"/>
          <p:cNvPicPr preferRelativeResize="0">
            <a:picLocks/>
          </p:cNvPicPr>
          <p:nvPr/>
        </p:nvPicPr>
        <p:blipFill rotWithShape="1">
          <a:blip r:embed="rId13" cstate="print">
            <a:extLst>
              <a:ext uri="{28A0092B-C50C-407E-A947-70E740481C1C}">
                <a14:useLocalDpi xmlns:a14="http://schemas.microsoft.com/office/drawing/2010/main" val="0"/>
              </a:ext>
            </a:extLst>
          </a:blip>
          <a:srcRect l="3154" t="894" r="1372" b="2292"/>
          <a:stretch/>
        </p:blipFill>
        <p:spPr>
          <a:xfrm>
            <a:off x="6332690" y="4085002"/>
            <a:ext cx="555398" cy="484912"/>
          </a:xfrm>
          <a:prstGeom prst="rect">
            <a:avLst/>
          </a:prstGeom>
        </p:spPr>
      </p:pic>
      <p:pic>
        <p:nvPicPr>
          <p:cNvPr id="62" name="Picture 61"/>
          <p:cNvPicPr preferRelativeResize="0">
            <a:picLocks/>
          </p:cNvPicPr>
          <p:nvPr/>
        </p:nvPicPr>
        <p:blipFill rotWithShape="1">
          <a:blip r:embed="rId14" cstate="print">
            <a:extLst>
              <a:ext uri="{28A0092B-C50C-407E-A947-70E740481C1C}">
                <a14:useLocalDpi xmlns:a14="http://schemas.microsoft.com/office/drawing/2010/main" val="0"/>
              </a:ext>
            </a:extLst>
          </a:blip>
          <a:srcRect l="3171" t="5637" r="1346" b="2868"/>
          <a:stretch/>
        </p:blipFill>
        <p:spPr>
          <a:xfrm>
            <a:off x="8228545" y="4079105"/>
            <a:ext cx="531729" cy="493952"/>
          </a:xfrm>
          <a:prstGeom prst="rect">
            <a:avLst/>
          </a:prstGeom>
        </p:spPr>
      </p:pic>
      <p:sp>
        <p:nvSpPr>
          <p:cNvPr id="63" name="TextBox 62"/>
          <p:cNvSpPr txBox="1"/>
          <p:nvPr/>
        </p:nvSpPr>
        <p:spPr>
          <a:xfrm>
            <a:off x="7032764" y="4616581"/>
            <a:ext cx="663278"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Energy</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64" name="TextBox 63"/>
          <p:cNvSpPr txBox="1"/>
          <p:nvPr/>
        </p:nvSpPr>
        <p:spPr>
          <a:xfrm>
            <a:off x="7807341" y="4616606"/>
            <a:ext cx="1390265"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Electrotechnology</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65" name="TextBox 64"/>
          <p:cNvSpPr txBox="1"/>
          <p:nvPr/>
        </p:nvSpPr>
        <p:spPr>
          <a:xfrm>
            <a:off x="6168693" y="4604802"/>
            <a:ext cx="827744" cy="246221"/>
          </a:xfrm>
          <a:prstGeom prst="rect">
            <a:avLst/>
          </a:prstGeom>
          <a:noFill/>
        </p:spPr>
        <p:txBody>
          <a:bodyPr wrap="square" rtlCol="0">
            <a:spAutoFit/>
          </a:bodyPr>
          <a:lstStyle/>
          <a:p>
            <a:pPr algn="ctr"/>
            <a:r>
              <a:rPr lang="en-GB" sz="1000" dirty="0" smtClean="0">
                <a:latin typeface="Verdana" panose="020B0604030504040204" pitchFamily="34" charset="0"/>
                <a:ea typeface="Verdana" panose="020B0604030504040204" pitchFamily="34" charset="0"/>
                <a:cs typeface="Verdana" panose="020B0604030504040204" pitchFamily="34" charset="0"/>
              </a:rPr>
              <a:t>Transport</a:t>
            </a:r>
            <a:endParaRPr lang="en-GB" sz="1000" dirty="0">
              <a:latin typeface="Verdana" panose="020B0604030504040204" pitchFamily="34" charset="0"/>
              <a:ea typeface="Verdana" panose="020B0604030504040204" pitchFamily="34" charset="0"/>
              <a:cs typeface="Verdana" panose="020B0604030504040204" pitchFamily="34" charset="0"/>
            </a:endParaRPr>
          </a:p>
        </p:txBody>
      </p:sp>
      <p:cxnSp>
        <p:nvCxnSpPr>
          <p:cNvPr id="68" name="Straight Connector 67"/>
          <p:cNvCxnSpPr>
            <a:stCxn id="20" idx="2"/>
          </p:cNvCxnSpPr>
          <p:nvPr/>
        </p:nvCxnSpPr>
        <p:spPr>
          <a:xfrm>
            <a:off x="8889298" y="3027135"/>
            <a:ext cx="557832" cy="557710"/>
          </a:xfrm>
          <a:prstGeom prst="line">
            <a:avLst/>
          </a:prstGeom>
          <a:ln w="25400">
            <a:solidFill>
              <a:srgbClr val="00449E"/>
            </a:solidFill>
          </a:ln>
        </p:spPr>
        <p:style>
          <a:lnRef idx="1">
            <a:schemeClr val="accent1"/>
          </a:lnRef>
          <a:fillRef idx="0">
            <a:schemeClr val="accent1"/>
          </a:fillRef>
          <a:effectRef idx="0">
            <a:schemeClr val="accent1"/>
          </a:effectRef>
          <a:fontRef idx="minor">
            <a:schemeClr val="tx1"/>
          </a:fontRef>
        </p:style>
      </p:cxnSp>
      <p:sp>
        <p:nvSpPr>
          <p:cNvPr id="70" name="Rounded Rectangle 46">
            <a:extLst/>
          </p:cNvPr>
          <p:cNvSpPr/>
          <p:nvPr/>
        </p:nvSpPr>
        <p:spPr bwMode="auto">
          <a:xfrm>
            <a:off x="9265232" y="3446353"/>
            <a:ext cx="518836" cy="504094"/>
          </a:xfrm>
          <a:prstGeom prst="roundRect">
            <a:avLst/>
          </a:prstGeom>
          <a:solidFill>
            <a:srgbClr val="005480"/>
          </a:solidFill>
          <a:ln w="12700" cap="flat" cmpd="sng" algn="ctr">
            <a:solidFill>
              <a:srgbClr val="545054"/>
            </a:solidFill>
            <a:prstDash val="solid"/>
          </a:ln>
          <a:effectLst>
            <a:outerShdw blurRad="50800" dist="20000" dir="5400000" rotWithShape="0">
              <a:srgbClr val="000000">
                <a:alpha val="42000"/>
              </a:srgbClr>
            </a:outerShdw>
          </a:effectLst>
        </p:spPr>
        <p:txBody>
          <a:bodyPr lIns="0" rIns="0"/>
          <a:lstStyle/>
          <a:p>
            <a:pPr algn="ctr" eaLnBrk="1" fontAlgn="auto" hangingPunct="1">
              <a:spcBef>
                <a:spcPts val="0"/>
              </a:spcBef>
              <a:spcAft>
                <a:spcPts val="0"/>
              </a:spcAft>
              <a:defRPr/>
            </a:pPr>
            <a:endParaRPr lang="en-US" sz="700" b="1" kern="0" dirty="0" smtClean="0">
              <a:solidFill>
                <a:prstClr val="white"/>
              </a:solidFill>
              <a:cs typeface="Arial" charset="0"/>
            </a:endParaRPr>
          </a:p>
          <a:p>
            <a:pPr algn="ctr" eaLnBrk="1" fontAlgn="auto" hangingPunct="1">
              <a:spcBef>
                <a:spcPts val="0"/>
              </a:spcBef>
              <a:spcAft>
                <a:spcPts val="0"/>
              </a:spcAft>
              <a:defRPr/>
            </a:pPr>
            <a:r>
              <a:rPr lang="en-US" sz="1400" b="1" kern="0" dirty="0" smtClean="0">
                <a:solidFill>
                  <a:prstClr val="white"/>
                </a:solidFill>
                <a:cs typeface="Arial" charset="0"/>
              </a:rPr>
              <a:t>AE</a:t>
            </a:r>
            <a:endParaRPr lang="en-US" sz="1400" b="1" kern="0" dirty="0">
              <a:solidFill>
                <a:prstClr val="white"/>
              </a:solidFill>
              <a:cs typeface="Arial" charset="0"/>
            </a:endParaRPr>
          </a:p>
        </p:txBody>
      </p:sp>
    </p:spTree>
    <p:extLst>
      <p:ext uri="{BB962C8B-B14F-4D97-AF65-F5344CB8AC3E}">
        <p14:creationId xmlns:p14="http://schemas.microsoft.com/office/powerpoint/2010/main" val="57957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Industry has a lot of choice…</a:t>
            </a:r>
            <a:endParaRPr lang="en-GB" b="1"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4</a:t>
            </a:fld>
            <a:endParaRPr lang="en-GB" altLang="en-US"/>
          </a:p>
        </p:txBody>
      </p:sp>
      <p:pic>
        <p:nvPicPr>
          <p:cNvPr id="45" name="Picture 44"/>
          <p:cNvPicPr>
            <a:picLocks noChangeAspect="1"/>
          </p:cNvPicPr>
          <p:nvPr/>
        </p:nvPicPr>
        <p:blipFill>
          <a:blip r:embed="rId3"/>
          <a:stretch>
            <a:fillRect/>
          </a:stretch>
        </p:blipFill>
        <p:spPr>
          <a:xfrm>
            <a:off x="0" y="1226443"/>
            <a:ext cx="12192000" cy="5730949"/>
          </a:xfrm>
          <a:prstGeom prst="rect">
            <a:avLst/>
          </a:prstGeom>
        </p:spPr>
      </p:pic>
    </p:spTree>
    <p:extLst>
      <p:ext uri="{BB962C8B-B14F-4D97-AF65-F5344CB8AC3E}">
        <p14:creationId xmlns:p14="http://schemas.microsoft.com/office/powerpoint/2010/main" val="1142592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normAutofit/>
          </a:bodyPr>
          <a:lstStyle/>
          <a:p>
            <a:r>
              <a:rPr lang="en-US" b="1" dirty="0"/>
              <a:t>Responding to the Digital Challenge</a:t>
            </a:r>
            <a:endParaRPr lang="en-GB" b="1" dirty="0"/>
          </a:p>
        </p:txBody>
      </p:sp>
      <p:sp>
        <p:nvSpPr>
          <p:cNvPr id="3" name="Content Placeholder 2"/>
          <p:cNvSpPr>
            <a:spLocks noGrp="1"/>
          </p:cNvSpPr>
          <p:nvPr>
            <p:ph idx="1"/>
          </p:nvPr>
        </p:nvSpPr>
        <p:spPr>
          <a:xfrm>
            <a:off x="479376" y="1196752"/>
            <a:ext cx="11216546" cy="5305968"/>
          </a:xfrm>
        </p:spPr>
        <p:txBody>
          <a:bodyPr>
            <a:normAutofit/>
          </a:bodyPr>
          <a:lstStyle/>
          <a:p>
            <a:pPr marL="0" indent="0">
              <a:lnSpc>
                <a:spcPct val="100000"/>
              </a:lnSpc>
              <a:buClr>
                <a:srgbClr val="C00000"/>
              </a:buClr>
              <a:buNone/>
            </a:pPr>
            <a:r>
              <a:rPr lang="en-US" sz="2400" dirty="0" smtClean="0">
                <a:solidFill>
                  <a:schemeClr val="tx1"/>
                </a:solidFill>
              </a:rPr>
              <a:t>CEN – CENELEC Digital Transformation Strategic Plan ( June 2017)</a:t>
            </a:r>
          </a:p>
          <a:p>
            <a:pPr marL="265113" indent="-265113">
              <a:lnSpc>
                <a:spcPct val="100000"/>
              </a:lnSpc>
              <a:buClr>
                <a:srgbClr val="C00000"/>
              </a:buClr>
            </a:pPr>
            <a:r>
              <a:rPr lang="en-US" sz="2400" dirty="0" smtClean="0">
                <a:solidFill>
                  <a:schemeClr val="tx1"/>
                </a:solidFill>
              </a:rPr>
              <a:t>Ensure </a:t>
            </a:r>
            <a:r>
              <a:rPr lang="en-US" sz="2400" dirty="0">
                <a:solidFill>
                  <a:schemeClr val="tx1"/>
                </a:solidFill>
              </a:rPr>
              <a:t>CEN and CENELEC can meet the needs of industry sectors that digitally transform</a:t>
            </a:r>
            <a:br>
              <a:rPr lang="en-US" sz="2400" dirty="0">
                <a:solidFill>
                  <a:schemeClr val="tx1"/>
                </a:solidFill>
              </a:rPr>
            </a:br>
            <a:r>
              <a:rPr lang="en-US" sz="2400" dirty="0">
                <a:solidFill>
                  <a:srgbClr val="FF0000"/>
                </a:solidFill>
                <a:sym typeface="Wingdings" panose="05000000000000000000" pitchFamily="2" charset="2"/>
              </a:rPr>
              <a:t></a:t>
            </a:r>
            <a:r>
              <a:rPr lang="en-US" sz="2400" dirty="0">
                <a:solidFill>
                  <a:srgbClr val="FF0000"/>
                </a:solidFill>
              </a:rPr>
              <a:t>Digital transformation of industry</a:t>
            </a:r>
            <a:r>
              <a:rPr lang="en-US" sz="2400" dirty="0">
                <a:solidFill>
                  <a:schemeClr val="tx1"/>
                </a:solidFill>
              </a:rPr>
              <a:t/>
            </a:r>
            <a:br>
              <a:rPr lang="en-US" sz="2400" dirty="0">
                <a:solidFill>
                  <a:schemeClr val="tx1"/>
                </a:solidFill>
              </a:rPr>
            </a:br>
            <a:endParaRPr lang="en-US" sz="2400" dirty="0">
              <a:solidFill>
                <a:schemeClr val="tx1"/>
              </a:solidFill>
            </a:endParaRPr>
          </a:p>
          <a:p>
            <a:pPr marL="265113" indent="-265113">
              <a:buClr>
                <a:srgbClr val="C00000"/>
              </a:buClr>
            </a:pPr>
            <a:r>
              <a:rPr lang="en-US" sz="2400" dirty="0">
                <a:solidFill>
                  <a:schemeClr val="tx1"/>
                </a:solidFill>
              </a:rPr>
              <a:t>Make the CEN and CENELEC system more agile and adaptable to market and technology innovation </a:t>
            </a:r>
            <a:br>
              <a:rPr lang="en-US" sz="2400" dirty="0">
                <a:solidFill>
                  <a:schemeClr val="tx1"/>
                </a:solidFill>
              </a:rPr>
            </a:br>
            <a:r>
              <a:rPr lang="en-US" sz="2400" dirty="0">
                <a:solidFill>
                  <a:srgbClr val="FF0000"/>
                </a:solidFill>
                <a:sym typeface="Wingdings" panose="05000000000000000000" pitchFamily="2" charset="2"/>
              </a:rPr>
              <a:t></a:t>
            </a:r>
            <a:r>
              <a:rPr lang="en-US" sz="2400" dirty="0">
                <a:solidFill>
                  <a:srgbClr val="FF0000"/>
                </a:solidFill>
              </a:rPr>
              <a:t>Digital transformation of CEN and CENELEC</a:t>
            </a:r>
          </a:p>
          <a:p>
            <a:pPr marL="541338" indent="-363538"/>
            <a:endParaRPr lang="en-GB" sz="2400" dirty="0"/>
          </a:p>
        </p:txBody>
      </p:sp>
      <p:sp>
        <p:nvSpPr>
          <p:cNvPr id="4" name="Slide Number Placeholder 3"/>
          <p:cNvSpPr>
            <a:spLocks noGrp="1"/>
          </p:cNvSpPr>
          <p:nvPr>
            <p:ph type="sldNum" sz="quarter" idx="12"/>
          </p:nvPr>
        </p:nvSpPr>
        <p:spPr/>
        <p:txBody>
          <a:bodyPr/>
          <a:lstStyle/>
          <a:p>
            <a:fld id="{E600C78D-AE5E-433F-ADF0-C5B27CAB4ADD}" type="slidenum">
              <a:rPr lang="en-GB" altLang="en-US" smtClean="0"/>
              <a:pPr/>
              <a:t>5</a:t>
            </a:fld>
            <a:endParaRPr lang="en-GB" altLang="en-US"/>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621" t="39183" b="36513"/>
          <a:stretch/>
        </p:blipFill>
        <p:spPr>
          <a:xfrm>
            <a:off x="0" y="4781352"/>
            <a:ext cx="12192000" cy="2070585"/>
          </a:xfrm>
          <a:prstGeom prst="rect">
            <a:avLst/>
          </a:prstGeom>
        </p:spPr>
      </p:pic>
    </p:spTree>
    <p:extLst>
      <p:ext uri="{BB962C8B-B14F-4D97-AF65-F5344CB8AC3E}">
        <p14:creationId xmlns:p14="http://schemas.microsoft.com/office/powerpoint/2010/main" val="1813863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EU Policy </a:t>
            </a:r>
            <a:r>
              <a:rPr lang="en-GB" b="1" dirty="0" smtClean="0"/>
              <a:t>Drivers</a:t>
            </a:r>
            <a:endParaRPr lang="en-GB" b="1" dirty="0"/>
          </a:p>
        </p:txBody>
      </p:sp>
      <p:sp>
        <p:nvSpPr>
          <p:cNvPr id="45" name="TextBox 44"/>
          <p:cNvSpPr txBox="1"/>
          <p:nvPr/>
        </p:nvSpPr>
        <p:spPr>
          <a:xfrm>
            <a:off x="407368" y="883370"/>
            <a:ext cx="11521280" cy="6518708"/>
          </a:xfrm>
          <a:prstGeom prst="rect">
            <a:avLst/>
          </a:prstGeom>
          <a:noFill/>
        </p:spPr>
        <p:txBody>
          <a:bodyPr wrap="square" rtlCol="0">
            <a:spAutoFit/>
          </a:bodyPr>
          <a:lstStyle/>
          <a:p>
            <a:pPr marL="171450" indent="-171450" eaLnBrk="0" hangingPunct="0">
              <a:spcBef>
                <a:spcPct val="30000"/>
              </a:spcBef>
              <a:buFont typeface="Arial" panose="020B0604020202020204" pitchFamily="34" charset="0"/>
              <a:buChar char="•"/>
              <a:defRPr/>
            </a:pPr>
            <a:r>
              <a:rPr lang="en-GB" sz="2400" dirty="0">
                <a:sym typeface="Wingdings" panose="05000000000000000000" pitchFamily="2" charset="2"/>
              </a:rPr>
              <a:t>Addressing ICT technologies (</a:t>
            </a:r>
            <a:r>
              <a:rPr lang="en-GB" sz="2400" dirty="0" err="1">
                <a:sym typeface="Wingdings" panose="05000000000000000000" pitchFamily="2" charset="2"/>
              </a:rPr>
              <a:t>IoT</a:t>
            </a:r>
            <a:r>
              <a:rPr lang="en-GB" sz="2400" dirty="0">
                <a:sym typeface="Wingdings" panose="05000000000000000000" pitchFamily="2" charset="2"/>
              </a:rPr>
              <a:t>, Data, Cloud, Cybersecurity, 5G) including </a:t>
            </a:r>
            <a:r>
              <a:rPr lang="en-GB" sz="2400" dirty="0" smtClean="0">
                <a:sym typeface="Wingdings" panose="05000000000000000000" pitchFamily="2" charset="2"/>
              </a:rPr>
              <a:t>standardization,</a:t>
            </a:r>
            <a:endParaRPr lang="en-GB" sz="2400" dirty="0">
              <a:sym typeface="Wingdings" panose="05000000000000000000" pitchFamily="2" charset="2"/>
            </a:endParaRPr>
          </a:p>
          <a:p>
            <a:pPr marL="171450" lvl="0" indent="-171450" eaLnBrk="0" hangingPunct="0">
              <a:spcBef>
                <a:spcPct val="30000"/>
              </a:spcBef>
              <a:buFont typeface="Arial" panose="020B0604020202020204" pitchFamily="34" charset="0"/>
              <a:buChar char="•"/>
              <a:defRPr/>
            </a:pPr>
            <a:r>
              <a:rPr lang="en-GB" sz="2400" dirty="0" smtClean="0"/>
              <a:t>Supporting Digital Transformation of Industry:</a:t>
            </a:r>
          </a:p>
          <a:p>
            <a:pPr marL="628650" lvl="1" indent="-171450" eaLnBrk="0" hangingPunct="0">
              <a:spcBef>
                <a:spcPct val="30000"/>
              </a:spcBef>
              <a:buFont typeface="Arial" panose="020B0604020202020204" pitchFamily="34" charset="0"/>
              <a:buChar char="•"/>
              <a:defRPr/>
            </a:pPr>
            <a:r>
              <a:rPr lang="en-GB" sz="2400" dirty="0" smtClean="0"/>
              <a:t>DEI</a:t>
            </a:r>
            <a:r>
              <a:rPr lang="en-GB" sz="2400" dirty="0"/>
              <a:t>: Digitising European Industry: High level group (Ministries) under the leadership of the EC – DG </a:t>
            </a:r>
            <a:r>
              <a:rPr lang="en-GB" sz="2400" dirty="0" smtClean="0"/>
              <a:t>CNECT</a:t>
            </a:r>
          </a:p>
          <a:p>
            <a:pPr marL="1085850" lvl="2" indent="-171450" eaLnBrk="0" hangingPunct="0">
              <a:spcBef>
                <a:spcPct val="30000"/>
              </a:spcBef>
              <a:buFont typeface="Arial" panose="020B0604020202020204" pitchFamily="34" charset="0"/>
              <a:buChar char="•"/>
              <a:defRPr/>
            </a:pPr>
            <a:r>
              <a:rPr lang="en-GB" sz="2400" dirty="0"/>
              <a:t>Building on and complementing the various national initiatives for digitising </a:t>
            </a:r>
            <a:r>
              <a:rPr lang="en-GB" sz="2400" dirty="0" smtClean="0"/>
              <a:t>industry (</a:t>
            </a:r>
            <a:r>
              <a:rPr lang="en-GB" sz="2400" dirty="0" err="1" smtClean="0"/>
              <a:t>Industrie</a:t>
            </a:r>
            <a:r>
              <a:rPr lang="en-GB" sz="2400" dirty="0" smtClean="0"/>
              <a:t> 4.0, </a:t>
            </a:r>
            <a:r>
              <a:rPr lang="en-GB" sz="2400" dirty="0" err="1" smtClean="0"/>
              <a:t>Industrie</a:t>
            </a:r>
            <a:r>
              <a:rPr lang="en-GB" sz="2400" dirty="0" smtClean="0"/>
              <a:t> du </a:t>
            </a:r>
            <a:r>
              <a:rPr lang="en-GB" sz="2400" dirty="0" err="1" smtClean="0"/>
              <a:t>futur</a:t>
            </a:r>
            <a:r>
              <a:rPr lang="en-GB" sz="2400" dirty="0" smtClean="0"/>
              <a:t>, Piano </a:t>
            </a:r>
            <a:r>
              <a:rPr lang="en-GB" sz="2400" dirty="0" err="1" smtClean="0"/>
              <a:t>Industria</a:t>
            </a:r>
            <a:r>
              <a:rPr lang="en-GB" sz="2400" dirty="0" smtClean="0"/>
              <a:t> 4.0)</a:t>
            </a:r>
            <a:endParaRPr lang="en-GB" sz="2400" dirty="0"/>
          </a:p>
          <a:p>
            <a:pPr marL="628650" lvl="1" indent="-171450" eaLnBrk="0" hangingPunct="0">
              <a:spcBef>
                <a:spcPct val="30000"/>
              </a:spcBef>
              <a:buFont typeface="Arial" panose="020B0604020202020204" pitchFamily="34" charset="0"/>
              <a:buChar char="•"/>
              <a:defRPr/>
            </a:pPr>
            <a:r>
              <a:rPr lang="en-GB" sz="2400" dirty="0" smtClean="0"/>
              <a:t>MSP/DEI </a:t>
            </a:r>
            <a:r>
              <a:rPr lang="en-GB" sz="2400" dirty="0"/>
              <a:t>WG on standardization in Support of Digitising European </a:t>
            </a:r>
            <a:r>
              <a:rPr lang="en-GB" sz="2400" dirty="0" smtClean="0"/>
              <a:t>Industry</a:t>
            </a:r>
          </a:p>
          <a:p>
            <a:pPr marL="1085850" lvl="2" indent="-171450" eaLnBrk="0" hangingPunct="0">
              <a:spcBef>
                <a:spcPct val="30000"/>
              </a:spcBef>
              <a:buFont typeface="Arial" panose="020B0604020202020204" pitchFamily="34" charset="0"/>
              <a:buChar char="•"/>
              <a:defRPr/>
            </a:pPr>
            <a:r>
              <a:rPr lang="en-GB" sz="2400" dirty="0" smtClean="0"/>
              <a:t>Develop </a:t>
            </a:r>
            <a:r>
              <a:rPr lang="en-GB" sz="2400" dirty="0"/>
              <a:t>a model for the synchronisation of the various standardisation </a:t>
            </a:r>
            <a:r>
              <a:rPr lang="en-GB" sz="2400" dirty="0" smtClean="0"/>
              <a:t>activities </a:t>
            </a:r>
            <a:endParaRPr lang="en-GB" sz="2400" dirty="0"/>
          </a:p>
          <a:p>
            <a:pPr marL="1085850" lvl="2" indent="-171450" eaLnBrk="0" hangingPunct="0">
              <a:spcBef>
                <a:spcPct val="30000"/>
              </a:spcBef>
              <a:buFont typeface="Arial" panose="020B0604020202020204" pitchFamily="34" charset="0"/>
              <a:buChar char="•"/>
              <a:defRPr/>
            </a:pPr>
            <a:r>
              <a:rPr lang="en-GB" sz="2400" dirty="0"/>
              <a:t>Propose a first </a:t>
            </a:r>
            <a:r>
              <a:rPr lang="en-GB" sz="2400" dirty="0" smtClean="0"/>
              <a:t>roadmap </a:t>
            </a:r>
            <a:r>
              <a:rPr lang="en-GB" sz="2400" dirty="0"/>
              <a:t>and specifying concrete actions </a:t>
            </a:r>
            <a:r>
              <a:rPr lang="en-GB" sz="2400" dirty="0" smtClean="0"/>
              <a:t>to </a:t>
            </a:r>
            <a:r>
              <a:rPr lang="en-GB" sz="2400" dirty="0"/>
              <a:t>be included in the Rolling Plan for ICT </a:t>
            </a:r>
            <a:r>
              <a:rPr lang="en-GB" sz="2400" dirty="0" smtClean="0"/>
              <a:t>standardisation</a:t>
            </a:r>
            <a:endParaRPr lang="en-GB" sz="2400" dirty="0"/>
          </a:p>
          <a:p>
            <a:pPr lvl="0" eaLnBrk="0" hangingPunct="0">
              <a:spcBef>
                <a:spcPct val="30000"/>
              </a:spcBef>
              <a:defRPr/>
            </a:pPr>
            <a:r>
              <a:rPr lang="en-GB" sz="2400" dirty="0" smtClean="0"/>
              <a:t>	&gt; </a:t>
            </a:r>
            <a:r>
              <a:rPr lang="en-GB" sz="2400" b="1" dirty="0" smtClean="0"/>
              <a:t>CEN-CENELEC represented by the VPs Technical, steering the standardization 	related activities with support from BT/WG06 “ICT </a:t>
            </a:r>
            <a:r>
              <a:rPr lang="en-GB" sz="2400" b="1" dirty="0"/>
              <a:t>Standardization </a:t>
            </a:r>
            <a:r>
              <a:rPr lang="en-GB" sz="2400" b="1" dirty="0" smtClean="0"/>
              <a:t>Policy</a:t>
            </a:r>
            <a:r>
              <a:rPr lang="en-GB" sz="2400" dirty="0" smtClean="0"/>
              <a:t>” </a:t>
            </a:r>
            <a:endParaRPr lang="en-GB" sz="2400" dirty="0"/>
          </a:p>
          <a:p>
            <a:pPr marL="171450" lvl="0" indent="-171450" eaLnBrk="0" hangingPunct="0">
              <a:spcBef>
                <a:spcPct val="30000"/>
              </a:spcBef>
              <a:buFont typeface="Arial" panose="020B0604020202020204" pitchFamily="34" charset="0"/>
              <a:buChar char="•"/>
              <a:defRPr/>
            </a:pPr>
            <a:endParaRPr lang="en-GB" sz="2400" dirty="0"/>
          </a:p>
          <a:p>
            <a:pPr marL="800100" lvl="1" indent="-342900" eaLnBrk="0" hangingPunct="0">
              <a:buFont typeface="Arial" panose="020B0604020202020204" pitchFamily="34" charset="0"/>
              <a:buChar char="•"/>
              <a:defRPr/>
            </a:pPr>
            <a:endParaRPr lang="en-GB" sz="2400" dirty="0">
              <a:latin typeface="Century Gothic" panose="020B0502020202020204" pitchFamily="34" charset="0"/>
            </a:endParaRPr>
          </a:p>
        </p:txBody>
      </p:sp>
    </p:spTree>
    <p:extLst>
      <p:ext uri="{BB962C8B-B14F-4D97-AF65-F5344CB8AC3E}">
        <p14:creationId xmlns:p14="http://schemas.microsoft.com/office/powerpoint/2010/main" val="31754001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CEN - CENELEC ALLIANCES</a:t>
            </a:r>
            <a:endParaRPr lang="en-GB" b="1" dirty="0"/>
          </a:p>
        </p:txBody>
      </p:sp>
      <p:sp>
        <p:nvSpPr>
          <p:cNvPr id="45" name="TextBox 44"/>
          <p:cNvSpPr txBox="1"/>
          <p:nvPr/>
        </p:nvSpPr>
        <p:spPr>
          <a:xfrm>
            <a:off x="551384" y="1268760"/>
            <a:ext cx="11112307" cy="4539704"/>
          </a:xfrm>
          <a:prstGeom prst="rect">
            <a:avLst/>
          </a:prstGeom>
          <a:noFill/>
        </p:spPr>
        <p:txBody>
          <a:bodyPr wrap="square" rtlCol="0">
            <a:spAutoFit/>
          </a:bodyPr>
          <a:lstStyle/>
          <a:p>
            <a:pPr>
              <a:spcAft>
                <a:spcPts val="600"/>
              </a:spcAft>
            </a:pPr>
            <a:r>
              <a:rPr lang="en-GB" sz="2400" b="1" dirty="0" smtClean="0">
                <a:latin typeface="Century Gothic" panose="020B0502020202020204" pitchFamily="34" charset="0"/>
              </a:rPr>
              <a:t>CEN </a:t>
            </a:r>
            <a:r>
              <a:rPr lang="en-GB" sz="2400" b="1" dirty="0">
                <a:latin typeface="Century Gothic" panose="020B0502020202020204" pitchFamily="34" charset="0"/>
              </a:rPr>
              <a:t>cooperation with the </a:t>
            </a:r>
            <a:r>
              <a:rPr lang="en-GB" sz="2400" b="1" dirty="0" err="1">
                <a:latin typeface="Century Gothic" panose="020B0502020202020204" pitchFamily="34" charset="0"/>
              </a:rPr>
              <a:t>Zigbee</a:t>
            </a:r>
            <a:r>
              <a:rPr lang="en-GB" sz="2400" b="1" dirty="0">
                <a:latin typeface="Century Gothic" panose="020B0502020202020204" pitchFamily="34" charset="0"/>
              </a:rPr>
              <a:t> alliance</a:t>
            </a:r>
          </a:p>
          <a:p>
            <a:pPr lvl="1"/>
            <a:r>
              <a:rPr lang="en-GB" sz="2400" dirty="0">
                <a:latin typeface="Century Gothic" panose="020B0502020202020204" pitchFamily="34" charset="0"/>
              </a:rPr>
              <a:t>Uptake of </a:t>
            </a:r>
            <a:r>
              <a:rPr lang="en-GB" sz="2400" dirty="0" err="1">
                <a:latin typeface="Century Gothic" panose="020B0502020202020204" pitchFamily="34" charset="0"/>
              </a:rPr>
              <a:t>Zigbee’s</a:t>
            </a:r>
            <a:r>
              <a:rPr lang="en-GB" sz="2400" dirty="0">
                <a:latin typeface="Century Gothic" panose="020B0502020202020204" pitchFamily="34" charset="0"/>
              </a:rPr>
              <a:t> specifications in European standards for Smart Homes</a:t>
            </a:r>
          </a:p>
          <a:p>
            <a:endParaRPr lang="en-GB" sz="2400" b="1" dirty="0">
              <a:latin typeface="Century Gothic" panose="020B0502020202020204" pitchFamily="34" charset="0"/>
            </a:endParaRPr>
          </a:p>
          <a:p>
            <a:pPr>
              <a:spcBef>
                <a:spcPts val="0"/>
              </a:spcBef>
              <a:spcAft>
                <a:spcPts val="600"/>
              </a:spcAft>
            </a:pPr>
            <a:r>
              <a:rPr lang="en-GB" sz="2400" b="1" dirty="0">
                <a:latin typeface="Century Gothic" panose="020B0502020202020204" pitchFamily="34" charset="0"/>
              </a:rPr>
              <a:t>AIOTI</a:t>
            </a:r>
          </a:p>
          <a:p>
            <a:pPr lvl="1"/>
            <a:r>
              <a:rPr lang="en-GB" sz="2400" dirty="0">
                <a:latin typeface="Century Gothic" panose="020B0502020202020204" pitchFamily="34" charset="0"/>
              </a:rPr>
              <a:t>Engage to </a:t>
            </a:r>
            <a:r>
              <a:rPr lang="en-GB" sz="2400" dirty="0" smtClean="0">
                <a:latin typeface="Century Gothic" panose="020B0502020202020204" pitchFamily="34" charset="0"/>
              </a:rPr>
              <a:t>enhance industry </a:t>
            </a:r>
            <a:r>
              <a:rPr lang="en-GB" sz="2400" dirty="0">
                <a:latin typeface="Century Gothic" panose="020B0502020202020204" pitchFamily="34" charset="0"/>
              </a:rPr>
              <a:t>vertical sectors needs as the potential users of the </a:t>
            </a:r>
            <a:r>
              <a:rPr lang="en-GB" sz="2400" dirty="0" err="1">
                <a:latin typeface="Century Gothic" panose="020B0502020202020204" pitchFamily="34" charset="0"/>
              </a:rPr>
              <a:t>IoT</a:t>
            </a:r>
            <a:r>
              <a:rPr lang="en-GB" sz="2400" dirty="0">
                <a:latin typeface="Century Gothic" panose="020B0502020202020204" pitchFamily="34" charset="0"/>
              </a:rPr>
              <a:t> </a:t>
            </a:r>
          </a:p>
          <a:p>
            <a:pPr lvl="1">
              <a:spcBef>
                <a:spcPts val="600"/>
              </a:spcBef>
            </a:pPr>
            <a:r>
              <a:rPr lang="en-GB" sz="2400" dirty="0">
                <a:latin typeface="Century Gothic" panose="020B0502020202020204" pitchFamily="34" charset="0"/>
              </a:rPr>
              <a:t>Focus: Smart manufacturing, Smart Cities, Smart Mobility, Smart Energy and Smart </a:t>
            </a:r>
            <a:r>
              <a:rPr lang="en-GB" sz="2400" dirty="0" smtClean="0">
                <a:latin typeface="Century Gothic" panose="020B0502020202020204" pitchFamily="34" charset="0"/>
              </a:rPr>
              <a:t>Building</a:t>
            </a:r>
          </a:p>
          <a:p>
            <a:pPr lvl="1">
              <a:spcBef>
                <a:spcPts val="600"/>
              </a:spcBef>
            </a:pPr>
            <a:endParaRPr lang="en-GB" sz="2400" dirty="0">
              <a:latin typeface="Century Gothic" panose="020B0502020202020204" pitchFamily="34" charset="0"/>
            </a:endParaRPr>
          </a:p>
          <a:p>
            <a:pPr>
              <a:spcBef>
                <a:spcPts val="600"/>
              </a:spcBef>
            </a:pPr>
            <a:r>
              <a:rPr lang="en-GB" sz="2400" dirty="0" smtClean="0">
                <a:latin typeface="Century Gothic" panose="020B0502020202020204" pitchFamily="34" charset="0"/>
              </a:rPr>
              <a:t> </a:t>
            </a:r>
            <a:endParaRPr lang="en-GB" sz="2400" dirty="0">
              <a:latin typeface="Century Gothic" panose="020B0502020202020204" pitchFamily="34" charset="0"/>
            </a:endParaRPr>
          </a:p>
        </p:txBody>
      </p:sp>
    </p:spTree>
    <p:extLst>
      <p:ext uri="{BB962C8B-B14F-4D97-AF65-F5344CB8AC3E}">
        <p14:creationId xmlns:p14="http://schemas.microsoft.com/office/powerpoint/2010/main" val="37801598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CEN - CENELEC </a:t>
            </a:r>
            <a:r>
              <a:rPr lang="en-GB" b="1" dirty="0" smtClean="0"/>
              <a:t>Activities </a:t>
            </a:r>
            <a:r>
              <a:rPr lang="en-GB" b="1" dirty="0" smtClean="0"/>
              <a:t>1</a:t>
            </a:r>
            <a:endParaRPr lang="en-GB" b="1" dirty="0"/>
          </a:p>
        </p:txBody>
      </p:sp>
      <p:sp>
        <p:nvSpPr>
          <p:cNvPr id="45" name="TextBox 44"/>
          <p:cNvSpPr txBox="1"/>
          <p:nvPr/>
        </p:nvSpPr>
        <p:spPr>
          <a:xfrm>
            <a:off x="407368" y="1052736"/>
            <a:ext cx="11112307" cy="6155531"/>
          </a:xfrm>
          <a:prstGeom prst="rect">
            <a:avLst/>
          </a:prstGeom>
          <a:noFill/>
        </p:spPr>
        <p:txBody>
          <a:bodyPr wrap="square" rtlCol="0">
            <a:spAutoFit/>
          </a:bodyPr>
          <a:lstStyle/>
          <a:p>
            <a:pPr>
              <a:spcAft>
                <a:spcPts val="600"/>
              </a:spcAft>
            </a:pPr>
            <a:r>
              <a:rPr lang="en-GB" sz="2200" b="1" dirty="0">
                <a:latin typeface="Century Gothic" panose="020B0502020202020204" pitchFamily="34" charset="0"/>
              </a:rPr>
              <a:t>Horizontal standardization:</a:t>
            </a:r>
          </a:p>
          <a:p>
            <a:pPr marL="742950" lvl="1" indent="-285750">
              <a:buFont typeface="Arial" panose="020B0604020202020204" pitchFamily="34" charset="0"/>
              <a:buChar char="•"/>
            </a:pPr>
            <a:r>
              <a:rPr lang="en-GB" sz="2200" dirty="0">
                <a:latin typeface="Century Gothic" panose="020B0502020202020204" pitchFamily="34" charset="0"/>
              </a:rPr>
              <a:t>CEN/TC 224 ‘Personal identification and related personal devices’ for </a:t>
            </a:r>
            <a:r>
              <a:rPr lang="en-GB" sz="2200" dirty="0" err="1">
                <a:latin typeface="Century Gothic" panose="020B0502020202020204" pitchFamily="34" charset="0"/>
              </a:rPr>
              <a:t>IoT</a:t>
            </a:r>
            <a:r>
              <a:rPr lang="en-GB" sz="2200" dirty="0">
                <a:latin typeface="Century Gothic" panose="020B0502020202020204" pitchFamily="34" charset="0"/>
              </a:rPr>
              <a:t> privacy-related standardization solutions</a:t>
            </a:r>
          </a:p>
          <a:p>
            <a:pPr marL="742950" lvl="1" indent="-285750">
              <a:buFont typeface="Arial" panose="020B0604020202020204" pitchFamily="34" charset="0"/>
              <a:buChar char="•"/>
            </a:pPr>
            <a:r>
              <a:rPr lang="en-GB" sz="2200" dirty="0">
                <a:latin typeface="Century Gothic" panose="020B0502020202020204" pitchFamily="34" charset="0"/>
              </a:rPr>
              <a:t>CEN/TC 225 ‘AIDC technologies’ for the automatic identification and data capture techniques, radio frequency identification and real-time locating systems</a:t>
            </a:r>
          </a:p>
          <a:p>
            <a:pPr marL="742950" lvl="1" indent="-285750">
              <a:buFont typeface="Arial" panose="020B0604020202020204" pitchFamily="34" charset="0"/>
              <a:buChar char="•"/>
            </a:pPr>
            <a:endParaRPr lang="en-GB" sz="2200" dirty="0">
              <a:latin typeface="Century Gothic" panose="020B0502020202020204" pitchFamily="34" charset="0"/>
            </a:endParaRPr>
          </a:p>
          <a:p>
            <a:pPr>
              <a:spcAft>
                <a:spcPts val="600"/>
              </a:spcAft>
            </a:pPr>
            <a:r>
              <a:rPr lang="en-GB" sz="2200" b="1" dirty="0">
                <a:latin typeface="Century Gothic" panose="020B0502020202020204" pitchFamily="34" charset="0"/>
              </a:rPr>
              <a:t>Vertical </a:t>
            </a:r>
            <a:r>
              <a:rPr lang="en-GB" sz="2200" b="1" dirty="0" smtClean="0">
                <a:latin typeface="Century Gothic" panose="020B0502020202020204" pitchFamily="34" charset="0"/>
              </a:rPr>
              <a:t>standardization:</a:t>
            </a:r>
            <a:endParaRPr lang="en-GB" sz="2200" b="1" dirty="0">
              <a:latin typeface="Century Gothic" panose="020B0502020202020204" pitchFamily="34" charset="0"/>
            </a:endParaRPr>
          </a:p>
          <a:p>
            <a:pPr marL="742950" lvl="1" indent="-285750">
              <a:buFont typeface="Arial" panose="020B0604020202020204" pitchFamily="34" charset="0"/>
              <a:buChar char="•"/>
            </a:pPr>
            <a:r>
              <a:rPr lang="en-GB" sz="2200" dirty="0" smtClean="0">
                <a:latin typeface="Century Gothic" panose="020B0502020202020204" pitchFamily="34" charset="0"/>
              </a:rPr>
              <a:t>Energy management and energy supply – Common Information Model (CIM)</a:t>
            </a:r>
            <a:endParaRPr lang="en-GB" sz="2200" dirty="0">
              <a:latin typeface="Century Gothic" panose="020B0502020202020204" pitchFamily="34" charset="0"/>
            </a:endParaRPr>
          </a:p>
          <a:p>
            <a:pPr marL="742950" lvl="1" indent="-285750">
              <a:buFont typeface="Arial" panose="020B0604020202020204" pitchFamily="34" charset="0"/>
              <a:buChar char="•"/>
            </a:pPr>
            <a:r>
              <a:rPr lang="en-GB" sz="2200" dirty="0">
                <a:latin typeface="Century Gothic" panose="020B0502020202020204" pitchFamily="34" charset="0"/>
              </a:rPr>
              <a:t>Health </a:t>
            </a:r>
            <a:r>
              <a:rPr lang="en-GB" sz="2200" dirty="0" smtClean="0">
                <a:latin typeface="Century Gothic" panose="020B0502020202020204" pitchFamily="34" charset="0"/>
              </a:rPr>
              <a:t>informatics – Personal health data management model</a:t>
            </a:r>
            <a:endParaRPr lang="en-GB" sz="2200" dirty="0">
              <a:latin typeface="Century Gothic" panose="020B0502020202020204" pitchFamily="34" charset="0"/>
            </a:endParaRPr>
          </a:p>
          <a:p>
            <a:pPr marL="742950" lvl="1" indent="-285750">
              <a:buFont typeface="Arial" panose="020B0604020202020204" pitchFamily="34" charset="0"/>
              <a:buChar char="•"/>
            </a:pPr>
            <a:r>
              <a:rPr lang="en-GB" sz="2200" dirty="0">
                <a:latin typeface="Century Gothic" panose="020B0502020202020204" pitchFamily="34" charset="0"/>
              </a:rPr>
              <a:t>Intelligent transport </a:t>
            </a:r>
            <a:r>
              <a:rPr lang="en-GB" sz="2200" dirty="0" smtClean="0">
                <a:latin typeface="Century Gothic" panose="020B0502020202020204" pitchFamily="34" charset="0"/>
              </a:rPr>
              <a:t>systems </a:t>
            </a:r>
            <a:r>
              <a:rPr lang="en-GB" sz="2200" dirty="0">
                <a:latin typeface="Century Gothic" panose="020B0502020202020204" pitchFamily="34" charset="0"/>
              </a:rPr>
              <a:t>– standardised e-language for traffic and travel data exchange between traffic control centres, traffic information centres and service providers (DATEX)</a:t>
            </a:r>
          </a:p>
          <a:p>
            <a:pPr marL="742950" lvl="1" indent="-285750">
              <a:buFont typeface="Arial" panose="020B0604020202020204" pitchFamily="34" charset="0"/>
              <a:buChar char="•"/>
            </a:pPr>
            <a:r>
              <a:rPr lang="en-GB" sz="2200" dirty="0" smtClean="0">
                <a:latin typeface="Century Gothic" panose="020B0502020202020204" pitchFamily="34" charset="0"/>
              </a:rPr>
              <a:t>Construction</a:t>
            </a:r>
            <a:r>
              <a:rPr lang="en-GB" sz="2200" dirty="0">
                <a:latin typeface="Century Gothic" panose="020B0502020202020204" pitchFamily="34" charset="0"/>
              </a:rPr>
              <a:t>: Building information modelling </a:t>
            </a:r>
            <a:r>
              <a:rPr lang="en-GB" sz="2200" dirty="0" smtClean="0">
                <a:latin typeface="Century Gothic" panose="020B0502020202020204" pitchFamily="34" charset="0"/>
              </a:rPr>
              <a:t>– BIM Object-oriented information</a:t>
            </a:r>
            <a:endParaRPr lang="en-GB" sz="2200" dirty="0">
              <a:latin typeface="Century Gothic" panose="020B0502020202020204" pitchFamily="34" charset="0"/>
            </a:endParaRPr>
          </a:p>
          <a:p>
            <a:pPr marL="800100" lvl="1" indent="-342900">
              <a:buFont typeface="Arial" panose="020B0604020202020204" pitchFamily="34" charset="0"/>
              <a:buChar char="•"/>
            </a:pPr>
            <a:endParaRPr lang="en-GB" sz="1600" dirty="0" smtClean="0">
              <a:latin typeface="Century Gothic" panose="020B0502020202020204" pitchFamily="34" charset="0"/>
            </a:endParaRPr>
          </a:p>
          <a:p>
            <a:pPr marL="800100" lvl="1" indent="-342900">
              <a:buFont typeface="Arial" panose="020B0604020202020204" pitchFamily="34" charset="0"/>
              <a:buChar char="•"/>
            </a:pPr>
            <a:endParaRPr lang="en-GB" sz="1600" dirty="0" smtClean="0">
              <a:latin typeface="Century Gothic" panose="020B0502020202020204" pitchFamily="34" charset="0"/>
            </a:endParaRPr>
          </a:p>
        </p:txBody>
      </p:sp>
    </p:spTree>
    <p:extLst>
      <p:ext uri="{BB962C8B-B14F-4D97-AF65-F5344CB8AC3E}">
        <p14:creationId xmlns:p14="http://schemas.microsoft.com/office/powerpoint/2010/main" val="17586060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5195"/>
            <a:ext cx="8904312" cy="638175"/>
          </a:xfrm>
        </p:spPr>
        <p:txBody>
          <a:bodyPr/>
          <a:lstStyle/>
          <a:p>
            <a:r>
              <a:rPr lang="en-GB" b="1" dirty="0" smtClean="0"/>
              <a:t>CEN – CENELEC </a:t>
            </a:r>
            <a:r>
              <a:rPr lang="en-GB" b="1" dirty="0" smtClean="0"/>
              <a:t>Activities </a:t>
            </a:r>
            <a:r>
              <a:rPr lang="en-GB" b="1" dirty="0" smtClean="0"/>
              <a:t>2 </a:t>
            </a:r>
            <a:endParaRPr lang="en-GB" b="1" dirty="0"/>
          </a:p>
        </p:txBody>
      </p:sp>
      <p:sp>
        <p:nvSpPr>
          <p:cNvPr id="45" name="TextBox 44"/>
          <p:cNvSpPr txBox="1"/>
          <p:nvPr/>
        </p:nvSpPr>
        <p:spPr>
          <a:xfrm>
            <a:off x="335360" y="980728"/>
            <a:ext cx="11640616" cy="7263527"/>
          </a:xfrm>
          <a:prstGeom prst="rect">
            <a:avLst/>
          </a:prstGeom>
          <a:noFill/>
        </p:spPr>
        <p:txBody>
          <a:bodyPr wrap="square" rtlCol="0">
            <a:spAutoFit/>
          </a:bodyPr>
          <a:lstStyle/>
          <a:p>
            <a:pPr>
              <a:spcBef>
                <a:spcPts val="600"/>
              </a:spcBef>
            </a:pPr>
            <a:r>
              <a:rPr lang="en-GB" sz="2200" b="1" dirty="0" err="1">
                <a:latin typeface="Century Gothic" panose="020B0502020202020204" pitchFamily="34" charset="0"/>
              </a:rPr>
              <a:t>IoT</a:t>
            </a:r>
            <a:r>
              <a:rPr lang="en-GB" sz="2200" b="1" dirty="0">
                <a:latin typeface="Century Gothic" panose="020B0502020202020204" pitchFamily="34" charset="0"/>
              </a:rPr>
              <a:t> Pilot projects</a:t>
            </a:r>
          </a:p>
          <a:p>
            <a:pPr lvl="1">
              <a:spcBef>
                <a:spcPts val="600"/>
              </a:spcBef>
            </a:pPr>
            <a:r>
              <a:rPr lang="en-GB" sz="2200" dirty="0">
                <a:latin typeface="Century Gothic" panose="020B0502020202020204" pitchFamily="34" charset="0"/>
              </a:rPr>
              <a:t>Address specific </a:t>
            </a:r>
            <a:r>
              <a:rPr lang="en-GB" sz="2200" dirty="0" err="1">
                <a:latin typeface="Century Gothic" panose="020B0502020202020204" pitchFamily="34" charset="0"/>
              </a:rPr>
              <a:t>IoT</a:t>
            </a:r>
            <a:r>
              <a:rPr lang="en-GB" sz="2200" dirty="0">
                <a:latin typeface="Century Gothic" panose="020B0502020202020204" pitchFamily="34" charset="0"/>
              </a:rPr>
              <a:t> needs from vertical sectors through flexible responses (CWA)</a:t>
            </a:r>
          </a:p>
          <a:p>
            <a:pPr marL="742950" lvl="1" indent="-285750">
              <a:buFont typeface="Arial" panose="020B0604020202020204" pitchFamily="34" charset="0"/>
              <a:buChar char="•"/>
            </a:pPr>
            <a:r>
              <a:rPr lang="en-US" sz="2200" dirty="0" smtClean="0">
                <a:latin typeface="Century Gothic" panose="020B0502020202020204" pitchFamily="34" charset="0"/>
              </a:rPr>
              <a:t>End-user </a:t>
            </a:r>
            <a:r>
              <a:rPr lang="en-US" sz="2200" dirty="0">
                <a:latin typeface="Century Gothic" panose="020B0502020202020204" pitchFamily="34" charset="0"/>
              </a:rPr>
              <a:t>data management: privacy protection</a:t>
            </a:r>
            <a:endParaRPr lang="en-GB" sz="2200" dirty="0">
              <a:latin typeface="Century Gothic" panose="020B0502020202020204" pitchFamily="34" charset="0"/>
            </a:endParaRPr>
          </a:p>
          <a:p>
            <a:pPr marL="742950" lvl="1" indent="-285750">
              <a:buFont typeface="Arial" panose="020B0604020202020204" pitchFamily="34" charset="0"/>
              <a:buChar char="•"/>
            </a:pPr>
            <a:r>
              <a:rPr lang="en-GB" sz="2200" dirty="0">
                <a:latin typeface="Century Gothic" panose="020B0502020202020204" pitchFamily="34" charset="0"/>
              </a:rPr>
              <a:t>Smart home: Privacy by design</a:t>
            </a:r>
          </a:p>
          <a:p>
            <a:pPr marL="742950" lvl="1" indent="-285750">
              <a:buFont typeface="Arial" panose="020B0604020202020204" pitchFamily="34" charset="0"/>
              <a:buChar char="•"/>
            </a:pPr>
            <a:r>
              <a:rPr lang="en-GB" sz="2200" dirty="0">
                <a:latin typeface="Century Gothic" panose="020B0502020202020204" pitchFamily="34" charset="0"/>
              </a:rPr>
              <a:t>Identification and authorization of objects</a:t>
            </a:r>
          </a:p>
          <a:p>
            <a:pPr marL="742950" lvl="1" indent="-285750">
              <a:buFont typeface="Arial" panose="020B0604020202020204" pitchFamily="34" charset="0"/>
              <a:buChar char="•"/>
            </a:pPr>
            <a:r>
              <a:rPr lang="en-GB" sz="2200" dirty="0">
                <a:latin typeface="Century Gothic" panose="020B0502020202020204" pitchFamily="34" charset="0"/>
              </a:rPr>
              <a:t>Charter and industry Code of Conduct for SEPs licensing best practices </a:t>
            </a:r>
          </a:p>
          <a:p>
            <a:pPr marL="742950" lvl="1" indent="-285750">
              <a:buFont typeface="Arial" panose="020B0604020202020204" pitchFamily="34" charset="0"/>
              <a:buChar char="•"/>
            </a:pPr>
            <a:r>
              <a:rPr lang="en-GB" sz="2200" dirty="0">
                <a:latin typeface="Century Gothic" panose="020B0502020202020204" pitchFamily="34" charset="0"/>
              </a:rPr>
              <a:t>Vertical industry requirements for 5G</a:t>
            </a:r>
          </a:p>
          <a:p>
            <a:pPr marL="742950" lvl="1" indent="-285750">
              <a:buFont typeface="Arial" panose="020B0604020202020204" pitchFamily="34" charset="0"/>
              <a:buChar char="•"/>
            </a:pPr>
            <a:r>
              <a:rPr lang="en-GB" sz="2200" dirty="0">
                <a:latin typeface="Century Gothic" panose="020B0502020202020204" pitchFamily="34" charset="0"/>
              </a:rPr>
              <a:t>Establishing </a:t>
            </a:r>
            <a:r>
              <a:rPr lang="en-GB" sz="2200" dirty="0" err="1">
                <a:latin typeface="Century Gothic" panose="020B0502020202020204" pitchFamily="34" charset="0"/>
              </a:rPr>
              <a:t>IoT</a:t>
            </a:r>
            <a:r>
              <a:rPr lang="en-GB" sz="2200" dirty="0">
                <a:latin typeface="Century Gothic" panose="020B0502020202020204" pitchFamily="34" charset="0"/>
              </a:rPr>
              <a:t> data brokerage in Europe</a:t>
            </a:r>
          </a:p>
          <a:p>
            <a:endParaRPr lang="en-GB" sz="2200" dirty="0" smtClean="0">
              <a:latin typeface="Century Gothic" panose="020B0502020202020204" pitchFamily="34" charset="0"/>
            </a:endParaRPr>
          </a:p>
          <a:p>
            <a:r>
              <a:rPr lang="en-GB" sz="2200" b="1" dirty="0">
                <a:latin typeface="Century Gothic" panose="020B0502020202020204" pitchFamily="34" charset="0"/>
              </a:rPr>
              <a:t>Smart </a:t>
            </a:r>
            <a:r>
              <a:rPr lang="en-GB" sz="2200" b="1" dirty="0" smtClean="0">
                <a:latin typeface="Century Gothic" panose="020B0502020202020204" pitchFamily="34" charset="0"/>
              </a:rPr>
              <a:t>Energy</a:t>
            </a:r>
          </a:p>
          <a:p>
            <a:pPr marL="742950" lvl="1" indent="-285750">
              <a:buFont typeface="Arial" panose="020B0604020202020204" pitchFamily="34" charset="0"/>
              <a:buChar char="•"/>
            </a:pPr>
            <a:r>
              <a:rPr lang="en-GB" sz="2200" dirty="0">
                <a:latin typeface="Century Gothic" panose="020B0502020202020204" pitchFamily="34" charset="0"/>
              </a:rPr>
              <a:t>CLC/TC 57 </a:t>
            </a:r>
            <a:r>
              <a:rPr lang="en-GB" sz="2200" dirty="0" smtClean="0">
                <a:latin typeface="Century Gothic" panose="020B0502020202020204" pitchFamily="34" charset="0"/>
              </a:rPr>
              <a:t>Data Exchange  - Power Line Communication Systems</a:t>
            </a:r>
          </a:p>
          <a:p>
            <a:pPr marL="742950" lvl="1" indent="-285750">
              <a:buFont typeface="Arial" panose="020B0604020202020204" pitchFamily="34" charset="0"/>
              <a:buChar char="•"/>
            </a:pPr>
            <a:r>
              <a:rPr lang="en-GB" sz="2200" dirty="0" smtClean="0">
                <a:latin typeface="Century Gothic" panose="020B0502020202020204" pitchFamily="34" charset="0"/>
              </a:rPr>
              <a:t>CLC/TC </a:t>
            </a:r>
            <a:r>
              <a:rPr lang="en-GB" sz="2200" dirty="0">
                <a:latin typeface="Century Gothic" panose="020B0502020202020204" pitchFamily="34" charset="0"/>
              </a:rPr>
              <a:t>205 </a:t>
            </a:r>
            <a:r>
              <a:rPr lang="en-GB" sz="2200" dirty="0" smtClean="0">
                <a:latin typeface="Century Gothic" panose="020B0502020202020204" pitchFamily="34" charset="0"/>
              </a:rPr>
              <a:t>Home and Building Systems Electronics – </a:t>
            </a:r>
            <a:r>
              <a:rPr lang="en-GB" sz="2200" dirty="0" err="1" smtClean="0">
                <a:latin typeface="Century Gothic" panose="020B0502020202020204" pitchFamily="34" charset="0"/>
              </a:rPr>
              <a:t>IoT</a:t>
            </a:r>
            <a:r>
              <a:rPr lang="en-GB" sz="2200" dirty="0" smtClean="0">
                <a:latin typeface="Century Gothic" panose="020B0502020202020204" pitchFamily="34" charset="0"/>
              </a:rPr>
              <a:t> Semantic Ontology Model Description</a:t>
            </a:r>
            <a:endParaRPr lang="en-GB" sz="2200" dirty="0">
              <a:latin typeface="Century Gothic" panose="020B0502020202020204" pitchFamily="34" charset="0"/>
            </a:endParaRPr>
          </a:p>
          <a:p>
            <a:pPr marL="742950" lvl="1" indent="-285750">
              <a:buFont typeface="Arial" panose="020B0604020202020204" pitchFamily="34" charset="0"/>
              <a:buChar char="•"/>
            </a:pPr>
            <a:r>
              <a:rPr lang="en-GB" sz="2200" dirty="0">
                <a:latin typeface="Century Gothic" panose="020B0502020202020204" pitchFamily="34" charset="0"/>
              </a:rPr>
              <a:t>CEN-CENELEC-ETSI Workshop 26/27 November 2018</a:t>
            </a:r>
          </a:p>
          <a:p>
            <a:pPr lvl="1"/>
            <a:r>
              <a:rPr lang="en-GB" sz="2200" dirty="0" smtClean="0">
                <a:latin typeface="Century Gothic" panose="020B0502020202020204" pitchFamily="34" charset="0"/>
              </a:rPr>
              <a:t>	Aim</a:t>
            </a:r>
            <a:r>
              <a:rPr lang="en-GB" sz="2200" dirty="0">
                <a:latin typeface="Century Gothic" panose="020B0502020202020204" pitchFamily="34" charset="0"/>
              </a:rPr>
              <a:t>: map current protocols, data models and ontologies to work towards </a:t>
            </a:r>
            <a:r>
              <a:rPr lang="en-GB" sz="2200" dirty="0" smtClean="0">
                <a:latin typeface="Century Gothic" panose="020B0502020202020204" pitchFamily="34" charset="0"/>
              </a:rPr>
              <a:t>	their </a:t>
            </a:r>
            <a:r>
              <a:rPr lang="en-GB" sz="2200" dirty="0">
                <a:latin typeface="Century Gothic" panose="020B0502020202020204" pitchFamily="34" charset="0"/>
              </a:rPr>
              <a:t>alignment</a:t>
            </a:r>
          </a:p>
          <a:p>
            <a:pPr lvl="1"/>
            <a:r>
              <a:rPr lang="en-GB" sz="2200" dirty="0" smtClean="0">
                <a:latin typeface="Century Gothic" panose="020B0502020202020204" pitchFamily="34" charset="0"/>
              </a:rPr>
              <a:t>	Basis</a:t>
            </a:r>
            <a:r>
              <a:rPr lang="en-GB" sz="2200" dirty="0">
                <a:latin typeface="Century Gothic" panose="020B0502020202020204" pitchFamily="34" charset="0"/>
              </a:rPr>
              <a:t>: the Smart Appliances reference ontology (SAREF) and SAREF4ENER</a:t>
            </a:r>
          </a:p>
          <a:p>
            <a:pPr>
              <a:spcAft>
                <a:spcPts val="600"/>
              </a:spcAft>
            </a:pPr>
            <a:endParaRPr lang="en-GB" b="1" dirty="0" smtClean="0">
              <a:latin typeface="Century Gothic" panose="020B0502020202020204" pitchFamily="34" charset="0"/>
            </a:endParaRPr>
          </a:p>
          <a:p>
            <a:pPr>
              <a:spcAft>
                <a:spcPts val="600"/>
              </a:spcAft>
            </a:pPr>
            <a:endParaRPr lang="en-GB" dirty="0">
              <a:latin typeface="Century Gothic" panose="020B0502020202020204" pitchFamily="34" charset="0"/>
            </a:endParaRPr>
          </a:p>
          <a:p>
            <a:pPr>
              <a:spcAft>
                <a:spcPts val="600"/>
              </a:spcAft>
            </a:pPr>
            <a:endParaRPr lang="en-GB" dirty="0" smtClean="0">
              <a:latin typeface="Century Gothic" panose="020B0502020202020204" pitchFamily="34" charset="0"/>
            </a:endParaRPr>
          </a:p>
          <a:p>
            <a:pPr>
              <a:spcAft>
                <a:spcPts val="600"/>
              </a:spcAft>
            </a:pPr>
            <a:endParaRPr lang="en-GB" dirty="0">
              <a:latin typeface="Century Gothic" panose="020B0502020202020204" pitchFamily="34" charset="0"/>
            </a:endParaRPr>
          </a:p>
        </p:txBody>
      </p:sp>
    </p:spTree>
    <p:extLst>
      <p:ext uri="{BB962C8B-B14F-4D97-AF65-F5344CB8AC3E}">
        <p14:creationId xmlns:p14="http://schemas.microsoft.com/office/powerpoint/2010/main" val="34770241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1998</TotalTime>
  <Words>1226</Words>
  <Application>Microsoft Office PowerPoint</Application>
  <PresentationFormat>Widescreen</PresentationFormat>
  <Paragraphs>211</Paragraphs>
  <Slides>10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Century Gothic</vt:lpstr>
      <vt:lpstr>Verdana</vt:lpstr>
      <vt:lpstr>Wingdings</vt:lpstr>
      <vt:lpstr>Wingdings 3</vt:lpstr>
      <vt:lpstr>Office Theme</vt:lpstr>
      <vt:lpstr>Internet of Things</vt:lpstr>
      <vt:lpstr>What is IoT for industry?</vt:lpstr>
      <vt:lpstr>How IoT works?</vt:lpstr>
      <vt:lpstr>Industry has a lot of choice…</vt:lpstr>
      <vt:lpstr>Responding to the Digital Challenge</vt:lpstr>
      <vt:lpstr>EU Policy Drivers</vt:lpstr>
      <vt:lpstr>CEN - CENELEC ALLIANCES</vt:lpstr>
      <vt:lpstr>CEN - CENELEC Activities 1</vt:lpstr>
      <vt:lpstr>CEN – CENELEC Activities 2 </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Van Vlierden</dc:creator>
  <cp:lastModifiedBy>Chen Zhuohua</cp:lastModifiedBy>
  <cp:revision>206</cp:revision>
  <dcterms:created xsi:type="dcterms:W3CDTF">2014-06-06T11:44:21Z</dcterms:created>
  <dcterms:modified xsi:type="dcterms:W3CDTF">2018-08-22T12:33:02Z</dcterms:modified>
</cp:coreProperties>
</file>