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65" r:id="rId2"/>
    <p:sldId id="266" r:id="rId3"/>
    <p:sldId id="267" r:id="rId4"/>
    <p:sldId id="268" r:id="rId5"/>
    <p:sldId id="269" r:id="rId6"/>
    <p:sldId id="273" r:id="rId7"/>
    <p:sldId id="274" r:id="rId8"/>
    <p:sldId id="276" r:id="rId9"/>
    <p:sldId id="277" r:id="rId10"/>
    <p:sldId id="278" r:id="rId11"/>
    <p:sldId id="279" r:id="rId12"/>
    <p:sldId id="280" r:id="rId13"/>
    <p:sldId id="281" r:id="rId14"/>
    <p:sldId id="283" r:id="rId15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00" autoAdjust="0"/>
    <p:restoredTop sz="89398" autoAdjust="0"/>
  </p:normalViewPr>
  <p:slideViewPr>
    <p:cSldViewPr showGuides="1">
      <p:cViewPr varScale="1">
        <p:scale>
          <a:sx n="58" d="100"/>
          <a:sy n="58" d="100"/>
        </p:scale>
        <p:origin x="916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30"/>
      <c:rotY val="21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7593996471223503E-2"/>
          <c:y val="7.7149122459412009E-2"/>
          <c:w val="0.84543723748140165"/>
          <c:h val="0.77906741746680386"/>
        </c:manualLayout>
      </c:layout>
      <c:pie3DChart>
        <c:varyColors val="1"/>
        <c:ser>
          <c:idx val="0"/>
          <c:order val="0"/>
          <c:tx>
            <c:strRef>
              <c:f>'4.6 -4.7-4.8-data'!$B$4</c:f>
              <c:strCache>
                <c:ptCount val="1"/>
                <c:pt idx="0">
                  <c:v>#</c:v>
                </c:pt>
              </c:strCache>
            </c:strRef>
          </c:tx>
          <c:explosion val="3"/>
          <c:dPt>
            <c:idx val="0"/>
            <c:bubble3D val="0"/>
            <c:spPr>
              <a:solidFill>
                <a:schemeClr val="accent1">
                  <a:shade val="6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26F-4445-A46E-BC091259307B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26F-4445-A46E-BC091259307B}"/>
              </c:ext>
            </c:extLst>
          </c:dPt>
          <c:dPt>
            <c:idx val="2"/>
            <c:bubble3D val="0"/>
            <c:spPr>
              <a:solidFill>
                <a:schemeClr val="accent1">
                  <a:tint val="6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26F-4445-A46E-BC091259307B}"/>
              </c:ext>
            </c:extLst>
          </c:dPt>
          <c:dLbls>
            <c:dLbl>
              <c:idx val="1"/>
              <c:tx>
                <c:rich>
                  <a:bodyPr/>
                  <a:lstStyle/>
                  <a:p>
                    <a:fld id="{293EB222-81C8-451A-AF6E-4FF5B219CC24}" type="VALUE">
                      <a:rPr lang="en-US" smtClean="0"/>
                      <a:pPr/>
                      <a:t>[VALUE]</a:t>
                    </a:fld>
                    <a:endParaRPr lang="en-GB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126F-4445-A46E-BC091259307B}"/>
                </c:ext>
              </c:extLst>
            </c:dLbl>
            <c:dLbl>
              <c:idx val="2"/>
              <c:layout>
                <c:manualLayout>
                  <c:x val="0"/>
                  <c:y val="-6.2532888871247182E-17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26F-4445-A46E-BC09125930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'4.6 -4.7-4.8-data'!$A$5:$A$7</c:f>
              <c:strCache>
                <c:ptCount val="3"/>
                <c:pt idx="0">
                  <c:v>Identical to ISO publications</c:v>
                </c:pt>
                <c:pt idx="1">
                  <c:v>Based on ISO publications</c:v>
                </c:pt>
                <c:pt idx="2">
                  <c:v>No relation to ISO publications</c:v>
                </c:pt>
              </c:strCache>
            </c:strRef>
          </c:cat>
          <c:val>
            <c:numRef>
              <c:f>'4.6 -4.7-4.8-data'!$B$5:$B$7</c:f>
              <c:numCache>
                <c:formatCode>0</c:formatCode>
                <c:ptCount val="3"/>
                <c:pt idx="0">
                  <c:v>5486</c:v>
                </c:pt>
                <c:pt idx="1">
                  <c:v>24</c:v>
                </c:pt>
                <c:pt idx="2">
                  <c:v>11216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26F-4445-A46E-BC09125930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30"/>
      <c:rotY val="21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6117700572880262E-2"/>
          <c:y val="9.2220473755681528E-2"/>
          <c:w val="0.82782932234634365"/>
          <c:h val="0.76159709446316626"/>
        </c:manualLayout>
      </c:layout>
      <c:pie3DChart>
        <c:varyColors val="1"/>
        <c:ser>
          <c:idx val="0"/>
          <c:order val="0"/>
          <c:tx>
            <c:strRef>
              <c:f>'4.6 -4.7-4.8-data'!$I$4</c:f>
              <c:strCache>
                <c:ptCount val="1"/>
                <c:pt idx="0">
                  <c:v>#</c:v>
                </c:pt>
              </c:strCache>
            </c:strRef>
          </c:tx>
          <c:explosion val="3"/>
          <c:dPt>
            <c:idx val="0"/>
            <c:bubble3D val="0"/>
            <c:spPr>
              <a:solidFill>
                <a:schemeClr val="accent1">
                  <a:shade val="6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EDF-4C1F-8F3B-3685B7DB2434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EDF-4C1F-8F3B-3685B7DB2434}"/>
              </c:ext>
            </c:extLst>
          </c:dPt>
          <c:dPt>
            <c:idx val="2"/>
            <c:bubble3D val="0"/>
            <c:spPr>
              <a:solidFill>
                <a:schemeClr val="accent1">
                  <a:tint val="6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3EDF-4C1F-8F3B-3685B7DB2434}"/>
              </c:ext>
            </c:extLst>
          </c:dPt>
          <c:dLbls>
            <c:dLbl>
              <c:idx val="1"/>
              <c:tx>
                <c:rich>
                  <a:bodyPr/>
                  <a:lstStyle/>
                  <a:p>
                    <a:fld id="{5D4231F5-4634-4ED7-A2D8-986200FEE982}" type="VALUE">
                      <a:rPr lang="en-US" smtClean="0"/>
                      <a:pPr/>
                      <a:t>[VALUE]</a:t>
                    </a:fld>
                    <a:endParaRPr lang="en-GB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EDF-4C1F-8F3B-3685B7DB24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'4.6 -4.7-4.8-data'!$H$5:$H$7</c:f>
              <c:strCache>
                <c:ptCount val="3"/>
                <c:pt idx="0">
                  <c:v>Identical to ISO publications</c:v>
                </c:pt>
                <c:pt idx="1">
                  <c:v>Based on ISO publications</c:v>
                </c:pt>
                <c:pt idx="2">
                  <c:v>No relation to ISO publications</c:v>
                </c:pt>
              </c:strCache>
            </c:strRef>
          </c:cat>
          <c:val>
            <c:numRef>
              <c:f>'4.6 -4.7-4.8-data'!$I$5:$I$7</c:f>
              <c:numCache>
                <c:formatCode>0</c:formatCode>
                <c:ptCount val="3"/>
                <c:pt idx="0">
                  <c:v>579</c:v>
                </c:pt>
                <c:pt idx="1">
                  <c:v>6</c:v>
                </c:pt>
                <c:pt idx="2">
                  <c:v>1705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EDF-4C1F-8F3B-3685B7DB24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939624085746167E-2"/>
          <c:y val="4.6539764068286825E-2"/>
          <c:w val="0.68090457212456124"/>
          <c:h val="0.87851248173908236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'4.6 -4.7-4.8-data'!$B$12</c:f>
              <c:strCache>
                <c:ptCount val="1"/>
                <c:pt idx="0">
                  <c:v>Identical to ISO publications</c:v>
                </c:pt>
              </c:strCache>
            </c:strRef>
          </c:tx>
          <c:spPr>
            <a:solidFill>
              <a:srgbClr val="5B9BD5">
                <a:lumMod val="75000"/>
              </a:srgbClr>
            </a:solidFill>
          </c:spPr>
          <c:invertIfNegative val="0"/>
          <c:dLbls>
            <c:spPr>
              <a:noFill/>
            </c:spPr>
            <c:txPr>
              <a:bodyPr/>
              <a:lstStyle/>
              <a:p>
                <a:pPr>
                  <a:defRPr lang="en-US" sz="600" b="1">
                    <a:solidFill>
                      <a:schemeClr val="bg1"/>
                    </a:solidFill>
                    <a:latin typeface="Verdana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'4.6 -4.7-4.8-data'!$A$13:$A$28</c:f>
              <c:strCache>
                <c:ptCount val="16"/>
                <c:pt idx="0">
                  <c:v>Building and civil engineering</c:v>
                </c:pt>
                <c:pt idx="1">
                  <c:v>Chemistry</c:v>
                </c:pt>
                <c:pt idx="2">
                  <c:v>Environment</c:v>
                </c:pt>
                <c:pt idx="3">
                  <c:v>Food</c:v>
                </c:pt>
                <c:pt idx="4">
                  <c:v>General Standards (Quality, Measurement,...)</c:v>
                </c:pt>
                <c:pt idx="5">
                  <c:v>Health and safety</c:v>
                </c:pt>
                <c:pt idx="6">
                  <c:v>Healthcare</c:v>
                </c:pt>
                <c:pt idx="7">
                  <c:v>Household goods, sports and leisure</c:v>
                </c:pt>
                <c:pt idx="8">
                  <c:v>HVAC</c:v>
                </c:pt>
                <c:pt idx="9">
                  <c:v>ICT</c:v>
                </c:pt>
                <c:pt idx="10">
                  <c:v>Materials</c:v>
                </c:pt>
                <c:pt idx="11">
                  <c:v>Mechanical engineering</c:v>
                </c:pt>
                <c:pt idx="12">
                  <c:v>Packaging</c:v>
                </c:pt>
                <c:pt idx="13">
                  <c:v>Services</c:v>
                </c:pt>
                <c:pt idx="14">
                  <c:v>Transport</c:v>
                </c:pt>
                <c:pt idx="15">
                  <c:v>Utilities and energy</c:v>
                </c:pt>
              </c:strCache>
            </c:strRef>
          </c:cat>
          <c:val>
            <c:numRef>
              <c:f>'4.6 -4.7-4.8-data'!$B$13:$B$28</c:f>
              <c:numCache>
                <c:formatCode>#,##0</c:formatCode>
                <c:ptCount val="16"/>
                <c:pt idx="0">
                  <c:v>302</c:v>
                </c:pt>
                <c:pt idx="1">
                  <c:v>499</c:v>
                </c:pt>
                <c:pt idx="2">
                  <c:v>261</c:v>
                </c:pt>
                <c:pt idx="3">
                  <c:v>277</c:v>
                </c:pt>
                <c:pt idx="4">
                  <c:v>482</c:v>
                </c:pt>
                <c:pt idx="5">
                  <c:v>191</c:v>
                </c:pt>
                <c:pt idx="6">
                  <c:v>509</c:v>
                </c:pt>
                <c:pt idx="7">
                  <c:v>100</c:v>
                </c:pt>
                <c:pt idx="8">
                  <c:v>78</c:v>
                </c:pt>
                <c:pt idx="9">
                  <c:v>224</c:v>
                </c:pt>
                <c:pt idx="10">
                  <c:v>1000</c:v>
                </c:pt>
                <c:pt idx="11">
                  <c:v>1257</c:v>
                </c:pt>
                <c:pt idx="12">
                  <c:v>86</c:v>
                </c:pt>
                <c:pt idx="13">
                  <c:v>21</c:v>
                </c:pt>
                <c:pt idx="14">
                  <c:v>138</c:v>
                </c:pt>
                <c:pt idx="15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BBE-4A45-BF0A-F91274D48B52}"/>
            </c:ext>
          </c:extLst>
        </c:ser>
        <c:ser>
          <c:idx val="1"/>
          <c:order val="1"/>
          <c:tx>
            <c:strRef>
              <c:f>'4.6 -4.7-4.8-data'!$C$12</c:f>
              <c:strCache>
                <c:ptCount val="1"/>
                <c:pt idx="0">
                  <c:v>Based on ISO publications</c:v>
                </c:pt>
              </c:strCache>
            </c:strRef>
          </c:tx>
          <c:spPr>
            <a:solidFill>
              <a:srgbClr val="558ED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sz="600" b="1">
                    <a:solidFill>
                      <a:schemeClr val="bg1"/>
                    </a:solidFill>
                    <a:latin typeface="Verdana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'4.6 -4.7-4.8-data'!$A$13:$A$28</c:f>
              <c:strCache>
                <c:ptCount val="16"/>
                <c:pt idx="0">
                  <c:v>Building and civil engineering</c:v>
                </c:pt>
                <c:pt idx="1">
                  <c:v>Chemistry</c:v>
                </c:pt>
                <c:pt idx="2">
                  <c:v>Environment</c:v>
                </c:pt>
                <c:pt idx="3">
                  <c:v>Food</c:v>
                </c:pt>
                <c:pt idx="4">
                  <c:v>General Standards (Quality, Measurement,...)</c:v>
                </c:pt>
                <c:pt idx="5">
                  <c:v>Health and safety</c:v>
                </c:pt>
                <c:pt idx="6">
                  <c:v>Healthcare</c:v>
                </c:pt>
                <c:pt idx="7">
                  <c:v>Household goods, sports and leisure</c:v>
                </c:pt>
                <c:pt idx="8">
                  <c:v>HVAC</c:v>
                </c:pt>
                <c:pt idx="9">
                  <c:v>ICT</c:v>
                </c:pt>
                <c:pt idx="10">
                  <c:v>Materials</c:v>
                </c:pt>
                <c:pt idx="11">
                  <c:v>Mechanical engineering</c:v>
                </c:pt>
                <c:pt idx="12">
                  <c:v>Packaging</c:v>
                </c:pt>
                <c:pt idx="13">
                  <c:v>Services</c:v>
                </c:pt>
                <c:pt idx="14">
                  <c:v>Transport</c:v>
                </c:pt>
                <c:pt idx="15">
                  <c:v>Utilities and energy</c:v>
                </c:pt>
              </c:strCache>
            </c:strRef>
          </c:cat>
          <c:val>
            <c:numRef>
              <c:f>'4.6 -4.7-4.8-data'!$C$13:$C$28</c:f>
              <c:numCache>
                <c:formatCode>#,##0</c:formatCode>
                <c:ptCount val="16"/>
                <c:pt idx="0">
                  <c:v>2</c:v>
                </c:pt>
                <c:pt idx="1">
                  <c:v>3</c:v>
                </c:pt>
                <c:pt idx="2">
                  <c:v>1</c:v>
                </c:pt>
                <c:pt idx="3">
                  <c:v>1</c:v>
                </c:pt>
                <c:pt idx="6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3</c:v>
                </c:pt>
                <c:pt idx="11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BBE-4A45-BF0A-F91274D48B52}"/>
            </c:ext>
          </c:extLst>
        </c:ser>
        <c:ser>
          <c:idx val="2"/>
          <c:order val="2"/>
          <c:tx>
            <c:strRef>
              <c:f>'4.6 -4.7-4.8-data'!$D$12</c:f>
              <c:strCache>
                <c:ptCount val="1"/>
                <c:pt idx="0">
                  <c:v>No relation to ISO publications</c:v>
                </c:pt>
              </c:strCache>
            </c:strRef>
          </c:tx>
          <c:spPr>
            <a:solidFill>
              <a:srgbClr val="5B9BD5">
                <a:lumMod val="60000"/>
                <a:lumOff val="40000"/>
              </a:srgb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sz="600" b="1">
                    <a:solidFill>
                      <a:schemeClr val="tx2"/>
                    </a:solidFill>
                    <a:latin typeface="Verdana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'4.6 -4.7-4.8-data'!$A$13:$A$28</c:f>
              <c:strCache>
                <c:ptCount val="16"/>
                <c:pt idx="0">
                  <c:v>Building and civil engineering</c:v>
                </c:pt>
                <c:pt idx="1">
                  <c:v>Chemistry</c:v>
                </c:pt>
                <c:pt idx="2">
                  <c:v>Environment</c:v>
                </c:pt>
                <c:pt idx="3">
                  <c:v>Food</c:v>
                </c:pt>
                <c:pt idx="4">
                  <c:v>General Standards (Quality, Measurement,...)</c:v>
                </c:pt>
                <c:pt idx="5">
                  <c:v>Health and safety</c:v>
                </c:pt>
                <c:pt idx="6">
                  <c:v>Healthcare</c:v>
                </c:pt>
                <c:pt idx="7">
                  <c:v>Household goods, sports and leisure</c:v>
                </c:pt>
                <c:pt idx="8">
                  <c:v>HVAC</c:v>
                </c:pt>
                <c:pt idx="9">
                  <c:v>ICT</c:v>
                </c:pt>
                <c:pt idx="10">
                  <c:v>Materials</c:v>
                </c:pt>
                <c:pt idx="11">
                  <c:v>Mechanical engineering</c:v>
                </c:pt>
                <c:pt idx="12">
                  <c:v>Packaging</c:v>
                </c:pt>
                <c:pt idx="13">
                  <c:v>Services</c:v>
                </c:pt>
                <c:pt idx="14">
                  <c:v>Transport</c:v>
                </c:pt>
                <c:pt idx="15">
                  <c:v>Utilities and energy</c:v>
                </c:pt>
              </c:strCache>
            </c:strRef>
          </c:cat>
          <c:val>
            <c:numRef>
              <c:f>'4.6 -4.7-4.8-data'!$D$13:$D$28</c:f>
              <c:numCache>
                <c:formatCode>#,##0</c:formatCode>
                <c:ptCount val="16"/>
                <c:pt idx="0">
                  <c:v>2119</c:v>
                </c:pt>
                <c:pt idx="1">
                  <c:v>660</c:v>
                </c:pt>
                <c:pt idx="2">
                  <c:v>244</c:v>
                </c:pt>
                <c:pt idx="3">
                  <c:v>229</c:v>
                </c:pt>
                <c:pt idx="4">
                  <c:v>146</c:v>
                </c:pt>
                <c:pt idx="5">
                  <c:v>529</c:v>
                </c:pt>
                <c:pt idx="6">
                  <c:v>146</c:v>
                </c:pt>
                <c:pt idx="7">
                  <c:v>442</c:v>
                </c:pt>
                <c:pt idx="8">
                  <c:v>356</c:v>
                </c:pt>
                <c:pt idx="9">
                  <c:v>626</c:v>
                </c:pt>
                <c:pt idx="10">
                  <c:v>903</c:v>
                </c:pt>
                <c:pt idx="11">
                  <c:v>1223</c:v>
                </c:pt>
                <c:pt idx="12">
                  <c:v>205</c:v>
                </c:pt>
                <c:pt idx="13">
                  <c:v>102</c:v>
                </c:pt>
                <c:pt idx="14">
                  <c:v>2837</c:v>
                </c:pt>
                <c:pt idx="15">
                  <c:v>449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BBE-4A45-BF0A-F91274D48B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160660480"/>
        <c:axId val="160662272"/>
      </c:barChart>
      <c:catAx>
        <c:axId val="16066048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high"/>
        <c:txPr>
          <a:bodyPr/>
          <a:lstStyle/>
          <a:p>
            <a:pPr>
              <a:defRPr lang="en-US" sz="1000">
                <a:latin typeface="Verdana" pitchFamily="34" charset="0"/>
              </a:defRPr>
            </a:pPr>
            <a:endParaRPr lang="en-US"/>
          </a:p>
        </c:txPr>
        <c:crossAx val="160662272"/>
        <c:crosses val="autoZero"/>
        <c:auto val="1"/>
        <c:lblAlgn val="ctr"/>
        <c:lblOffset val="100"/>
        <c:noMultiLvlLbl val="0"/>
      </c:catAx>
      <c:valAx>
        <c:axId val="160662272"/>
        <c:scaling>
          <c:orientation val="minMax"/>
        </c:scaling>
        <c:delete val="0"/>
        <c:axPos val="b"/>
        <c:majorGridlines>
          <c:spPr>
            <a:ln w="12700">
              <a:solidFill>
                <a:schemeClr val="bg1">
                  <a:lumMod val="85000"/>
                </a:schemeClr>
              </a:solidFill>
              <a:prstDash val="sysDot"/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lang="en-US" sz="1000">
                <a:latin typeface="Verdana" pitchFamily="34" charset="0"/>
              </a:defRPr>
            </a:pPr>
            <a:endParaRPr lang="en-US"/>
          </a:p>
        </c:txPr>
        <c:crossAx val="16066048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7.2825336797641468E-3"/>
          <c:y val="0.96450588334422493"/>
          <c:w val="0.99146453262532652"/>
          <c:h val="3.2862258267569409E-2"/>
        </c:manualLayout>
      </c:layout>
      <c:overlay val="0"/>
      <c:txPr>
        <a:bodyPr/>
        <a:lstStyle/>
        <a:p>
          <a:pPr>
            <a:defRPr lang="en-US" sz="1100">
              <a:latin typeface="Verdana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ysClr val="window" lastClr="FFFFFF"/>
    </a:solidFill>
    <a:ln>
      <a:noFill/>
    </a:ln>
  </c:spPr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30"/>
      <c:rotY val="15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2.9858066658114951E-2"/>
          <c:w val="0.97334658928059614"/>
          <c:h val="0.84645295746435723"/>
        </c:manualLayout>
      </c:layout>
      <c:pie3DChart>
        <c:varyColors val="1"/>
        <c:ser>
          <c:idx val="0"/>
          <c:order val="0"/>
          <c:tx>
            <c:strRef>
              <c:f>'4.1 - data'!$B$7</c:f>
              <c:strCache>
                <c:ptCount val="1"/>
                <c:pt idx="0">
                  <c:v>#</c:v>
                </c:pt>
              </c:strCache>
            </c:strRef>
          </c:tx>
          <c:explosion val="3"/>
          <c:dPt>
            <c:idx val="0"/>
            <c:bubble3D val="0"/>
            <c:spPr>
              <a:solidFill>
                <a:schemeClr val="accent1">
                  <a:shade val="6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CBA-4B3A-8BF0-4B94376EC70A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CBA-4B3A-8BF0-4B94376EC70A}"/>
              </c:ext>
            </c:extLst>
          </c:dPt>
          <c:dPt>
            <c:idx val="2"/>
            <c:bubble3D val="0"/>
            <c:spPr>
              <a:solidFill>
                <a:schemeClr val="accent1">
                  <a:tint val="6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CBA-4B3A-8BF0-4B94376EC70A}"/>
              </c:ext>
            </c:extLst>
          </c:dPt>
          <c:dLbls>
            <c:dLbl>
              <c:idx val="0"/>
              <c:layout>
                <c:manualLayout>
                  <c:x val="5.9154126891474324E-4"/>
                  <c:y val="-8.514012126247386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l">
                    <a:defRPr sz="16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CBA-4B3A-8BF0-4B94376EC70A}"/>
                </c:ext>
              </c:extLst>
            </c:dLbl>
            <c:dLbl>
              <c:idx val="2"/>
              <c:layout>
                <c:manualLayout>
                  <c:x val="-1.9346788019702719E-2"/>
                  <c:y val="0.1199129513510734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CBA-4B3A-8BF0-4B94376EC7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r"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'4.1 - data'!$A$8:$A$10</c:f>
              <c:strCache>
                <c:ptCount val="3"/>
                <c:pt idx="0">
                  <c:v>Identical to IEC publications</c:v>
                </c:pt>
                <c:pt idx="1">
                  <c:v>Based on IEC publications</c:v>
                </c:pt>
                <c:pt idx="2">
                  <c:v>No relation to IEC publications</c:v>
                </c:pt>
              </c:strCache>
            </c:strRef>
          </c:cat>
          <c:val>
            <c:numRef>
              <c:f>'4.1 - data'!$B$8:$B$10</c:f>
              <c:numCache>
                <c:formatCode>0</c:formatCode>
                <c:ptCount val="3"/>
                <c:pt idx="0">
                  <c:v>5262</c:v>
                </c:pt>
                <c:pt idx="1">
                  <c:v>401</c:v>
                </c:pt>
                <c:pt idx="2">
                  <c:v>1609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CBA-4B3A-8BF0-4B94376EC70A}"/>
            </c:ext>
          </c:extLst>
        </c:ser>
        <c:ser>
          <c:idx val="1"/>
          <c:order val="1"/>
          <c:tx>
            <c:strRef>
              <c:f>'4.1 - data'!$C$7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6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8-FCBA-4B3A-8BF0-4B94376EC70A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A-FCBA-4B3A-8BF0-4B94376EC70A}"/>
              </c:ext>
            </c:extLst>
          </c:dPt>
          <c:dPt>
            <c:idx val="2"/>
            <c:bubble3D val="0"/>
            <c:spPr>
              <a:solidFill>
                <a:schemeClr val="accent1">
                  <a:tint val="6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C-FCBA-4B3A-8BF0-4B94376EC70A}"/>
              </c:ext>
            </c:extLst>
          </c:dPt>
          <c:cat>
            <c:strRef>
              <c:f>'4.1 - data'!$A$8:$A$10</c:f>
              <c:strCache>
                <c:ptCount val="3"/>
                <c:pt idx="0">
                  <c:v>Identical to IEC publications</c:v>
                </c:pt>
                <c:pt idx="1">
                  <c:v>Based on IEC publications</c:v>
                </c:pt>
                <c:pt idx="2">
                  <c:v>No relation to IEC publications</c:v>
                </c:pt>
              </c:strCache>
            </c:strRef>
          </c:cat>
          <c:val>
            <c:numRef>
              <c:f>'4.1 - data'!$C$8:$C$10</c:f>
              <c:numCache>
                <c:formatCode>0</c:formatCode>
                <c:ptCount val="3"/>
                <c:pt idx="0">
                  <c:v>72.359735973597367</c:v>
                </c:pt>
                <c:pt idx="1">
                  <c:v>5.5143014301430142</c:v>
                </c:pt>
                <c:pt idx="2">
                  <c:v>22.125962596259626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FCBA-4B3A-8BF0-4B94376EC7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30"/>
      <c:rotY val="15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498552197104422"/>
          <c:y val="0"/>
          <c:w val="0.7747388366777227"/>
          <c:h val="0.95748031496062957"/>
        </c:manualLayout>
      </c:layout>
      <c:pie3DChart>
        <c:varyColors val="1"/>
        <c:ser>
          <c:idx val="0"/>
          <c:order val="0"/>
          <c:tx>
            <c:strRef>
              <c:f>'4.3 - data'!$B$9</c:f>
              <c:strCache>
                <c:ptCount val="1"/>
                <c:pt idx="0">
                  <c:v>#</c:v>
                </c:pt>
              </c:strCache>
            </c:strRef>
          </c:tx>
          <c:explosion val="3"/>
          <c:dPt>
            <c:idx val="0"/>
            <c:bubble3D val="0"/>
            <c:spPr>
              <a:solidFill>
                <a:schemeClr val="accent1">
                  <a:shade val="6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C950-4755-8D69-82288A22C981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C950-4755-8D69-82288A22C981}"/>
              </c:ext>
            </c:extLst>
          </c:dPt>
          <c:dPt>
            <c:idx val="2"/>
            <c:bubble3D val="0"/>
            <c:spPr>
              <a:solidFill>
                <a:schemeClr val="accent1">
                  <a:tint val="6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C950-4755-8D69-82288A22C981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950-4755-8D69-82288A22C981}"/>
                </c:ext>
              </c:extLst>
            </c:dLbl>
            <c:dLbl>
              <c:idx val="1"/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950-4755-8D69-82288A22C981}"/>
                </c:ext>
              </c:extLst>
            </c:dLbl>
            <c:dLbl>
              <c:idx val="2"/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950-4755-8D69-82288A22C98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'4.3 - data'!$A$10:$A$12</c:f>
              <c:strCache>
                <c:ptCount val="3"/>
                <c:pt idx="0">
                  <c:v>Identical to IEC publications</c:v>
                </c:pt>
                <c:pt idx="1">
                  <c:v>Based on IEC publications</c:v>
                </c:pt>
                <c:pt idx="2">
                  <c:v>No relation to IEC publications</c:v>
                </c:pt>
              </c:strCache>
            </c:strRef>
          </c:cat>
          <c:val>
            <c:numRef>
              <c:f>'4.3 - data'!$B$10:$B$12</c:f>
              <c:numCache>
                <c:formatCode>0</c:formatCode>
                <c:ptCount val="3"/>
                <c:pt idx="0">
                  <c:v>819</c:v>
                </c:pt>
                <c:pt idx="1">
                  <c:v>245</c:v>
                </c:pt>
                <c:pt idx="2">
                  <c:v>452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950-4755-8D69-82288A22C9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ivotFmts>
      <c:pivotFmt>
        <c:idx val="0"/>
        <c:marker>
          <c:symbol val="none"/>
        </c:marker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9.2237403544441543E-2"/>
          <c:y val="4.3949642710846087E-2"/>
          <c:w val="0.61586740328044776"/>
          <c:h val="0.8381470769970133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'4.2 - data'!$B$3</c:f>
              <c:strCache>
                <c:ptCount val="1"/>
                <c:pt idx="0">
                  <c:v>Identical to IEC publications</c:v>
                </c:pt>
              </c:strCache>
            </c:strRef>
          </c:tx>
          <c:spPr>
            <a:solidFill>
              <a:srgbClr val="5B9BD5">
                <a:lumMod val="75000"/>
              </a:srgb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sz="600" b="1" baseline="0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'4.2 - data'!$A$4:$A$13</c:f>
              <c:strCache>
                <c:ptCount val="10"/>
                <c:pt idx="0">
                  <c:v>Electrical engineering</c:v>
                </c:pt>
                <c:pt idx="1">
                  <c:v>Electronics</c:v>
                </c:pt>
                <c:pt idx="2">
                  <c:v>Environment</c:v>
                </c:pt>
                <c:pt idx="3">
                  <c:v>General Standards (Quality, Measurement,...)</c:v>
                </c:pt>
                <c:pt idx="4">
                  <c:v>Health and safety</c:v>
                </c:pt>
                <c:pt idx="5">
                  <c:v>Healthcare</c:v>
                </c:pt>
                <c:pt idx="6">
                  <c:v>Household goods, sports and leisure</c:v>
                </c:pt>
                <c:pt idx="7">
                  <c:v>ICT</c:v>
                </c:pt>
                <c:pt idx="8">
                  <c:v>Transport</c:v>
                </c:pt>
                <c:pt idx="9">
                  <c:v>Utilities and energy</c:v>
                </c:pt>
              </c:strCache>
            </c:strRef>
          </c:cat>
          <c:val>
            <c:numRef>
              <c:f>'4.2 - data'!$B$4:$B$13</c:f>
              <c:numCache>
                <c:formatCode>#,##0</c:formatCode>
                <c:ptCount val="10"/>
                <c:pt idx="0">
                  <c:v>890</c:v>
                </c:pt>
                <c:pt idx="1">
                  <c:v>1199</c:v>
                </c:pt>
                <c:pt idx="2">
                  <c:v>15</c:v>
                </c:pt>
                <c:pt idx="3">
                  <c:v>579</c:v>
                </c:pt>
                <c:pt idx="4">
                  <c:v>138</c:v>
                </c:pt>
                <c:pt idx="5">
                  <c:v>173</c:v>
                </c:pt>
                <c:pt idx="6">
                  <c:v>541</c:v>
                </c:pt>
                <c:pt idx="7">
                  <c:v>1138</c:v>
                </c:pt>
                <c:pt idx="8">
                  <c:v>101</c:v>
                </c:pt>
                <c:pt idx="9">
                  <c:v>488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FE7-4EFF-BC11-93EDE47E7384}"/>
            </c:ext>
          </c:extLst>
        </c:ser>
        <c:ser>
          <c:idx val="1"/>
          <c:order val="1"/>
          <c:tx>
            <c:strRef>
              <c:f>'4.2 - data'!$C$3</c:f>
              <c:strCache>
                <c:ptCount val="1"/>
                <c:pt idx="0">
                  <c:v>Based on IEC publications</c:v>
                </c:pt>
              </c:strCache>
            </c:strRef>
          </c:tx>
          <c:spPr>
            <a:solidFill>
              <a:srgbClr val="5B9BD5"/>
            </a:solidFill>
          </c:spPr>
          <c:invertIfNegative val="0"/>
          <c:dLbls>
            <c:dLbl>
              <c:idx val="1"/>
              <c:layout>
                <c:manualLayout>
                  <c:x val="8.5987316758264745E-4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FE7-4EFF-BC11-93EDE47E7384}"/>
                </c:ext>
              </c:extLst>
            </c:dLbl>
            <c:dLbl>
              <c:idx val="6"/>
              <c:layout>
                <c:manualLayout>
                  <c:x val="-2.5533433772192806E-3"/>
                  <c:y val="-1.463631325790100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FE7-4EFF-BC11-93EDE47E7384}"/>
                </c:ext>
              </c:extLst>
            </c:dLbl>
            <c:dLbl>
              <c:idx val="7"/>
              <c:layout>
                <c:manualLayout>
                  <c:x val="-1.0784037888064441E-3"/>
                  <c:y val="1.3593331880079569E-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FE7-4EFF-BC11-93EDE47E7384}"/>
                </c:ext>
              </c:extLst>
            </c:dLbl>
            <c:dLbl>
              <c:idx val="11"/>
              <c:layout>
                <c:manualLayout>
                  <c:x val="5.6679800442456995E-4"/>
                  <c:y val="8.6775958823100065E-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FE7-4EFF-BC11-93EDE47E738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sz="6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'4.2 - data'!$A$4:$A$13</c:f>
              <c:strCache>
                <c:ptCount val="10"/>
                <c:pt idx="0">
                  <c:v>Electrical engineering</c:v>
                </c:pt>
                <c:pt idx="1">
                  <c:v>Electronics</c:v>
                </c:pt>
                <c:pt idx="2">
                  <c:v>Environment</c:v>
                </c:pt>
                <c:pt idx="3">
                  <c:v>General Standards (Quality, Measurement,...)</c:v>
                </c:pt>
                <c:pt idx="4">
                  <c:v>Health and safety</c:v>
                </c:pt>
                <c:pt idx="5">
                  <c:v>Healthcare</c:v>
                </c:pt>
                <c:pt idx="6">
                  <c:v>Household goods, sports and leisure</c:v>
                </c:pt>
                <c:pt idx="7">
                  <c:v>ICT</c:v>
                </c:pt>
                <c:pt idx="8">
                  <c:v>Transport</c:v>
                </c:pt>
                <c:pt idx="9">
                  <c:v>Utilities and energy</c:v>
                </c:pt>
              </c:strCache>
            </c:strRef>
          </c:cat>
          <c:val>
            <c:numRef>
              <c:f>'4.2 - data'!$C$4:$C$13</c:f>
              <c:numCache>
                <c:formatCode>#,##0</c:formatCode>
                <c:ptCount val="10"/>
                <c:pt idx="0">
                  <c:v>86</c:v>
                </c:pt>
                <c:pt idx="1">
                  <c:v>6</c:v>
                </c:pt>
                <c:pt idx="3">
                  <c:v>9</c:v>
                </c:pt>
                <c:pt idx="4">
                  <c:v>122</c:v>
                </c:pt>
                <c:pt idx="5">
                  <c:v>2</c:v>
                </c:pt>
                <c:pt idx="6">
                  <c:v>117</c:v>
                </c:pt>
                <c:pt idx="7">
                  <c:v>18</c:v>
                </c:pt>
                <c:pt idx="8">
                  <c:v>3</c:v>
                </c:pt>
                <c:pt idx="9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FE7-4EFF-BC11-93EDE47E7384}"/>
            </c:ext>
          </c:extLst>
        </c:ser>
        <c:ser>
          <c:idx val="2"/>
          <c:order val="2"/>
          <c:tx>
            <c:strRef>
              <c:f>'4.2 - data'!$D$3</c:f>
              <c:strCache>
                <c:ptCount val="1"/>
                <c:pt idx="0">
                  <c:v>No relation to IEC publications</c:v>
                </c:pt>
              </c:strCache>
            </c:strRef>
          </c:tx>
          <c:spPr>
            <a:solidFill>
              <a:srgbClr val="CCD6E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sz="600"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'4.2 - data'!$A$4:$A$13</c:f>
              <c:strCache>
                <c:ptCount val="10"/>
                <c:pt idx="0">
                  <c:v>Electrical engineering</c:v>
                </c:pt>
                <c:pt idx="1">
                  <c:v>Electronics</c:v>
                </c:pt>
                <c:pt idx="2">
                  <c:v>Environment</c:v>
                </c:pt>
                <c:pt idx="3">
                  <c:v>General Standards (Quality, Measurement,...)</c:v>
                </c:pt>
                <c:pt idx="4">
                  <c:v>Health and safety</c:v>
                </c:pt>
                <c:pt idx="5">
                  <c:v>Healthcare</c:v>
                </c:pt>
                <c:pt idx="6">
                  <c:v>Household goods, sports and leisure</c:v>
                </c:pt>
                <c:pt idx="7">
                  <c:v>ICT</c:v>
                </c:pt>
                <c:pt idx="8">
                  <c:v>Transport</c:v>
                </c:pt>
                <c:pt idx="9">
                  <c:v>Utilities and energy</c:v>
                </c:pt>
              </c:strCache>
            </c:strRef>
          </c:cat>
          <c:val>
            <c:numRef>
              <c:f>'4.2 - data'!$D$4:$D$13</c:f>
              <c:numCache>
                <c:formatCode>#,##0</c:formatCode>
                <c:ptCount val="10"/>
                <c:pt idx="0">
                  <c:v>133</c:v>
                </c:pt>
                <c:pt idx="1">
                  <c:v>110</c:v>
                </c:pt>
                <c:pt idx="2">
                  <c:v>16</c:v>
                </c:pt>
                <c:pt idx="3">
                  <c:v>46</c:v>
                </c:pt>
                <c:pt idx="4">
                  <c:v>165</c:v>
                </c:pt>
                <c:pt idx="5">
                  <c:v>30</c:v>
                </c:pt>
                <c:pt idx="6">
                  <c:v>105</c:v>
                </c:pt>
                <c:pt idx="7">
                  <c:v>425</c:v>
                </c:pt>
                <c:pt idx="8">
                  <c:v>272</c:v>
                </c:pt>
                <c:pt idx="9">
                  <c:v>305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FE7-4EFF-BC11-93EDE47E73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1"/>
        <c:overlap val="100"/>
        <c:axId val="150487808"/>
        <c:axId val="150489344"/>
      </c:barChart>
      <c:catAx>
        <c:axId val="15048780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high"/>
        <c:txPr>
          <a:bodyPr/>
          <a:lstStyle/>
          <a:p>
            <a:pPr>
              <a:defRPr lang="en-US" sz="1100"/>
            </a:pPr>
            <a:endParaRPr lang="en-US"/>
          </a:p>
        </c:txPr>
        <c:crossAx val="150489344"/>
        <c:crosses val="autoZero"/>
        <c:auto val="1"/>
        <c:lblAlgn val="ctr"/>
        <c:lblOffset val="100"/>
        <c:noMultiLvlLbl val="0"/>
      </c:catAx>
      <c:valAx>
        <c:axId val="150489344"/>
        <c:scaling>
          <c:orientation val="minMax"/>
        </c:scaling>
        <c:delete val="0"/>
        <c:axPos val="b"/>
        <c:majorGridlines>
          <c:spPr>
            <a:ln w="12700">
              <a:solidFill>
                <a:schemeClr val="bg1">
                  <a:lumMod val="85000"/>
                </a:schemeClr>
              </a:solidFill>
              <a:prstDash val="sysDot"/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lang="en-US" sz="1100"/>
            </a:pPr>
            <a:endParaRPr lang="en-US"/>
          </a:p>
        </c:txPr>
        <c:crossAx val="15048780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0753542172282708E-3"/>
          <c:y val="0.9489496645694081"/>
          <c:w val="0.96626404546957567"/>
          <c:h val="5.0853104449359296E-2"/>
        </c:manualLayout>
      </c:layout>
      <c:overlay val="0"/>
      <c:txPr>
        <a:bodyPr/>
        <a:lstStyle/>
        <a:p>
          <a:pPr>
            <a:defRPr lang="en-US" sz="1000"/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0">
          <a:latin typeface="Verdana" pitchFamily="34" charset="0"/>
        </a:defRPr>
      </a:pPr>
      <a:endParaRPr lang="en-US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4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0.72161</cdr:x>
      <cdr:y>0.77229</cdr:y>
    </cdr:from>
    <cdr:to>
      <cdr:x>0.86267</cdr:x>
      <cdr:y>0.81213</cdr:y>
    </cdr:to>
    <cdr:sp macro="" textlink="">
      <cdr:nvSpPr>
        <cdr:cNvPr id="2" name="Rounded Rectangle 1"/>
        <cdr:cNvSpPr/>
      </cdr:nvSpPr>
      <cdr:spPr>
        <a:xfrm xmlns:a="http://schemas.openxmlformats.org/drawingml/2006/main">
          <a:off x="4837951" y="5141941"/>
          <a:ext cx="945722" cy="26525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25400">
          <a:solidFill>
            <a:srgbClr val="489678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GB"/>
        </a:p>
      </cdr:txBody>
    </cdr:sp>
  </cdr:relSizeAnchor>
  <cdr:relSizeAnchor xmlns:cdr="http://schemas.openxmlformats.org/drawingml/2006/chartDrawing">
    <cdr:from>
      <cdr:x>0.72153</cdr:x>
      <cdr:y>0.54971</cdr:y>
    </cdr:from>
    <cdr:to>
      <cdr:x>0.84413</cdr:x>
      <cdr:y>0.58671</cdr:y>
    </cdr:to>
    <cdr:sp macro="" textlink="">
      <cdr:nvSpPr>
        <cdr:cNvPr id="3" name="Rounded Rectangle 2"/>
        <cdr:cNvSpPr/>
      </cdr:nvSpPr>
      <cdr:spPr>
        <a:xfrm xmlns:a="http://schemas.openxmlformats.org/drawingml/2006/main">
          <a:off x="4837407" y="3659985"/>
          <a:ext cx="821976" cy="246360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25400">
          <a:solidFill>
            <a:srgbClr val="489678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GB"/>
        </a:p>
      </cdr:txBody>
    </cdr:sp>
  </cdr:relSizeAnchor>
  <cdr:relSizeAnchor xmlns:cdr="http://schemas.openxmlformats.org/drawingml/2006/chartDrawing">
    <cdr:from>
      <cdr:x>0.72161</cdr:x>
      <cdr:y>0.27745</cdr:y>
    </cdr:from>
    <cdr:to>
      <cdr:x>0.97079</cdr:x>
      <cdr:y>0.31682</cdr:y>
    </cdr:to>
    <cdr:sp macro="" textlink="">
      <cdr:nvSpPr>
        <cdr:cNvPr id="4" name="Rounded Rectangle 3"/>
        <cdr:cNvSpPr/>
      </cdr:nvSpPr>
      <cdr:spPr>
        <a:xfrm xmlns:a="http://schemas.openxmlformats.org/drawingml/2006/main">
          <a:off x="5031380" y="1847271"/>
          <a:ext cx="1737372" cy="262128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25400">
          <a:solidFill>
            <a:srgbClr val="489678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GB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6BFD909C-403C-4D76-BE87-8A32D9D2974B}" type="datetimeFigureOut">
              <a:rPr lang="en-GB"/>
              <a:pPr>
                <a:defRPr/>
              </a:pPr>
              <a:t>2018-08-29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46DF394-AD9C-4862-9696-EC7F1FDA2B4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478454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This slide presents the interactions at the several levels – international / European / national –</a:t>
            </a:r>
          </a:p>
          <a:p>
            <a:endParaRPr lang="en-GB" dirty="0" smtClean="0"/>
          </a:p>
          <a:p>
            <a:r>
              <a:rPr lang="en-GB" dirty="0" smtClean="0"/>
              <a:t>Focus is put on the 34 CEN &amp; CENELEC</a:t>
            </a:r>
            <a:r>
              <a:rPr lang="en-GB" baseline="0" dirty="0" smtClean="0"/>
              <a:t> Members that are all Members at ISO &amp; IEC.</a:t>
            </a:r>
          </a:p>
          <a:p>
            <a:r>
              <a:rPr lang="en-GB" baseline="0" dirty="0" smtClean="0"/>
              <a:t>Once an international standard is transposed at European level, it is adopted by all these Members as the unique reference standard.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DF394-AD9C-4862-9696-EC7F1FDA2B42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71382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BACKLOG</a:t>
            </a:r>
            <a:r>
              <a:rPr lang="en-GB" sz="12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NON CITED </a:t>
            </a:r>
            <a:r>
              <a:rPr lang="en-GB" sz="1200" b="1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hENS</a:t>
            </a:r>
            <a:endParaRPr lang="en-GB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 the beginning of the exercise that led to the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Action Plan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(March 2017) the initial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backlog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citations in the OJEU was estimated to ca. 650 references.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first reduction of the backlog was achieved over Summer 2017,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coming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365 end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April 2018.</a:t>
            </a: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meantime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new references have been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offered to the EC for citation, as well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as 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eferences coming from the backlog.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solve this longstanding</a:t>
            </a:r>
            <a:r>
              <a:rPr lang="en-GB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issue, d</a:t>
            </a:r>
            <a:r>
              <a:rPr lang="en-GB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uring the course of 2017, a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structured dialogue </a:t>
            </a:r>
            <a:r>
              <a:rPr lang="en-GB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 initiated between the European Commission and CEN &amp; CENELEC.</a:t>
            </a:r>
          </a:p>
          <a:p>
            <a:r>
              <a:rPr lang="en-GB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a result, CEN &amp; CENELEC and the EC have agreed on an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Action Plan </a:t>
            </a:r>
            <a:r>
              <a:rPr lang="en-GB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mid-term and long-term actions to decrease the stock of non-cited harmonized standards. </a:t>
            </a:r>
            <a:endParaRPr lang="en-GB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Further to the implementation of the Action Plan, new, amended and resubmitted references have been offered with a formal note to the EC. Intensive exchanges between CEN-CENELEC and the sectoral units of the EC have allowed clarification on a number of issues, thus either ensuring citation of standards or defining those actions to be taken to progress the situation</a:t>
            </a:r>
            <a:endParaRPr lang="en-GB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frame of the Action Plan,</a:t>
            </a:r>
            <a:r>
              <a:rPr lang="en-GB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series of </a:t>
            </a:r>
            <a:r>
              <a:rPr lang="en-GB" sz="12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structural solutions </a:t>
            </a:r>
            <a:r>
              <a:rPr lang="en-GB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been agreed upon: </a:t>
            </a:r>
            <a:r>
              <a:rPr lang="en-GB" sz="12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HAS framework</a:t>
            </a:r>
            <a:r>
              <a:rPr lang="en-GB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2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modernization of the HAS database </a:t>
            </a:r>
            <a:r>
              <a:rPr lang="en-GB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(interface for the exchange for data &amp; documents related to harmonized standards), clarification of the use of normative references.</a:t>
            </a:r>
          </a:p>
          <a:p>
            <a:endParaRPr lang="en-GB" sz="1200" b="0" i="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 and CENELEC are putting in place a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monitoring tool </a:t>
            </a:r>
            <a:r>
              <a:rPr lang="en-GB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ensure an</a:t>
            </a:r>
            <a:r>
              <a:rPr lang="en-GB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increased visibility of the status of the harmonized standards intended for </a:t>
            </a:r>
            <a:r>
              <a:rPr lang="en-GB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citation in the Official Journal</a:t>
            </a:r>
            <a:r>
              <a:rPr lang="en-GB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(including EN ISO and EN IEC standards), including follow-up actions for those standards rejected by the EC.</a:t>
            </a:r>
          </a:p>
          <a:p>
            <a:r>
              <a:rPr lang="en-GB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monitoring tool is expected to be fully operational early 2019.</a:t>
            </a:r>
          </a:p>
          <a:p>
            <a:endParaRPr lang="en-GB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5418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Since 1 April 2018 the European Commission has set up a </a:t>
            </a:r>
            <a:r>
              <a:rPr lang="en-GB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new framework </a:t>
            </a:r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assessing the conformity of ENs to the essential requirements of Directives/Regulations i.e. through the </a:t>
            </a:r>
            <a:r>
              <a:rPr lang="en-GB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HAS consultant system</a:t>
            </a:r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handled by a Contractor (E&amp;Y).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new framework is an </a:t>
            </a:r>
            <a:r>
              <a:rPr lang="en-GB" sz="12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operational</a:t>
            </a:r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change only in the sense that it does not alter the main principles that have been followed over the years.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that extent it is of importance to note that the Commission’s guidance to the HAS Consultants explicitly relies on the </a:t>
            </a:r>
            <a:r>
              <a:rPr lang="en-GB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application of the CEN/CENELEC Internal Regulations Part 3</a:t>
            </a:r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(which are essentially ISO/IEC Directives Part 2).</a:t>
            </a:r>
          </a:p>
          <a:p>
            <a:endParaRPr lang="en-GB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</a:t>
            </a:r>
            <a:r>
              <a:rPr lang="en-GB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major change </a:t>
            </a:r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 the management of the Consultants, which is now entrusted to a third party, i.e. directly contracted by the EC.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</a:t>
            </a:r>
            <a:r>
              <a:rPr lang="en-GB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objective</a:t>
            </a:r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this new system is to increase the connection between the Consultants and the EC desk officers, thereby increasing trust in the assessment results, and supporting a smoother acceptance of the references of hENs offered for citation in the OJEU.</a:t>
            </a:r>
          </a:p>
          <a:p>
            <a:endParaRPr lang="en-GB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dirty="0" smtClean="0"/>
              <a:t>By the end of July, 45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HAS Consultants were working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26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which were previously NAC.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Missing: Transport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Dangerous Goods (high priority) + Ecodesign (low priority).</a:t>
            </a: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transition to the new system of HAS Consultants has required a readjustment of the current processes within CEN and CENELEC. A number of measures have been taken to ensure that all the elements needed to achieve a timely positive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assessment, ultimately leading to the c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itation of harmonised standards, are available where relevant.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Also, a significant amount of time has been and will be devoted to train and inform both the HAS Contractor/Consultants and the standardization community, including ISO and IEC (dedicated trainings and webinars have been and will be organized).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Basically,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after 5 months, we are still in a learning curve and are implementing the needed operational adjustments in the CEN and CENELEC processes.</a:t>
            </a: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Within</a:t>
            </a:r>
            <a:r>
              <a:rPr lang="en-GB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HAS framework i.e. since 2018-04-01 </a:t>
            </a:r>
            <a:r>
              <a:rPr lang="en-GB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GB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Figures as of 2018-07-26)</a:t>
            </a:r>
            <a:r>
              <a:rPr lang="en-GB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1200" b="0" u="sng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</a:t>
            </a:r>
            <a:r>
              <a:rPr lang="en-GB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pPr marL="1800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236 assessments have been requested = 85 standards under VA + 151 homegrown standards</a:t>
            </a:r>
            <a:br>
              <a:rPr lang="en-GB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HAS Consultants</a:t>
            </a:r>
            <a:r>
              <a:rPr lang="en-GB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have performed </a:t>
            </a:r>
            <a:r>
              <a:rPr lang="en-GB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98 assessments</a:t>
            </a:r>
            <a:r>
              <a:rPr lang="en-GB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among which 49 on standards under VA</a:t>
            </a:r>
          </a:p>
          <a:p>
            <a:pPr marL="1800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1200" b="0" i="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CENELEC</a:t>
            </a:r>
            <a:r>
              <a:rPr lang="en-GB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pPr marL="1800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95</a:t>
            </a:r>
            <a:r>
              <a:rPr lang="en-GB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assessments have been requested = 67 draft standards under FA + 28 homegrown standards</a:t>
            </a:r>
            <a:br>
              <a:rPr lang="en-GB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HAS Consultants</a:t>
            </a:r>
            <a:r>
              <a:rPr lang="en-GB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have performed </a:t>
            </a:r>
            <a:r>
              <a:rPr lang="en-GB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37 assessments</a:t>
            </a:r>
            <a:r>
              <a:rPr lang="en-GB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among which 37 on standards under  FA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GB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is still a certain latency in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delivering of the assessments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but this is decreasing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thanks to the efforts of all stakeholders involved (EC, E&amp;Y, CCMC).</a:t>
            </a: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9914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Last</a:t>
            </a:r>
            <a:r>
              <a:rPr lang="en-GB" baseline="0" dirty="0" smtClean="0"/>
              <a:t> but not least, what is the </a:t>
            </a:r>
            <a:r>
              <a:rPr lang="en-GB" b="0" baseline="0" dirty="0" smtClean="0"/>
              <a:t>impact of the HAS framework on ISO and IEC </a:t>
            </a:r>
            <a:r>
              <a:rPr lang="en-GB" baseline="0" dirty="0" smtClean="0"/>
              <a:t>?</a:t>
            </a:r>
          </a:p>
          <a:p>
            <a:endParaRPr lang="en-GB" baseline="0" dirty="0" smtClean="0"/>
          </a:p>
          <a:p>
            <a:pPr marL="171450" indent="-171450">
              <a:buFontTx/>
              <a:buChar char="-"/>
            </a:pPr>
            <a:r>
              <a:rPr lang="en-GB" b="0" u="sng" baseline="0" dirty="0" smtClean="0"/>
              <a:t>From the </a:t>
            </a:r>
            <a:r>
              <a:rPr lang="en-GB" b="1" u="sng" baseline="0" dirty="0" smtClean="0"/>
              <a:t>legal</a:t>
            </a:r>
            <a:r>
              <a:rPr lang="en-GB" b="0" u="sng" baseline="0" dirty="0" smtClean="0"/>
              <a:t> point of view</a:t>
            </a:r>
            <a:r>
              <a:rPr lang="en-GB" baseline="0" dirty="0" smtClean="0"/>
              <a:t>:</a:t>
            </a:r>
            <a:br>
              <a:rPr lang="en-GB" baseline="0" dirty="0" smtClean="0"/>
            </a:br>
            <a:endParaRPr lang="en-GB" baseline="0" dirty="0" smtClean="0"/>
          </a:p>
          <a:p>
            <a:pPr marL="180000" indent="0">
              <a:buFontTx/>
              <a:buNone/>
            </a:pPr>
            <a:r>
              <a:rPr lang="en-GB" baseline="0" dirty="0" smtClean="0"/>
              <a:t>The respective Licence Agreements with ISO and IEC have been revised (signature begin of July).</a:t>
            </a:r>
          </a:p>
          <a:p>
            <a:pPr marL="180000" indent="0">
              <a:buFontTx/>
              <a:buNone/>
            </a:pPr>
            <a:r>
              <a:rPr lang="en-GB" baseline="0" dirty="0" smtClean="0"/>
              <a:t>With these agreements ISO and IEC grant the right to CEN and CENELEC, respectively, to provide access to the European Commission and the HAS Consultants/Contractor to their electronic publications for purposes clearly stipulated in the Agreements.</a:t>
            </a:r>
          </a:p>
          <a:p>
            <a:pPr marL="180000" indent="0">
              <a:buFontTx/>
              <a:buNone/>
            </a:pPr>
            <a:endParaRPr lang="en-GB" baseline="0" dirty="0" smtClean="0"/>
          </a:p>
          <a:p>
            <a:pPr marL="171450" indent="-171450">
              <a:buFontTx/>
              <a:buChar char="-"/>
            </a:pPr>
            <a:r>
              <a:rPr lang="en-GB" b="0" u="sng" baseline="0" dirty="0" smtClean="0"/>
              <a:t>Regarding the </a:t>
            </a:r>
            <a:r>
              <a:rPr lang="en-GB" b="1" u="sng" baseline="0" dirty="0" smtClean="0"/>
              <a:t>procedural</a:t>
            </a:r>
            <a:r>
              <a:rPr lang="en-GB" b="0" u="sng" baseline="0" dirty="0" smtClean="0"/>
              <a:t> aspects</a:t>
            </a:r>
            <a:r>
              <a:rPr lang="en-GB" baseline="0" dirty="0" smtClean="0"/>
              <a:t>:</a:t>
            </a:r>
            <a:br>
              <a:rPr lang="en-GB" baseline="0" dirty="0" smtClean="0"/>
            </a:br>
            <a:endParaRPr lang="en-GB" baseline="0" dirty="0" smtClean="0"/>
          </a:p>
          <a:p>
            <a:pPr marL="180000" indent="0">
              <a:buFontTx/>
              <a:buNone/>
            </a:pPr>
            <a:r>
              <a:rPr lang="en-GB" baseline="0" dirty="0" smtClean="0"/>
              <a:t>We should aim at an increased interaction between the CEN &amp; CENELEC Technical Bodies and their ISO &amp; IEC counterparts in order to achieve</a:t>
            </a:r>
          </a:p>
          <a:p>
            <a:pPr marL="351450" indent="-171450">
              <a:buFontTx/>
              <a:buChar char="-"/>
            </a:pPr>
            <a:r>
              <a:rPr lang="en-GB" baseline="0" dirty="0" smtClean="0"/>
              <a:t>A maximum uptake of European requirements at international level, thus avoiding European common modifications where possible</a:t>
            </a:r>
          </a:p>
          <a:p>
            <a:pPr marL="351450" indent="-171450">
              <a:buFontTx/>
              <a:buChar char="-"/>
            </a:pPr>
            <a:r>
              <a:rPr lang="en-GB" baseline="0" dirty="0" smtClean="0"/>
              <a:t>Timely development of the specific European elements such as informative Annexes ZA/ZZ and possible supporting documentation such as Risk assessment and/or justification for normative references</a:t>
            </a:r>
          </a:p>
          <a:p>
            <a:pPr marL="180000" indent="0">
              <a:buFontTx/>
              <a:buNone/>
            </a:pPr>
            <a:endParaRPr lang="en-GB" baseline="0" dirty="0" smtClean="0"/>
          </a:p>
          <a:p>
            <a:pPr marL="180000" indent="0">
              <a:buFontTx/>
              <a:buNone/>
            </a:pPr>
            <a:r>
              <a:rPr lang="en-GB" baseline="0" dirty="0" smtClean="0"/>
              <a:t>As far as IEC is concerned, these have been addressed through the day-to-day management of the Frankfurt Agreement. A similar exercise on the Vienna Agreement is ongoing.</a:t>
            </a:r>
          </a:p>
          <a:p>
            <a:pPr marL="180000" indent="0">
              <a:buFontTx/>
              <a:buNone/>
            </a:pPr>
            <a:endParaRPr lang="en-GB" baseline="0" dirty="0" smtClean="0"/>
          </a:p>
          <a:p>
            <a:pPr marL="171450" indent="-171450">
              <a:buFontTx/>
              <a:buChar char="-"/>
            </a:pPr>
            <a:r>
              <a:rPr lang="en-GB" b="0" u="sng" baseline="0" dirty="0" smtClean="0"/>
              <a:t>In a more </a:t>
            </a:r>
            <a:r>
              <a:rPr lang="en-GB" b="1" u="sng" baseline="0" dirty="0" smtClean="0"/>
              <a:t>operational</a:t>
            </a:r>
            <a:r>
              <a:rPr lang="en-GB" b="0" u="sng" baseline="0" dirty="0" smtClean="0"/>
              <a:t> context</a:t>
            </a:r>
            <a:r>
              <a:rPr lang="en-GB" baseline="0" dirty="0" smtClean="0"/>
              <a:t>:</a:t>
            </a:r>
            <a:br>
              <a:rPr lang="en-GB" baseline="0" dirty="0" smtClean="0"/>
            </a:br>
            <a:endParaRPr lang="en-GB" baseline="0" dirty="0" smtClean="0"/>
          </a:p>
          <a:p>
            <a:pPr marL="180000" indent="0">
              <a:buFontTx/>
              <a:buNone/>
            </a:pPr>
            <a:r>
              <a:rPr lang="en-GB" baseline="0" dirty="0" smtClean="0"/>
              <a:t>Trainings to the ISO Central Secretariat and IEC Central Office are scheduled for this Autumn.</a:t>
            </a:r>
          </a:p>
          <a:p>
            <a:pPr marL="180000" indent="0">
              <a:buFontTx/>
              <a:buNone/>
            </a:pPr>
            <a:endParaRPr lang="en-GB" baseline="0" dirty="0" smtClean="0"/>
          </a:p>
          <a:p>
            <a:pPr marL="180000" indent="0">
              <a:buFontTx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79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In</a:t>
            </a:r>
            <a:r>
              <a:rPr lang="en-GB" baseline="0" dirty="0" smtClean="0"/>
              <a:t> a nutshell, here are the added values of the Vienna and Frankfurt Agreements.</a:t>
            </a:r>
          </a:p>
          <a:p>
            <a:endParaRPr lang="en-GB" baseline="0" dirty="0" smtClean="0"/>
          </a:p>
          <a:p>
            <a:r>
              <a:rPr lang="en-GB" baseline="0" dirty="0" smtClean="0"/>
              <a:t>The Agreements stress the primacy of International Standards, yet CEN and CENELEC have mechanisms in place to ensure that the European context (specific market needs or EU Regulation/Directive) is taken into account.</a:t>
            </a:r>
          </a:p>
          <a:p>
            <a:endParaRPr lang="en-GB" baseline="0" dirty="0" smtClean="0"/>
          </a:p>
          <a:p>
            <a:r>
              <a:rPr lang="en-GB" baseline="0" dirty="0" smtClean="0"/>
              <a:t>The ‘rational use of available resources’ not only includes the expertise of the standard drafters but also the back offices (editing of texts, translations, etc.)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DF394-AD9C-4862-9696-EC7F1FDA2B42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989222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‘Vienna Agreement’ (first signed in 1991 and revised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2001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provides a framework for continuous technical cooperation between CEN and ISO.</a:t>
            </a:r>
          </a:p>
          <a:p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a result of this collaboration, by mid 2018: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33% of all the publications in the CEN portfolio (excluding corrigenda and guides) were identical to ISO publications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25% of all Harmonized Standards in the CEN portfolio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were identical to ISO publications.</a:t>
            </a: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DF394-AD9C-4862-9696-EC7F1FDA2B42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92931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slide presents the CEN portfolio, classified by sectors.</a:t>
            </a:r>
          </a:p>
          <a:p>
            <a:endParaRPr lang="en-GB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CEN, like ISO, is a multi-sector organization and, depending on the nature of the sector, they decide where to initiate standardization work: at national, European or international level.</a:t>
            </a:r>
          </a:p>
          <a:p>
            <a:endParaRPr lang="en-GB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some industry segments, with a clear global dimension - such as Healthcare - more than 70% of the CEN standards production is identical to ISO.</a:t>
            </a:r>
          </a:p>
          <a:p>
            <a:endParaRPr lang="en-GB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other areas such as Mechanical Engineering, Food and Environment, more than 50% of the work is identical.</a:t>
            </a:r>
          </a:p>
          <a:p>
            <a:endParaRPr lang="en-GB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the other hand, sectors like Building and Civil Engineering and Transport remain outside the Vienna Agreement due to specificities (legal, cultural) of the European market.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DF394-AD9C-4862-9696-EC7F1FDA2B42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148526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2016 IEC and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CENELEC renewed their longstanding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collaboration through the signature of the Frankfurt Agreement.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Agreement aims at timely and accelerated adoption of aligned European and international standards in response to market demands, while rationally using the effort in kind brought by a large community of experts.</a:t>
            </a:r>
          </a:p>
          <a:p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collaboration allows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have by mid-2018:</a:t>
            </a:r>
          </a:p>
          <a:p>
            <a:endParaRPr lang="en-GB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Tx/>
              <a:buChar char="-"/>
            </a:pP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72% of all standards in the CENELEC portfolio that are identical to IEC publications</a:t>
            </a:r>
          </a:p>
          <a:p>
            <a:pPr marL="180000" indent="0">
              <a:buFontTx/>
              <a:buNone/>
            </a:pP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(an additional 6% are based on IEC publications and include European common modifications to answer the European context)</a:t>
            </a:r>
          </a:p>
          <a:p>
            <a:pPr marL="171450" indent="-171450">
              <a:buFontTx/>
              <a:buChar char="-"/>
            </a:pP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54% of all Harmonized Standards in the CENELEC portfolio that are identical to IEC publications</a:t>
            </a:r>
          </a:p>
          <a:p>
            <a:pPr marL="180000" indent="0">
              <a:buFontTx/>
              <a:buNone/>
            </a:pP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(an additional 16% are based on IEC publications and include European common modifications to answer the European –regulatory– context)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16645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slide presents the CENELEC portfolio, classified by sectors.</a:t>
            </a:r>
          </a:p>
          <a:p>
            <a:endParaRPr lang="en-GB" dirty="0" smtClean="0"/>
          </a:p>
          <a:p>
            <a:r>
              <a:rPr lang="en-GB" dirty="0" smtClean="0"/>
              <a:t>Only</a:t>
            </a:r>
            <a:r>
              <a:rPr lang="en-GB" baseline="0" dirty="0" smtClean="0"/>
              <a:t> some sectors mostly develop homegrown standards or include common modifications while adopting the international standard i.e. Transports and Health &amp; Safety.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81294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FACULTATIVE</a:t>
            </a:r>
            <a:r>
              <a:rPr lang="en-GB" sz="1200" b="1" i="0" u="sng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SLIDE – TO BE REMOVED IF CONSIDERED TOO DETAILED</a:t>
            </a:r>
            <a:endParaRPr lang="en-GB" sz="1200" b="1" i="0" u="sng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 smtClean="0"/>
          </a:p>
          <a:p>
            <a:r>
              <a:rPr lang="en-GB" dirty="0" smtClean="0"/>
              <a:t>Within</a:t>
            </a:r>
            <a:r>
              <a:rPr lang="en-GB" baseline="0" dirty="0" smtClean="0"/>
              <a:t> the Frankfurt Agreement there are 3 levels of cooperation:</a:t>
            </a:r>
          </a:p>
          <a:p>
            <a:endParaRPr lang="en-GB" baseline="0" dirty="0" smtClean="0"/>
          </a:p>
          <a:p>
            <a:pPr marL="0" indent="0">
              <a:spcAft>
                <a:spcPts val="1200"/>
              </a:spcAft>
              <a:buFontTx/>
              <a:buNone/>
            </a:pPr>
            <a:r>
              <a:rPr lang="en-GB" b="1" baseline="0" dirty="0" smtClean="0"/>
              <a:t>COMMON PLANNING OF NEW WORK ITEMS (NWIS)</a:t>
            </a:r>
            <a:r>
              <a:rPr lang="en-GB" baseline="0" dirty="0" smtClean="0"/>
              <a:t>:</a:t>
            </a:r>
          </a:p>
          <a:p>
            <a:pPr marL="0" indent="0">
              <a:spcAft>
                <a:spcPts val="1200"/>
              </a:spcAft>
              <a:buFontTx/>
              <a:buNone/>
            </a:pPr>
            <a:endParaRPr lang="en-GB" baseline="0" dirty="0" smtClean="0"/>
          </a:p>
          <a:p>
            <a:pPr marL="0" indent="0">
              <a:spcAft>
                <a:spcPts val="1200"/>
              </a:spcAft>
              <a:buFontTx/>
              <a:buNone/>
            </a:pPr>
            <a:r>
              <a:rPr lang="en-GB" b="0" dirty="0" smtClean="0">
                <a:solidFill>
                  <a:schemeClr val="tx2">
                    <a:lumMod val="75000"/>
                  </a:schemeClr>
                </a:solidFill>
              </a:rPr>
              <a:t>CENELEC offers to IEC all NWIs </a:t>
            </a:r>
            <a:r>
              <a:rPr lang="en-GB" b="0" dirty="0" smtClean="0">
                <a:solidFill>
                  <a:schemeClr val="tx2">
                    <a:lumMod val="75000"/>
                  </a:schemeClr>
                </a:solidFill>
                <a:sym typeface="Wingdings" panose="05000000000000000000" pitchFamily="2" charset="2"/>
              </a:rPr>
              <a:t> future projects of European origin</a:t>
            </a:r>
          </a:p>
          <a:p>
            <a:pPr marL="0" indent="0">
              <a:spcAft>
                <a:spcPts val="1200"/>
              </a:spcAft>
            </a:pPr>
            <a:r>
              <a:rPr lang="en-GB" sz="2400" dirty="0" smtClean="0">
                <a:solidFill>
                  <a:schemeClr val="tx2">
                    <a:lumMod val="75000"/>
                  </a:schemeClr>
                </a:solidFill>
                <a:sym typeface="Wingdings" panose="05000000000000000000" pitchFamily="2" charset="2"/>
              </a:rPr>
              <a:t>Work starts within CENELEC, in parallel with IEC consultation:</a:t>
            </a:r>
          </a:p>
          <a:p>
            <a:pPr lvl="1">
              <a:spcAft>
                <a:spcPts val="600"/>
              </a:spcAft>
              <a:buClr>
                <a:srgbClr val="1E887F"/>
              </a:buClr>
            </a:pPr>
            <a:r>
              <a:rPr lang="en-GB" sz="2000" dirty="0" smtClean="0">
                <a:solidFill>
                  <a:schemeClr val="tx2">
                    <a:lumMod val="75000"/>
                  </a:schemeClr>
                </a:solidFill>
                <a:sym typeface="Wingdings" panose="05000000000000000000" pitchFamily="2" charset="2"/>
              </a:rPr>
              <a:t>- If IEC accepts the NWI  work is ‘promoted’ at IEC level and stopped in CENELEC</a:t>
            </a:r>
          </a:p>
          <a:p>
            <a:pPr lvl="1">
              <a:spcAft>
                <a:spcPts val="600"/>
              </a:spcAft>
              <a:buClr>
                <a:srgbClr val="1E887F"/>
              </a:buClr>
            </a:pPr>
            <a:r>
              <a:rPr lang="en-GB" sz="2000" dirty="0" smtClean="0">
                <a:solidFill>
                  <a:schemeClr val="tx2">
                    <a:lumMod val="75000"/>
                  </a:schemeClr>
                </a:solidFill>
                <a:sym typeface="Wingdings" panose="05000000000000000000" pitchFamily="2" charset="2"/>
              </a:rPr>
              <a:t>- If IEC is not interested in taking the NWI on board  work continues at CENELEC level</a:t>
            </a:r>
          </a:p>
          <a:p>
            <a:pPr lvl="1">
              <a:spcAft>
                <a:spcPts val="600"/>
              </a:spcAft>
              <a:buClr>
                <a:srgbClr val="1E887F"/>
              </a:buClr>
            </a:pPr>
            <a:r>
              <a:rPr lang="en-GB" sz="2000" dirty="0" smtClean="0">
                <a:solidFill>
                  <a:schemeClr val="tx2">
                    <a:lumMod val="75000"/>
                  </a:schemeClr>
                </a:solidFill>
                <a:sym typeface="Wingdings" panose="05000000000000000000" pitchFamily="2" charset="2"/>
              </a:rPr>
              <a:t>- If the IEC delivery timescale exceeds CENELEC planning  work continues at CENELEC level</a:t>
            </a:r>
            <a:endParaRPr lang="en-GB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GB" dirty="0" smtClean="0"/>
          </a:p>
          <a:p>
            <a:r>
              <a:rPr lang="en-GB" b="1" dirty="0" smtClean="0"/>
              <a:t>PARALLEL</a:t>
            </a:r>
            <a:r>
              <a:rPr lang="en-GB" b="1" baseline="0" dirty="0" smtClean="0"/>
              <a:t> VOTING ON DRAFT IS</a:t>
            </a:r>
            <a:r>
              <a:rPr lang="en-GB" baseline="0" dirty="0" smtClean="0"/>
              <a:t>:</a:t>
            </a:r>
          </a:p>
          <a:p>
            <a:endParaRPr lang="en-GB" baseline="0" dirty="0" smtClean="0"/>
          </a:p>
          <a:p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Century Gothic" charset="0"/>
              </a:rPr>
              <a:t>IEC draft and final standards are systematically submitted to a parallel voting procedure in CENELEC.</a:t>
            </a:r>
          </a:p>
          <a:p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Century Gothic" charset="0"/>
              </a:rPr>
              <a:t>If necessary (market/legislation request), European common modifications are developed at the same time and published as an amendment to the European standard.</a:t>
            </a:r>
          </a:p>
          <a:p>
            <a:endParaRPr kumimoji="0" lang="en-GB" sz="1200" b="0" i="0" u="none" strike="noStrike" kern="1200" cap="none" spc="0" normalizeH="0" baseline="0" noProof="0" dirty="0" smtClean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Century Gothic" charset="0"/>
            </a:endParaRPr>
          </a:p>
          <a:p>
            <a:r>
              <a:rPr kumimoji="0" lang="en-GB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Century Gothic" charset="0"/>
              </a:rPr>
              <a:t>CONVERSION OF EN INTO IS</a:t>
            </a: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Century Gothic" charset="0"/>
              </a:rPr>
              <a:t>:</a:t>
            </a:r>
          </a:p>
          <a:p>
            <a:endParaRPr kumimoji="0" lang="en-GB" sz="1200" b="0" i="0" u="none" strike="noStrike" kern="1200" cap="none" spc="0" normalizeH="0" baseline="0" noProof="0" dirty="0" smtClean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Century Gothic" charset="0"/>
            </a:endParaRPr>
          </a:p>
          <a:p>
            <a:pPr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GB" sz="3200" dirty="0" smtClean="0">
                <a:solidFill>
                  <a:schemeClr val="tx2">
                    <a:lumMod val="75000"/>
                  </a:schemeClr>
                </a:solidFill>
              </a:rPr>
              <a:t>Once published, CENELEC deliverables of European origin (‘homegrown standards’ + common modifications) are offered to IEC fo</a:t>
            </a:r>
            <a:r>
              <a:rPr lang="en-GB" sz="3200" baseline="0" dirty="0" smtClean="0">
                <a:solidFill>
                  <a:schemeClr val="tx2">
                    <a:lumMod val="75000"/>
                  </a:schemeClr>
                </a:solidFill>
              </a:rPr>
              <a:t>r possible taking on board.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4910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2017 focus was given to a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better visibility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planning of parallel work in the frame of the Frankfurt Agreement.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most visible effect came from the decision to start with the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 IEC referencing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standards as from 1 January 2018.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</a:t>
            </a:r>
            <a:r>
              <a:rPr lang="en-GB" sz="1200" b="0" u="sng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this important</a:t>
            </a:r>
            <a:r>
              <a:rPr lang="en-GB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this way of referencing IEC standards adopted without common modifications as ‘EN IEC 6xxxxx’ the end-users of the standards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will be able to recognize easily and without doubt those ENs that are identical to the international standards.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Another point of attention was the development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en-GB" sz="1200" u="sng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 reference documents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Guidance Document dealing with the </a:t>
            </a:r>
            <a:r>
              <a:rPr lang="en-GB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Day-to-day management of the Frankfurt Agreement</a:t>
            </a:r>
            <a:r>
              <a:rPr lang="en-GB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document describes the practical implementation of the Frankfurt Agreement. It does not repeat clauses from the Agreement, but gives a practical implementation to the said clauses, with special attention to:</a:t>
            </a:r>
          </a:p>
          <a:p>
            <a:pPr marL="36000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Coherence in work programmes as registered in databases</a:t>
            </a:r>
          </a:p>
          <a:p>
            <a:pPr marL="36000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statistics</a:t>
            </a:r>
          </a:p>
          <a:p>
            <a:pPr marL="36000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Specific requirements for work in relation to the European regulatory framework</a:t>
            </a:r>
          </a:p>
          <a:p>
            <a:pPr marL="36000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ISO/IEC Joint Committees</a:t>
            </a:r>
          </a:p>
          <a:p>
            <a:pPr marL="36000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Maintenance, covering aspects such as coherence in work programmes, specific requirements for common work related to the European Regulatory Framework, maintenance.</a:t>
            </a:r>
          </a:p>
          <a:p>
            <a:pPr marL="1885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document has been elaborated in common agreement with IEC/CO.</a:t>
            </a:r>
          </a:p>
          <a:p>
            <a:pPr marL="1885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list of </a:t>
            </a:r>
            <a:r>
              <a:rPr lang="en-GB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Frequently Asked Questions related to the application of the Frankfurt Agreement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b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document, issued as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CENELEC Guide 13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will help TC officers, national Members’ staff and other actors involved in the development of standards under the Frankfurt Agreement have a common understanding of the practical implementation of such Agreement.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GB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Practically, these 3 initiatives are available as Guides or </a:t>
            </a:r>
            <a:r>
              <a:rPr lang="en-GB" sz="1200" u="sng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Guidance documents on the CENELEC website 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(CENELEC BOSS).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51916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In the development of Harmonized Standards that give presumption</a:t>
            </a:r>
            <a:r>
              <a:rPr lang="en-GB" baseline="0" dirty="0" smtClean="0"/>
              <a:t> of conformity to a Directive/Regulation CEN and CENELEC take action as soon as they are informed by the EC of a draft Standardization Request (i.e. when the </a:t>
            </a:r>
            <a:r>
              <a:rPr lang="en-GB" sz="1200" b="0" dirty="0" smtClean="0">
                <a:solidFill>
                  <a:schemeClr val="tx2"/>
                </a:solidFill>
              </a:rPr>
              <a:t>EC starts the informal consultation of stakeholders incl. ESOs).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dirty="0" smtClean="0">
              <a:solidFill>
                <a:schemeClr val="tx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>
                <a:effectLst/>
              </a:rPr>
              <a:t>To ensure a prompt coordination and input by all relevant stakeholders at European and international level during the drafting of standardization requests,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Ad-hoc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Groups are put in place (referred as ‘</a:t>
            </a:r>
            <a:r>
              <a:rPr lang="en-GB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SRAHG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’), with the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participation of relevant technical bodies, CEN and CENELEC Members and ISO or IEC (Decisions CEN BT 29/2015 and CENELEC BT D151/061). </a:t>
            </a:r>
            <a:b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dirty="0" smtClean="0">
                <a:effectLst/>
              </a:rPr>
              <a:t/>
            </a:r>
            <a:br>
              <a:rPr lang="en-GB" dirty="0" smtClean="0">
                <a:effectLst/>
              </a:rPr>
            </a:b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SRAHG</a:t>
            </a:r>
            <a:r>
              <a:rPr lang="en-GB" dirty="0" smtClean="0">
                <a:effectLst/>
              </a:rPr>
              <a:t>s advise the Technical Boards on any issue (including work to be carried out, resources, etc.) associated to the draft Standardization Requests and </a:t>
            </a:r>
            <a:r>
              <a:rPr lang="en-GB" baseline="0" dirty="0" smtClean="0">
                <a:effectLst/>
              </a:rPr>
              <a:t>u</a:t>
            </a:r>
            <a:r>
              <a:rPr lang="en-GB" dirty="0" smtClean="0">
                <a:effectLst/>
              </a:rPr>
              <a:t>ltimately on their acceptance/rejection,</a:t>
            </a:r>
            <a:r>
              <a:rPr lang="en-GB" baseline="0" dirty="0" smtClean="0">
                <a:effectLst/>
              </a:rPr>
              <a:t> </a:t>
            </a:r>
            <a:r>
              <a:rPr lang="en-GB" b="1" baseline="0" dirty="0" smtClean="0">
                <a:effectLst/>
              </a:rPr>
              <a:t>hence</a:t>
            </a:r>
            <a:r>
              <a:rPr lang="en-GB" baseline="0" dirty="0" smtClean="0">
                <a:effectLst/>
              </a:rPr>
              <a:t> the importance of ISO &amp; IEC participation in these groups when the work is carried out at international level so that any remark/comment associated to the timeframe and the work to be carried out can be taken into consideration and transmitted to the EC.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6223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623392" y="6516648"/>
            <a:ext cx="307128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endParaRPr lang="en-GB" altLang="en-US"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121920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7164" y="3717032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Name of Speaker </a:t>
            </a:r>
          </a:p>
          <a:p>
            <a:r>
              <a:rPr lang="en-US" dirty="0" smtClean="0"/>
              <a:t>Function, Organization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5074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5448" y="1890714"/>
            <a:ext cx="11247967" cy="446563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FE680A-1DAF-4556-A055-3D9E0D80C19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03881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BFE2B3-438D-4ADB-B838-907ABA2761F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2506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45195"/>
            <a:ext cx="8904312" cy="638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016" y="966876"/>
            <a:ext cx="11247967" cy="53059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0C78D-AE5E-433F-ADF0-C5B27CAB4ADD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23392" y="6343707"/>
            <a:ext cx="18722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0328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0F8DAE-200C-4069-A57F-67D6E885015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9250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24474F-BBD7-424D-B197-514FBBBD681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09589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C5AB25-C7B2-4E11-B42E-8C3725C3E45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1602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F45EF9-ED13-4BC4-B16B-E25352C26B2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8690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EB74CC-E821-40FC-A63C-C3B0A26F2D1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65934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37EEF-C413-4031-A370-72769ADBA48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0872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53B5C-C12E-4AFB-8B5A-CA9DBC17EED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13338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3352" y="198630"/>
            <a:ext cx="8640960" cy="6381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35360" y="637624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9B60FF9-9111-408E-A39D-38C8057CD6C8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312" y="-9118"/>
            <a:ext cx="3287688" cy="105367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hf hdr="0" dt="0"/>
  <p:txStyles>
    <p:titleStyle>
      <a:lvl1pPr marL="363538"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595959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8207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6pPr>
      <a:lvl7pPr marL="12779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7pPr>
      <a:lvl8pPr marL="17351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8pPr>
      <a:lvl9pPr marL="21923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hyperlink" Target="http://3.bp.blogspot.com/-Dm9EwTJS4Wk/Tm2sGvYtsZI/AAAAAAAAAeI/7DiEU4NS8Bk/s1600/JOEU+coverpage.jpg" TargetMode="External"/><Relationship Id="rId4" Type="http://schemas.openxmlformats.org/officeDocument/2006/relationships/image" Target="../media/image13.gif"/><Relationship Id="rId9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7164" y="2130426"/>
            <a:ext cx="11824836" cy="1470025"/>
          </a:xfrm>
        </p:spPr>
        <p:txBody>
          <a:bodyPr>
            <a:normAutofit/>
          </a:bodyPr>
          <a:lstStyle/>
          <a:p>
            <a:pPr marL="0" eaLnBrk="1" hangingPunct="1">
              <a:spcBef>
                <a:spcPct val="20000"/>
              </a:spcBef>
              <a:buSzPct val="90000"/>
              <a:defRPr/>
            </a:pPr>
            <a:r>
              <a:rPr lang="en-GB" sz="4000" b="1" dirty="0"/>
              <a:t>The Vienna &amp; Frankfurt Agreements</a:t>
            </a:r>
            <a:endParaRPr lang="en-GB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7164" y="3717032"/>
            <a:ext cx="10697388" cy="1752600"/>
          </a:xfrm>
        </p:spPr>
        <p:txBody>
          <a:bodyPr numCol="2"/>
          <a:lstStyle/>
          <a:p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Christoph </a:t>
            </a:r>
            <a:r>
              <a:rPr lang="en-US" sz="3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WINTERHALTER</a:t>
            </a:r>
          </a:p>
          <a:p>
            <a:r>
              <a:rPr lang="en-US" sz="3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CEN </a:t>
            </a: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VP </a:t>
            </a:r>
            <a:r>
              <a:rPr lang="en-US" sz="3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Policy</a:t>
            </a:r>
          </a:p>
          <a:p>
            <a:r>
              <a:rPr lang="en-US" sz="3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Wim DE KESEL</a:t>
            </a:r>
          </a:p>
          <a:p>
            <a:r>
              <a:rPr lang="en-US" sz="3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CENELEC VP Policy</a:t>
            </a:r>
            <a:endParaRPr lang="en-GB" sz="3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GB" sz="3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5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6331" y="2842287"/>
            <a:ext cx="2649982" cy="1945928"/>
          </a:xfrm>
          <a:prstGeom prst="rect">
            <a:avLst/>
          </a:prstGeom>
          <a:effectLst>
            <a:softEdge rad="2159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" y="227868"/>
            <a:ext cx="8903284" cy="628247"/>
          </a:xfrm>
        </p:spPr>
        <p:txBody>
          <a:bodyPr>
            <a:normAutofit/>
          </a:bodyPr>
          <a:lstStyle/>
          <a:p>
            <a:r>
              <a:rPr lang="en-GB" altLang="en-US" sz="3000" b="1" dirty="0" smtClean="0">
                <a:solidFill>
                  <a:schemeClr val="accent1">
                    <a:lumMod val="75000"/>
                  </a:schemeClr>
                </a:solidFill>
              </a:rPr>
              <a:t>Standards and the EU Legislation</a:t>
            </a:r>
            <a:endParaRPr lang="en-GB" sz="30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5258828" y="1762952"/>
            <a:ext cx="0" cy="3744912"/>
          </a:xfrm>
          <a:prstGeom prst="line">
            <a:avLst/>
          </a:prstGeom>
          <a:ln w="171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ight Arrow 8"/>
          <p:cNvSpPr/>
          <p:nvPr/>
        </p:nvSpPr>
        <p:spPr>
          <a:xfrm>
            <a:off x="4029147" y="2104092"/>
            <a:ext cx="2345172" cy="1354249"/>
          </a:xfrm>
          <a:prstGeom prst="rightArrow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500" b="1" dirty="0" smtClean="0"/>
              <a:t>(DRAFT) STANDARDIZATION REQUESTS</a:t>
            </a:r>
            <a:endParaRPr lang="en-GB" sz="1500" b="1" dirty="0"/>
          </a:p>
        </p:txBody>
      </p:sp>
      <p:sp>
        <p:nvSpPr>
          <p:cNvPr id="10" name="Right Arrow 9"/>
          <p:cNvSpPr/>
          <p:nvPr/>
        </p:nvSpPr>
        <p:spPr>
          <a:xfrm flipH="1">
            <a:off x="4070063" y="3965608"/>
            <a:ext cx="2125389" cy="1110456"/>
          </a:xfrm>
          <a:prstGeom prst="rightArrow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500" b="1" dirty="0" smtClean="0"/>
              <a:t>HARMONIZED STANDARD</a:t>
            </a:r>
            <a:endParaRPr lang="en-GB" sz="1500" b="1" dirty="0"/>
          </a:p>
        </p:txBody>
      </p:sp>
      <p:pic>
        <p:nvPicPr>
          <p:cNvPr id="11" name="Picture 5" descr="C:\Users\vetjpa\AppData\Local\Microsoft\Windows\Temporary Internet Files\Content.IE5\DGB0DT5T\document[1]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353" y="3965608"/>
            <a:ext cx="11049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670463" y="4520836"/>
            <a:ext cx="22538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chemeClr val="tx2"/>
                </a:solidFill>
              </a:rPr>
              <a:t>EN STANDARD</a:t>
            </a:r>
          </a:p>
        </p:txBody>
      </p:sp>
      <p:pic>
        <p:nvPicPr>
          <p:cNvPr id="13" name="Picture 8" descr="http://3.bp.blogspot.com/-Dm9EwTJS4Wk/Tm2sGvYtsZI/AAAAAAAAAeI/7DiEU4NS8Bk/s200/JOEU%2Bcoverpage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628" y="3738410"/>
            <a:ext cx="1905000" cy="134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161365" y="5181965"/>
            <a:ext cx="3817677" cy="551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b="1" dirty="0" smtClean="0">
                <a:solidFill>
                  <a:schemeClr val="tx2"/>
                </a:solidFill>
              </a:rPr>
              <a:t>PRESUMPTION OF CONFORMITY STANDARD REMAINS VOLUNTARY</a:t>
            </a:r>
            <a:endParaRPr lang="en-GB" sz="2000" b="1" dirty="0">
              <a:solidFill>
                <a:srgbClr val="1E88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319" y="2024498"/>
            <a:ext cx="1116916" cy="88852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463" y="1968752"/>
            <a:ext cx="1944216" cy="97014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792" y="1908705"/>
            <a:ext cx="2228127" cy="154963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9580734" y="2092915"/>
            <a:ext cx="2241177" cy="76944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 smtClean="0">
                <a:solidFill>
                  <a:schemeClr val="accent2">
                    <a:lumMod val="75000"/>
                  </a:schemeClr>
                </a:solidFill>
              </a:rPr>
              <a:t>SRAHGs</a:t>
            </a:r>
            <a:endParaRPr lang="en-GB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637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285" y="1583378"/>
            <a:ext cx="2071297" cy="2405529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258622"/>
            <a:ext cx="8832304" cy="607879"/>
          </a:xfrm>
        </p:spPr>
        <p:txBody>
          <a:bodyPr>
            <a:normAutofit/>
          </a:bodyPr>
          <a:lstStyle/>
          <a:p>
            <a:r>
              <a:rPr lang="en-GB" altLang="en-US" sz="3000" b="1" dirty="0" smtClean="0">
                <a:solidFill>
                  <a:schemeClr val="accent1">
                    <a:lumMod val="75000"/>
                  </a:schemeClr>
                </a:solidFill>
              </a:rPr>
              <a:t>Standards and the EC Legislation</a:t>
            </a:r>
            <a:endParaRPr lang="en-GB" sz="3000" dirty="0"/>
          </a:p>
        </p:txBody>
      </p:sp>
      <p:sp>
        <p:nvSpPr>
          <p:cNvPr id="6" name="TextBox 5"/>
          <p:cNvSpPr txBox="1"/>
          <p:nvPr/>
        </p:nvSpPr>
        <p:spPr>
          <a:xfrm>
            <a:off x="5172574" y="1289409"/>
            <a:ext cx="3973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 dirty="0" smtClean="0">
                <a:solidFill>
                  <a:srgbClr val="008D8A"/>
                </a:solidFill>
                <a:latin typeface="Century Gothic" panose="020B0502020202020204" pitchFamily="34" charset="0"/>
              </a:rPr>
              <a:t>ACTION PLAN</a:t>
            </a:r>
            <a:endParaRPr lang="en-GB" sz="3200" b="1" dirty="0">
              <a:solidFill>
                <a:srgbClr val="008D8A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1355" y="1121714"/>
            <a:ext cx="4075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C00000"/>
                </a:solidFill>
                <a:latin typeface="Century Gothic" panose="020B0502020202020204" pitchFamily="34" charset="0"/>
              </a:rPr>
              <a:t>Backlog of non cited hENs</a:t>
            </a:r>
            <a:endParaRPr lang="en-GB" sz="24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88071" y="2845878"/>
            <a:ext cx="723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006600"/>
                </a:solidFill>
                <a:latin typeface="Century Gothic" panose="020B0502020202020204" pitchFamily="34" charset="0"/>
              </a:rPr>
              <a:t>Structured dialogue</a:t>
            </a:r>
            <a:endParaRPr lang="en-GB" sz="2400" b="1" dirty="0">
              <a:solidFill>
                <a:srgbClr val="00660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49155" y="4878500"/>
            <a:ext cx="475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b="1" dirty="0" smtClean="0">
                <a:solidFill>
                  <a:srgbClr val="00449E"/>
                </a:solidFill>
                <a:latin typeface="Century Gothic" panose="020B0502020202020204" pitchFamily="34" charset="0"/>
              </a:rPr>
              <a:t>Citation of hENs in OJEU</a:t>
            </a:r>
            <a:endParaRPr lang="en-GB" sz="2400" b="1" dirty="0">
              <a:solidFill>
                <a:srgbClr val="00449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1161" y="5409930"/>
            <a:ext cx="1300120" cy="898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7593" y="2730463"/>
            <a:ext cx="1809376" cy="1801789"/>
          </a:xfrm>
          <a:prstGeom prst="rect">
            <a:avLst/>
          </a:prstGeom>
          <a:effectLst>
            <a:softEdge rad="152400"/>
          </a:effectLst>
        </p:spPr>
      </p:pic>
      <p:sp>
        <p:nvSpPr>
          <p:cNvPr id="14" name="TextBox 13"/>
          <p:cNvSpPr txBox="1"/>
          <p:nvPr/>
        </p:nvSpPr>
        <p:spPr>
          <a:xfrm>
            <a:off x="5940200" y="3422958"/>
            <a:ext cx="5993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006600"/>
                </a:solidFill>
                <a:latin typeface="Century Gothic" panose="020B0502020202020204" pitchFamily="34" charset="0"/>
              </a:rPr>
              <a:t>Structural solutions</a:t>
            </a:r>
          </a:p>
          <a:p>
            <a:r>
              <a:rPr lang="en-GB" sz="2400" b="1" dirty="0">
                <a:solidFill>
                  <a:srgbClr val="006600"/>
                </a:solidFill>
                <a:latin typeface="Century Gothic" panose="020B0502020202020204" pitchFamily="34" charset="0"/>
              </a:rPr>
              <a:t>	</a:t>
            </a:r>
            <a:r>
              <a:rPr lang="en-GB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HAS Consultants framework</a:t>
            </a:r>
          </a:p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	</a:t>
            </a:r>
            <a:r>
              <a:rPr lang="en-GB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Improved data interface with EC</a:t>
            </a:r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86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19433" y="186234"/>
            <a:ext cx="8862141" cy="620091"/>
          </a:xfrm>
        </p:spPr>
        <p:txBody>
          <a:bodyPr>
            <a:normAutofit/>
          </a:bodyPr>
          <a:lstStyle/>
          <a:p>
            <a:r>
              <a:rPr lang="en-GB" altLang="en-US" sz="3000" b="1" dirty="0" smtClean="0">
                <a:solidFill>
                  <a:schemeClr val="accent1">
                    <a:lumMod val="75000"/>
                  </a:schemeClr>
                </a:solidFill>
              </a:rPr>
              <a:t>Standards and the EC Legislation</a:t>
            </a:r>
            <a:endParaRPr lang="en-GB" sz="3000" dirty="0"/>
          </a:p>
        </p:txBody>
      </p:sp>
      <p:sp>
        <p:nvSpPr>
          <p:cNvPr id="4" name="TextBox 3"/>
          <p:cNvSpPr txBox="1"/>
          <p:nvPr/>
        </p:nvSpPr>
        <p:spPr>
          <a:xfrm>
            <a:off x="3241215" y="1038320"/>
            <a:ext cx="842356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 smtClean="0">
                <a:solidFill>
                  <a:srgbClr val="008D8A"/>
                </a:solidFill>
                <a:latin typeface="Century Gothic" panose="020B0502020202020204" pitchFamily="34" charset="0"/>
              </a:rPr>
              <a:t>NEW HAS CONSULTANTS FRAMEWORK </a:t>
            </a:r>
            <a:r>
              <a:rPr lang="en-GB" sz="2600" dirty="0" smtClean="0">
                <a:solidFill>
                  <a:srgbClr val="008D8A"/>
                </a:solidFill>
                <a:latin typeface="Century Gothic" panose="020B0502020202020204" pitchFamily="34" charset="0"/>
              </a:rPr>
              <a:t>–</a:t>
            </a:r>
            <a:r>
              <a:rPr lang="en-GB" sz="2600" b="1" dirty="0" smtClean="0">
                <a:solidFill>
                  <a:srgbClr val="008D8A"/>
                </a:solidFill>
                <a:latin typeface="Century Gothic" panose="020B0502020202020204" pitchFamily="34" charset="0"/>
              </a:rPr>
              <a:t> 1 April 2018</a:t>
            </a:r>
            <a:endParaRPr lang="en-GB" sz="2600" b="1" dirty="0">
              <a:solidFill>
                <a:srgbClr val="008D8A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69" y="1836611"/>
            <a:ext cx="3319667" cy="22131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4780" y="5050100"/>
            <a:ext cx="2069998" cy="1347392"/>
          </a:xfrm>
          <a:prstGeom prst="rect">
            <a:avLst/>
          </a:prstGeom>
          <a:effectLst>
            <a:softEdge rad="25400"/>
          </a:effectLst>
        </p:spPr>
      </p:pic>
      <p:sp>
        <p:nvSpPr>
          <p:cNvPr id="8" name="TextBox 7"/>
          <p:cNvSpPr txBox="1"/>
          <p:nvPr/>
        </p:nvSpPr>
        <p:spPr>
          <a:xfrm>
            <a:off x="4021047" y="1653206"/>
            <a:ext cx="80884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>
                <a:latin typeface="Century Gothic" panose="020B0502020202020204" pitchFamily="34" charset="0"/>
              </a:rPr>
              <a:t>Operational change only – Main principles remain valid</a:t>
            </a:r>
            <a:endParaRPr lang="en-GB" sz="2200" dirty="0">
              <a:latin typeface="Century Gothic" panose="020B0502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6466" y="2350228"/>
            <a:ext cx="797757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Major change</a:t>
            </a:r>
            <a:r>
              <a:rPr lang="en-GB" sz="2400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:</a:t>
            </a:r>
            <a:br>
              <a:rPr lang="en-GB" sz="2400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</a:br>
            <a:r>
              <a:rPr lang="en-GB" sz="2400" dirty="0" smtClean="0">
                <a:latin typeface="Century Gothic" panose="020B0502020202020204" pitchFamily="34" charset="0"/>
              </a:rPr>
              <a:t>HAS managed by a Contractor</a:t>
            </a:r>
            <a:br>
              <a:rPr lang="en-GB" sz="2400" dirty="0" smtClean="0">
                <a:latin typeface="Century Gothic" panose="020B0502020202020204" pitchFamily="34" charset="0"/>
              </a:rPr>
            </a:br>
            <a:r>
              <a:rPr lang="en-GB" sz="2400" dirty="0" smtClean="0">
                <a:latin typeface="Century Gothic" panose="020B0502020202020204" pitchFamily="34" charset="0"/>
              </a:rPr>
              <a:t/>
            </a:r>
            <a:br>
              <a:rPr lang="en-GB" sz="2400" dirty="0" smtClean="0">
                <a:latin typeface="Century Gothic" panose="020B0502020202020204" pitchFamily="34" charset="0"/>
              </a:rPr>
            </a:br>
            <a:r>
              <a:rPr lang="en-GB" sz="24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Objective</a:t>
            </a:r>
            <a:r>
              <a:rPr lang="en-GB" sz="2400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:</a:t>
            </a:r>
            <a:r>
              <a:rPr lang="en-GB" sz="2400" dirty="0" smtClean="0">
                <a:latin typeface="Century Gothic" panose="020B0502020202020204" pitchFamily="34" charset="0"/>
              </a:rPr>
              <a:t/>
            </a:r>
            <a:br>
              <a:rPr lang="en-GB" sz="2400" dirty="0" smtClean="0">
                <a:latin typeface="Century Gothic" panose="020B0502020202020204" pitchFamily="34" charset="0"/>
              </a:rPr>
            </a:br>
            <a:r>
              <a:rPr lang="en-GB" sz="2400" dirty="0" smtClean="0">
                <a:latin typeface="Century Gothic" panose="020B0502020202020204" pitchFamily="34" charset="0"/>
              </a:rPr>
              <a:t>Increased </a:t>
            </a:r>
            <a:r>
              <a:rPr lang="en-GB" sz="2400" dirty="0">
                <a:latin typeface="Century Gothic" panose="020B0502020202020204" pitchFamily="34" charset="0"/>
              </a:rPr>
              <a:t>connection </a:t>
            </a:r>
            <a:r>
              <a:rPr lang="en-GB" sz="2400" dirty="0" smtClean="0">
                <a:latin typeface="Century Gothic" panose="020B0502020202020204" pitchFamily="34" charset="0"/>
              </a:rPr>
              <a:t>HAS - EC </a:t>
            </a:r>
            <a:r>
              <a:rPr lang="en-GB" sz="2400" dirty="0">
                <a:latin typeface="Century Gothic" panose="020B0502020202020204" pitchFamily="34" charset="0"/>
              </a:rPr>
              <a:t>desk </a:t>
            </a:r>
            <a:r>
              <a:rPr lang="en-GB" sz="2400" dirty="0" smtClean="0">
                <a:latin typeface="Century Gothic" panose="020B0502020202020204" pitchFamily="34" charset="0"/>
              </a:rPr>
              <a:t>officers</a:t>
            </a:r>
          </a:p>
          <a:p>
            <a:r>
              <a:rPr lang="en-GB" sz="2400" dirty="0" smtClean="0">
                <a:latin typeface="Century Gothic" panose="020B0502020202020204" pitchFamily="34" charset="0"/>
                <a:sym typeface="Wingdings" panose="05000000000000000000" pitchFamily="2" charset="2"/>
              </a:rPr>
              <a:t>		</a:t>
            </a:r>
            <a:r>
              <a:rPr lang="en-GB" sz="2400" dirty="0" smtClean="0">
                <a:solidFill>
                  <a:srgbClr val="008D8A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</a:t>
            </a:r>
            <a:r>
              <a:rPr lang="en-GB" sz="2400" dirty="0" smtClean="0">
                <a:latin typeface="Century Gothic" panose="020B0502020202020204" pitchFamily="34" charset="0"/>
                <a:sym typeface="Wingdings" panose="05000000000000000000" pitchFamily="2" charset="2"/>
              </a:rPr>
              <a:t> Increased</a:t>
            </a:r>
            <a:r>
              <a:rPr lang="en-GB" sz="2400" dirty="0" smtClean="0">
                <a:latin typeface="Century Gothic" panose="020B0502020202020204" pitchFamily="34" charset="0"/>
              </a:rPr>
              <a:t> </a:t>
            </a:r>
            <a:r>
              <a:rPr lang="en-GB" sz="2400" dirty="0">
                <a:latin typeface="Century Gothic" panose="020B0502020202020204" pitchFamily="34" charset="0"/>
              </a:rPr>
              <a:t>trust in </a:t>
            </a:r>
            <a:r>
              <a:rPr lang="en-GB" sz="2400" dirty="0" smtClean="0">
                <a:latin typeface="Century Gothic" panose="020B0502020202020204" pitchFamily="34" charset="0"/>
              </a:rPr>
              <a:t>assessment results</a:t>
            </a:r>
            <a:br>
              <a:rPr lang="en-GB" sz="2400" dirty="0" smtClean="0">
                <a:latin typeface="Century Gothic" panose="020B0502020202020204" pitchFamily="34" charset="0"/>
              </a:rPr>
            </a:br>
            <a:r>
              <a:rPr lang="en-GB" sz="2400" dirty="0" smtClean="0">
                <a:latin typeface="Century Gothic" panose="020B0502020202020204" pitchFamily="34" charset="0"/>
              </a:rPr>
              <a:t>				</a:t>
            </a:r>
            <a:r>
              <a:rPr lang="en-GB" sz="2400" dirty="0" smtClean="0">
                <a:solidFill>
                  <a:srgbClr val="008D8A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</a:t>
            </a:r>
            <a:r>
              <a:rPr lang="en-GB" sz="2400" dirty="0" smtClean="0">
                <a:latin typeface="Century Gothic" panose="020B0502020202020204" pitchFamily="34" charset="0"/>
                <a:sym typeface="Wingdings" panose="05000000000000000000" pitchFamily="2" charset="2"/>
              </a:rPr>
              <a:t> Smoother </a:t>
            </a:r>
            <a:r>
              <a:rPr lang="en-GB" sz="2400" dirty="0" smtClean="0">
                <a:latin typeface="Century Gothic" panose="020B0502020202020204" pitchFamily="34" charset="0"/>
              </a:rPr>
              <a:t>citation </a:t>
            </a:r>
            <a:endParaRPr lang="en-GB" sz="2400" dirty="0">
              <a:latin typeface="Century Gothic" panose="020B0502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42029" y="4977372"/>
            <a:ext cx="3061078" cy="830997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r"/>
            <a:r>
              <a:rPr lang="en-GB" sz="2400" dirty="0" smtClean="0">
                <a:solidFill>
                  <a:srgbClr val="9C3468"/>
                </a:solidFill>
                <a:latin typeface="Century Gothic" panose="020B0502020202020204" pitchFamily="34" charset="0"/>
              </a:rPr>
              <a:t>Learning curve</a:t>
            </a:r>
            <a:br>
              <a:rPr lang="en-GB" sz="2400" dirty="0" smtClean="0">
                <a:solidFill>
                  <a:srgbClr val="9C3468"/>
                </a:solidFill>
                <a:latin typeface="Century Gothic" panose="020B0502020202020204" pitchFamily="34" charset="0"/>
              </a:rPr>
            </a:br>
            <a:endParaRPr lang="en-GB" sz="2400" dirty="0">
              <a:solidFill>
                <a:srgbClr val="9C3468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849301" y="5991041"/>
            <a:ext cx="65854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sz="2400" dirty="0">
                <a:solidFill>
                  <a:srgbClr val="9C3468"/>
                </a:solidFill>
                <a:latin typeface="Century Gothic" panose="020B0502020202020204" pitchFamily="34" charset="0"/>
              </a:rPr>
              <a:t>Adjustment of the CEN-CENELEC processes</a:t>
            </a:r>
          </a:p>
        </p:txBody>
      </p:sp>
    </p:spTree>
    <p:extLst>
      <p:ext uri="{BB962C8B-B14F-4D97-AF65-F5344CB8AC3E}">
        <p14:creationId xmlns:p14="http://schemas.microsoft.com/office/powerpoint/2010/main" val="213787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4112" y="4113949"/>
            <a:ext cx="4132815" cy="2651086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262530"/>
            <a:ext cx="8976320" cy="584358"/>
          </a:xfrm>
        </p:spPr>
        <p:txBody>
          <a:bodyPr>
            <a:normAutofit fontScale="90000"/>
          </a:bodyPr>
          <a:lstStyle/>
          <a:p>
            <a:r>
              <a:rPr lang="en-GB" altLang="en-US" sz="3000" b="1" dirty="0" smtClean="0">
                <a:solidFill>
                  <a:schemeClr val="accent1">
                    <a:lumMod val="75000"/>
                  </a:schemeClr>
                </a:solidFill>
              </a:rPr>
              <a:t>HAS Framework – Impact on ISO &amp; IEC</a:t>
            </a:r>
            <a:endParaRPr lang="en-GB" sz="3000" dirty="0"/>
          </a:p>
        </p:txBody>
      </p:sp>
      <p:sp>
        <p:nvSpPr>
          <p:cNvPr id="8" name="TextBox 7"/>
          <p:cNvSpPr txBox="1"/>
          <p:nvPr/>
        </p:nvSpPr>
        <p:spPr>
          <a:xfrm>
            <a:off x="3676651" y="1753046"/>
            <a:ext cx="8515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entury Gothic" panose="020B0502020202020204" pitchFamily="34" charset="0"/>
              </a:rPr>
              <a:t>Revised CEN-ISO </a:t>
            </a:r>
            <a:r>
              <a:rPr lang="en-GB" sz="2400" dirty="0">
                <a:latin typeface="Century Gothic" panose="020B0502020202020204" pitchFamily="34" charset="0"/>
              </a:rPr>
              <a:t>&amp; CENELEC-IEC </a:t>
            </a:r>
            <a:r>
              <a:rPr lang="en-GB" sz="2400" dirty="0" smtClean="0">
                <a:latin typeface="Century Gothic" panose="020B0502020202020204" pitchFamily="34" charset="0"/>
              </a:rPr>
              <a:t>Licence </a:t>
            </a:r>
            <a:r>
              <a:rPr lang="en-GB" sz="2400" dirty="0">
                <a:latin typeface="Century Gothic" panose="020B0502020202020204" pitchFamily="34" charset="0"/>
              </a:rPr>
              <a:t>Agreements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76651" y="4514929"/>
            <a:ext cx="7485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entury Gothic" panose="020B0502020202020204" pitchFamily="34" charset="0"/>
              </a:rPr>
              <a:t>Trainings to ISO CS &amp; IEC CO</a:t>
            </a:r>
            <a:endParaRPr lang="en-GB" sz="2400" dirty="0"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76651" y="3073128"/>
            <a:ext cx="8410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entury Gothic" panose="020B0502020202020204" pitchFamily="34" charset="0"/>
              </a:rPr>
              <a:t>Improved interaction with ISO &amp; IEC Technical Bodies</a:t>
            </a:r>
            <a:endParaRPr lang="en-GB" sz="2400" dirty="0">
              <a:latin typeface="Century Gothic" panose="020B0502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1802" y="1580803"/>
            <a:ext cx="2372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ln w="0"/>
                <a:solidFill>
                  <a:srgbClr val="008D8A"/>
                </a:solidFill>
                <a:effectLst>
                  <a:reflection blurRad="6350" stA="53000" endA="300" endPos="35500" dir="5400000" sy="-90000" algn="bl" rotWithShape="0"/>
                </a:effectLst>
                <a:latin typeface="Century Gothic" panose="020B0502020202020204" pitchFamily="34" charset="0"/>
              </a:rPr>
              <a:t>LEGAL</a:t>
            </a:r>
            <a:endParaRPr lang="en-GB" sz="3200" b="1" dirty="0">
              <a:ln w="0"/>
              <a:solidFill>
                <a:srgbClr val="008D8A"/>
              </a:solidFill>
              <a:effectLst>
                <a:reflection blurRad="6350" stA="53000" endA="300" endPos="35500" dir="5400000" sy="-90000" algn="bl" rotWithShape="0"/>
              </a:effectLst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1801" y="3073128"/>
            <a:ext cx="29452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ln w="0"/>
                <a:solidFill>
                  <a:srgbClr val="008D8A"/>
                </a:solidFill>
                <a:effectLst>
                  <a:reflection blurRad="6350" stA="53000" endA="300" endPos="35500" dir="5400000" sy="-90000" algn="bl" rotWithShape="0"/>
                </a:effectLst>
                <a:latin typeface="Century Gothic" panose="020B0502020202020204" pitchFamily="34" charset="0"/>
              </a:rPr>
              <a:t>PROCEDURAL</a:t>
            </a:r>
            <a:endParaRPr lang="en-GB" sz="3200" b="1" dirty="0">
              <a:ln w="0"/>
              <a:solidFill>
                <a:srgbClr val="008D8A"/>
              </a:solidFill>
              <a:effectLst>
                <a:reflection blurRad="6350" stA="53000" endA="300" endPos="35500" dir="5400000" sy="-90000" algn="bl" rotWithShape="0"/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1800" y="4391819"/>
            <a:ext cx="29452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ln w="0"/>
                <a:solidFill>
                  <a:srgbClr val="008D8A"/>
                </a:solidFill>
                <a:effectLst>
                  <a:reflection blurRad="6350" stA="53000" endA="300" endPos="35500" dir="5400000" sy="-90000" algn="bl" rotWithShape="0"/>
                </a:effectLst>
                <a:latin typeface="Century Gothic" panose="020B0502020202020204" pitchFamily="34" charset="0"/>
              </a:rPr>
              <a:t>OPERATIONAL</a:t>
            </a:r>
            <a:endParaRPr lang="en-GB" sz="3200" b="1" dirty="0">
              <a:ln w="0"/>
              <a:solidFill>
                <a:srgbClr val="008D8A"/>
              </a:solidFill>
              <a:effectLst>
                <a:reflection blurRad="6350" stA="53000" endA="300" endPos="35500" dir="5400000" sy="-90000" algn="bl" rotWithShape="0"/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614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5360" y="2852936"/>
            <a:ext cx="10918916" cy="1500188"/>
          </a:xfrm>
        </p:spPr>
        <p:txBody>
          <a:bodyPr/>
          <a:lstStyle/>
          <a:p>
            <a:r>
              <a:rPr lang="en-GB" dirty="0" smtClean="0"/>
              <a:t>Thank you for your attention!</a:t>
            </a:r>
          </a:p>
          <a:p>
            <a:r>
              <a:rPr lang="en-GB" sz="3200" dirty="0" smtClean="0"/>
              <a:t>Questions?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8DAE-200C-4069-A57F-67D6E8850155}" type="slidenum">
              <a:rPr lang="en-GB" altLang="en-US" smtClean="0"/>
              <a:pPr/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7368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2</a:t>
            </a:fld>
            <a:endParaRPr lang="en-GB" altLang="en-US"/>
          </a:p>
        </p:txBody>
      </p:sp>
      <p:sp>
        <p:nvSpPr>
          <p:cNvPr id="5" name="Text Box 75"/>
          <p:cNvSpPr txBox="1">
            <a:spLocks noChangeArrowheads="1"/>
          </p:cNvSpPr>
          <p:nvPr/>
        </p:nvSpPr>
        <p:spPr bwMode="auto">
          <a:xfrm>
            <a:off x="6362953" y="1379620"/>
            <a:ext cx="27003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lr>
                <a:srgbClr val="1E887F"/>
              </a:buClr>
              <a:defRPr sz="2400">
                <a:solidFill>
                  <a:srgbClr val="00AFD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AFDB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AFDB"/>
              </a:buClr>
              <a:buFont typeface="Calibri" panose="020F0502020204030204" pitchFamily="34" charset="0"/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AFDB"/>
              </a:buClr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449E"/>
              </a:buClr>
              <a:buFont typeface="Arial" panose="020B0604020202020204" pitchFamily="34" charset="0"/>
              <a:buChar char="•"/>
              <a:defRPr sz="1600" i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449E"/>
              </a:buClr>
              <a:buFont typeface="Arial" panose="020B0604020202020204" pitchFamily="34" charset="0"/>
              <a:buChar char="•"/>
              <a:defRPr sz="1600" i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449E"/>
              </a:buClr>
              <a:buFont typeface="Arial" panose="020B0604020202020204" pitchFamily="34" charset="0"/>
              <a:buChar char="•"/>
              <a:defRPr sz="1600" i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449E"/>
              </a:buClr>
              <a:buFont typeface="Arial" panose="020B0604020202020204" pitchFamily="34" charset="0"/>
              <a:buChar char="•"/>
              <a:defRPr sz="1600" i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449E"/>
              </a:buClr>
              <a:buFont typeface="Arial" panose="020B0604020202020204" pitchFamily="34" charset="0"/>
              <a:buChar char="•"/>
              <a:defRPr sz="1600" i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entury Gothic" panose="020F0302020204030204"/>
                <a:ea typeface="Verdana" panose="020B0604030504040204" pitchFamily="34" charset="0"/>
                <a:cs typeface="Verdana" panose="020B0604030504040204" pitchFamily="34" charset="0"/>
              </a:rPr>
              <a:t>INTERNATIONAL LEVEL</a:t>
            </a:r>
          </a:p>
        </p:txBody>
      </p:sp>
      <p:sp>
        <p:nvSpPr>
          <p:cNvPr id="6" name="Up-Down Arrow 20"/>
          <p:cNvSpPr/>
          <p:nvPr/>
        </p:nvSpPr>
        <p:spPr bwMode="auto">
          <a:xfrm>
            <a:off x="2759703" y="2368326"/>
            <a:ext cx="223960" cy="628559"/>
          </a:xfrm>
          <a:prstGeom prst="upDownArrow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Geneva" pitchFamily="54" charset="-128"/>
              <a:cs typeface="+mn-cs"/>
            </a:endParaRPr>
          </a:p>
        </p:txBody>
      </p:sp>
      <p:sp>
        <p:nvSpPr>
          <p:cNvPr id="7" name="Text Box 76"/>
          <p:cNvSpPr txBox="1">
            <a:spLocks noChangeArrowheads="1"/>
          </p:cNvSpPr>
          <p:nvPr/>
        </p:nvSpPr>
        <p:spPr bwMode="auto">
          <a:xfrm>
            <a:off x="6372220" y="5135510"/>
            <a:ext cx="2663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lr>
                <a:srgbClr val="1E887F"/>
              </a:buClr>
              <a:defRPr sz="2400">
                <a:solidFill>
                  <a:srgbClr val="00AFD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AFDB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AFDB"/>
              </a:buClr>
              <a:buFont typeface="Calibri" panose="020F0502020204030204" pitchFamily="34" charset="0"/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AFDB"/>
              </a:buClr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449E"/>
              </a:buClr>
              <a:buFont typeface="Arial" panose="020B0604020202020204" pitchFamily="34" charset="0"/>
              <a:buChar char="•"/>
              <a:defRPr sz="1600" i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449E"/>
              </a:buClr>
              <a:buFont typeface="Arial" panose="020B0604020202020204" pitchFamily="34" charset="0"/>
              <a:buChar char="•"/>
              <a:defRPr sz="1600" i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449E"/>
              </a:buClr>
              <a:buFont typeface="Arial" panose="020B0604020202020204" pitchFamily="34" charset="0"/>
              <a:buChar char="•"/>
              <a:defRPr sz="1600" i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449E"/>
              </a:buClr>
              <a:buFont typeface="Arial" panose="020B0604020202020204" pitchFamily="34" charset="0"/>
              <a:buChar char="•"/>
              <a:defRPr sz="1600" i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449E"/>
              </a:buClr>
              <a:buFont typeface="Arial" panose="020B0604020202020204" pitchFamily="34" charset="0"/>
              <a:buChar char="•"/>
              <a:defRPr sz="1600" i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entury Gothic" panose="020F0302020204030204"/>
                <a:ea typeface="Verdana" panose="020B0604030504040204" pitchFamily="34" charset="0"/>
                <a:cs typeface="Verdana" panose="020B0604030504040204" pitchFamily="34" charset="0"/>
              </a:rPr>
              <a:t>NATIONAL LEVEL</a:t>
            </a:r>
          </a:p>
        </p:txBody>
      </p:sp>
      <p:sp>
        <p:nvSpPr>
          <p:cNvPr id="8" name="Up-Down Arrow 93"/>
          <p:cNvSpPr>
            <a:spLocks noChangeArrowheads="1"/>
          </p:cNvSpPr>
          <p:nvPr/>
        </p:nvSpPr>
        <p:spPr bwMode="auto">
          <a:xfrm flipH="1">
            <a:off x="3480778" y="2368325"/>
            <a:ext cx="325552" cy="2614708"/>
          </a:xfrm>
          <a:prstGeom prst="upDownArrow">
            <a:avLst>
              <a:gd name="adj1" fmla="val 50000"/>
              <a:gd name="adj2" fmla="val 49975"/>
            </a:avLst>
          </a:prstGeom>
          <a:ln w="28575">
            <a:solidFill>
              <a:schemeClr val="accent3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SzPct val="90000"/>
              <a:buFont typeface="Arial" panose="020B0604020202020204" pitchFamily="34" charset="0"/>
              <a:buChar char="•"/>
              <a:defRPr sz="2800">
                <a:solidFill>
                  <a:srgbClr val="17375E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rgbClr val="17375E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17375E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à"/>
              <a:defRPr sz="2100">
                <a:solidFill>
                  <a:srgbClr val="17375E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Font typeface="Verdana" panose="020B0604030504040204" pitchFamily="34" charset="0"/>
              <a:buChar char="-"/>
              <a:defRPr sz="2000">
                <a:solidFill>
                  <a:srgbClr val="17375E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Verdana" panose="020B0604030504040204" pitchFamily="34" charset="0"/>
              <a:buChar char="-"/>
              <a:defRPr sz="2000">
                <a:solidFill>
                  <a:srgbClr val="17375E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Verdana" panose="020B0604030504040204" pitchFamily="34" charset="0"/>
              <a:buChar char="-"/>
              <a:defRPr sz="2000">
                <a:solidFill>
                  <a:srgbClr val="17375E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Verdana" panose="020B0604030504040204" pitchFamily="34" charset="0"/>
              <a:buChar char="-"/>
              <a:defRPr sz="2000">
                <a:solidFill>
                  <a:srgbClr val="17375E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Verdana" panose="020B0604030504040204" pitchFamily="34" charset="0"/>
              <a:buChar char="-"/>
              <a:defRPr sz="2000">
                <a:solidFill>
                  <a:srgbClr val="17375E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solidFill>
                  <a:srgbClr val="E7E6E6">
                    <a:lumMod val="50000"/>
                  </a:srgbClr>
                </a:solidFill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094767" y="5084371"/>
            <a:ext cx="3251743" cy="707886"/>
          </a:xfrm>
          <a:prstGeom prst="rect">
            <a:avLst/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1E887F"/>
              </a:buClr>
              <a:defRPr sz="2400">
                <a:solidFill>
                  <a:srgbClr val="00AFD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AFDB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AFDB"/>
              </a:buClr>
              <a:buFont typeface="Calibri" panose="020F0502020204030204" pitchFamily="34" charset="0"/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AFDB"/>
              </a:buClr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449E"/>
              </a:buClr>
              <a:buFont typeface="Arial" panose="020B0604020202020204" pitchFamily="34" charset="0"/>
              <a:buChar char="•"/>
              <a:defRPr sz="1600" i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449E"/>
              </a:buClr>
              <a:buFont typeface="Arial" panose="020B0604020202020204" pitchFamily="34" charset="0"/>
              <a:buChar char="•"/>
              <a:defRPr sz="1600" i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449E"/>
              </a:buClr>
              <a:buFont typeface="Arial" panose="020B0604020202020204" pitchFamily="34" charset="0"/>
              <a:buChar char="•"/>
              <a:defRPr sz="1600" i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449E"/>
              </a:buClr>
              <a:buFont typeface="Arial" panose="020B0604020202020204" pitchFamily="34" charset="0"/>
              <a:buChar char="•"/>
              <a:defRPr sz="1600" i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449E"/>
              </a:buClr>
              <a:buFont typeface="Arial" panose="020B0604020202020204" pitchFamily="34" charset="0"/>
              <a:buChar char="•"/>
              <a:defRPr sz="1600" i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000" b="0" i="0" u="none" strike="noStrike" kern="1200" cap="none" spc="0" normalizeH="0" baseline="0" dirty="0" smtClean="0">
                <a:ln>
                  <a:noFill/>
                </a:ln>
                <a:solidFill>
                  <a:srgbClr val="006193"/>
                </a:solidFill>
                <a:effectLst/>
                <a:uLnTx/>
                <a:uFillTx/>
                <a:latin typeface="Century Gothic" panose="020F0302020204030204"/>
                <a:ea typeface="Verdana" panose="020B0604030504040204" pitchFamily="34" charset="0"/>
                <a:cs typeface="Verdana" panose="020B0604030504040204" pitchFamily="34" charset="0"/>
              </a:rPr>
              <a:t>National Standardization Organizations</a:t>
            </a:r>
            <a:endParaRPr kumimoji="0" lang="en-GB" altLang="en-US" sz="2000" b="0" i="0" u="none" strike="noStrike" kern="1200" cap="none" spc="0" normalizeH="0" baseline="0" dirty="0">
              <a:ln>
                <a:noFill/>
              </a:ln>
              <a:solidFill>
                <a:srgbClr val="006193"/>
              </a:solidFill>
              <a:effectLst/>
              <a:uLnTx/>
              <a:uFillTx/>
              <a:latin typeface="Century Gothic" panose="020F0302020204030204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Picture 55" descr="CEN logo transparent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448" y="3142309"/>
            <a:ext cx="1272832" cy="1005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984" y="3055708"/>
            <a:ext cx="2043387" cy="1130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"/>
          <p:cNvSpPr/>
          <p:nvPr/>
        </p:nvSpPr>
        <p:spPr>
          <a:xfrm>
            <a:off x="575210" y="2228610"/>
            <a:ext cx="1744820" cy="724109"/>
          </a:xfrm>
          <a:prstGeom prst="rect">
            <a:avLst/>
          </a:prstGeom>
          <a:solidFill>
            <a:srgbClr val="74C2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Vienna Agreement</a:t>
            </a:r>
          </a:p>
        </p:txBody>
      </p:sp>
      <p:sp>
        <p:nvSpPr>
          <p:cNvPr id="13" name="Rectangle 31"/>
          <p:cNvSpPr/>
          <p:nvPr/>
        </p:nvSpPr>
        <p:spPr>
          <a:xfrm>
            <a:off x="4935583" y="2212312"/>
            <a:ext cx="1702889" cy="740407"/>
          </a:xfrm>
          <a:prstGeom prst="rect">
            <a:avLst/>
          </a:prstGeom>
          <a:solidFill>
            <a:srgbClr val="74C2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Frankfurt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Agreement</a:t>
            </a:r>
          </a:p>
        </p:txBody>
      </p:sp>
      <p:sp>
        <p:nvSpPr>
          <p:cNvPr id="14" name="Up-Down Arrow 20"/>
          <p:cNvSpPr/>
          <p:nvPr/>
        </p:nvSpPr>
        <p:spPr bwMode="auto">
          <a:xfrm>
            <a:off x="4121550" y="2368326"/>
            <a:ext cx="223960" cy="628559"/>
          </a:xfrm>
          <a:prstGeom prst="upDownArrow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Geneva" pitchFamily="54" charset="-128"/>
              <a:cs typeface="+mn-cs"/>
            </a:endParaRPr>
          </a:p>
        </p:txBody>
      </p:sp>
      <p:sp>
        <p:nvSpPr>
          <p:cNvPr id="15" name="Up-Down Arrow 20"/>
          <p:cNvSpPr/>
          <p:nvPr/>
        </p:nvSpPr>
        <p:spPr bwMode="auto">
          <a:xfrm>
            <a:off x="2766963" y="4349490"/>
            <a:ext cx="223960" cy="628559"/>
          </a:xfrm>
          <a:prstGeom prst="upDownArrow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Geneva" pitchFamily="54" charset="-128"/>
              <a:cs typeface="+mn-cs"/>
            </a:endParaRPr>
          </a:p>
        </p:txBody>
      </p:sp>
      <p:sp>
        <p:nvSpPr>
          <p:cNvPr id="16" name="Up-Down Arrow 20"/>
          <p:cNvSpPr/>
          <p:nvPr/>
        </p:nvSpPr>
        <p:spPr bwMode="auto">
          <a:xfrm>
            <a:off x="4128810" y="4349490"/>
            <a:ext cx="223960" cy="628559"/>
          </a:xfrm>
          <a:prstGeom prst="upDownArrow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Geneva" pitchFamily="54" charset="-128"/>
              <a:cs typeface="+mn-cs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639" y="1202392"/>
            <a:ext cx="1014877" cy="101487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417" y="1202391"/>
            <a:ext cx="1095363" cy="1006639"/>
          </a:xfrm>
          <a:prstGeom prst="rect">
            <a:avLst/>
          </a:prstGeom>
        </p:spPr>
      </p:pic>
      <p:sp>
        <p:nvSpPr>
          <p:cNvPr id="19" name="Text Box 76"/>
          <p:cNvSpPr txBox="1">
            <a:spLocks noChangeArrowheads="1"/>
          </p:cNvSpPr>
          <p:nvPr/>
        </p:nvSpPr>
        <p:spPr bwMode="auto">
          <a:xfrm>
            <a:off x="6375329" y="3496436"/>
            <a:ext cx="2663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lr>
                <a:srgbClr val="1E887F"/>
              </a:buClr>
              <a:defRPr sz="2400">
                <a:solidFill>
                  <a:srgbClr val="00AFD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AFDB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AFDB"/>
              </a:buClr>
              <a:buFont typeface="Calibri" panose="020F0502020204030204" pitchFamily="34" charset="0"/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AFDB"/>
              </a:buClr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449E"/>
              </a:buClr>
              <a:buFont typeface="Arial" panose="020B0604020202020204" pitchFamily="34" charset="0"/>
              <a:buChar char="•"/>
              <a:defRPr sz="1600" i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449E"/>
              </a:buClr>
              <a:buFont typeface="Arial" panose="020B0604020202020204" pitchFamily="34" charset="0"/>
              <a:buChar char="•"/>
              <a:defRPr sz="1600" i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449E"/>
              </a:buClr>
              <a:buFont typeface="Arial" panose="020B0604020202020204" pitchFamily="34" charset="0"/>
              <a:buChar char="•"/>
              <a:defRPr sz="1600" i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449E"/>
              </a:buClr>
              <a:buFont typeface="Arial" panose="020B0604020202020204" pitchFamily="34" charset="0"/>
              <a:buChar char="•"/>
              <a:defRPr sz="1600" i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449E"/>
              </a:buClr>
              <a:buFont typeface="Arial" panose="020B0604020202020204" pitchFamily="34" charset="0"/>
              <a:buChar char="•"/>
              <a:defRPr sz="1600" i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entury Gothic" panose="020F0302020204030204"/>
                <a:ea typeface="Verdana" panose="020B0604030504040204" pitchFamily="34" charset="0"/>
                <a:cs typeface="Verdana" panose="020B0604030504040204" pitchFamily="34" charset="0"/>
              </a:rPr>
              <a:t>EUROPEAN LEVEL</a:t>
            </a: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6362953" y="3988085"/>
            <a:ext cx="5349671" cy="84390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dirty="0" smtClean="0"/>
              <a:t>34 CEN &amp; </a:t>
            </a:r>
            <a:r>
              <a:rPr lang="en-US" altLang="zh-CN" sz="1800" dirty="0" smtClean="0"/>
              <a:t>34 </a:t>
            </a:r>
            <a:r>
              <a:rPr lang="en-GB" sz="1800" dirty="0" smtClean="0"/>
              <a:t>CENELEC Members,</a:t>
            </a:r>
            <a:br>
              <a:rPr lang="en-GB" sz="1800" dirty="0" smtClean="0"/>
            </a:br>
            <a:r>
              <a:rPr lang="en-GB" sz="1800" b="1" dirty="0" smtClean="0"/>
              <a:t>all</a:t>
            </a:r>
            <a:r>
              <a:rPr lang="en-GB" sz="1800" dirty="0" smtClean="0"/>
              <a:t> Members at </a:t>
            </a:r>
            <a:r>
              <a:rPr lang="en-GB" sz="1800" dirty="0"/>
              <a:t>ISO </a:t>
            </a:r>
            <a:r>
              <a:rPr lang="en-GB" sz="1800" dirty="0" smtClean="0"/>
              <a:t>and/or IEC     </a:t>
            </a:r>
            <a:r>
              <a:rPr lang="en-GB" sz="1800" dirty="0" smtClean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</a:t>
            </a:r>
            <a:r>
              <a:rPr lang="en-GB" sz="1800" dirty="0" smtClean="0">
                <a:sym typeface="Wingdings" panose="05000000000000000000" pitchFamily="2" charset="2"/>
              </a:rPr>
              <a:t> </a:t>
            </a:r>
            <a:r>
              <a:rPr lang="en-GB" sz="1800" b="1" dirty="0" smtClean="0">
                <a:solidFill>
                  <a:srgbClr val="489678"/>
                </a:solidFill>
                <a:sym typeface="Wingdings" panose="05000000000000000000" pitchFamily="2" charset="2"/>
              </a:rPr>
              <a:t>1 Standard</a:t>
            </a:r>
            <a:endParaRPr lang="en-GB" sz="1800" dirty="0">
              <a:solidFill>
                <a:srgbClr val="48967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09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b="1" dirty="0">
                <a:solidFill>
                  <a:schemeClr val="accent1">
                    <a:lumMod val="75000"/>
                  </a:schemeClr>
                </a:solidFill>
              </a:rPr>
              <a:t>Vienna &amp; Frankfurt </a:t>
            </a:r>
            <a:r>
              <a:rPr lang="en-GB" altLang="en-US" b="1" dirty="0" smtClean="0">
                <a:solidFill>
                  <a:schemeClr val="accent1">
                    <a:lumMod val="75000"/>
                  </a:schemeClr>
                </a:solidFill>
              </a:rPr>
              <a:t>Agreements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3</a:t>
            </a:fld>
            <a:endParaRPr lang="en-GB" altLang="en-US"/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657882" y="215252"/>
            <a:ext cx="8225156" cy="92755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endParaRPr lang="nl-BE" sz="28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99676" y="1662761"/>
            <a:ext cx="11561234" cy="494506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2313" lvl="3" indent="-342900">
              <a:spcBef>
                <a:spcPts val="0"/>
              </a:spcBef>
              <a:spcAft>
                <a:spcPct val="0"/>
              </a:spcAft>
              <a:buClr>
                <a:srgbClr val="1E887F"/>
              </a:buClr>
              <a:buFont typeface="Wingdings" panose="05000000000000000000" pitchFamily="2" charset="2"/>
              <a:buChar char="§"/>
            </a:pPr>
            <a:r>
              <a:rPr lang="en-GB" altLang="en-US" sz="2600" dirty="0" smtClean="0">
                <a:solidFill>
                  <a:schemeClr val="tx2"/>
                </a:solidFill>
              </a:rPr>
              <a:t>Primacy of International Standards</a:t>
            </a:r>
            <a:br>
              <a:rPr lang="en-GB" altLang="en-US" sz="2600" dirty="0" smtClean="0">
                <a:solidFill>
                  <a:schemeClr val="tx2"/>
                </a:solidFill>
              </a:rPr>
            </a:br>
            <a:endParaRPr lang="en-GB" altLang="en-US" sz="2600" dirty="0" smtClean="0">
              <a:solidFill>
                <a:schemeClr val="tx2"/>
              </a:solidFill>
            </a:endParaRPr>
          </a:p>
          <a:p>
            <a:pPr marL="722313" lvl="3" indent="-342900">
              <a:spcBef>
                <a:spcPts val="1800"/>
              </a:spcBef>
              <a:spcAft>
                <a:spcPct val="0"/>
              </a:spcAft>
              <a:buClr>
                <a:srgbClr val="1E887F"/>
              </a:buClr>
              <a:buFont typeface="Wingdings" panose="05000000000000000000" pitchFamily="2" charset="2"/>
              <a:buChar char="§"/>
            </a:pPr>
            <a:r>
              <a:rPr lang="en-US" sz="2600" dirty="0" smtClean="0">
                <a:solidFill>
                  <a:schemeClr val="tx2"/>
                </a:solidFill>
              </a:rPr>
              <a:t>Avoid duplication of work at International </a:t>
            </a:r>
            <a:br>
              <a:rPr lang="en-US" sz="2600" dirty="0" smtClean="0">
                <a:solidFill>
                  <a:schemeClr val="tx2"/>
                </a:solidFill>
              </a:rPr>
            </a:br>
            <a:r>
              <a:rPr lang="en-US" sz="2600" dirty="0" smtClean="0">
                <a:solidFill>
                  <a:schemeClr val="tx2"/>
                </a:solidFill>
              </a:rPr>
              <a:t>and European levels</a:t>
            </a:r>
            <a:br>
              <a:rPr lang="en-US" sz="2600" dirty="0" smtClean="0">
                <a:solidFill>
                  <a:schemeClr val="tx2"/>
                </a:solidFill>
              </a:rPr>
            </a:br>
            <a:endParaRPr lang="en-GB" sz="2600" dirty="0" smtClean="0">
              <a:solidFill>
                <a:schemeClr val="tx2"/>
              </a:solidFill>
            </a:endParaRPr>
          </a:p>
          <a:p>
            <a:pPr marL="722313" lvl="3" indent="-342900">
              <a:spcBef>
                <a:spcPts val="1800"/>
              </a:spcBef>
              <a:spcAft>
                <a:spcPct val="0"/>
              </a:spcAft>
              <a:buClr>
                <a:srgbClr val="1E887F"/>
              </a:buClr>
              <a:buFont typeface="Wingdings" panose="05000000000000000000" pitchFamily="2" charset="2"/>
              <a:buChar char="§"/>
            </a:pPr>
            <a:r>
              <a:rPr lang="en-GB" sz="2600" dirty="0" smtClean="0">
                <a:solidFill>
                  <a:schemeClr val="tx2"/>
                </a:solidFill>
              </a:rPr>
              <a:t>Access to global market</a:t>
            </a:r>
            <a:br>
              <a:rPr lang="en-GB" sz="2600" dirty="0" smtClean="0">
                <a:solidFill>
                  <a:schemeClr val="tx2"/>
                </a:solidFill>
              </a:rPr>
            </a:br>
            <a:endParaRPr lang="en-GB" sz="2600" dirty="0">
              <a:solidFill>
                <a:schemeClr val="tx2"/>
              </a:solidFill>
            </a:endParaRPr>
          </a:p>
          <a:p>
            <a:pPr marL="722313" lvl="3" indent="-342900">
              <a:spcBef>
                <a:spcPts val="1800"/>
              </a:spcBef>
              <a:spcAft>
                <a:spcPct val="0"/>
              </a:spcAft>
              <a:buClr>
                <a:srgbClr val="1E887F"/>
              </a:buClr>
              <a:buFont typeface="Wingdings" panose="05000000000000000000" pitchFamily="2" charset="2"/>
              <a:buChar char="§"/>
            </a:pPr>
            <a:r>
              <a:rPr lang="en-GB" altLang="en-US" sz="2600" dirty="0" smtClean="0">
                <a:solidFill>
                  <a:schemeClr val="tx2"/>
                </a:solidFill>
              </a:rPr>
              <a:t>Ensure rational use of available resources</a:t>
            </a:r>
          </a:p>
          <a:p>
            <a:pPr marL="379413" lvl="3" indent="0">
              <a:spcBef>
                <a:spcPts val="1800"/>
              </a:spcBef>
              <a:spcAft>
                <a:spcPct val="0"/>
              </a:spcAft>
              <a:buClr>
                <a:srgbClr val="1E887F"/>
              </a:buClr>
              <a:buFont typeface="Arial" panose="020B0604020202020204" pitchFamily="34" charset="0"/>
              <a:buNone/>
            </a:pPr>
            <a:endParaRPr lang="en-GB" altLang="en-US" sz="2600" strike="sngStrike" dirty="0" smtClean="0">
              <a:solidFill>
                <a:schemeClr val="tx2"/>
              </a:solidFill>
            </a:endParaRPr>
          </a:p>
          <a:p>
            <a:pPr marL="379413" lvl="3" indent="0">
              <a:spcBef>
                <a:spcPts val="1800"/>
              </a:spcBef>
              <a:spcAft>
                <a:spcPct val="0"/>
              </a:spcAft>
              <a:buClr>
                <a:srgbClr val="1E887F"/>
              </a:buClr>
              <a:buFont typeface="Arial" panose="020B0604020202020204" pitchFamily="34" charset="0"/>
              <a:buNone/>
            </a:pPr>
            <a:endParaRPr lang="en-GB" altLang="en-US" sz="2600" strike="sngStrike" dirty="0" smtClean="0">
              <a:solidFill>
                <a:schemeClr val="tx2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BE" sz="2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7543" y="1985269"/>
            <a:ext cx="2694666" cy="306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462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4</a:t>
            </a:fld>
            <a:endParaRPr lang="en-GB" altLang="en-US"/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0" y="109463"/>
            <a:ext cx="8717020" cy="92755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marL="363538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rgbClr val="59595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63538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363538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363538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363538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82073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6pPr>
            <a:lvl7pPr marL="127793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7pPr>
            <a:lvl8pPr marL="173513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8pPr>
            <a:lvl9pPr marL="219233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9pPr>
          </a:lstStyle>
          <a:p>
            <a:r>
              <a:rPr lang="en-GB" altLang="en-US" sz="2800" b="1" dirty="0" smtClean="0">
                <a:solidFill>
                  <a:schemeClr val="accent1">
                    <a:lumMod val="75000"/>
                  </a:schemeClr>
                </a:solidFill>
              </a:rPr>
              <a:t>Vienna Agreement</a:t>
            </a:r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sz="2400" dirty="0" smtClean="0"/>
              <a:t>Facts and figures</a:t>
            </a:r>
            <a:endParaRPr lang="nl-BE" sz="2400" dirty="0"/>
          </a:p>
        </p:txBody>
      </p:sp>
      <p:sp>
        <p:nvSpPr>
          <p:cNvPr id="7" name="Tekstvak 8"/>
          <p:cNvSpPr txBox="1"/>
          <p:nvPr/>
        </p:nvSpPr>
        <p:spPr>
          <a:xfrm>
            <a:off x="801317" y="1454028"/>
            <a:ext cx="4455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193">
                    <a:lumMod val="75000"/>
                  </a:srgbClr>
                </a:solidFill>
                <a:effectLst/>
                <a:uLnTx/>
                <a:uFillTx/>
                <a:latin typeface="Century Gothic" panose="020F0302020204030204"/>
              </a:rPr>
              <a:t>CEN portfolio – </a:t>
            </a:r>
            <a:r>
              <a:rPr lang="en-GB" b="1" dirty="0" smtClean="0">
                <a:solidFill>
                  <a:srgbClr val="006193">
                    <a:lumMod val="75000"/>
                  </a:srgbClr>
                </a:solidFill>
                <a:latin typeface="Century Gothic" panose="020F0302020204030204"/>
              </a:rPr>
              <a:t>R</a:t>
            </a: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193">
                    <a:lumMod val="75000"/>
                  </a:srgbClr>
                </a:solidFill>
                <a:effectLst/>
                <a:uLnTx/>
                <a:uFillTx/>
                <a:latin typeface="Century Gothic" panose="020F0302020204030204"/>
              </a:rPr>
              <a:t>elation to ISO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006193">
                  <a:lumMod val="75000"/>
                </a:srgbClr>
              </a:solidFill>
              <a:effectLst/>
              <a:uLnTx/>
              <a:uFillTx/>
              <a:latin typeface="Century Gothic" panose="020F0302020204030204"/>
            </a:endParaRPr>
          </a:p>
        </p:txBody>
      </p:sp>
      <p:graphicFrame>
        <p:nvGraphicFramePr>
          <p:cNvPr id="8" name="Char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173190"/>
              </p:ext>
            </p:extLst>
          </p:nvPr>
        </p:nvGraphicFramePr>
        <p:xfrm>
          <a:off x="274131" y="1780116"/>
          <a:ext cx="5475505" cy="43550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kstvak 8"/>
          <p:cNvSpPr txBox="1"/>
          <p:nvPr/>
        </p:nvSpPr>
        <p:spPr>
          <a:xfrm>
            <a:off x="6174769" y="1428698"/>
            <a:ext cx="57034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193">
                    <a:lumMod val="75000"/>
                  </a:srgbClr>
                </a:solidFill>
                <a:effectLst/>
                <a:uLnTx/>
                <a:uFillTx/>
                <a:latin typeface="Century Gothic" panose="020F0302020204030204"/>
              </a:rPr>
              <a:t>CEN </a:t>
            </a:r>
            <a:r>
              <a:rPr lang="en-GB" b="1" dirty="0">
                <a:solidFill>
                  <a:srgbClr val="006193">
                    <a:lumMod val="75000"/>
                  </a:srgbClr>
                </a:solidFill>
                <a:latin typeface="Century Gothic" panose="020F0302020204030204"/>
              </a:rPr>
              <a:t>portfolio of Harmonized Standards (cited or intended for citation in the OJEU) – </a:t>
            </a:r>
            <a:r>
              <a:rPr lang="en-GB" b="1" dirty="0" smtClean="0">
                <a:solidFill>
                  <a:srgbClr val="006193">
                    <a:lumMod val="75000"/>
                  </a:srgbClr>
                </a:solidFill>
                <a:latin typeface="Century Gothic" panose="020F0302020204030204"/>
              </a:rPr>
              <a:t>R</a:t>
            </a: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193">
                    <a:lumMod val="75000"/>
                  </a:srgbClr>
                </a:solidFill>
                <a:effectLst/>
                <a:uLnTx/>
                <a:uFillTx/>
                <a:latin typeface="Century Gothic" panose="020F0302020204030204"/>
              </a:rPr>
              <a:t>elation to ISO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006193">
                  <a:lumMod val="75000"/>
                </a:srgbClr>
              </a:solidFill>
              <a:effectLst/>
              <a:uLnTx/>
              <a:uFillTx/>
              <a:latin typeface="Century Gothic" panose="020F0302020204030204"/>
            </a:endParaRPr>
          </a:p>
        </p:txBody>
      </p:sp>
      <p:graphicFrame>
        <p:nvGraphicFramePr>
          <p:cNvPr id="10" name="Char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102186"/>
              </p:ext>
            </p:extLst>
          </p:nvPr>
        </p:nvGraphicFramePr>
        <p:xfrm>
          <a:off x="6057050" y="1562806"/>
          <a:ext cx="5580768" cy="4572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32107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5</a:t>
            </a:fld>
            <a:endParaRPr lang="en-GB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-24680" y="260648"/>
            <a:ext cx="8225156" cy="92755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marL="363538"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rgbClr val="59595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63538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363538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363538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363538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82073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6pPr>
            <a:lvl7pPr marL="127793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7pPr>
            <a:lvl8pPr marL="173513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8pPr>
            <a:lvl9pPr marL="219233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9pPr>
          </a:lstStyle>
          <a:p>
            <a:r>
              <a:rPr lang="en-GB" altLang="en-US" sz="2800" b="1" dirty="0" smtClean="0">
                <a:solidFill>
                  <a:schemeClr val="accent1">
                    <a:lumMod val="75000"/>
                  </a:schemeClr>
                </a:solidFill>
              </a:rPr>
              <a:t>Vienna Agreement</a:t>
            </a:r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sz="2400" dirty="0" smtClean="0"/>
              <a:t>Facts and figures</a:t>
            </a:r>
            <a:endParaRPr lang="nl-BE" sz="2400" dirty="0"/>
          </a:p>
        </p:txBody>
      </p:sp>
      <p:graphicFrame>
        <p:nvGraphicFramePr>
          <p:cNvPr id="10" name="Char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328391"/>
              </p:ext>
            </p:extLst>
          </p:nvPr>
        </p:nvGraphicFramePr>
        <p:xfrm>
          <a:off x="4223792" y="167473"/>
          <a:ext cx="6972436" cy="6658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Rounded Rectangle 10"/>
          <p:cNvSpPr/>
          <p:nvPr/>
        </p:nvSpPr>
        <p:spPr>
          <a:xfrm>
            <a:off x="9264352" y="4941168"/>
            <a:ext cx="821976" cy="246360"/>
          </a:xfrm>
          <a:prstGeom prst="roundRect">
            <a:avLst/>
          </a:prstGeom>
          <a:noFill/>
          <a:ln w="25400">
            <a:solidFill>
              <a:srgbClr val="4896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el 1"/>
          <p:cNvSpPr txBox="1">
            <a:spLocks/>
          </p:cNvSpPr>
          <p:nvPr/>
        </p:nvSpPr>
        <p:spPr>
          <a:xfrm>
            <a:off x="1638971" y="2774465"/>
            <a:ext cx="2584821" cy="927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altLang="en-US" sz="2600" dirty="0" smtClean="0">
                <a:solidFill>
                  <a:schemeClr val="accent1">
                    <a:lumMod val="75000"/>
                  </a:schemeClr>
                </a:solidFill>
              </a:rPr>
              <a:t>CEN portfolio</a:t>
            </a:r>
            <a:endParaRPr lang="nl-BE" sz="2600" dirty="0"/>
          </a:p>
        </p:txBody>
      </p:sp>
    </p:spTree>
    <p:extLst>
      <p:ext uri="{BB962C8B-B14F-4D97-AF65-F5344CB8AC3E}">
        <p14:creationId xmlns:p14="http://schemas.microsoft.com/office/powerpoint/2010/main" val="2875565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-1" y="96227"/>
            <a:ext cx="8751683" cy="927556"/>
          </a:xfrm>
        </p:spPr>
        <p:txBody>
          <a:bodyPr>
            <a:noAutofit/>
          </a:bodyPr>
          <a:lstStyle/>
          <a:p>
            <a:r>
              <a:rPr lang="en-GB" altLang="en-US" sz="2800" b="1" dirty="0" smtClean="0">
                <a:solidFill>
                  <a:schemeClr val="accent1">
                    <a:lumMod val="75000"/>
                  </a:schemeClr>
                </a:solidFill>
              </a:rPr>
              <a:t>Frankfurt </a:t>
            </a:r>
            <a:r>
              <a:rPr lang="en-GB" altLang="en-US" sz="2800" b="1" dirty="0">
                <a:solidFill>
                  <a:schemeClr val="accent1">
                    <a:lumMod val="75000"/>
                  </a:schemeClr>
                </a:solidFill>
              </a:rPr>
              <a:t>Agreement</a:t>
            </a:r>
            <a:r>
              <a:rPr lang="en-GB" altLang="en-US" sz="3600" dirty="0"/>
              <a:t/>
            </a:r>
            <a:br>
              <a:rPr lang="en-GB" altLang="en-US" sz="3600" dirty="0"/>
            </a:br>
            <a:r>
              <a:rPr lang="en-GB" altLang="en-US" sz="2800" dirty="0"/>
              <a:t>Facts and figures</a:t>
            </a:r>
            <a:endParaRPr lang="nl-BE" sz="2800" dirty="0"/>
          </a:p>
        </p:txBody>
      </p:sp>
      <p:sp>
        <p:nvSpPr>
          <p:cNvPr id="22" name="Tekstvak 8"/>
          <p:cNvSpPr txBox="1"/>
          <p:nvPr/>
        </p:nvSpPr>
        <p:spPr>
          <a:xfrm>
            <a:off x="4295800" y="1010721"/>
            <a:ext cx="4455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193">
                    <a:lumMod val="75000"/>
                  </a:srgbClr>
                </a:solidFill>
                <a:effectLst/>
                <a:uLnTx/>
                <a:uFillTx/>
                <a:latin typeface="Century Gothic" panose="020F0302020204030204"/>
              </a:rPr>
              <a:t>CENELEC portfolio – </a:t>
            </a:r>
            <a:r>
              <a:rPr lang="en-GB" b="1" dirty="0" smtClean="0">
                <a:solidFill>
                  <a:srgbClr val="006193">
                    <a:lumMod val="75000"/>
                  </a:srgbClr>
                </a:solidFill>
                <a:latin typeface="Century Gothic" panose="020F0302020204030204"/>
              </a:rPr>
              <a:t>R</a:t>
            </a: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193">
                    <a:lumMod val="75000"/>
                  </a:srgbClr>
                </a:solidFill>
                <a:effectLst/>
                <a:uLnTx/>
                <a:uFillTx/>
                <a:latin typeface="Century Gothic" panose="020F0302020204030204"/>
              </a:rPr>
              <a:t>elation to IEC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006193">
                  <a:lumMod val="75000"/>
                </a:srgbClr>
              </a:solidFill>
              <a:effectLst/>
              <a:uLnTx/>
              <a:uFillTx/>
              <a:latin typeface="Century Gothic" panose="020F0302020204030204"/>
            </a:endParaRPr>
          </a:p>
        </p:txBody>
      </p:sp>
      <p:graphicFrame>
        <p:nvGraphicFramePr>
          <p:cNvPr id="12" name="Char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518311"/>
              </p:ext>
            </p:extLst>
          </p:nvPr>
        </p:nvGraphicFramePr>
        <p:xfrm>
          <a:off x="798680" y="2425497"/>
          <a:ext cx="4853423" cy="4171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kstvak 8"/>
          <p:cNvSpPr txBox="1"/>
          <p:nvPr/>
        </p:nvSpPr>
        <p:spPr>
          <a:xfrm>
            <a:off x="551384" y="1809161"/>
            <a:ext cx="4455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193">
                    <a:lumMod val="75000"/>
                  </a:srgbClr>
                </a:solidFill>
                <a:effectLst/>
                <a:uLnTx/>
                <a:uFillTx/>
                <a:latin typeface="Century Gothic" panose="020F0302020204030204"/>
              </a:rPr>
              <a:t>CENELEC portfolio – </a:t>
            </a:r>
            <a:r>
              <a:rPr lang="en-GB" b="1" dirty="0" smtClean="0">
                <a:solidFill>
                  <a:srgbClr val="006193">
                    <a:lumMod val="75000"/>
                  </a:srgbClr>
                </a:solidFill>
                <a:latin typeface="Century Gothic" panose="020F0302020204030204"/>
              </a:rPr>
              <a:t>R</a:t>
            </a: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193">
                    <a:lumMod val="75000"/>
                  </a:srgbClr>
                </a:solidFill>
                <a:effectLst/>
                <a:uLnTx/>
                <a:uFillTx/>
                <a:latin typeface="Century Gothic" panose="020F0302020204030204"/>
              </a:rPr>
              <a:t>elation to IEC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006193">
                  <a:lumMod val="75000"/>
                </a:srgbClr>
              </a:solidFill>
              <a:effectLst/>
              <a:uLnTx/>
              <a:uFillTx/>
              <a:latin typeface="Century Gothic" panose="020F0302020204030204"/>
            </a:endParaRPr>
          </a:p>
        </p:txBody>
      </p:sp>
      <p:sp>
        <p:nvSpPr>
          <p:cNvPr id="6" name="Tekstvak 8"/>
          <p:cNvSpPr txBox="1"/>
          <p:nvPr/>
        </p:nvSpPr>
        <p:spPr>
          <a:xfrm>
            <a:off x="5527412" y="1783831"/>
            <a:ext cx="61008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193">
                    <a:lumMod val="75000"/>
                  </a:srgbClr>
                </a:solidFill>
                <a:effectLst/>
                <a:uLnTx/>
                <a:uFillTx/>
                <a:latin typeface="Century Gothic" panose="020F0302020204030204"/>
              </a:rPr>
              <a:t>CENELEC </a:t>
            </a:r>
            <a:r>
              <a:rPr lang="en-GB" b="1" dirty="0">
                <a:solidFill>
                  <a:srgbClr val="006193">
                    <a:lumMod val="75000"/>
                  </a:srgbClr>
                </a:solidFill>
                <a:latin typeface="Century Gothic" panose="020F0302020204030204"/>
              </a:rPr>
              <a:t>portfolio of Harmonized Standards (cited or intended for citation in the OJEU) – </a:t>
            </a:r>
            <a:r>
              <a:rPr lang="en-GB" b="1" dirty="0" smtClean="0">
                <a:solidFill>
                  <a:srgbClr val="006193">
                    <a:lumMod val="75000"/>
                  </a:srgbClr>
                </a:solidFill>
                <a:latin typeface="Century Gothic" panose="020F0302020204030204"/>
              </a:rPr>
              <a:t>R</a:t>
            </a: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193">
                    <a:lumMod val="75000"/>
                  </a:srgbClr>
                </a:solidFill>
                <a:effectLst/>
                <a:uLnTx/>
                <a:uFillTx/>
                <a:latin typeface="Century Gothic" panose="020F0302020204030204"/>
              </a:rPr>
              <a:t>elation to IEC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006193">
                  <a:lumMod val="75000"/>
                </a:srgbClr>
              </a:solidFill>
              <a:effectLst/>
              <a:uLnTx/>
              <a:uFillTx/>
              <a:latin typeface="Century Gothic" panose="020F0302020204030204"/>
            </a:endParaRPr>
          </a:p>
        </p:txBody>
      </p:sp>
      <p:graphicFrame>
        <p:nvGraphicFramePr>
          <p:cNvPr id="8" name="Char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879206"/>
              </p:ext>
            </p:extLst>
          </p:nvPr>
        </p:nvGraphicFramePr>
        <p:xfrm>
          <a:off x="6276555" y="2106995"/>
          <a:ext cx="5568530" cy="4562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6264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0" y="172265"/>
            <a:ext cx="8760296" cy="927556"/>
          </a:xfrm>
        </p:spPr>
        <p:txBody>
          <a:bodyPr>
            <a:normAutofit fontScale="90000"/>
          </a:bodyPr>
          <a:lstStyle/>
          <a:p>
            <a:r>
              <a:rPr lang="en-GB" altLang="en-US" sz="3000" b="1" dirty="0" smtClean="0">
                <a:solidFill>
                  <a:schemeClr val="accent1">
                    <a:lumMod val="75000"/>
                  </a:schemeClr>
                </a:solidFill>
              </a:rPr>
              <a:t>Frankfurt </a:t>
            </a:r>
            <a:r>
              <a:rPr lang="en-GB" altLang="en-US" sz="3000" b="1" dirty="0">
                <a:solidFill>
                  <a:schemeClr val="accent1">
                    <a:lumMod val="75000"/>
                  </a:schemeClr>
                </a:solidFill>
              </a:rPr>
              <a:t>Agreement</a:t>
            </a:r>
            <a:r>
              <a:rPr lang="en-GB" altLang="en-US" sz="3600" dirty="0"/>
              <a:t/>
            </a:r>
            <a:br>
              <a:rPr lang="en-GB" altLang="en-US" sz="3600" dirty="0"/>
            </a:br>
            <a:r>
              <a:rPr lang="en-GB" altLang="en-US" sz="2800" dirty="0"/>
              <a:t>Facts and figures</a:t>
            </a:r>
            <a:endParaRPr lang="nl-BE" sz="2800" dirty="0"/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623392" y="2501444"/>
            <a:ext cx="3118017" cy="927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altLang="en-US" sz="2600" dirty="0" smtClean="0">
                <a:solidFill>
                  <a:schemeClr val="accent1">
                    <a:lumMod val="75000"/>
                  </a:schemeClr>
                </a:solidFill>
              </a:rPr>
              <a:t>CENELEC portfolio</a:t>
            </a:r>
            <a:endParaRPr lang="nl-BE" sz="2600" dirty="0"/>
          </a:p>
        </p:txBody>
      </p:sp>
      <p:graphicFrame>
        <p:nvGraphicFramePr>
          <p:cNvPr id="9" name="Char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0554136"/>
              </p:ext>
            </p:extLst>
          </p:nvPr>
        </p:nvGraphicFramePr>
        <p:xfrm>
          <a:off x="3287689" y="332656"/>
          <a:ext cx="6411320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8881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1" y="215252"/>
            <a:ext cx="8963516" cy="92755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marL="176213"/>
            <a:r>
              <a:rPr lang="en-GB" altLang="en-US" sz="2800" b="1" dirty="0" smtClean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Frankfurt Agreement</a:t>
            </a:r>
            <a:r>
              <a:rPr lang="en-GB" altLang="en-US" sz="3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GB" altLang="en-US" sz="3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en-US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Modalities - Cooperation and common work</a:t>
            </a:r>
          </a:p>
          <a:p>
            <a:endParaRPr lang="nl-BE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2853650" y="1832574"/>
            <a:ext cx="6109866" cy="939310"/>
          </a:xfrm>
          <a:custGeom>
            <a:avLst/>
            <a:gdLst>
              <a:gd name="connsiteX0" fmla="*/ 0 w 6079474"/>
              <a:gd name="connsiteY0" fmla="*/ 0 h 930410"/>
              <a:gd name="connsiteX1" fmla="*/ 5614269 w 6079474"/>
              <a:gd name="connsiteY1" fmla="*/ 0 h 930410"/>
              <a:gd name="connsiteX2" fmla="*/ 6079474 w 6079474"/>
              <a:gd name="connsiteY2" fmla="*/ 465205 h 930410"/>
              <a:gd name="connsiteX3" fmla="*/ 5614269 w 6079474"/>
              <a:gd name="connsiteY3" fmla="*/ 930410 h 930410"/>
              <a:gd name="connsiteX4" fmla="*/ 0 w 6079474"/>
              <a:gd name="connsiteY4" fmla="*/ 930410 h 930410"/>
              <a:gd name="connsiteX5" fmla="*/ 0 w 6079474"/>
              <a:gd name="connsiteY5" fmla="*/ 0 h 930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79474" h="930410">
                <a:moveTo>
                  <a:pt x="6079474" y="930409"/>
                </a:moveTo>
                <a:lnTo>
                  <a:pt x="465205" y="930409"/>
                </a:lnTo>
                <a:lnTo>
                  <a:pt x="0" y="465205"/>
                </a:lnTo>
                <a:lnTo>
                  <a:pt x="465205" y="1"/>
                </a:lnTo>
                <a:lnTo>
                  <a:pt x="6079474" y="1"/>
                </a:lnTo>
                <a:lnTo>
                  <a:pt x="6079474" y="93040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3101" tIns="76201" rIns="142240" bIns="76201" numCol="1" spcCol="1270" anchor="ctr" anchorCtr="0">
            <a:noAutofit/>
          </a:bodyPr>
          <a:lstStyle/>
          <a:p>
            <a:pPr marL="0" marR="0" lvl="0" indent="0" algn="ctr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Common planning of </a:t>
            </a:r>
            <a:b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</a:b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New Work Items</a:t>
            </a:r>
          </a:p>
        </p:txBody>
      </p:sp>
      <p:sp>
        <p:nvSpPr>
          <p:cNvPr id="10" name="Oval 9"/>
          <p:cNvSpPr/>
          <p:nvPr/>
        </p:nvSpPr>
        <p:spPr>
          <a:xfrm>
            <a:off x="2007890" y="1563685"/>
            <a:ext cx="1460842" cy="150639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Freeform 10"/>
          <p:cNvSpPr/>
          <p:nvPr/>
        </p:nvSpPr>
        <p:spPr>
          <a:xfrm>
            <a:off x="2089256" y="3295500"/>
            <a:ext cx="6874260" cy="939361"/>
          </a:xfrm>
          <a:custGeom>
            <a:avLst/>
            <a:gdLst>
              <a:gd name="connsiteX0" fmla="*/ 0 w 6894360"/>
              <a:gd name="connsiteY0" fmla="*/ 0 h 930462"/>
              <a:gd name="connsiteX1" fmla="*/ 6429129 w 6894360"/>
              <a:gd name="connsiteY1" fmla="*/ 0 h 930462"/>
              <a:gd name="connsiteX2" fmla="*/ 6894360 w 6894360"/>
              <a:gd name="connsiteY2" fmla="*/ 465231 h 930462"/>
              <a:gd name="connsiteX3" fmla="*/ 6429129 w 6894360"/>
              <a:gd name="connsiteY3" fmla="*/ 930462 h 930462"/>
              <a:gd name="connsiteX4" fmla="*/ 0 w 6894360"/>
              <a:gd name="connsiteY4" fmla="*/ 930462 h 930462"/>
              <a:gd name="connsiteX5" fmla="*/ 0 w 6894360"/>
              <a:gd name="connsiteY5" fmla="*/ 0 h 930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4360" h="930462">
                <a:moveTo>
                  <a:pt x="6894360" y="930461"/>
                </a:moveTo>
                <a:lnTo>
                  <a:pt x="465231" y="930461"/>
                </a:lnTo>
                <a:lnTo>
                  <a:pt x="0" y="465231"/>
                </a:lnTo>
                <a:lnTo>
                  <a:pt x="465231" y="1"/>
                </a:lnTo>
                <a:lnTo>
                  <a:pt x="6894360" y="1"/>
                </a:lnTo>
                <a:lnTo>
                  <a:pt x="6894360" y="93046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3114" tIns="76201" rIns="142240" bIns="76200" numCol="1" spcCol="1270" anchor="ctr" anchorCtr="0">
            <a:noAutofit/>
          </a:bodyPr>
          <a:lstStyle/>
          <a:p>
            <a:pPr marL="0" marR="0" lvl="0" indent="0" algn="ctr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Parallel voting on draft</a:t>
            </a:r>
            <a:b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</a:b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International Standards</a:t>
            </a:r>
          </a:p>
        </p:txBody>
      </p:sp>
      <p:sp>
        <p:nvSpPr>
          <p:cNvPr id="12" name="Oval 11"/>
          <p:cNvSpPr/>
          <p:nvPr/>
        </p:nvSpPr>
        <p:spPr>
          <a:xfrm>
            <a:off x="2072097" y="3110321"/>
            <a:ext cx="1293606" cy="1237501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Freeform 12"/>
          <p:cNvSpPr/>
          <p:nvPr/>
        </p:nvSpPr>
        <p:spPr>
          <a:xfrm>
            <a:off x="2644408" y="4624869"/>
            <a:ext cx="6319108" cy="1008722"/>
          </a:xfrm>
          <a:custGeom>
            <a:avLst/>
            <a:gdLst>
              <a:gd name="connsiteX0" fmla="*/ 0 w 6337584"/>
              <a:gd name="connsiteY0" fmla="*/ 0 h 999165"/>
              <a:gd name="connsiteX1" fmla="*/ 5838002 w 6337584"/>
              <a:gd name="connsiteY1" fmla="*/ 0 h 999165"/>
              <a:gd name="connsiteX2" fmla="*/ 6337584 w 6337584"/>
              <a:gd name="connsiteY2" fmla="*/ 499583 h 999165"/>
              <a:gd name="connsiteX3" fmla="*/ 5838002 w 6337584"/>
              <a:gd name="connsiteY3" fmla="*/ 999165 h 999165"/>
              <a:gd name="connsiteX4" fmla="*/ 0 w 6337584"/>
              <a:gd name="connsiteY4" fmla="*/ 999165 h 999165"/>
              <a:gd name="connsiteX5" fmla="*/ 0 w 6337584"/>
              <a:gd name="connsiteY5" fmla="*/ 0 h 999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37584" h="999165">
                <a:moveTo>
                  <a:pt x="6337584" y="999164"/>
                </a:moveTo>
                <a:lnTo>
                  <a:pt x="499582" y="999164"/>
                </a:lnTo>
                <a:lnTo>
                  <a:pt x="0" y="499582"/>
                </a:lnTo>
                <a:lnTo>
                  <a:pt x="499582" y="1"/>
                </a:lnTo>
                <a:lnTo>
                  <a:pt x="6337584" y="1"/>
                </a:lnTo>
                <a:lnTo>
                  <a:pt x="6337584" y="99916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30290" tIns="76201" rIns="142240" bIns="76200" numCol="1" spcCol="1270" anchor="ctr" anchorCtr="0">
            <a:noAutofit/>
          </a:bodyPr>
          <a:lstStyle/>
          <a:p>
            <a:pPr marL="0" marR="0" lvl="0" indent="0" algn="ctr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Conversion of European Standards into International Standards</a:t>
            </a:r>
          </a:p>
        </p:txBody>
      </p:sp>
      <p:sp>
        <p:nvSpPr>
          <p:cNvPr id="14" name="Oval 13"/>
          <p:cNvSpPr/>
          <p:nvPr/>
        </p:nvSpPr>
        <p:spPr>
          <a:xfrm>
            <a:off x="2124435" y="4471027"/>
            <a:ext cx="1316406" cy="1316406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62977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 txBox="1">
            <a:spLocks/>
          </p:cNvSpPr>
          <p:nvPr/>
        </p:nvSpPr>
        <p:spPr>
          <a:xfrm>
            <a:off x="1821807" y="184228"/>
            <a:ext cx="8225156" cy="92755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altLang="en-US" sz="3000" b="1" dirty="0" smtClean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Frankfurt Agreement</a:t>
            </a:r>
            <a:r>
              <a:rPr lang="en-GB" altLang="en-US" sz="3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GB" altLang="en-US" sz="3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nl-BE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 rot="20402040">
            <a:off x="406220" y="194679"/>
            <a:ext cx="1299856" cy="906654"/>
          </a:xfrm>
          <a:prstGeom prst="roundRect">
            <a:avLst/>
          </a:prstGeom>
          <a:solidFill>
            <a:srgbClr val="74C2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500" b="1" dirty="0" smtClean="0">
                <a:latin typeface="Century Gothic" panose="020B0502020202020204" pitchFamily="34" charset="0"/>
              </a:rPr>
              <a:t>NEW</a:t>
            </a:r>
            <a:endParaRPr lang="en-GB" sz="2500" b="1" dirty="0">
              <a:latin typeface="Century Gothic" panose="020B0502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03482" y="1779574"/>
            <a:ext cx="5851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8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EN IEC referencing of standards </a:t>
            </a:r>
            <a:endParaRPr lang="en-GB" sz="28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98877" y="4368282"/>
            <a:ext cx="9556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800" b="1" dirty="0" smtClean="0">
                <a:solidFill>
                  <a:srgbClr val="008D8A"/>
                </a:solidFill>
                <a:latin typeface="Century Gothic" panose="020B0502020202020204" pitchFamily="34" charset="0"/>
              </a:rPr>
              <a:t>Day-to-day management</a:t>
            </a:r>
          </a:p>
          <a:p>
            <a:pPr algn="r"/>
            <a:r>
              <a:rPr lang="en-GB" sz="2800" b="1" dirty="0" smtClean="0">
                <a:solidFill>
                  <a:srgbClr val="008D8A"/>
                </a:solidFill>
                <a:latin typeface="Century Gothic" panose="020B0502020202020204" pitchFamily="34" charset="0"/>
              </a:rPr>
              <a:t>FAQs</a:t>
            </a:r>
            <a:endParaRPr lang="en-GB" sz="2800" b="1" dirty="0">
              <a:solidFill>
                <a:srgbClr val="008D8A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1955" y="852018"/>
            <a:ext cx="3055837" cy="2418169"/>
          </a:xfrm>
          <a:prstGeom prst="rect">
            <a:avLst/>
          </a:prstGeom>
          <a:effectLst>
            <a:softEdge rad="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9017" y="3535456"/>
            <a:ext cx="162877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11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CEN CENELEC">
    <a:majorFont>
      <a:latin typeface="Verdana"/>
      <a:ea typeface=""/>
      <a:cs typeface=""/>
    </a:majorFont>
    <a:minorFont>
      <a:latin typeface="Vedan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CEN CENELEC">
    <a:majorFont>
      <a:latin typeface="Verdana"/>
      <a:ea typeface=""/>
      <a:cs typeface=""/>
    </a:majorFont>
    <a:minorFont>
      <a:latin typeface="Vedan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912</TotalTime>
  <Words>1841</Words>
  <Application>Microsoft Office PowerPoint</Application>
  <PresentationFormat>Widescreen</PresentationFormat>
  <Paragraphs>220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Geneva</vt:lpstr>
      <vt:lpstr>宋体</vt:lpstr>
      <vt:lpstr>Vedana</vt:lpstr>
      <vt:lpstr>Arial</vt:lpstr>
      <vt:lpstr>Calibri</vt:lpstr>
      <vt:lpstr>Century Gothic</vt:lpstr>
      <vt:lpstr>Verdana</vt:lpstr>
      <vt:lpstr>Wingdings</vt:lpstr>
      <vt:lpstr>Office Theme</vt:lpstr>
      <vt:lpstr>The Vienna &amp; Frankfurt Agreements</vt:lpstr>
      <vt:lpstr>PowerPoint Presentation</vt:lpstr>
      <vt:lpstr>Vienna &amp; Frankfurt Agreements</vt:lpstr>
      <vt:lpstr>PowerPoint Presentation</vt:lpstr>
      <vt:lpstr>PowerPoint Presentation</vt:lpstr>
      <vt:lpstr>Frankfurt Agreement Facts and figures</vt:lpstr>
      <vt:lpstr>Frankfurt Agreement Facts and figures</vt:lpstr>
      <vt:lpstr>PowerPoint Presentation</vt:lpstr>
      <vt:lpstr>PowerPoint Presentation</vt:lpstr>
      <vt:lpstr>Standards and the EU Legislation</vt:lpstr>
      <vt:lpstr>Standards and the EC Legislation</vt:lpstr>
      <vt:lpstr>Standards and the EC Legislation</vt:lpstr>
      <vt:lpstr>HAS Framework – Impact on ISO &amp; IEC</vt:lpstr>
      <vt:lpstr>PowerPoint Presentation</vt:lpstr>
    </vt:vector>
  </TitlesOfParts>
  <Company>CENCENELEC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Christine Van Vlierden</dc:creator>
  <cp:lastModifiedBy>Chen Zhuohua</cp:lastModifiedBy>
  <cp:revision>55</cp:revision>
  <dcterms:created xsi:type="dcterms:W3CDTF">2014-06-06T11:44:21Z</dcterms:created>
  <dcterms:modified xsi:type="dcterms:W3CDTF">2018-08-29T10:27:22Z</dcterms:modified>
</cp:coreProperties>
</file>