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4"/>
  </p:sldMasterIdLst>
  <p:notesMasterIdLst>
    <p:notesMasterId r:id="rId16"/>
  </p:notesMasterIdLst>
  <p:handoutMasterIdLst>
    <p:handoutMasterId r:id="rId17"/>
  </p:handoutMasterIdLst>
  <p:sldIdLst>
    <p:sldId id="263" r:id="rId5"/>
    <p:sldId id="299" r:id="rId6"/>
    <p:sldId id="305" r:id="rId7"/>
    <p:sldId id="300" r:id="rId8"/>
    <p:sldId id="302" r:id="rId9"/>
    <p:sldId id="287" r:id="rId10"/>
    <p:sldId id="286" r:id="rId11"/>
    <p:sldId id="306" r:id="rId12"/>
    <p:sldId id="307" r:id="rId13"/>
    <p:sldId id="304" r:id="rId14"/>
    <p:sldId id="28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D34"/>
    <a:srgbClr val="195739"/>
    <a:srgbClr val="185836"/>
    <a:srgbClr val="1B552E"/>
    <a:srgbClr val="2B5F40"/>
    <a:srgbClr val="235B40"/>
    <a:srgbClr val="1D4B35"/>
    <a:srgbClr val="235332"/>
    <a:srgbClr val="186636"/>
    <a:srgbClr val="165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3" autoAdjust="0"/>
    <p:restoredTop sz="94343" autoAdjust="0"/>
  </p:normalViewPr>
  <p:slideViewPr>
    <p:cSldViewPr>
      <p:cViewPr>
        <p:scale>
          <a:sx n="70" d="100"/>
          <a:sy n="70" d="100"/>
        </p:scale>
        <p:origin x="74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4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76A6F-307E-4539-8708-E6506E0B304E}" type="datetimeFigureOut">
              <a:rPr lang="en-US" smtClean="0"/>
              <a:t>8/29/2018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6AF67-3DA7-4065-9F28-DC004B6BF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05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77AB3-DF52-45F9-A863-23FDB8BDB897}" type="datetimeFigureOut">
              <a:rPr lang="en-US" smtClean="0"/>
              <a:t>8/29/2018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E599F-F1CA-42E2-AC5D-50A98538E7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45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495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Nonprofit corporation</a:t>
            </a:r>
          </a:p>
          <a:p>
            <a:r>
              <a:rPr lang="en-US" dirty="0" smtClean="0"/>
              <a:t>Committed to making buildings safe to protect people and preserve properties</a:t>
            </a:r>
          </a:p>
          <a:p>
            <a:r>
              <a:rPr lang="en-US" dirty="0" smtClean="0"/>
              <a:t>Develops and maintains building safety codes/standards used to design, construct and maintain residential/commercial buildings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139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Shape 6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1171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08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Shape 767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8" name="Shape 768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Shape 769"/>
          <p:cNvSpPr txBox="1">
            <a:spLocks noGrp="1"/>
          </p:cNvSpPr>
          <p:nvPr>
            <p:ph type="sldNum" idx="12"/>
          </p:nvPr>
        </p:nvSpPr>
        <p:spPr>
          <a:xfrm>
            <a:off x="3970938" y="8829968"/>
            <a:ext cx="3037800" cy="4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683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9" name="Shape 6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81081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First and foremost, I want to share a bit of the backstory that got us to where we are today: </a:t>
            </a:r>
            <a:endParaRPr lang="en-US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What this image illustrates is the development history of both Standard 189.1 and the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endParaRPr lang="en-US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Now, Standard 189.1 and the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have both existed for some time, but they are coming together at this publication cycle, indeed at this instance, to be combined into the 2018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We are calling this historic combination as the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Powered by 189.1</a:t>
            </a:r>
            <a:endParaRPr lang="en-US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So if you follow the timeline, you see that both documents have existed for a while, and starting in 2012, they had a formal relationship because the 189.1 standard could be used as a compliance option for project teams that wished to meet the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2012 or 2015. This co-reference of 189.1 within the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IgCC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was an early attempt to harmonize all our hard work and create streamlined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apthwyas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for compliance. </a:t>
            </a:r>
            <a:endParaRPr lang="en-US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However, in 2014 the sponsoring organizations of 189.1 signed an </a:t>
            </a:r>
            <a:r>
              <a:rPr lang="en-US" sz="1200" b="0" i="0" u="none" strike="noStrike" cap="none" dirty="0" err="1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historc</a:t>
            </a: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agreement to formally merge the two into one single model code. SO that’s what you’re seeing now. The 2017-IgCC is being utilized as the technical content of the 2018-IgCC. </a:t>
            </a:r>
            <a:endParaRPr lang="en-US" dirty="0" smtClean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200" b="0" i="0" u="none" strike="noStrike" cap="none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More on this soon…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1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E599F-F1CA-42E2-AC5D-50A98538E7B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44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C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0"/>
            <a:ext cx="9143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981201"/>
            <a:ext cx="7407087" cy="3657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88183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985963"/>
            <a:ext cx="3508418" cy="361613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361613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34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4370" y="304799"/>
            <a:ext cx="844781" cy="11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08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6322" y="304799"/>
            <a:ext cx="820876" cy="11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49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841" y="304799"/>
            <a:ext cx="709836" cy="11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18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317" y="393137"/>
            <a:ext cx="710885" cy="93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3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34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708917"/>
            <a:ext cx="1378497" cy="33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81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C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2" y="1714598"/>
            <a:ext cx="8458201" cy="39923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28600" y="6416683"/>
            <a:ext cx="2133600" cy="365123"/>
          </a:xfrm>
          <a:prstGeom prst="rect">
            <a:avLst/>
          </a:prstGeom>
        </p:spPr>
        <p:txBody>
          <a:bodyPr/>
          <a:lstStyle>
            <a:lvl1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732F5B23-13D1-410C-8C76-E2E01FFB0905}" type="slidenum">
              <a:rPr lang="en-US" sz="1700" smtClean="0">
                <a:solidFill>
                  <a:prstClr val="black"/>
                </a:solidFill>
              </a:rPr>
              <a:pPr/>
              <a:t>‹#›</a:t>
            </a:fld>
            <a:endParaRPr lang="en-US" sz="1700" dirty="0" smtClean="0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791200" y="6416683"/>
            <a:ext cx="2895600" cy="365123"/>
          </a:xfrm>
        </p:spPr>
        <p:txBody>
          <a:bodyPr/>
          <a:lstStyle>
            <a:lvl1pPr algn="r"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453" y="510196"/>
            <a:ext cx="1125727" cy="53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3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/>
        </p:nvSpPr>
        <p:spPr>
          <a:xfrm>
            <a:off x="8697911" y="-167"/>
            <a:ext cx="446100" cy="6858000"/>
          </a:xfrm>
          <a:prstGeom prst="rect">
            <a:avLst/>
          </a:prstGeom>
          <a:gradFill>
            <a:gsLst>
              <a:gs pos="0">
                <a:srgbClr val="3177EE"/>
              </a:gs>
              <a:gs pos="100000">
                <a:srgbClr val="113D8A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Shape 235"/>
          <p:cNvSpPr/>
          <p:nvPr/>
        </p:nvSpPr>
        <p:spPr>
          <a:xfrm rot="10800000">
            <a:off x="8520297" y="0"/>
            <a:ext cx="184200" cy="6858000"/>
          </a:xfrm>
          <a:prstGeom prst="rect">
            <a:avLst/>
          </a:prstGeom>
          <a:gradFill>
            <a:gsLst>
              <a:gs pos="0">
                <a:srgbClr val="75DDFF"/>
              </a:gs>
              <a:gs pos="100000">
                <a:srgbClr val="09B1E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Shape 236"/>
          <p:cNvSpPr/>
          <p:nvPr/>
        </p:nvSpPr>
        <p:spPr>
          <a:xfrm>
            <a:off x="8436112" y="-167"/>
            <a:ext cx="90600" cy="6858000"/>
          </a:xfrm>
          <a:prstGeom prst="rect">
            <a:avLst/>
          </a:prstGeom>
          <a:gradFill>
            <a:gsLst>
              <a:gs pos="0">
                <a:srgbClr val="C6F18D"/>
              </a:gs>
              <a:gs pos="100000">
                <a:srgbClr val="8AD824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Shape 237"/>
          <p:cNvSpPr/>
          <p:nvPr/>
        </p:nvSpPr>
        <p:spPr>
          <a:xfrm rot="10800000">
            <a:off x="8190700" y="-167"/>
            <a:ext cx="247800" cy="6858000"/>
          </a:xfrm>
          <a:prstGeom prst="rect">
            <a:avLst/>
          </a:prstGeom>
          <a:gradFill>
            <a:gsLst>
              <a:gs pos="0">
                <a:srgbClr val="1077D2"/>
              </a:gs>
              <a:gs pos="100000">
                <a:srgbClr val="09315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7565808" y="633313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39" name="Shape 239"/>
          <p:cNvSpPr/>
          <p:nvPr/>
        </p:nvSpPr>
        <p:spPr>
          <a:xfrm rot="-5400000">
            <a:off x="3866494" y="-3890588"/>
            <a:ext cx="440100" cy="8221275"/>
          </a:xfrm>
          <a:prstGeom prst="rect">
            <a:avLst/>
          </a:prstGeom>
          <a:gradFill>
            <a:gsLst>
              <a:gs pos="0">
                <a:srgbClr val="1077D2"/>
              </a:gs>
              <a:gs pos="100000">
                <a:srgbClr val="093153"/>
              </a:gs>
            </a:gsLst>
            <a:lin ang="5400012" scaled="0"/>
          </a:gra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Shape 240"/>
          <p:cNvSpPr txBox="1"/>
          <p:nvPr/>
        </p:nvSpPr>
        <p:spPr>
          <a:xfrm>
            <a:off x="-21562" y="-175"/>
            <a:ext cx="5846175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en" sz="1350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The 2018-IgCC Powered by 189.1</a:t>
            </a:r>
            <a:endParaRPr sz="1350" b="0" i="1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9737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5"/>
            <a:ext cx="8229600" cy="1143000"/>
          </a:xfrm>
          <a:prstGeom prst="rect">
            <a:avLst/>
          </a:prstGeom>
        </p:spPr>
        <p:txBody>
          <a:bodyPr vert="horz" lIns="91428" tIns="45713" rIns="91428" bIns="45713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5"/>
          </a:xfrm>
          <a:prstGeom prst="rect">
            <a:avLst/>
          </a:prstGeom>
        </p:spPr>
        <p:txBody>
          <a:bodyPr vert="horz" lIns="91428" tIns="45713" rIns="91428" bIns="45713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4" y="6416683"/>
            <a:ext cx="2895600" cy="365123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288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35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9" r:id="rId2"/>
    <p:sldLayoutId id="2147483722" r:id="rId3"/>
    <p:sldLayoutId id="2147483723" r:id="rId4"/>
    <p:sldLayoutId id="2147483724" r:id="rId5"/>
    <p:sldLayoutId id="2147483728" r:id="rId6"/>
    <p:sldLayoutId id="2147483725" r:id="rId7"/>
    <p:sldLayoutId id="2147483727" r:id="rId8"/>
    <p:sldLayoutId id="2147483729" r:id="rId9"/>
    <p:sldLayoutId id="2147483734" r:id="rId10"/>
    <p:sldLayoutId id="2147483735" r:id="rId11"/>
  </p:sldLayoutIdLst>
  <p:timing>
    <p:tnLst>
      <p:par>
        <p:cTn id="1" dur="indefinite" restart="never" nodeType="tmRoot"/>
      </p:par>
    </p:tnLst>
  </p:timing>
  <p:txStyles>
    <p:titleStyle>
      <a:lvl1pPr algn="ctr" defTabSz="914288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57" indent="-342857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858" indent="-285715" algn="l" defTabSz="91428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59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002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147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289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4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7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2" indent="-228571" algn="l" defTabSz="91428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5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8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1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6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8" algn="l" defTabSz="91428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martin@iccsafe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29718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93164"/>
            <a:ext cx="5085258" cy="18729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62000" y="3581400"/>
            <a:ext cx="548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Standards for Sustainability in the Built Environment</a:t>
            </a:r>
          </a:p>
          <a:p>
            <a:endParaRPr lang="en-US" sz="3200" dirty="0" smtClean="0">
              <a:solidFill>
                <a:srgbClr val="234D34"/>
              </a:solidFill>
              <a:latin typeface="Arial Narrow" panose="020B0606020202030204" pitchFamily="34" charset="0"/>
            </a:endParaRPr>
          </a:p>
          <a:p>
            <a:r>
              <a:rPr lang="en-US" sz="32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ESO/ANSI Meeting</a:t>
            </a:r>
            <a:endParaRPr lang="en-US" sz="3200" dirty="0" smtClean="0">
              <a:solidFill>
                <a:srgbClr val="234D34"/>
              </a:solidFill>
              <a:latin typeface="Arial Narrow" panose="020B0606020202030204" pitchFamily="34" charset="0"/>
            </a:endParaRPr>
          </a:p>
          <a:p>
            <a:r>
              <a:rPr lang="en-US" sz="32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30 August 2018</a:t>
            </a:r>
            <a:endParaRPr lang="en-US" sz="3200" dirty="0">
              <a:solidFill>
                <a:srgbClr val="234D34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880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19100" y="265540"/>
            <a:ext cx="72771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chemeClr val="bg1"/>
                </a:solidFill>
                <a:latin typeface="+mn-lt"/>
              </a:rPr>
              <a:t>Joint ANSI/SCC </a:t>
            </a:r>
            <a:r>
              <a:rPr lang="en-US" sz="3600" b="1" dirty="0" smtClean="0">
                <a:solidFill>
                  <a:schemeClr val="bg1"/>
                </a:solidFill>
                <a:latin typeface="+mn-lt"/>
              </a:rPr>
              <a:t>Standard Development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4114800" y="1421050"/>
            <a:ext cx="4267200" cy="4830763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n-lt"/>
              </a:rPr>
              <a:t>Committee structured to </a:t>
            </a:r>
            <a:r>
              <a:rPr lang="en-US" sz="2400" dirty="0" smtClean="0">
                <a:latin typeface="+mn-lt"/>
              </a:rPr>
              <a:t>meet both:</a:t>
            </a:r>
            <a:endParaRPr lang="en-US" sz="2400" dirty="0" smtClean="0">
              <a:latin typeface="+mn-lt"/>
            </a:endParaRPr>
          </a:p>
          <a:p>
            <a:pPr lvl="1"/>
            <a:r>
              <a:rPr lang="en-US" sz="2000" dirty="0" smtClean="0">
                <a:latin typeface="+mn-lt"/>
              </a:rPr>
              <a:t>ICC’s </a:t>
            </a:r>
            <a:r>
              <a:rPr lang="en-US" sz="2000" dirty="0" smtClean="0">
                <a:latin typeface="+mn-lt"/>
              </a:rPr>
              <a:t>ANSI standard </a:t>
            </a:r>
            <a:r>
              <a:rPr lang="en-US" sz="2000" dirty="0" smtClean="0">
                <a:latin typeface="+mn-lt"/>
              </a:rPr>
              <a:t>development procedures</a:t>
            </a:r>
            <a:endParaRPr lang="en-US" sz="2000" dirty="0" smtClean="0">
              <a:latin typeface="+mn-lt"/>
            </a:endParaRPr>
          </a:p>
          <a:p>
            <a:pPr lvl="1"/>
            <a:r>
              <a:rPr lang="en-US" sz="2000" dirty="0" smtClean="0">
                <a:latin typeface="+mn-lt"/>
              </a:rPr>
              <a:t>CSA’s </a:t>
            </a:r>
            <a:r>
              <a:rPr lang="en-US" sz="2000" dirty="0" smtClean="0">
                <a:latin typeface="+mn-lt"/>
              </a:rPr>
              <a:t>SCC standard </a:t>
            </a:r>
            <a:r>
              <a:rPr lang="en-US" sz="2000" dirty="0" smtClean="0">
                <a:latin typeface="+mn-lt"/>
              </a:rPr>
              <a:t>development procedures</a:t>
            </a:r>
            <a:endParaRPr lang="en-US" sz="2000" dirty="0" smtClean="0">
              <a:latin typeface="+mn-lt"/>
            </a:endParaRPr>
          </a:p>
          <a:p>
            <a:r>
              <a:rPr lang="en-US" sz="2400" dirty="0" smtClean="0">
                <a:latin typeface="+mn-lt"/>
              </a:rPr>
              <a:t>US/Canadian co-chairs</a:t>
            </a:r>
          </a:p>
          <a:p>
            <a:r>
              <a:rPr lang="en-US" sz="2400" dirty="0" smtClean="0">
                <a:latin typeface="+mn-lt"/>
              </a:rPr>
              <a:t>ICC/CSA </a:t>
            </a:r>
            <a:r>
              <a:rPr lang="en-US" sz="2400" dirty="0" smtClean="0">
                <a:latin typeface="+mn-lt"/>
              </a:rPr>
              <a:t>Co-s</a:t>
            </a:r>
            <a:r>
              <a:rPr lang="en-US" sz="2400" dirty="0" smtClean="0">
                <a:latin typeface="+mn-lt"/>
              </a:rPr>
              <a:t>ecretariats</a:t>
            </a:r>
            <a:endParaRPr lang="en-US" sz="2400" dirty="0" smtClean="0">
              <a:latin typeface="+mn-lt"/>
            </a:endParaRPr>
          </a:p>
          <a:p>
            <a:r>
              <a:rPr lang="en-US" sz="2400" dirty="0" smtClean="0">
                <a:latin typeface="+mn-lt"/>
              </a:rPr>
              <a:t>Completed early 2018 - has received SCC accreditation and </a:t>
            </a:r>
            <a:r>
              <a:rPr lang="en-US" sz="2400" dirty="0" smtClean="0">
                <a:latin typeface="+mn-lt"/>
              </a:rPr>
              <a:t>review for </a:t>
            </a:r>
            <a:r>
              <a:rPr lang="en-US" sz="2400" dirty="0" smtClean="0">
                <a:latin typeface="+mn-lt"/>
              </a:rPr>
              <a:t>ANSI approval in progress.</a:t>
            </a:r>
            <a:endParaRPr lang="en-US" sz="24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57400"/>
            <a:ext cx="3048000" cy="304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620013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FF0000"/>
                </a:solidFill>
              </a:rPr>
              <a:t>Experience being used to improve future joint efforts.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52400"/>
            <a:ext cx="3581400" cy="1066800"/>
          </a:xfrm>
          <a:prstGeom prst="rect">
            <a:avLst/>
          </a:prstGeom>
          <a:solidFill>
            <a:srgbClr val="005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3400" y="362633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Thank you!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5638800"/>
            <a:ext cx="8266046" cy="16532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1838078"/>
            <a:ext cx="544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Shawn E. Martin</a:t>
            </a:r>
          </a:p>
          <a:p>
            <a:r>
              <a:rPr lang="en-US" sz="24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Vice President of Technical Services</a:t>
            </a:r>
          </a:p>
          <a:p>
            <a:r>
              <a:rPr lang="en-US" sz="2400" dirty="0" smtClean="0">
                <a:solidFill>
                  <a:srgbClr val="234D34"/>
                </a:solidFill>
                <a:latin typeface="Arial Narrow" panose="020B0606020202030204" pitchFamily="34" charset="0"/>
                <a:hlinkClick r:id="rId4"/>
              </a:rPr>
              <a:t>smartin@iccsafe.org</a:t>
            </a:r>
            <a:r>
              <a:rPr lang="en-US" sz="2400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 </a:t>
            </a:r>
            <a:endParaRPr lang="en-US" sz="2400" dirty="0">
              <a:solidFill>
                <a:srgbClr val="234D34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3485718"/>
            <a:ext cx="62086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With appreciation to SDO collaboration partners:</a:t>
            </a:r>
          </a:p>
          <a:p>
            <a:pPr marL="342900" indent="-342900">
              <a:buFontTx/>
              <a:buChar char="-"/>
            </a:pPr>
            <a:r>
              <a:rPr lang="en-US" sz="2400" i="1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CSA</a:t>
            </a:r>
          </a:p>
          <a:p>
            <a:pPr marL="342900" indent="-342900">
              <a:buFontTx/>
              <a:buChar char="-"/>
            </a:pPr>
            <a:r>
              <a:rPr lang="en-US" sz="2400" i="1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ASHRAE, IES, USGBC and AIA</a:t>
            </a:r>
          </a:p>
          <a:p>
            <a:pPr marL="342900" indent="-342900">
              <a:buFontTx/>
              <a:buChar char="-"/>
            </a:pPr>
            <a:r>
              <a:rPr lang="en-US" sz="2400" i="1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ASABE</a:t>
            </a:r>
          </a:p>
          <a:p>
            <a:pPr marL="342900" indent="-342900">
              <a:buFontTx/>
              <a:buChar char="-"/>
            </a:pPr>
            <a:r>
              <a:rPr lang="en-US" sz="2400" i="1" dirty="0" smtClean="0">
                <a:solidFill>
                  <a:srgbClr val="234D34"/>
                </a:solidFill>
                <a:latin typeface="Arial Narrow" panose="020B0606020202030204" pitchFamily="34" charset="0"/>
              </a:rPr>
              <a:t>SRCC, APSP</a:t>
            </a:r>
          </a:p>
        </p:txBody>
      </p:sp>
    </p:spTree>
    <p:extLst>
      <p:ext uri="{BB962C8B-B14F-4D97-AF65-F5344CB8AC3E}">
        <p14:creationId xmlns:p14="http://schemas.microsoft.com/office/powerpoint/2010/main" val="3627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838200" y="274638"/>
            <a:ext cx="739140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chemeClr val="bg1"/>
                </a:solidFill>
                <a:latin typeface="+mn-lt"/>
              </a:rPr>
              <a:t>ICC Core Expertise: </a:t>
            </a:r>
            <a:br>
              <a:rPr lang="en-US" sz="36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3600" b="1" dirty="0" smtClean="0">
                <a:solidFill>
                  <a:schemeClr val="bg1"/>
                </a:solidFill>
                <a:latin typeface="+mn-lt"/>
              </a:rPr>
              <a:t>Model Building Codes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211164" y="2057400"/>
            <a:ext cx="4388442" cy="4114800"/>
          </a:xfrm>
        </p:spPr>
        <p:txBody>
          <a:bodyPr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Adopted </a:t>
            </a:r>
            <a:r>
              <a:rPr lang="en-US" sz="2400" dirty="0"/>
              <a:t>in every state in U.S. and several countries.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Cover </a:t>
            </a:r>
            <a:r>
              <a:rPr lang="en-US" sz="2400" dirty="0" smtClean="0"/>
              <a:t>all aspects of building construction</a:t>
            </a: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Developed </a:t>
            </a:r>
            <a:r>
              <a:rPr lang="en-US" sz="2400" dirty="0" smtClean="0"/>
              <a:t>and updated through ICC’s </a:t>
            </a:r>
            <a:r>
              <a:rPr lang="en-US" sz="2400" dirty="0" smtClean="0"/>
              <a:t>Governmental C</a:t>
            </a:r>
            <a:r>
              <a:rPr lang="en-US" sz="2400" dirty="0" smtClean="0"/>
              <a:t>onsensus </a:t>
            </a:r>
            <a:r>
              <a:rPr lang="en-US" sz="2400" dirty="0"/>
              <a:t>P</a:t>
            </a:r>
            <a:r>
              <a:rPr lang="en-US" sz="2400" dirty="0" smtClean="0"/>
              <a:t>rocess </a:t>
            </a:r>
            <a:r>
              <a:rPr lang="en-US" sz="2400" dirty="0"/>
              <a:t>every three </a:t>
            </a:r>
            <a:r>
              <a:rPr lang="en-US" sz="2400" dirty="0" smtClean="0"/>
              <a:t>years</a:t>
            </a:r>
            <a:endParaRPr lang="en-US" sz="2400" dirty="0"/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9606" y="2057400"/>
            <a:ext cx="3648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8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Shape 669"/>
          <p:cNvSpPr txBox="1"/>
          <p:nvPr/>
        </p:nvSpPr>
        <p:spPr>
          <a:xfrm>
            <a:off x="1143000" y="1919819"/>
            <a:ext cx="6572250" cy="3693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257175" lvl="1" indent="-257175"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Site provisions 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to reduce landscape impact, urban heat island, light pollution and storm water runoff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Water-use provisions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 to reduce water use 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Energy-use and efficiency provisions 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to reduce energy use, emissions and peak demand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IEQ provisions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 to help keep building occupants comfortable, healthy and productive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Materials provisions 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to reduce impact on resources as well as earth and atmosphere (reduce, reuse, recycle</a:t>
            </a:r>
            <a:r>
              <a:rPr lang="en" sz="2000" dirty="0" smtClean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)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640"/>
              <a:buFont typeface="Arial"/>
              <a:buChar char="•"/>
            </a:pPr>
            <a:r>
              <a:rPr lang="en" sz="2000" b="1" dirty="0">
                <a:solidFill>
                  <a:srgbClr val="00B0F0"/>
                </a:solidFill>
                <a:ea typeface="Quattrocento Sans"/>
                <a:cs typeface="Quattrocento Sans"/>
                <a:sym typeface="Quattrocento Sans"/>
              </a:rPr>
              <a:t>Construction and plans for operation </a:t>
            </a:r>
            <a:r>
              <a:rPr lang="en" sz="2000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to help the building operate as intended by design team</a:t>
            </a:r>
            <a:endParaRPr sz="110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53200" y="6144973"/>
            <a:ext cx="1692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Source: ASHRAE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Sustainable Building Codes and Standards – Topics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52400"/>
            <a:ext cx="3581400" cy="1066800"/>
          </a:xfrm>
          <a:prstGeom prst="rect">
            <a:avLst/>
          </a:prstGeom>
          <a:solidFill>
            <a:srgbClr val="005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3400" y="362633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Sustainable Building Trends in the U.S. - Metrics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458201" cy="399236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Implementation of performance </a:t>
            </a:r>
            <a:r>
              <a:rPr lang="en-US" sz="2400" dirty="0"/>
              <a:t>metrics to document </a:t>
            </a:r>
            <a:r>
              <a:rPr lang="en-US" sz="2400" dirty="0" smtClean="0"/>
              <a:t>effectiveness of </a:t>
            </a:r>
            <a:r>
              <a:rPr lang="en-US" sz="2400" dirty="0"/>
              <a:t>sustainability </a:t>
            </a:r>
            <a:r>
              <a:rPr lang="en-US" sz="2400" dirty="0" smtClean="0"/>
              <a:t>measures.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Support for jurisdictional reporting </a:t>
            </a:r>
            <a:r>
              <a:rPr lang="en-US" sz="2400" dirty="0"/>
              <a:t>requirements of building/site sustainability </a:t>
            </a:r>
            <a:r>
              <a:rPr lang="en-US" sz="2400" dirty="0" smtClean="0"/>
              <a:t>performance metrics.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Increased emphasis on resilience and development of means of quantifying building resilience.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0199" y="4572000"/>
            <a:ext cx="2895601" cy="229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Shape 771"/>
          <p:cNvSpPr txBox="1">
            <a:spLocks noGrp="1"/>
          </p:cNvSpPr>
          <p:nvPr>
            <p:ph type="sldNum" idx="4294967295"/>
          </p:nvPr>
        </p:nvSpPr>
        <p:spPr>
          <a:xfrm>
            <a:off x="8594725" y="5607050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fld id="{00000000-1234-1234-1234-123412341234}" type="slidenum">
              <a:rPr lang="en"/>
              <a:pPr/>
              <a:t>5</a:t>
            </a:fld>
            <a:endParaRPr/>
          </a:p>
        </p:txBody>
      </p:sp>
      <p:pic>
        <p:nvPicPr>
          <p:cNvPr id="772" name="Shape 772"/>
          <p:cNvPicPr preferRelativeResize="0"/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137" y="1752600"/>
            <a:ext cx="8114588" cy="45644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33400" y="228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Sustainable Building Trends – Coordination &amp; Convergence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6" name="Shape 84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9800" y="2286000"/>
            <a:ext cx="896836" cy="896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83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5198856"/>
            <a:ext cx="565628" cy="605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839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5285973"/>
            <a:ext cx="686484" cy="430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602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hape 651"/>
          <p:cNvSpPr txBox="1"/>
          <p:nvPr/>
        </p:nvSpPr>
        <p:spPr>
          <a:xfrm>
            <a:off x="533400" y="1562482"/>
            <a:ext cx="5687550" cy="397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>
              <a:buClr>
                <a:srgbClr val="002060"/>
              </a:buClr>
              <a:buSzPts val="2800"/>
            </a:pPr>
            <a:r>
              <a:rPr lang="en" sz="2400" b="1" dirty="0" smtClean="0">
                <a:solidFill>
                  <a:srgbClr val="002060"/>
                </a:solidFill>
                <a:latin typeface="+mj-lt"/>
                <a:ea typeface="Georgia"/>
                <a:cs typeface="Georgia"/>
                <a:sym typeface="Georgia"/>
              </a:rPr>
              <a:t>ASHRAE 189.1/IgCC/LEED Alignment</a:t>
            </a:r>
            <a:endParaRPr sz="2400" b="1" dirty="0">
              <a:solidFill>
                <a:srgbClr val="002060"/>
              </a:solidFill>
              <a:latin typeface="+mj-lt"/>
              <a:ea typeface="Georgia"/>
              <a:cs typeface="Georgia"/>
              <a:sym typeface="Georgia"/>
            </a:endParaRPr>
          </a:p>
        </p:txBody>
      </p:sp>
      <p:sp>
        <p:nvSpPr>
          <p:cNvPr id="652" name="Shape 652"/>
          <p:cNvSpPr txBox="1"/>
          <p:nvPr/>
        </p:nvSpPr>
        <p:spPr>
          <a:xfrm>
            <a:off x="766819" y="2030010"/>
            <a:ext cx="4932450" cy="147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FF0000"/>
              </a:buClr>
              <a:buSzPts val="2400"/>
            </a:pPr>
            <a:r>
              <a:rPr lang="en" b="1" dirty="0">
                <a:solidFill>
                  <a:srgbClr val="002060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Motivations</a:t>
            </a:r>
            <a:endParaRPr sz="1050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63128" indent="-257175">
              <a:spcBef>
                <a:spcPts val="900"/>
              </a:spcBef>
              <a:buClr>
                <a:srgbClr val="00B0F0"/>
              </a:buClr>
              <a:buSzPts val="2400"/>
              <a:buFont typeface="Arial"/>
              <a:buChar char="•"/>
            </a:pPr>
            <a:r>
              <a:rPr lang="en" dirty="0">
                <a:solidFill>
                  <a:srgbClr val="002060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Multiple documents generating confusion in building community</a:t>
            </a:r>
            <a:endParaRPr sz="1050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63128" indent="-257175">
              <a:spcBef>
                <a:spcPts val="900"/>
              </a:spcBef>
              <a:buClr>
                <a:srgbClr val="00B0F0"/>
              </a:buClr>
              <a:buSzPts val="2400"/>
              <a:buFont typeface="Arial"/>
              <a:buChar char="•"/>
            </a:pPr>
            <a:r>
              <a:rPr lang="en" dirty="0">
                <a:solidFill>
                  <a:srgbClr val="002060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Maximize impact </a:t>
            </a:r>
            <a:r>
              <a:rPr lang="en-US" dirty="0" smtClean="0">
                <a:solidFill>
                  <a:srgbClr val="002060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and implementation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ea typeface="Quattrocento Sans"/>
              <a:cs typeface="Arial" panose="020B0604020202020204" pitchFamily="34" charset="0"/>
              <a:sym typeface="Quattrocento Sans"/>
            </a:endParaRPr>
          </a:p>
          <a:p>
            <a:pPr marL="263128" indent="-257175">
              <a:spcBef>
                <a:spcPts val="900"/>
              </a:spcBef>
              <a:buClr>
                <a:srgbClr val="002060"/>
              </a:buClr>
              <a:buSzPts val="2400"/>
              <a:buFont typeface="Quattrocento Sans"/>
              <a:buChar char="•"/>
            </a:pPr>
            <a:r>
              <a:rPr lang="en" dirty="0">
                <a:solidFill>
                  <a:srgbClr val="002060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rPr>
              <a:t>To make more buildings more sustainable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ea typeface="Quattrocento Sans"/>
              <a:cs typeface="Arial" panose="020B0604020202020204" pitchFamily="34" charset="0"/>
              <a:sym typeface="Quattrocento Sans"/>
            </a:endParaRPr>
          </a:p>
        </p:txBody>
      </p:sp>
      <p:sp>
        <p:nvSpPr>
          <p:cNvPr id="653" name="Shape 653"/>
          <p:cNvSpPr txBox="1"/>
          <p:nvPr/>
        </p:nvSpPr>
        <p:spPr>
          <a:xfrm>
            <a:off x="770231" y="3925874"/>
            <a:ext cx="6471900" cy="246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0" lvl="1">
              <a:buClr>
                <a:srgbClr val="C00000"/>
              </a:buClr>
              <a:buSzPts val="2400"/>
            </a:pPr>
            <a:r>
              <a:rPr lang="en" b="1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MOU signed July 2014: AIA, ASHRAE, ICC, IES &amp; USGBC</a:t>
            </a:r>
            <a:endParaRPr sz="105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400"/>
              <a:buFont typeface="Arial"/>
              <a:buChar char="•"/>
            </a:pPr>
            <a:r>
              <a:rPr lang="en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Applies in U.S. and Canada</a:t>
            </a:r>
            <a:endParaRPr sz="105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400"/>
              <a:buFont typeface="Arial"/>
              <a:buChar char="•"/>
            </a:pPr>
            <a:r>
              <a:rPr lang="en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Committee will revise 189.1 using ASHRAE procedures</a:t>
            </a:r>
            <a:endParaRPr sz="105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marL="257175" lvl="1" indent="-257175">
              <a:spcBef>
                <a:spcPts val="900"/>
              </a:spcBef>
              <a:buClr>
                <a:srgbClr val="00B0F0"/>
              </a:buClr>
              <a:buSzPts val="2400"/>
              <a:buFont typeface="Arial"/>
              <a:buChar char="•"/>
            </a:pPr>
            <a:r>
              <a:rPr lang="en" dirty="0">
                <a:solidFill>
                  <a:srgbClr val="002060"/>
                </a:solidFill>
                <a:ea typeface="Quattrocento Sans"/>
                <a:cs typeface="Quattrocento Sans"/>
                <a:sym typeface="Quattrocento Sans"/>
              </a:rPr>
              <a:t>ICC will develop administrative and enforcement structure around 189.1 </a:t>
            </a:r>
            <a:endParaRPr sz="105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pic>
        <p:nvPicPr>
          <p:cNvPr id="654" name="Shape 654" descr="Unknown.jpe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131" y="3221367"/>
            <a:ext cx="1525682" cy="1849157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655" name="Shape 655" descr="Image result for ashrae logo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9950" y="5638800"/>
            <a:ext cx="1207716" cy="834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Shape 65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1863368"/>
            <a:ext cx="1653763" cy="2062506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miter lim="8000"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3400" y="228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Example: Coordination &amp; Convergence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87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6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675" y="1374850"/>
            <a:ext cx="10727349" cy="44613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33400" y="2286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Example: Coordination &amp; Convergence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52400"/>
            <a:ext cx="3581400" cy="1066800"/>
          </a:xfrm>
          <a:prstGeom prst="rect">
            <a:avLst/>
          </a:prstGeom>
          <a:solidFill>
            <a:srgbClr val="005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3400" y="2286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Sustainable Building Trends – Driving Standardization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14598"/>
            <a:ext cx="7848600" cy="47624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+mn-lt"/>
              </a:rPr>
              <a:t>New </a:t>
            </a:r>
            <a:r>
              <a:rPr lang="en-US" sz="2000" b="1" dirty="0">
                <a:latin typeface="+mn-lt"/>
              </a:rPr>
              <a:t>standards </a:t>
            </a:r>
            <a:r>
              <a:rPr lang="en-US" sz="2000" b="1" dirty="0" smtClean="0">
                <a:latin typeface="+mn-lt"/>
              </a:rPr>
              <a:t>focused </a:t>
            </a:r>
            <a:r>
              <a:rPr lang="en-US" sz="2000" b="1" dirty="0">
                <a:latin typeface="+mn-lt"/>
              </a:rPr>
              <a:t>on sustainability in </a:t>
            </a:r>
            <a:r>
              <a:rPr lang="en-US" sz="2000" b="1" dirty="0" smtClean="0">
                <a:latin typeface="+mn-lt"/>
              </a:rPr>
              <a:t>particular </a:t>
            </a:r>
            <a:r>
              <a:rPr lang="en-US" sz="2000" b="1" dirty="0">
                <a:latin typeface="+mn-lt"/>
              </a:rPr>
              <a:t>topic or </a:t>
            </a:r>
            <a:r>
              <a:rPr lang="en-US" sz="2000" b="1" dirty="0" smtClean="0">
                <a:latin typeface="+mn-lt"/>
              </a:rPr>
              <a:t>technologies</a:t>
            </a:r>
          </a:p>
          <a:p>
            <a:r>
              <a:rPr lang="en-US" sz="2000" dirty="0" smtClean="0">
                <a:latin typeface="+mn-lt"/>
              </a:rPr>
              <a:t>Sustainability </a:t>
            </a:r>
            <a:r>
              <a:rPr lang="en-US" sz="2000" dirty="0">
                <a:latin typeface="+mn-lt"/>
              </a:rPr>
              <a:t>Assessment for </a:t>
            </a:r>
            <a:r>
              <a:rPr lang="en-US" sz="2000" dirty="0" smtClean="0">
                <a:latin typeface="+mn-lt"/>
              </a:rPr>
              <a:t>Carpet (NSF 140)</a:t>
            </a:r>
          </a:p>
          <a:p>
            <a:r>
              <a:rPr lang="en-US" sz="2000" dirty="0" smtClean="0">
                <a:latin typeface="+mn-lt"/>
              </a:rPr>
              <a:t>Sustainable Roofing Systems (ASTM D7851)</a:t>
            </a:r>
          </a:p>
          <a:p>
            <a:r>
              <a:rPr lang="en-US" sz="2000" dirty="0" err="1" smtClean="0">
                <a:latin typeface="+mn-lt"/>
              </a:rPr>
              <a:t>Biobased</a:t>
            </a:r>
            <a:r>
              <a:rPr lang="en-US" sz="2000" dirty="0" smtClean="0">
                <a:latin typeface="+mn-lt"/>
              </a:rPr>
              <a:t> Materials (ASTM D6866)</a:t>
            </a:r>
            <a:endParaRPr lang="en-US" sz="2000" dirty="0">
              <a:latin typeface="+mn-lt"/>
            </a:endParaRPr>
          </a:p>
          <a:p>
            <a:pPr lvl="1"/>
            <a:endParaRPr lang="en-US" sz="2000" dirty="0">
              <a:latin typeface="+mn-lt"/>
            </a:endParaRPr>
          </a:p>
          <a:p>
            <a:pPr marL="0" indent="0">
              <a:buNone/>
            </a:pPr>
            <a:r>
              <a:rPr lang="en-US" sz="2000" b="1" dirty="0">
                <a:latin typeface="+mn-lt"/>
              </a:rPr>
              <a:t>Sustainable building standards have </a:t>
            </a:r>
            <a:r>
              <a:rPr lang="en-US" sz="2000" b="1" dirty="0" smtClean="0">
                <a:latin typeface="+mn-lt"/>
              </a:rPr>
              <a:t>spurred and influenced </a:t>
            </a:r>
            <a:r>
              <a:rPr lang="en-US" sz="2000" b="1" dirty="0">
                <a:latin typeface="+mn-lt"/>
              </a:rPr>
              <a:t>basic performance/health/safety standards for various </a:t>
            </a:r>
            <a:r>
              <a:rPr lang="en-US" sz="2000" b="1" dirty="0" smtClean="0">
                <a:latin typeface="+mn-lt"/>
              </a:rPr>
              <a:t>technologies.</a:t>
            </a:r>
            <a:r>
              <a:rPr lang="en-US" sz="2000" b="1" dirty="0">
                <a:latin typeface="+mn-lt"/>
              </a:rPr>
              <a:t>  </a:t>
            </a:r>
            <a:endParaRPr lang="en-US" sz="2000" b="1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Irrigation sprinklers (ASABE/ICC 802)</a:t>
            </a:r>
          </a:p>
          <a:p>
            <a:r>
              <a:rPr lang="en-US" sz="2000" dirty="0" smtClean="0">
                <a:latin typeface="+mn-lt"/>
              </a:rPr>
              <a:t>Solar </a:t>
            </a:r>
            <a:r>
              <a:rPr lang="en-US" sz="2000" dirty="0">
                <a:latin typeface="+mn-lt"/>
              </a:rPr>
              <a:t>thermal </a:t>
            </a:r>
            <a:r>
              <a:rPr lang="en-US" sz="2000" dirty="0" smtClean="0">
                <a:latin typeface="+mn-lt"/>
              </a:rPr>
              <a:t>products and systems (ICC 901/SRCC 100, ICC 900/SRCC 300, ICC/APSP 902/SRCC 400)</a:t>
            </a:r>
            <a:r>
              <a:rPr lang="en-US" sz="2000" dirty="0">
                <a:latin typeface="+mn-lt"/>
              </a:rPr>
              <a:t> 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Rainwater </a:t>
            </a:r>
            <a:r>
              <a:rPr lang="en-US" sz="2000" dirty="0">
                <a:latin typeface="+mn-lt"/>
              </a:rPr>
              <a:t>harvesting systems, (CSA B805/ICC 805)</a:t>
            </a:r>
          </a:p>
          <a:p>
            <a:endParaRPr lang="en-US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472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 idx="4294967295"/>
          </p:nvPr>
        </p:nvSpPr>
        <p:spPr>
          <a:xfrm>
            <a:off x="330389" y="154465"/>
            <a:ext cx="4785917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chemeClr val="bg1"/>
                </a:solidFill>
                <a:latin typeface="+mj-lt"/>
              </a:rPr>
              <a:t>Example: New Joint Standard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Content Placeholder 22"/>
          <p:cNvSpPr>
            <a:spLocks noGrp="1"/>
          </p:cNvSpPr>
          <p:nvPr>
            <p:ph idx="4294967295"/>
          </p:nvPr>
        </p:nvSpPr>
        <p:spPr>
          <a:xfrm>
            <a:off x="188794" y="2366329"/>
            <a:ext cx="8763000" cy="2362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600" dirty="0" smtClean="0">
                <a:latin typeface="+mj-lt"/>
              </a:rPr>
              <a:t>Scope</a:t>
            </a:r>
          </a:p>
          <a:p>
            <a:r>
              <a:rPr lang="en-US" sz="2000" dirty="0" smtClean="0">
                <a:latin typeface="+mn-lt"/>
              </a:rPr>
              <a:t>US/Canadian </a:t>
            </a:r>
            <a:r>
              <a:rPr lang="en-US" sz="2000" dirty="0" smtClean="0">
                <a:latin typeface="+mn-lt"/>
              </a:rPr>
              <a:t>rainwater harvesting </a:t>
            </a:r>
            <a:r>
              <a:rPr lang="en-US" sz="2000" dirty="0" smtClean="0">
                <a:latin typeface="+mn-lt"/>
              </a:rPr>
              <a:t>installations</a:t>
            </a:r>
          </a:p>
          <a:p>
            <a:r>
              <a:rPr lang="en-US" sz="2000" dirty="0" smtClean="0">
                <a:latin typeface="+mn-lt"/>
              </a:rPr>
              <a:t>Residential </a:t>
            </a:r>
            <a:r>
              <a:rPr lang="en-US" sz="2000" dirty="0" smtClean="0">
                <a:latin typeface="+mn-lt"/>
              </a:rPr>
              <a:t>and commercial </a:t>
            </a:r>
            <a:r>
              <a:rPr lang="en-US" sz="2000" dirty="0" smtClean="0">
                <a:latin typeface="+mn-lt"/>
              </a:rPr>
              <a:t>applications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Potable and </a:t>
            </a:r>
            <a:r>
              <a:rPr lang="en-US" sz="2000" dirty="0" err="1" smtClean="0">
                <a:latin typeface="+mn-lt"/>
              </a:rPr>
              <a:t>nonpotable</a:t>
            </a:r>
            <a:r>
              <a:rPr lang="en-US" sz="2000" dirty="0" smtClean="0">
                <a:latin typeface="+mn-lt"/>
              </a:rPr>
              <a:t> end uses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Rooftop and ground-level sources</a:t>
            </a:r>
          </a:p>
          <a:p>
            <a:r>
              <a:rPr lang="en-US" sz="2000" dirty="0" smtClean="0">
                <a:latin typeface="+mn-lt"/>
              </a:rPr>
              <a:t>Appendices addressing system sizing techniques, site-specific water safety plans</a:t>
            </a:r>
            <a:endParaRPr lang="en-US" sz="2000" dirty="0">
              <a:latin typeface="+mn-lt"/>
            </a:endParaRPr>
          </a:p>
        </p:txBody>
      </p:sp>
      <p:sp>
        <p:nvSpPr>
          <p:cNvPr id="4" name="Content Placeholder 22"/>
          <p:cNvSpPr txBox="1">
            <a:spLocks/>
          </p:cNvSpPr>
          <p:nvPr/>
        </p:nvSpPr>
        <p:spPr>
          <a:xfrm>
            <a:off x="2590800" y="4608975"/>
            <a:ext cx="7391400" cy="2582839"/>
          </a:xfrm>
          <a:prstGeom prst="rect">
            <a:avLst/>
          </a:prstGeom>
        </p:spPr>
        <p:txBody>
          <a:bodyPr vert="horz" lIns="91428" tIns="45713" rIns="91428" bIns="45713" rtlCol="0">
            <a:normAutofit fontScale="47500" lnSpcReduction="20000"/>
          </a:bodyPr>
          <a:lstStyle>
            <a:lvl1pPr marL="342857" indent="-342857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858" indent="-285715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59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002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147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289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4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77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2" indent="-228571" algn="l" defTabSz="91428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 dirty="0" smtClean="0">
                <a:latin typeface="+mj-lt"/>
              </a:rPr>
              <a:t>Approach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New standard drawing on existing CSA standards, ICC codes.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Coordinated with existing building/plumbing/health codes.</a:t>
            </a:r>
          </a:p>
          <a:p>
            <a:pPr>
              <a:lnSpc>
                <a:spcPct val="120000"/>
              </a:lnSpc>
            </a:pPr>
            <a:r>
              <a:rPr lang="en-US" sz="3800" dirty="0">
                <a:latin typeface="+mn-lt"/>
              </a:rPr>
              <a:t>Risk-based categorization of end use minimum water </a:t>
            </a:r>
            <a:r>
              <a:rPr lang="en-US" sz="3800" dirty="0" smtClean="0">
                <a:latin typeface="+mn-lt"/>
              </a:rPr>
              <a:t>quality.</a:t>
            </a:r>
            <a:endParaRPr lang="en-US" sz="3800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Performance and prescriptive water quality compliance options.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Accommodate regional construction practices where possible.</a:t>
            </a:r>
          </a:p>
        </p:txBody>
      </p:sp>
      <p:pic>
        <p:nvPicPr>
          <p:cNvPr id="5" name="Content Placeholder 18" descr="Rainwater System Schematic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3117" y="228600"/>
            <a:ext cx="3713226" cy="30554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03579" y="1411954"/>
            <a:ext cx="5039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CSA B805/ICC </a:t>
            </a:r>
            <a:r>
              <a:rPr lang="en-US" sz="2400" b="1" dirty="0" smtClean="0"/>
              <a:t>805-2018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Rainwater </a:t>
            </a:r>
            <a:r>
              <a:rPr lang="en-US" sz="2400" b="1" dirty="0" smtClean="0"/>
              <a:t>Harvesting Systems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465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D3E73DD3975E42AC1E1E7DD50AEAAA" ma:contentTypeVersion="8" ma:contentTypeDescription="Create a new document." ma:contentTypeScope="" ma:versionID="b991f7a3dc9fd7f89a5c373c34fea51a">
  <xsd:schema xmlns:xsd="http://www.w3.org/2001/XMLSchema" xmlns:xs="http://www.w3.org/2001/XMLSchema" xmlns:p="http://schemas.microsoft.com/office/2006/metadata/properties" xmlns:ns2="67c1d991-8c73-4336-b3c2-17628297114b" xmlns:ns3="fedf4e7a-b317-401e-b8be-b4135a4f07df" targetNamespace="http://schemas.microsoft.com/office/2006/metadata/properties" ma:root="true" ma:fieldsID="9ac9283a91c6e1c795cffbb681a2d8a8" ns2:_="" ns3:_="">
    <xsd:import namespace="67c1d991-8c73-4336-b3c2-17628297114b"/>
    <xsd:import namespace="fedf4e7a-b317-401e-b8be-b4135a4f07d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c1d991-8c73-4336-b3c2-17628297114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f4e7a-b317-401e-b8be-b4135a4f07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89DEFF-F986-4D65-B846-97978FC5602E}">
  <ds:schemaRefs>
    <ds:schemaRef ds:uri="http://purl.org/dc/terms/"/>
    <ds:schemaRef ds:uri="http://schemas.microsoft.com/office/2006/documentManagement/types"/>
    <ds:schemaRef ds:uri="67c1d991-8c73-4336-b3c2-17628297114b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fedf4e7a-b317-401e-b8be-b4135a4f07df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F4550B0-20E4-4DE2-84B3-4ADCE9BDD3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D12E78-DDDF-44DB-8EBE-802FDD822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c1d991-8c73-4336-b3c2-17628297114b"/>
    <ds:schemaRef ds:uri="fedf4e7a-b317-401e-b8be-b4135a4f0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3133</TotalTime>
  <Words>713</Words>
  <Application>Microsoft Office PowerPoint</Application>
  <PresentationFormat>On-screen Show (4:3)</PresentationFormat>
  <Paragraphs>95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Georgia</vt:lpstr>
      <vt:lpstr>Quattrocento Sans</vt:lpstr>
      <vt:lpstr>7_Office Theme</vt:lpstr>
      <vt:lpstr>PowerPoint Presentation</vt:lpstr>
      <vt:lpstr>ICC Core Expertise:  Model Building Codes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Example: New Joint Standard</vt:lpstr>
      <vt:lpstr>Joint ANSI/SCC Standard Development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Carmel Gieson</dc:creator>
  <cp:lastModifiedBy>Shawn Martin</cp:lastModifiedBy>
  <cp:revision>192</cp:revision>
  <dcterms:created xsi:type="dcterms:W3CDTF">2013-04-12T18:14:42Z</dcterms:created>
  <dcterms:modified xsi:type="dcterms:W3CDTF">2018-08-29T21:37:44Z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0x0101006FD3E73DD3975E42AC1E1E7DD50AEAAA</vt:lpwstr>
  </property>
</Properties>
</file>