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sldIdLst>
    <p:sldId id="265" r:id="rId2"/>
    <p:sldId id="277" r:id="rId3"/>
    <p:sldId id="278" r:id="rId4"/>
    <p:sldId id="279" r:id="rId5"/>
    <p:sldId id="280" r:id="rId6"/>
    <p:sldId id="281" r:id="rId7"/>
    <p:sldId id="282" r:id="rId8"/>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nesh Ashok" initials="GA" lastIdx="6" clrIdx="0">
    <p:extLst>
      <p:ext uri="{19B8F6BF-5375-455C-9EA6-DF929625EA0E}">
        <p15:presenceInfo xmlns:p15="http://schemas.microsoft.com/office/powerpoint/2012/main" userId="S-1-5-21-982128319-202332819-689510791-1375" providerId="AD"/>
      </p:ext>
    </p:extLst>
  </p:cmAuthor>
  <p:cmAuthor id="2" name="Vigneron Catherine" initials="VC" lastIdx="4" clrIdx="1">
    <p:extLst>
      <p:ext uri="{19B8F6BF-5375-455C-9EA6-DF929625EA0E}">
        <p15:presenceInfo xmlns:p15="http://schemas.microsoft.com/office/powerpoint/2012/main" userId="S-1-5-21-982128319-202332819-689510791-95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00" autoAdjust="0"/>
    <p:restoredTop sz="80366" autoAdjust="0"/>
  </p:normalViewPr>
  <p:slideViewPr>
    <p:cSldViewPr showGuides="1">
      <p:cViewPr varScale="1">
        <p:scale>
          <a:sx n="52" d="100"/>
          <a:sy n="52" d="100"/>
        </p:scale>
        <p:origin x="1156"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2018-08-22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eur-lex.europa.eu/LexUriServ/LexUriServ.do?uri=CELEX:32006L0123:EN:NO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c.europa.eu/transparency/regdoc/rep/1/2015/EN/1-2015-550-EN-F1-1.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c.europa.eu/DocsRoom/documents/2272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ffectLst/>
              </a:rPr>
              <a:t>Services account for 70% of the economic activity and a similar proportion of total employment in Europe. </a:t>
            </a:r>
          </a:p>
          <a:p>
            <a:endParaRPr lang="en-GB" dirty="0" smtClean="0">
              <a:effectLst/>
            </a:endParaRPr>
          </a:p>
          <a:p>
            <a:endParaRPr lang="en-GB"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effectLst/>
              </a:rPr>
              <a:t>There is a significant untapped potential from the development and use of European service standards. At present, most services are provided locally,</a:t>
            </a:r>
            <a:r>
              <a:rPr lang="en-GB" baseline="0" dirty="0" smtClean="0">
                <a:effectLst/>
              </a:rPr>
              <a:t> the </a:t>
            </a:r>
            <a:r>
              <a:rPr lang="en-GB" dirty="0" smtClean="0">
                <a:effectLst/>
              </a:rPr>
              <a:t>cross-border services only account for 5% of EU GDP, compared with 17% for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effectLst/>
              </a:rPr>
              <a:t>The role of standardization in the creation of an Internal Market for services has been recognized by the </a:t>
            </a:r>
            <a:r>
              <a:rPr lang="en-GB" dirty="0" smtClean="0">
                <a:effectLst/>
                <a:hlinkClick r:id="rId3"/>
              </a:rPr>
              <a:t>Directive on Services (2006/123)</a:t>
            </a:r>
            <a:r>
              <a:rPr lang="en-GB" dirty="0" smtClean="0">
                <a:effectLst/>
              </a:rPr>
              <a:t>. The Directive encourages the development of European standards to facilitate compatibility between services, information to the recipient and quality of service provision. This is confirmed in the more recent Commission Communication on </a:t>
            </a:r>
            <a:r>
              <a:rPr lang="en-GB" dirty="0" smtClean="0">
                <a:effectLst/>
                <a:hlinkClick r:id="rId4"/>
              </a:rPr>
              <a:t>Upgrading the Single Market (COM (2015)550)</a:t>
            </a:r>
            <a:r>
              <a:rPr lang="en-GB" dirty="0" smtClean="0">
                <a:effectLst/>
              </a:rPr>
              <a:t> published in 2015.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effectLst/>
              </a:rPr>
              <a:t>The number of European standards in the area of services has increased in recent years; nevertheless, their number is still small (between 1% and 2% of total number of standards) in comparison to the total number of European standards and the economic importance of the service sector in Europe.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Within CEN, service standardization is a high priority topic and the importance of European service standardization is increasingly being recognised in the EU policy agenda.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2</a:t>
            </a:fld>
            <a:endParaRPr lang="en-GB"/>
          </a:p>
        </p:txBody>
      </p:sp>
    </p:spTree>
    <p:extLst>
      <p:ext uri="{BB962C8B-B14F-4D97-AF65-F5344CB8AC3E}">
        <p14:creationId xmlns:p14="http://schemas.microsoft.com/office/powerpoint/2010/main" val="85482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ffectLst/>
              </a:rPr>
              <a:t>The </a:t>
            </a:r>
            <a:r>
              <a:rPr lang="en-GB" dirty="0" smtClean="0">
                <a:effectLst/>
                <a:hlinkClick r:id="rId3"/>
              </a:rPr>
              <a:t>Joint Initiative on Standardisation</a:t>
            </a:r>
            <a:r>
              <a:rPr lang="en-GB" dirty="0" smtClean="0">
                <a:effectLst/>
              </a:rPr>
              <a:t> was established in 2016</a:t>
            </a:r>
            <a:r>
              <a:rPr lang="en-GB" baseline="0" dirty="0" smtClean="0">
                <a:effectLst/>
              </a:rPr>
              <a:t> by EC and </a:t>
            </a:r>
            <a:r>
              <a:rPr lang="en-GB" dirty="0" smtClean="0">
                <a:effectLst/>
              </a:rPr>
              <a:t>sets out a shared vision for European standardisation. Its aim is to speed up and better prioritise standard setting across Europe, and one its actions is</a:t>
            </a:r>
            <a:r>
              <a:rPr lang="en-GB" baseline="0" dirty="0" smtClean="0">
                <a:effectLst/>
              </a:rPr>
              <a:t> dedicated to services, namely to encourage the development of European standards with a view to facilitate cross border provision of services </a:t>
            </a:r>
            <a:r>
              <a:rPr lang="en-GB" sz="1200" kern="1200" baseline="0" dirty="0" smtClean="0">
                <a:solidFill>
                  <a:schemeClr val="tx1"/>
                </a:solidFill>
                <a:effectLst/>
                <a:latin typeface="+mn-lt"/>
                <a:ea typeface="+mn-ea"/>
                <a:cs typeface="+mn-cs"/>
              </a:rPr>
              <a:t>and </a:t>
            </a:r>
            <a:r>
              <a:rPr lang="en-US" sz="1200" kern="1200" baseline="0" dirty="0" smtClean="0">
                <a:solidFill>
                  <a:schemeClr val="tx1"/>
                </a:solidFill>
                <a:effectLst/>
                <a:latin typeface="+mn-lt"/>
                <a:ea typeface="+mn-ea"/>
                <a:cs typeface="+mn-cs"/>
              </a:rPr>
              <a:t>to help integrate Europe's service markets.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For each and every action, a number of sponsors concur to achieve the objectives of the action. For JIS action 12- led by CEN- we count 14 sponsors among which NSBs and European associations such as EURALARM, European Services Alliance and European Small .</a:t>
            </a:r>
          </a:p>
          <a:p>
            <a:endParaRPr lang="en-US" sz="1200" kern="1200" baseline="0" dirty="0" smtClean="0">
              <a:solidFill>
                <a:schemeClr val="tx1"/>
              </a:solidFill>
              <a:effectLst/>
              <a:latin typeface="+mn-lt"/>
              <a:ea typeface="+mn-ea"/>
              <a:cs typeface="+mn-cs"/>
            </a:endParaRPr>
          </a:p>
          <a:p>
            <a:r>
              <a:rPr lang="en-GB" baseline="0" dirty="0" smtClean="0"/>
              <a:t>At that time, CEN was developing a strategy for standardization in the area of services and the sponsors concurred to this initiative. They joined the CEN/CA Strategic Advisory Group on Services and supported the three objectives of the JIS Action 12.</a:t>
            </a:r>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1636DBB-B0B8-4B9C-A11A-F32987B5BEA2}" type="slidenum">
              <a:rPr lang="en-GB" smtClean="0"/>
              <a:t>3</a:t>
            </a:fld>
            <a:endParaRPr lang="en-GB"/>
          </a:p>
        </p:txBody>
      </p:sp>
    </p:spTree>
    <p:extLst>
      <p:ext uri="{BB962C8B-B14F-4D97-AF65-F5344CB8AC3E}">
        <p14:creationId xmlns:p14="http://schemas.microsoft.com/office/powerpoint/2010/main" val="90225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methodology</a:t>
            </a:r>
            <a:r>
              <a:rPr lang="en-GB" baseline="0" dirty="0" smtClean="0"/>
              <a:t> was applied to the </a:t>
            </a:r>
            <a:r>
              <a:rPr lang="en-GB" dirty="0" smtClean="0"/>
              <a:t>NACE list of activity sectors, which specifies 88 discrete areas of economic activity</a:t>
            </a:r>
          </a:p>
          <a:p>
            <a:endParaRPr lang="en-GB" dirty="0" smtClean="0"/>
          </a:p>
          <a:p>
            <a:pPr>
              <a:spcBef>
                <a:spcPts val="300"/>
              </a:spcBef>
            </a:pPr>
            <a:r>
              <a:rPr lang="en-GB" sz="2000" dirty="0" smtClean="0"/>
              <a:t>The methodology consisted</a:t>
            </a:r>
            <a:r>
              <a:rPr lang="en-GB" sz="2000" baseline="0" dirty="0" smtClean="0"/>
              <a:t> of </a:t>
            </a:r>
            <a:r>
              <a:rPr lang="en-GB" sz="2000" dirty="0" smtClean="0"/>
              <a:t>a prioritisation process to assess which of the remaining sectors appear to have greater or lesser potential for European service standardisation, based on:</a:t>
            </a:r>
          </a:p>
          <a:p>
            <a:pPr lvl="1">
              <a:spcBef>
                <a:spcPts val="0"/>
              </a:spcBef>
            </a:pPr>
            <a:r>
              <a:rPr lang="en-GB" sz="1600" dirty="0" smtClean="0"/>
              <a:t>The </a:t>
            </a:r>
            <a:r>
              <a:rPr lang="en-GB" sz="1600" b="1" dirty="0" smtClean="0"/>
              <a:t>existence of national standards </a:t>
            </a:r>
            <a:r>
              <a:rPr lang="en-GB" sz="1600" dirty="0" smtClean="0"/>
              <a:t>within the sector in one/several EU countries</a:t>
            </a:r>
          </a:p>
          <a:p>
            <a:pPr lvl="1">
              <a:spcBef>
                <a:spcPts val="0"/>
              </a:spcBef>
            </a:pPr>
            <a:r>
              <a:rPr lang="en-GB" sz="1600" dirty="0" smtClean="0"/>
              <a:t>The </a:t>
            </a:r>
            <a:r>
              <a:rPr lang="en-GB" sz="1600" b="1" dirty="0" smtClean="0"/>
              <a:t>prioritisation of the sector within EU policy</a:t>
            </a:r>
          </a:p>
          <a:p>
            <a:pPr lvl="1">
              <a:spcBef>
                <a:spcPts val="0"/>
              </a:spcBef>
            </a:pPr>
            <a:r>
              <a:rPr lang="en-GB" sz="1600" dirty="0" smtClean="0"/>
              <a:t>The existence of consumer problems or issues (higher than average consumer detriment identified within EUROSTAT/ European Commission studies)</a:t>
            </a:r>
          </a:p>
          <a:p>
            <a:pPr lvl="1">
              <a:spcBef>
                <a:spcPts val="0"/>
              </a:spcBef>
            </a:pPr>
            <a:r>
              <a:rPr lang="en-GB" sz="1600" dirty="0" smtClean="0"/>
              <a:t>The extent to which the </a:t>
            </a:r>
            <a:r>
              <a:rPr lang="en-GB" sz="1600" b="1" dirty="0" smtClean="0"/>
              <a:t>sector is undergoing change as a result of the major trends</a:t>
            </a:r>
            <a:r>
              <a:rPr lang="en-GB" sz="1600" dirty="0" smtClean="0"/>
              <a:t> identified in the CEN Strategic Plan</a:t>
            </a:r>
          </a:p>
          <a:p>
            <a:pPr lvl="1">
              <a:spcBef>
                <a:spcPts val="0"/>
              </a:spcBef>
            </a:pPr>
            <a:endParaRPr lang="en-GB" sz="1600" dirty="0" smtClean="0"/>
          </a:p>
          <a:p>
            <a:pPr lvl="0">
              <a:spcBef>
                <a:spcPts val="0"/>
              </a:spcBef>
            </a:pPr>
            <a:r>
              <a:rPr lang="en-GB" sz="1600" dirty="0" smtClean="0"/>
              <a:t>The communication campaign is under development. The deliverables aim at facilitating the dialogue with the stakeholders of the 5 sectors but</a:t>
            </a:r>
            <a:r>
              <a:rPr lang="en-GB" sz="1600" baseline="0" dirty="0" smtClean="0"/>
              <a:t> also raising awareness of the manufacturing industry of the possibility of using standards as a tool to provide high quality products that met new needs of their customers. </a:t>
            </a:r>
            <a:endParaRPr lang="en-GB" sz="1600" dirty="0" smtClean="0"/>
          </a:p>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4</a:t>
            </a:fld>
            <a:endParaRPr lang="en-GB"/>
          </a:p>
        </p:txBody>
      </p:sp>
    </p:spTree>
    <p:extLst>
      <p:ext uri="{BB962C8B-B14F-4D97-AF65-F5344CB8AC3E}">
        <p14:creationId xmlns:p14="http://schemas.microsoft.com/office/powerpoint/2010/main" val="2853291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showcase the list</a:t>
            </a:r>
            <a:r>
              <a:rPr lang="en-GB" baseline="0" dirty="0" smtClean="0"/>
              <a:t> of 10 actions. </a:t>
            </a:r>
          </a:p>
          <a:p>
            <a:endParaRPr lang="en-GB" baseline="0" dirty="0" smtClean="0"/>
          </a:p>
          <a:p>
            <a:r>
              <a:rPr lang="en-GB" baseline="0" dirty="0" smtClean="0"/>
              <a:t>In RED the actions that were completed or </a:t>
            </a:r>
            <a:r>
              <a:rPr lang="en-GB" baseline="0" smtClean="0"/>
              <a:t>under development.</a:t>
            </a:r>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5</a:t>
            </a:fld>
            <a:endParaRPr lang="en-GB"/>
          </a:p>
        </p:txBody>
      </p:sp>
    </p:spTree>
    <p:extLst>
      <p:ext uri="{BB962C8B-B14F-4D97-AF65-F5344CB8AC3E}">
        <p14:creationId xmlns:p14="http://schemas.microsoft.com/office/powerpoint/2010/main" val="1946567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1636DBB-B0B8-4B9C-A11A-F32987B5BEA2}" type="slidenum">
              <a:rPr lang="en-GB" smtClean="0"/>
              <a:t>6</a:t>
            </a:fld>
            <a:endParaRPr lang="en-GB"/>
          </a:p>
        </p:txBody>
      </p:sp>
    </p:spTree>
    <p:extLst>
      <p:ext uri="{BB962C8B-B14F-4D97-AF65-F5344CB8AC3E}">
        <p14:creationId xmlns:p14="http://schemas.microsoft.com/office/powerpoint/2010/main" val="422345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smtClean="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Name of Speaker </a:t>
            </a:r>
          </a:p>
          <a:p>
            <a:r>
              <a:rPr lang="en-US" dirty="0" smtClean="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smtClean="0"/>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smtClean="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dirty="0" smtClean="0"/>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dt="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64" y="2130426"/>
            <a:ext cx="11777508" cy="1470025"/>
          </a:xfrm>
        </p:spPr>
        <p:txBody>
          <a:bodyPr>
            <a:normAutofit/>
          </a:bodyPr>
          <a:lstStyle/>
          <a:p>
            <a:pPr marL="0" eaLnBrk="1" hangingPunct="1">
              <a:spcBef>
                <a:spcPct val="20000"/>
              </a:spcBef>
              <a:buSzPct val="90000"/>
              <a:defRPr/>
            </a:pPr>
            <a:r>
              <a:rPr lang="en-GB" sz="4000" b="1" dirty="0"/>
              <a:t>CEN Strategic Plan on Services </a:t>
            </a:r>
            <a:r>
              <a:rPr lang="en-GB" sz="4000" b="1" dirty="0" smtClean="0"/>
              <a:t>Standardization</a:t>
            </a:r>
            <a:endParaRPr lang="en-GB" sz="4000" dirty="0"/>
          </a:p>
        </p:txBody>
      </p:sp>
      <p:sp>
        <p:nvSpPr>
          <p:cNvPr id="3" name="Subtitle 2"/>
          <p:cNvSpPr>
            <a:spLocks noGrp="1"/>
          </p:cNvSpPr>
          <p:nvPr>
            <p:ph type="subTitle" idx="1"/>
          </p:nvPr>
        </p:nvSpPr>
        <p:spPr>
          <a:xfrm>
            <a:off x="367164" y="3717032"/>
            <a:ext cx="8105100" cy="1752600"/>
          </a:xfrm>
        </p:spPr>
        <p:txBody>
          <a:bodyPr>
            <a:noAutofit/>
          </a:bodyPr>
          <a:lstStyle/>
          <a:p>
            <a:r>
              <a:rPr lang="en-GB" sz="3200" dirty="0"/>
              <a:t>Javier </a:t>
            </a:r>
            <a:r>
              <a:rPr lang="en-GB" sz="3200" dirty="0" smtClean="0"/>
              <a:t>GARCIA DIAZ</a:t>
            </a:r>
            <a:endParaRPr lang="en-GB" sz="3200" dirty="0"/>
          </a:p>
          <a:p>
            <a:r>
              <a:rPr lang="en-GB" sz="3200" dirty="0" smtClean="0"/>
              <a:t>CENELEC VP Technical</a:t>
            </a:r>
            <a:endParaRPr lang="en-GB" sz="3200" dirty="0"/>
          </a:p>
          <a:p>
            <a:endParaRPr lang="en-GB" sz="3200" dirty="0"/>
          </a:p>
        </p:txBody>
      </p:sp>
    </p:spTree>
    <p:extLst>
      <p:ext uri="{BB962C8B-B14F-4D97-AF65-F5344CB8AC3E}">
        <p14:creationId xmlns:p14="http://schemas.microsoft.com/office/powerpoint/2010/main" val="98253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noAutofit/>
          </a:bodyPr>
          <a:lstStyle/>
          <a:p>
            <a:r>
              <a:rPr lang="en-GB" b="1" dirty="0" smtClean="0"/>
              <a:t>Services and EU Policies </a:t>
            </a:r>
            <a:endParaRPr lang="en-GB" b="1" dirty="0"/>
          </a:p>
        </p:txBody>
      </p:sp>
      <p:sp>
        <p:nvSpPr>
          <p:cNvPr id="3" name="Content Placeholder 2"/>
          <p:cNvSpPr>
            <a:spLocks noGrp="1"/>
          </p:cNvSpPr>
          <p:nvPr>
            <p:ph sz="half" idx="1"/>
          </p:nvPr>
        </p:nvSpPr>
        <p:spPr>
          <a:xfrm>
            <a:off x="479376" y="1412776"/>
            <a:ext cx="10657184" cy="4269242"/>
          </a:xfrm>
        </p:spPr>
        <p:txBody>
          <a:bodyPr>
            <a:normAutofit/>
          </a:bodyPr>
          <a:lstStyle/>
          <a:p>
            <a:r>
              <a:rPr lang="en-GB" dirty="0" smtClean="0"/>
              <a:t>Services </a:t>
            </a:r>
            <a:r>
              <a:rPr lang="en-GB" dirty="0"/>
              <a:t>industries account for approximatively 70% of EU GDP</a:t>
            </a:r>
          </a:p>
          <a:p>
            <a:r>
              <a:rPr lang="en-GB" dirty="0" smtClean="0"/>
              <a:t>At </a:t>
            </a:r>
            <a:r>
              <a:rPr lang="en-GB" dirty="0"/>
              <a:t>present, cross-border services only account for 5% of EU GDP, compared with 17% for </a:t>
            </a:r>
            <a:r>
              <a:rPr lang="en-GB" dirty="0" smtClean="0"/>
              <a:t>goods</a:t>
            </a:r>
          </a:p>
          <a:p>
            <a:r>
              <a:rPr lang="en-GB" dirty="0" smtClean="0"/>
              <a:t>Legal basis for services standardization: EU Directive on services 2006</a:t>
            </a:r>
          </a:p>
          <a:p>
            <a:r>
              <a:rPr lang="en-GB" dirty="0" smtClean="0"/>
              <a:t>a </a:t>
            </a:r>
            <a:r>
              <a:rPr lang="en-GB" dirty="0"/>
              <a:t>more ambitious implementation of the existing services directive alone would yield </a:t>
            </a:r>
            <a:r>
              <a:rPr lang="en-GB" b="1" dirty="0"/>
              <a:t>a 1.8 % increase in EU </a:t>
            </a:r>
            <a:r>
              <a:rPr lang="en-GB" b="1" dirty="0" smtClean="0"/>
              <a:t>GDP</a:t>
            </a:r>
            <a:endParaRPr lang="en-GB"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830435" y="5309003"/>
            <a:ext cx="2361565" cy="1548997"/>
          </a:xfrm>
        </p:spPr>
      </p:pic>
    </p:spTree>
    <p:extLst>
      <p:ext uri="{BB962C8B-B14F-4D97-AF65-F5344CB8AC3E}">
        <p14:creationId xmlns:p14="http://schemas.microsoft.com/office/powerpoint/2010/main" val="31893125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638175"/>
          </a:xfrm>
        </p:spPr>
        <p:txBody>
          <a:bodyPr>
            <a:noAutofit/>
          </a:bodyPr>
          <a:lstStyle/>
          <a:p>
            <a:r>
              <a:rPr lang="en-GB" b="1" dirty="0" smtClean="0"/>
              <a:t>Specific Initiatives on Services </a:t>
            </a:r>
            <a:endParaRPr lang="en-GB" b="1" dirty="0">
              <a:solidFill>
                <a:srgbClr val="FF0000"/>
              </a:solidFill>
            </a:endParaRPr>
          </a:p>
        </p:txBody>
      </p:sp>
      <p:sp>
        <p:nvSpPr>
          <p:cNvPr id="3" name="Content Placeholder 2"/>
          <p:cNvSpPr>
            <a:spLocks noGrp="1"/>
          </p:cNvSpPr>
          <p:nvPr>
            <p:ph sz="half" idx="1"/>
          </p:nvPr>
        </p:nvSpPr>
        <p:spPr>
          <a:xfrm>
            <a:off x="515380" y="1268760"/>
            <a:ext cx="11161240" cy="4486275"/>
          </a:xfrm>
        </p:spPr>
        <p:txBody>
          <a:bodyPr>
            <a:noAutofit/>
          </a:bodyPr>
          <a:lstStyle/>
          <a:p>
            <a:pPr marL="0" indent="0">
              <a:buNone/>
            </a:pPr>
            <a:r>
              <a:rPr lang="en-US" sz="2000" b="1" dirty="0" smtClean="0"/>
              <a:t>Joint Initiative on Standardization (JIS) focuses on services</a:t>
            </a:r>
          </a:p>
          <a:p>
            <a:pPr marL="0" indent="0">
              <a:buNone/>
            </a:pPr>
            <a:r>
              <a:rPr lang="en-US" sz="1800" b="1" dirty="0">
                <a:solidFill>
                  <a:srgbClr val="00B0F0"/>
                </a:solidFill>
              </a:rPr>
              <a:t>ACTION 12- Encouraging the greater development and use of European Service Standards to help integrate Europe's service markets</a:t>
            </a:r>
          </a:p>
          <a:p>
            <a:pPr marL="0" indent="0">
              <a:buNone/>
            </a:pPr>
            <a:r>
              <a:rPr lang="en-US" sz="1800" b="1" dirty="0">
                <a:solidFill>
                  <a:srgbClr val="00B0F0"/>
                </a:solidFill>
              </a:rPr>
              <a:t>Scope and objectives: </a:t>
            </a:r>
            <a:endParaRPr lang="en-US" sz="1800" dirty="0"/>
          </a:p>
          <a:p>
            <a:r>
              <a:rPr lang="en-US" sz="1800" dirty="0"/>
              <a:t>To promote where appropriate the increased development and use of market driven European service standards to benefit European businesses and consumers, through:</a:t>
            </a:r>
          </a:p>
          <a:p>
            <a:pPr marL="971550" lvl="1" indent="-285750"/>
            <a:r>
              <a:rPr lang="en-US" sz="1800" dirty="0"/>
              <a:t>better identification and prioritization of </a:t>
            </a:r>
            <a:r>
              <a:rPr lang="en-US" sz="1800" dirty="0" smtClean="0"/>
              <a:t>services areas</a:t>
            </a:r>
            <a:endParaRPr lang="en-US" sz="1800" dirty="0"/>
          </a:p>
          <a:p>
            <a:pPr marL="971550" lvl="1" indent="-285750"/>
            <a:r>
              <a:rPr lang="en-US" sz="1800" dirty="0"/>
              <a:t>increased awareness and understanding of services </a:t>
            </a:r>
            <a:r>
              <a:rPr lang="en-US" sz="1800" dirty="0" smtClean="0"/>
              <a:t>standardization</a:t>
            </a:r>
            <a:endParaRPr lang="en-US" sz="1800" dirty="0"/>
          </a:p>
          <a:p>
            <a:pPr marL="971550" lvl="1" indent="-285750"/>
            <a:r>
              <a:rPr lang="en-US" sz="1800" dirty="0" smtClean="0"/>
              <a:t>greater </a:t>
            </a:r>
            <a:r>
              <a:rPr lang="en-US" sz="1800" dirty="0"/>
              <a:t>involvement of services providers and users in services </a:t>
            </a:r>
            <a:r>
              <a:rPr lang="en-US" sz="1800" dirty="0" smtClean="0"/>
              <a:t>standardization</a:t>
            </a:r>
          </a:p>
          <a:p>
            <a:pPr marL="971550" lvl="1" indent="-285750"/>
            <a:endParaRPr lang="en-US" sz="1800" dirty="0" smtClean="0"/>
          </a:p>
          <a:p>
            <a:pPr indent="0">
              <a:buNone/>
            </a:pPr>
            <a:r>
              <a:rPr lang="en-US" sz="2400" dirty="0" smtClean="0"/>
              <a:t>Action leader: CEN (CEN CA SAGS)</a:t>
            </a:r>
          </a:p>
          <a:p>
            <a:pPr indent="0">
              <a:buNone/>
            </a:pPr>
            <a:r>
              <a:rPr lang="en-US" sz="2400" b="1" dirty="0" smtClean="0"/>
              <a:t>CEN Strategic Advisory Group </a:t>
            </a:r>
            <a:r>
              <a:rPr lang="en-US" sz="2400" b="1" dirty="0"/>
              <a:t>on Services(SAGS</a:t>
            </a:r>
            <a:r>
              <a:rPr lang="en-US" sz="2400" dirty="0"/>
              <a:t>) </a:t>
            </a:r>
            <a:r>
              <a:rPr lang="en-US" sz="2400" dirty="0" smtClean="0"/>
              <a:t>defined a </a:t>
            </a:r>
            <a:r>
              <a:rPr lang="en-US" sz="2400" b="1" dirty="0" smtClean="0"/>
              <a:t>strategic plan</a:t>
            </a:r>
            <a:r>
              <a:rPr lang="en-US" sz="2400" dirty="0" smtClean="0"/>
              <a:t> to prepare us to better engage with service stakeholders.</a:t>
            </a:r>
          </a:p>
          <a:p>
            <a:pPr lvl="1" indent="0">
              <a:buNone/>
            </a:pPr>
            <a:endParaRPr lang="en-US" sz="1800" dirty="0"/>
          </a:p>
        </p:txBody>
      </p:sp>
    </p:spTree>
    <p:extLst>
      <p:ext uri="{BB962C8B-B14F-4D97-AF65-F5344CB8AC3E}">
        <p14:creationId xmlns:p14="http://schemas.microsoft.com/office/powerpoint/2010/main" val="27158346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768409" y="3068960"/>
            <a:ext cx="2423591" cy="2542456"/>
          </a:xfrm>
        </p:spPr>
      </p:pic>
      <p:sp>
        <p:nvSpPr>
          <p:cNvPr id="2" name="Title 1"/>
          <p:cNvSpPr>
            <a:spLocks noGrp="1"/>
          </p:cNvSpPr>
          <p:nvPr>
            <p:ph type="title"/>
          </p:nvPr>
        </p:nvSpPr>
        <p:spPr>
          <a:xfrm>
            <a:off x="0" y="198630"/>
            <a:ext cx="8904312" cy="1214146"/>
          </a:xfrm>
        </p:spPr>
        <p:txBody>
          <a:bodyPr>
            <a:noAutofit/>
          </a:bodyPr>
          <a:lstStyle/>
          <a:p>
            <a:r>
              <a:rPr lang="en-GB" b="1" dirty="0" smtClean="0"/>
              <a:t>Implementation of CEN </a:t>
            </a:r>
            <a:r>
              <a:rPr lang="en-GB" b="1" dirty="0"/>
              <a:t>Strategic Plan for Services Standardization</a:t>
            </a:r>
          </a:p>
        </p:txBody>
      </p:sp>
      <p:sp>
        <p:nvSpPr>
          <p:cNvPr id="3" name="Content Placeholder 2"/>
          <p:cNvSpPr>
            <a:spLocks noGrp="1"/>
          </p:cNvSpPr>
          <p:nvPr>
            <p:ph sz="half" idx="1"/>
          </p:nvPr>
        </p:nvSpPr>
        <p:spPr>
          <a:xfrm>
            <a:off x="-168696" y="1628800"/>
            <a:ext cx="10585176" cy="4680520"/>
          </a:xfrm>
        </p:spPr>
        <p:txBody>
          <a:bodyPr>
            <a:noAutofit/>
          </a:bodyPr>
          <a:lstStyle/>
          <a:p>
            <a:pPr lvl="1">
              <a:buClr>
                <a:srgbClr val="00B0F0"/>
              </a:buClr>
              <a:buFont typeface="Wingdings" panose="05000000000000000000" pitchFamily="2" charset="2"/>
              <a:buChar char="§"/>
            </a:pPr>
            <a:r>
              <a:rPr lang="en-US" sz="2000" dirty="0" smtClean="0"/>
              <a:t>CEN SAGS prepared an </a:t>
            </a:r>
            <a:r>
              <a:rPr lang="en-US" sz="2000" b="1" dirty="0" smtClean="0"/>
              <a:t>Action </a:t>
            </a:r>
            <a:r>
              <a:rPr lang="en-US" sz="2000" b="1" dirty="0"/>
              <a:t>Plan </a:t>
            </a:r>
            <a:r>
              <a:rPr lang="en-US" sz="2000" b="1" dirty="0" smtClean="0"/>
              <a:t>consisting of 10 actions </a:t>
            </a:r>
            <a:r>
              <a:rPr lang="en-US" sz="2000" dirty="0"/>
              <a:t>t</a:t>
            </a:r>
            <a:r>
              <a:rPr lang="en-US" sz="2000" dirty="0" smtClean="0"/>
              <a:t>o achieve the three strategic objectives by 2019</a:t>
            </a:r>
          </a:p>
          <a:p>
            <a:pPr lvl="2"/>
            <a:r>
              <a:rPr lang="en-GB" sz="1600" dirty="0" smtClean="0"/>
              <a:t>CEN SAGS conducted </a:t>
            </a:r>
            <a:r>
              <a:rPr lang="en-GB" sz="1600" dirty="0"/>
              <a:t>a </a:t>
            </a:r>
            <a:r>
              <a:rPr lang="en-GB" sz="1600" b="1" dirty="0"/>
              <a:t>first pre-selection of sectors</a:t>
            </a:r>
            <a:r>
              <a:rPr lang="en-GB" sz="1600" dirty="0"/>
              <a:t>, drawing on the criteria set out in the CEN Strategic Plan, and </a:t>
            </a:r>
            <a:r>
              <a:rPr lang="en-GB" sz="1600" dirty="0" smtClean="0"/>
              <a:t>provided </a:t>
            </a:r>
            <a:r>
              <a:rPr lang="en-GB" sz="1600" dirty="0"/>
              <a:t>a list of sectors with the potential to benefit from European standardization (Action 4)</a:t>
            </a:r>
          </a:p>
          <a:p>
            <a:pPr lvl="2"/>
            <a:r>
              <a:rPr lang="en-GB" sz="1600" dirty="0" smtClean="0"/>
              <a:t>CEN SAGS defined and implemented </a:t>
            </a:r>
            <a:r>
              <a:rPr lang="en-GB" sz="1600" dirty="0"/>
              <a:t>a methodology for the prioritisation of sectors, </a:t>
            </a:r>
            <a:r>
              <a:rPr lang="en-GB" sz="1600" dirty="0" smtClean="0"/>
              <a:t>drawing </a:t>
            </a:r>
            <a:r>
              <a:rPr lang="en-GB" sz="1600" dirty="0"/>
              <a:t>on the criteria set out in the CEN Strategic Plan (Action 5), and providing a </a:t>
            </a:r>
            <a:r>
              <a:rPr lang="en-GB" sz="1600" b="1" dirty="0"/>
              <a:t>shortlist of five ‘high priority’ sectors </a:t>
            </a:r>
            <a:r>
              <a:rPr lang="en-GB" sz="1600" dirty="0"/>
              <a:t>to start a </a:t>
            </a:r>
            <a:r>
              <a:rPr lang="en-GB" sz="1600" dirty="0" smtClean="0"/>
              <a:t>dialogue</a:t>
            </a:r>
          </a:p>
          <a:p>
            <a:pPr marL="914400" lvl="2" indent="0">
              <a:buNone/>
            </a:pPr>
            <a:endParaRPr lang="en-GB" sz="1600" dirty="0"/>
          </a:p>
          <a:p>
            <a:pPr lvl="1">
              <a:buClr>
                <a:srgbClr val="00B0F0"/>
              </a:buClr>
              <a:buFont typeface="Wingdings" panose="05000000000000000000" pitchFamily="2" charset="2"/>
              <a:buChar char="§"/>
            </a:pPr>
            <a:r>
              <a:rPr lang="en-US" sz="2000" dirty="0" smtClean="0"/>
              <a:t>Desk research on the </a:t>
            </a:r>
            <a:r>
              <a:rPr lang="en-US" sz="2000" b="1" dirty="0" smtClean="0"/>
              <a:t>main trends impacting the service industry </a:t>
            </a:r>
            <a:r>
              <a:rPr lang="en-US" sz="2000" dirty="0" smtClean="0"/>
              <a:t>(digitalization, globalization, new consumer behaviors and new business models) concluded that there is </a:t>
            </a:r>
            <a:r>
              <a:rPr lang="en-GB" sz="2000" dirty="0" smtClean="0"/>
              <a:t>a </a:t>
            </a:r>
            <a:r>
              <a:rPr lang="en-GB" sz="2000" dirty="0"/>
              <a:t>growing need for standards for the service </a:t>
            </a:r>
            <a:r>
              <a:rPr lang="en-GB" sz="2000" dirty="0" smtClean="0"/>
              <a:t>economy</a:t>
            </a:r>
          </a:p>
          <a:p>
            <a:pPr marL="457200" lvl="1" indent="0">
              <a:buClr>
                <a:srgbClr val="00B0F0"/>
              </a:buClr>
              <a:buNone/>
            </a:pPr>
            <a:endParaRPr lang="en-GB" sz="2000" dirty="0" smtClean="0"/>
          </a:p>
          <a:p>
            <a:pPr lvl="1">
              <a:buClr>
                <a:srgbClr val="00B0F0"/>
              </a:buClr>
              <a:buFont typeface="Wingdings" panose="05000000000000000000" pitchFamily="2" charset="2"/>
              <a:buChar char="§"/>
            </a:pPr>
            <a:r>
              <a:rPr lang="en-GB" sz="2000" dirty="0" smtClean="0"/>
              <a:t>CEN will launch a communication campaign to increase </a:t>
            </a:r>
            <a:r>
              <a:rPr lang="en-GB" sz="2000" dirty="0"/>
              <a:t>awareness of both manufacturing and services industry of the benefits of </a:t>
            </a:r>
            <a:r>
              <a:rPr lang="en-GB" sz="2000" dirty="0" smtClean="0"/>
              <a:t>standards (Action 1)</a:t>
            </a:r>
            <a:endParaRPr lang="en-GB" sz="2000" dirty="0"/>
          </a:p>
          <a:p>
            <a:pPr lvl="1">
              <a:buClr>
                <a:srgbClr val="00B0F0"/>
              </a:buClr>
              <a:buFont typeface="Wingdings" panose="05000000000000000000" pitchFamily="2" charset="2"/>
              <a:buChar char="§"/>
            </a:pPr>
            <a:endParaRPr lang="en-GB" sz="2000" dirty="0"/>
          </a:p>
          <a:p>
            <a:pPr lvl="1">
              <a:buClr>
                <a:srgbClr val="00B0F0"/>
              </a:buClr>
              <a:buFont typeface="Wingdings" panose="05000000000000000000" pitchFamily="2" charset="2"/>
              <a:buChar char="§"/>
            </a:pPr>
            <a:endParaRPr lang="en-US" sz="2000" dirty="0"/>
          </a:p>
          <a:p>
            <a:pPr marL="57150" indent="0">
              <a:buClr>
                <a:srgbClr val="00B0F0"/>
              </a:buClr>
            </a:pPr>
            <a:endParaRPr lang="en-US" sz="3200" dirty="0" smtClean="0"/>
          </a:p>
          <a:p>
            <a:endParaRPr lang="en-GB" sz="3200" dirty="0"/>
          </a:p>
        </p:txBody>
      </p:sp>
    </p:spTree>
    <p:extLst>
      <p:ext uri="{BB962C8B-B14F-4D97-AF65-F5344CB8AC3E}">
        <p14:creationId xmlns:p14="http://schemas.microsoft.com/office/powerpoint/2010/main" val="3494848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29"/>
            <a:ext cx="8904312" cy="1106931"/>
          </a:xfrm>
        </p:spPr>
        <p:txBody>
          <a:bodyPr>
            <a:noAutofit/>
          </a:bodyPr>
          <a:lstStyle/>
          <a:p>
            <a:r>
              <a:rPr lang="en-GB" b="1" dirty="0" smtClean="0"/>
              <a:t>Action Plan to Implement the Strategic Plan</a:t>
            </a:r>
            <a:endParaRPr lang="en-GB" b="1" dirty="0"/>
          </a:p>
        </p:txBody>
      </p:sp>
      <p:pic>
        <p:nvPicPr>
          <p:cNvPr id="6" name="Content Placeholder 5"/>
          <p:cNvPicPr>
            <a:picLocks noGrp="1" noChangeAspect="1"/>
          </p:cNvPicPr>
          <p:nvPr>
            <p:ph sz="half" idx="1"/>
          </p:nvPr>
        </p:nvPicPr>
        <p:blipFill>
          <a:blip r:embed="rId3"/>
          <a:stretch>
            <a:fillRect/>
          </a:stretch>
        </p:blipFill>
        <p:spPr>
          <a:xfrm>
            <a:off x="1086405" y="1356359"/>
            <a:ext cx="9798065" cy="5313001"/>
          </a:xfrm>
          <a:prstGeom prst="rect">
            <a:avLst/>
          </a:prstGeom>
        </p:spPr>
      </p:pic>
    </p:spTree>
    <p:extLst>
      <p:ext uri="{BB962C8B-B14F-4D97-AF65-F5344CB8AC3E}">
        <p14:creationId xmlns:p14="http://schemas.microsoft.com/office/powerpoint/2010/main" val="2637642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630"/>
            <a:ext cx="8904312" cy="1070130"/>
          </a:xfrm>
        </p:spPr>
        <p:txBody>
          <a:bodyPr>
            <a:normAutofit/>
          </a:bodyPr>
          <a:lstStyle/>
          <a:p>
            <a:r>
              <a:rPr lang="en-GB" b="1" dirty="0"/>
              <a:t>Milestones </a:t>
            </a:r>
            <a:r>
              <a:rPr lang="en-GB" b="1" dirty="0" smtClean="0"/>
              <a:t>Achieved </a:t>
            </a:r>
            <a:r>
              <a:rPr lang="en-GB" b="1" dirty="0"/>
              <a:t>in the </a:t>
            </a:r>
            <a:r>
              <a:rPr lang="en-GB" b="1" dirty="0" smtClean="0"/>
              <a:t>Implementation </a:t>
            </a:r>
            <a:r>
              <a:rPr lang="en-GB" b="1" dirty="0"/>
              <a:t>of the Action Plan</a:t>
            </a:r>
          </a:p>
        </p:txBody>
      </p:sp>
      <p:sp>
        <p:nvSpPr>
          <p:cNvPr id="3" name="Content Placeholder 2"/>
          <p:cNvSpPr>
            <a:spLocks noGrp="1"/>
          </p:cNvSpPr>
          <p:nvPr>
            <p:ph sz="half" idx="1"/>
          </p:nvPr>
        </p:nvSpPr>
        <p:spPr>
          <a:xfrm>
            <a:off x="407368" y="1556792"/>
            <a:ext cx="11521280" cy="5157192"/>
          </a:xfrm>
        </p:spPr>
        <p:txBody>
          <a:bodyPr>
            <a:noAutofit/>
          </a:bodyPr>
          <a:lstStyle/>
          <a:p>
            <a:pPr>
              <a:buFont typeface="Wingdings" panose="05000000000000000000" pitchFamily="2" charset="2"/>
              <a:buChar char="§"/>
            </a:pPr>
            <a:r>
              <a:rPr lang="en-GB" sz="2600" dirty="0" smtClean="0"/>
              <a:t>Five </a:t>
            </a:r>
            <a:r>
              <a:rPr lang="en-GB" sz="2600" dirty="0"/>
              <a:t>highest scoring service </a:t>
            </a:r>
            <a:r>
              <a:rPr lang="en-GB" sz="2600" dirty="0" smtClean="0"/>
              <a:t>sectors </a:t>
            </a:r>
            <a:r>
              <a:rPr lang="en-GB" sz="2600" dirty="0"/>
              <a:t>identified :  </a:t>
            </a:r>
            <a:endParaRPr lang="en-GB" sz="2600" dirty="0" smtClean="0"/>
          </a:p>
          <a:p>
            <a:pPr marL="457200" lvl="1" indent="0">
              <a:buNone/>
            </a:pPr>
            <a:r>
              <a:rPr lang="en-GB" sz="2000" dirty="0" smtClean="0"/>
              <a:t>Retail </a:t>
            </a:r>
            <a:r>
              <a:rPr lang="en-GB" sz="2000" dirty="0"/>
              <a:t>trade, except of motor vehicles and motorcycles</a:t>
            </a:r>
          </a:p>
          <a:p>
            <a:pPr marL="457200" lvl="1" indent="0">
              <a:buNone/>
            </a:pPr>
            <a:r>
              <a:rPr lang="en-GB" sz="2000" dirty="0"/>
              <a:t>Scientific research and </a:t>
            </a:r>
            <a:r>
              <a:rPr lang="en-GB" sz="2000" dirty="0" smtClean="0"/>
              <a:t>development</a:t>
            </a:r>
            <a:endParaRPr lang="en-GB" sz="2000" dirty="0"/>
          </a:p>
          <a:p>
            <a:pPr marL="457200" lvl="1" indent="0">
              <a:buNone/>
            </a:pPr>
            <a:r>
              <a:rPr lang="en-GB" sz="2000" dirty="0" smtClean="0"/>
              <a:t>Waste </a:t>
            </a:r>
            <a:r>
              <a:rPr lang="en-GB" sz="2000" dirty="0"/>
              <a:t>collection, treatment and disposal activities; materials </a:t>
            </a:r>
            <a:r>
              <a:rPr lang="en-GB" sz="2000" dirty="0" smtClean="0"/>
              <a:t>recovery</a:t>
            </a:r>
          </a:p>
          <a:p>
            <a:pPr marL="457200" lvl="1" indent="0">
              <a:buNone/>
            </a:pPr>
            <a:r>
              <a:rPr lang="en-GB" sz="2000" dirty="0" smtClean="0"/>
              <a:t>Wholesale </a:t>
            </a:r>
            <a:r>
              <a:rPr lang="en-GB" sz="2000" dirty="0"/>
              <a:t>and retail trade and repair of motor vehicles and </a:t>
            </a:r>
            <a:r>
              <a:rPr lang="en-GB" sz="2000" dirty="0" smtClean="0"/>
              <a:t>motorcycles</a:t>
            </a:r>
          </a:p>
          <a:p>
            <a:pPr marL="457200" lvl="1" indent="0">
              <a:buNone/>
            </a:pPr>
            <a:r>
              <a:rPr lang="en-GB" sz="2000" dirty="0" smtClean="0"/>
              <a:t>Motion </a:t>
            </a:r>
            <a:r>
              <a:rPr lang="en-GB" sz="2000" dirty="0"/>
              <a:t>picture, video and television programme production, sound recording and music </a:t>
            </a:r>
            <a:r>
              <a:rPr lang="en-GB" sz="2000" dirty="0" smtClean="0"/>
              <a:t>publishing</a:t>
            </a:r>
          </a:p>
          <a:p>
            <a:pPr marL="457200" lvl="1" indent="0">
              <a:buNone/>
            </a:pPr>
            <a:endParaRPr lang="en-GB" sz="1800" dirty="0"/>
          </a:p>
          <a:p>
            <a:pPr>
              <a:buFont typeface="Wingdings" panose="05000000000000000000" pitchFamily="2" charset="2"/>
              <a:buChar char="§"/>
            </a:pPr>
            <a:r>
              <a:rPr lang="en-US" altLang="ko-KR" sz="2600" dirty="0" smtClean="0"/>
              <a:t>As of September 2018, engagement </a:t>
            </a:r>
            <a:r>
              <a:rPr lang="en-GB" sz="2600" b="1" dirty="0" smtClean="0"/>
              <a:t>with </a:t>
            </a:r>
            <a:r>
              <a:rPr lang="en-GB" sz="2600" b="1" dirty="0"/>
              <a:t>the European and national </a:t>
            </a:r>
            <a:r>
              <a:rPr lang="en-GB" sz="2600" b="1" dirty="0" smtClean="0"/>
              <a:t>associations </a:t>
            </a:r>
            <a:r>
              <a:rPr lang="en-US" altLang="ko-KR" sz="2600" dirty="0" smtClean="0"/>
              <a:t>and </a:t>
            </a:r>
            <a:r>
              <a:rPr lang="en-US" altLang="ko-KR" sz="2600" dirty="0"/>
              <a:t>other relevant </a:t>
            </a:r>
            <a:r>
              <a:rPr lang="en-US" altLang="ko-KR" sz="2600" dirty="0" smtClean="0"/>
              <a:t>groups to better understand their needs, the applicable legal framework and </a:t>
            </a:r>
            <a:r>
              <a:rPr lang="en-GB" sz="2600" dirty="0"/>
              <a:t>raise awareness of the </a:t>
            </a:r>
            <a:r>
              <a:rPr lang="en-GB" sz="2600" dirty="0" smtClean="0"/>
              <a:t>relevance of standards solutions</a:t>
            </a:r>
            <a:endParaRPr lang="en-GB" sz="2600" dirty="0"/>
          </a:p>
        </p:txBody>
      </p:sp>
    </p:spTree>
    <p:extLst>
      <p:ext uri="{BB962C8B-B14F-4D97-AF65-F5344CB8AC3E}">
        <p14:creationId xmlns:p14="http://schemas.microsoft.com/office/powerpoint/2010/main" val="2468286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5360" y="2852936"/>
            <a:ext cx="10918916" cy="1500188"/>
          </a:xfrm>
        </p:spPr>
        <p:txBody>
          <a:bodyPr/>
          <a:lstStyle/>
          <a:p>
            <a:r>
              <a:rPr lang="en-GB" dirty="0" smtClean="0"/>
              <a:t>Thank you for your attention!</a:t>
            </a:r>
          </a:p>
          <a:p>
            <a:r>
              <a:rPr lang="en-GB" sz="3200" dirty="0" smtClean="0"/>
              <a:t>Questions?</a:t>
            </a:r>
          </a:p>
          <a:p>
            <a:endParaRPr lang="en-GB" dirty="0"/>
          </a:p>
        </p:txBody>
      </p:sp>
      <p:sp>
        <p:nvSpPr>
          <p:cNvPr id="4" name="Slide Number Placeholder 3"/>
          <p:cNvSpPr>
            <a:spLocks noGrp="1"/>
          </p:cNvSpPr>
          <p:nvPr>
            <p:ph type="sldNum" sz="quarter" idx="12"/>
          </p:nvPr>
        </p:nvSpPr>
        <p:spPr/>
        <p:txBody>
          <a:bodyPr/>
          <a:lstStyle/>
          <a:p>
            <a:fld id="{4B0F8DAE-200C-4069-A57F-67D6E8850155}" type="slidenum">
              <a:rPr lang="en-GB" altLang="en-US" smtClean="0"/>
              <a:pPr/>
              <a:t>7</a:t>
            </a:fld>
            <a:endParaRPr lang="en-GB" altLang="en-US"/>
          </a:p>
        </p:txBody>
      </p:sp>
    </p:spTree>
    <p:extLst>
      <p:ext uri="{BB962C8B-B14F-4D97-AF65-F5344CB8AC3E}">
        <p14:creationId xmlns:p14="http://schemas.microsoft.com/office/powerpoint/2010/main" val="2241496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934</TotalTime>
  <Words>951</Words>
  <Application>Microsoft Office PowerPoint</Application>
  <PresentationFormat>Widescreen</PresentationFormat>
  <Paragraphs>73</Paragraphs>
  <Slides>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Verdana</vt:lpstr>
      <vt:lpstr>Wingdings</vt:lpstr>
      <vt:lpstr>Office Theme</vt:lpstr>
      <vt:lpstr>CEN Strategic Plan on Services Standardization</vt:lpstr>
      <vt:lpstr>Services and EU Policies </vt:lpstr>
      <vt:lpstr>Specific Initiatives on Services </vt:lpstr>
      <vt:lpstr>Implementation of CEN Strategic Plan for Services Standardization</vt:lpstr>
      <vt:lpstr>Action Plan to Implement the Strategic Plan</vt:lpstr>
      <vt:lpstr>Milestones Achieved in the Implementation of the Action Plan</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 Vlierden</dc:creator>
  <cp:lastModifiedBy>Chen Zhuohua</cp:lastModifiedBy>
  <cp:revision>46</cp:revision>
  <dcterms:created xsi:type="dcterms:W3CDTF">2014-06-06T11:44:21Z</dcterms:created>
  <dcterms:modified xsi:type="dcterms:W3CDTF">2018-08-22T14:59:31Z</dcterms:modified>
</cp:coreProperties>
</file>