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6"/>
  </p:notesMasterIdLst>
  <p:sldIdLst>
    <p:sldId id="265" r:id="rId2"/>
    <p:sldId id="277" r:id="rId3"/>
    <p:sldId id="278" r:id="rId4"/>
    <p:sldId id="279" r:id="rId5"/>
    <p:sldId id="280" r:id="rId6"/>
    <p:sldId id="281" r:id="rId7"/>
    <p:sldId id="282" r:id="rId8"/>
    <p:sldId id="283" r:id="rId9"/>
    <p:sldId id="284" r:id="rId10"/>
    <p:sldId id="285" r:id="rId11"/>
    <p:sldId id="286" r:id="rId12"/>
    <p:sldId id="287" r:id="rId13"/>
    <p:sldId id="288" r:id="rId14"/>
    <p:sldId id="276" r:id="rId15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anesh Ashok" initials="GA" lastIdx="6" clrIdx="0">
    <p:extLst>
      <p:ext uri="{19B8F6BF-5375-455C-9EA6-DF929625EA0E}">
        <p15:presenceInfo xmlns:p15="http://schemas.microsoft.com/office/powerpoint/2012/main" userId="S-1-5-21-982128319-202332819-689510791-1375" providerId="AD"/>
      </p:ext>
    </p:extLst>
  </p:cmAuthor>
  <p:cmAuthor id="2" name="Vigneron Catherine" initials="VC" lastIdx="4" clrIdx="1">
    <p:extLst>
      <p:ext uri="{19B8F6BF-5375-455C-9EA6-DF929625EA0E}">
        <p15:presenceInfo xmlns:p15="http://schemas.microsoft.com/office/powerpoint/2012/main" userId="S-1-5-21-982128319-202332819-689510791-954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00" autoAdjust="0"/>
    <p:restoredTop sz="80366" autoAdjust="0"/>
  </p:normalViewPr>
  <p:slideViewPr>
    <p:cSldViewPr showGuides="1">
      <p:cViewPr varScale="1">
        <p:scale>
          <a:sx n="52" d="100"/>
          <a:sy n="52" d="100"/>
        </p:scale>
        <p:origin x="1156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6F29578-0DBD-411B-ACD5-05684EE69C55}" type="doc">
      <dgm:prSet loTypeId="urn:microsoft.com/office/officeart/2005/8/layout/chevron2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GB"/>
        </a:p>
      </dgm:t>
    </dgm:pt>
    <dgm:pt modelId="{A4142C75-BDA7-45DB-8E6B-7DD138270BAB}">
      <dgm:prSet phldrT="[Text]" custT="1"/>
      <dgm:spPr/>
      <dgm:t>
        <a:bodyPr/>
        <a:lstStyle/>
        <a:p>
          <a:r>
            <a:rPr lang="en-GB" sz="1600" b="1" dirty="0"/>
            <a:t>February</a:t>
          </a:r>
          <a:br>
            <a:rPr lang="en-GB" sz="1600" b="1" dirty="0"/>
          </a:br>
          <a:r>
            <a:rPr lang="en-GB" sz="1600" b="1" dirty="0"/>
            <a:t>2018</a:t>
          </a:r>
        </a:p>
      </dgm:t>
    </dgm:pt>
    <dgm:pt modelId="{B66B537F-CD24-4289-B965-62234105A02E}" type="parTrans" cxnId="{2E467959-825F-40AF-B29F-DC020E64E104}">
      <dgm:prSet/>
      <dgm:spPr/>
      <dgm:t>
        <a:bodyPr/>
        <a:lstStyle/>
        <a:p>
          <a:endParaRPr lang="en-GB"/>
        </a:p>
      </dgm:t>
    </dgm:pt>
    <dgm:pt modelId="{57D08307-151D-4E10-BCFB-A9D603619155}" type="sibTrans" cxnId="{2E467959-825F-40AF-B29F-DC020E64E104}">
      <dgm:prSet/>
      <dgm:spPr/>
      <dgm:t>
        <a:bodyPr/>
        <a:lstStyle/>
        <a:p>
          <a:endParaRPr lang="en-GB"/>
        </a:p>
      </dgm:t>
    </dgm:pt>
    <dgm:pt modelId="{5BB0C564-A121-4D6A-AD01-56D411122572}">
      <dgm:prSet phldrT="[Text]" custT="1"/>
      <dgm:spPr/>
      <dgm:t>
        <a:bodyPr/>
        <a:lstStyle/>
        <a:p>
          <a:r>
            <a:rPr lang="en-GB" sz="1600" b="1"/>
            <a:t>March</a:t>
          </a:r>
          <a:br>
            <a:rPr lang="en-GB" sz="1600" b="1"/>
          </a:br>
          <a:r>
            <a:rPr lang="en-GB" sz="1600" b="1"/>
            <a:t>2018</a:t>
          </a:r>
          <a:endParaRPr lang="en-GB" sz="1600" b="1" dirty="0"/>
        </a:p>
      </dgm:t>
    </dgm:pt>
    <dgm:pt modelId="{BF81CD54-48D7-42AB-8090-8104ACA2CF71}" type="parTrans" cxnId="{92E51098-A239-4197-A960-ABE9B3A155AD}">
      <dgm:prSet/>
      <dgm:spPr/>
      <dgm:t>
        <a:bodyPr/>
        <a:lstStyle/>
        <a:p>
          <a:endParaRPr lang="en-GB"/>
        </a:p>
      </dgm:t>
    </dgm:pt>
    <dgm:pt modelId="{EF6A6E48-769B-44D4-B9A5-175B5E78584A}" type="sibTrans" cxnId="{92E51098-A239-4197-A960-ABE9B3A155AD}">
      <dgm:prSet/>
      <dgm:spPr/>
      <dgm:t>
        <a:bodyPr/>
        <a:lstStyle/>
        <a:p>
          <a:endParaRPr lang="en-GB"/>
        </a:p>
      </dgm:t>
    </dgm:pt>
    <dgm:pt modelId="{A5F49A00-4304-4B40-B038-AB0C481D1923}">
      <dgm:prSet phldrT="[Text]" custT="1"/>
      <dgm:spPr/>
      <dgm:t>
        <a:bodyPr/>
        <a:lstStyle/>
        <a:p>
          <a:r>
            <a:rPr lang="en-GB" sz="1600" b="1" dirty="0" smtClean="0"/>
            <a:t>June</a:t>
          </a:r>
          <a:br>
            <a:rPr lang="en-GB" sz="1600" b="1" dirty="0" smtClean="0"/>
          </a:br>
          <a:r>
            <a:rPr lang="en-GB" sz="1600" b="1" dirty="0" smtClean="0"/>
            <a:t>2018</a:t>
          </a:r>
          <a:endParaRPr lang="en-GB" sz="1600" b="1" dirty="0"/>
        </a:p>
      </dgm:t>
    </dgm:pt>
    <dgm:pt modelId="{5493152C-DC27-4547-A6AD-B2178F90B817}" type="parTrans" cxnId="{7B6DCBB4-DA16-4DF5-B935-F6D680AC3EAD}">
      <dgm:prSet/>
      <dgm:spPr/>
      <dgm:t>
        <a:bodyPr/>
        <a:lstStyle/>
        <a:p>
          <a:endParaRPr lang="en-GB"/>
        </a:p>
      </dgm:t>
    </dgm:pt>
    <dgm:pt modelId="{0EF8362A-F7D2-4A36-8D73-2F3B6EDC3397}" type="sibTrans" cxnId="{7B6DCBB4-DA16-4DF5-B935-F6D680AC3EAD}">
      <dgm:prSet/>
      <dgm:spPr/>
      <dgm:t>
        <a:bodyPr/>
        <a:lstStyle/>
        <a:p>
          <a:endParaRPr lang="en-GB"/>
        </a:p>
      </dgm:t>
    </dgm:pt>
    <dgm:pt modelId="{C69AA9C7-6C3A-431D-A23E-EF67D010374E}">
      <dgm:prSet custT="1"/>
      <dgm:spPr/>
      <dgm:t>
        <a:bodyPr/>
        <a:lstStyle/>
        <a:p>
          <a:r>
            <a:rPr lang="en-GB" sz="1600" b="1" dirty="0" smtClean="0"/>
            <a:t>Q1 2019</a:t>
          </a:r>
          <a:endParaRPr lang="en-GB" sz="1600" b="1" dirty="0"/>
        </a:p>
      </dgm:t>
    </dgm:pt>
    <dgm:pt modelId="{DCBD35AE-DF97-40E0-9F0B-2BFB94C85F01}" type="parTrans" cxnId="{18D419A8-7010-478A-82EC-EE75E627AAEB}">
      <dgm:prSet/>
      <dgm:spPr/>
      <dgm:t>
        <a:bodyPr/>
        <a:lstStyle/>
        <a:p>
          <a:endParaRPr lang="en-GB"/>
        </a:p>
      </dgm:t>
    </dgm:pt>
    <dgm:pt modelId="{C1DD3D2D-6636-4DB6-B6B0-6D838332A305}" type="sibTrans" cxnId="{18D419A8-7010-478A-82EC-EE75E627AAEB}">
      <dgm:prSet/>
      <dgm:spPr/>
      <dgm:t>
        <a:bodyPr/>
        <a:lstStyle/>
        <a:p>
          <a:endParaRPr lang="en-GB"/>
        </a:p>
      </dgm:t>
    </dgm:pt>
    <dgm:pt modelId="{896333E1-0A2F-4605-BEEF-113837DDD9F2}">
      <dgm:prSet custT="1"/>
      <dgm:spPr/>
      <dgm:t>
        <a:bodyPr/>
        <a:lstStyle/>
        <a:p>
          <a:pPr eaLnBrk="1" latinLnBrk="0"/>
          <a:r>
            <a:rPr lang="en-GB" sz="1800" b="1" dirty="0"/>
            <a:t>Adoption of Commission Regulations</a:t>
          </a:r>
        </a:p>
      </dgm:t>
    </dgm:pt>
    <dgm:pt modelId="{6347D2AA-E6DC-4A1B-9F6C-110EBF9801AB}" type="parTrans" cxnId="{1727395B-1D5F-40F7-A521-A348BB240FA6}">
      <dgm:prSet/>
      <dgm:spPr/>
      <dgm:t>
        <a:bodyPr/>
        <a:lstStyle/>
        <a:p>
          <a:endParaRPr lang="en-GB"/>
        </a:p>
      </dgm:t>
    </dgm:pt>
    <dgm:pt modelId="{B9DA408E-D7F2-4EED-ABB3-FD3BF1FD06F2}" type="sibTrans" cxnId="{1727395B-1D5F-40F7-A521-A348BB240FA6}">
      <dgm:prSet/>
      <dgm:spPr/>
      <dgm:t>
        <a:bodyPr/>
        <a:lstStyle/>
        <a:p>
          <a:endParaRPr lang="en-GB"/>
        </a:p>
      </dgm:t>
    </dgm:pt>
    <dgm:pt modelId="{D1D7175A-2F7D-45DF-83AF-76DB19F3671A}">
      <dgm:prSet custT="1"/>
      <dgm:spPr/>
      <dgm:t>
        <a:bodyPr/>
        <a:lstStyle/>
        <a:p>
          <a:r>
            <a:rPr lang="en-GB" sz="1800" b="1" dirty="0"/>
            <a:t>Adoption of the legal basis </a:t>
          </a:r>
          <a:r>
            <a:rPr lang="en-GB" sz="1800" dirty="0"/>
            <a:t/>
          </a:r>
          <a:br>
            <a:rPr lang="en-GB" sz="1800" dirty="0"/>
          </a:br>
          <a:r>
            <a:rPr lang="en-GB" sz="1800" dirty="0"/>
            <a:t>(</a:t>
          </a:r>
          <a:r>
            <a:rPr lang="en-GB" sz="1800" i="1" dirty="0"/>
            <a:t>revised EASA Basic Regulation</a:t>
          </a:r>
          <a:r>
            <a:rPr lang="en-GB" sz="2300" dirty="0"/>
            <a:t>)</a:t>
          </a:r>
        </a:p>
      </dgm:t>
    </dgm:pt>
    <dgm:pt modelId="{ED494346-B78C-4672-B1BB-0725B54E7792}" type="parTrans" cxnId="{8A2AC964-496E-4F9F-BA74-7D2348559379}">
      <dgm:prSet/>
      <dgm:spPr/>
      <dgm:t>
        <a:bodyPr/>
        <a:lstStyle/>
        <a:p>
          <a:endParaRPr lang="en-GB"/>
        </a:p>
      </dgm:t>
    </dgm:pt>
    <dgm:pt modelId="{1292454D-35B6-4C50-A29D-601CEEF1BCBD}" type="sibTrans" cxnId="{8A2AC964-496E-4F9F-BA74-7D2348559379}">
      <dgm:prSet/>
      <dgm:spPr/>
      <dgm:t>
        <a:bodyPr/>
        <a:lstStyle/>
        <a:p>
          <a:endParaRPr lang="en-GB"/>
        </a:p>
      </dgm:t>
    </dgm:pt>
    <dgm:pt modelId="{60D9C8FF-21B6-4549-BB86-F8D32974F6E9}">
      <dgm:prSet custT="1"/>
      <dgm:spPr/>
      <dgm:t>
        <a:bodyPr/>
        <a:lstStyle/>
        <a:p>
          <a:r>
            <a:rPr lang="en-GB" sz="1800" b="1" dirty="0"/>
            <a:t>EASA Opinion 01/2018</a:t>
          </a:r>
        </a:p>
      </dgm:t>
    </dgm:pt>
    <dgm:pt modelId="{E86C3E3C-25B7-45C1-83C0-7F86CDBE905B}" type="parTrans" cxnId="{86CADD14-35AD-4491-B391-633CA080A650}">
      <dgm:prSet/>
      <dgm:spPr/>
      <dgm:t>
        <a:bodyPr/>
        <a:lstStyle/>
        <a:p>
          <a:endParaRPr lang="en-GB"/>
        </a:p>
      </dgm:t>
    </dgm:pt>
    <dgm:pt modelId="{33039085-5608-49C3-835B-EEA165DB674A}" type="sibTrans" cxnId="{86CADD14-35AD-4491-B391-633CA080A650}">
      <dgm:prSet/>
      <dgm:spPr/>
      <dgm:t>
        <a:bodyPr/>
        <a:lstStyle/>
        <a:p>
          <a:endParaRPr lang="en-GB"/>
        </a:p>
      </dgm:t>
    </dgm:pt>
    <dgm:pt modelId="{5E3F5B2D-7859-4CF6-9353-21DD02DE7275}">
      <dgm:prSet custT="1"/>
      <dgm:spPr/>
      <dgm:t>
        <a:bodyPr/>
        <a:lstStyle/>
        <a:p>
          <a:r>
            <a:rPr lang="en-GB" sz="1600" b="1" dirty="0" smtClean="0"/>
            <a:t>Q2</a:t>
          </a:r>
          <a:r>
            <a:rPr lang="en-GB" sz="1600" b="1" dirty="0"/>
            <a:t/>
          </a:r>
          <a:br>
            <a:rPr lang="en-GB" sz="1600" b="1" dirty="0"/>
          </a:br>
          <a:r>
            <a:rPr lang="en-GB" sz="1600" b="1" dirty="0" smtClean="0"/>
            <a:t>2019</a:t>
          </a:r>
          <a:endParaRPr lang="en-GB" sz="1600" b="1" dirty="0"/>
        </a:p>
      </dgm:t>
    </dgm:pt>
    <dgm:pt modelId="{CDDF3EAF-6BC5-43DA-AFD1-2C21A25AEF8F}" type="parTrans" cxnId="{3DF53DB4-BCB2-4D6D-807D-6FCD357121AF}">
      <dgm:prSet/>
      <dgm:spPr/>
      <dgm:t>
        <a:bodyPr/>
        <a:lstStyle/>
        <a:p>
          <a:endParaRPr lang="en-GB"/>
        </a:p>
      </dgm:t>
    </dgm:pt>
    <dgm:pt modelId="{18B7CDE4-5981-4D0B-93DA-B30406E8AD38}" type="sibTrans" cxnId="{3DF53DB4-BCB2-4D6D-807D-6FCD357121AF}">
      <dgm:prSet/>
      <dgm:spPr/>
      <dgm:t>
        <a:bodyPr/>
        <a:lstStyle/>
        <a:p>
          <a:endParaRPr lang="en-GB"/>
        </a:p>
      </dgm:t>
    </dgm:pt>
    <dgm:pt modelId="{3916FF9A-324B-4F07-AE51-3D91A1687CFD}">
      <dgm:prSet custT="1"/>
      <dgm:spPr/>
      <dgm:t>
        <a:bodyPr/>
        <a:lstStyle/>
        <a:p>
          <a:r>
            <a:rPr lang="en-GB" sz="1800" b="1" dirty="0"/>
            <a:t>Adoption of Standardisation Mandate</a:t>
          </a:r>
        </a:p>
      </dgm:t>
    </dgm:pt>
    <dgm:pt modelId="{91FABC3F-09D6-4F78-AF9E-A0AC3CE5BCA2}" type="parTrans" cxnId="{86464412-FCF3-41B4-A409-C7F7A063B47D}">
      <dgm:prSet/>
      <dgm:spPr/>
      <dgm:t>
        <a:bodyPr/>
        <a:lstStyle/>
        <a:p>
          <a:endParaRPr lang="en-GB"/>
        </a:p>
      </dgm:t>
    </dgm:pt>
    <dgm:pt modelId="{C4911E72-0B70-43AE-94DC-28297AD6F1EB}" type="sibTrans" cxnId="{86464412-FCF3-41B4-A409-C7F7A063B47D}">
      <dgm:prSet/>
      <dgm:spPr/>
      <dgm:t>
        <a:bodyPr/>
        <a:lstStyle/>
        <a:p>
          <a:endParaRPr lang="en-GB"/>
        </a:p>
      </dgm:t>
    </dgm:pt>
    <dgm:pt modelId="{9266FEFF-FF02-4918-A77F-B669E0C0BF00}">
      <dgm:prSet custT="1"/>
      <dgm:spPr/>
      <dgm:t>
        <a:bodyPr/>
        <a:lstStyle/>
        <a:p>
          <a:r>
            <a:rPr lang="en-GB" sz="1800" b="1" dirty="0"/>
            <a:t>Launch of comitology procedure on both acts</a:t>
          </a:r>
        </a:p>
        <a:p>
          <a:r>
            <a:rPr lang="en-GB" sz="1600" dirty="0"/>
            <a:t>- IA on operations:  consultation of EASA Committee</a:t>
          </a:r>
        </a:p>
        <a:p>
          <a:r>
            <a:rPr lang="en-GB" sz="1600" dirty="0"/>
            <a:t>- DA on UAS: consultation of MS expert group</a:t>
          </a:r>
        </a:p>
      </dgm:t>
    </dgm:pt>
    <dgm:pt modelId="{61E975E2-F14C-4A7A-8599-6A0AEA8B173B}" type="sibTrans" cxnId="{8D792D88-0960-49E0-BA41-8FCB880B19D1}">
      <dgm:prSet/>
      <dgm:spPr/>
      <dgm:t>
        <a:bodyPr/>
        <a:lstStyle/>
        <a:p>
          <a:endParaRPr lang="en-GB"/>
        </a:p>
      </dgm:t>
    </dgm:pt>
    <dgm:pt modelId="{6F90D0FD-4D08-41CF-89C4-6CC9CA9E4BF5}" type="parTrans" cxnId="{8D792D88-0960-49E0-BA41-8FCB880B19D1}">
      <dgm:prSet/>
      <dgm:spPr/>
      <dgm:t>
        <a:bodyPr/>
        <a:lstStyle/>
        <a:p>
          <a:endParaRPr lang="en-GB"/>
        </a:p>
      </dgm:t>
    </dgm:pt>
    <dgm:pt modelId="{3A3374ED-5077-468D-A041-9101028591F9}" type="pres">
      <dgm:prSet presAssocID="{E6F29578-0DBD-411B-ACD5-05684EE69C55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136F3AB2-944C-4BCE-8418-11686A72937D}" type="pres">
      <dgm:prSet presAssocID="{A4142C75-BDA7-45DB-8E6B-7DD138270BAB}" presName="composite" presStyleCnt="0"/>
      <dgm:spPr/>
    </dgm:pt>
    <dgm:pt modelId="{14D3BBFB-C66C-4B6B-B1AD-077FE04B2491}" type="pres">
      <dgm:prSet presAssocID="{A4142C75-BDA7-45DB-8E6B-7DD138270BAB}" presName="parentText" presStyleLbl="alignNode1" presStyleIdx="0" presStyleCnt="5" custScaleX="182566" custLinFactNeighborX="9085" custLinFactNeighborY="-320">
        <dgm:presLayoutVars>
          <dgm:chMax val="1"/>
          <dgm:bulletEnabled val="1"/>
        </dgm:presLayoutVars>
      </dgm:prSet>
      <dgm:spPr>
        <a:prstGeom prst="homePlate">
          <a:avLst/>
        </a:prstGeom>
      </dgm:spPr>
      <dgm:t>
        <a:bodyPr/>
        <a:lstStyle/>
        <a:p>
          <a:endParaRPr lang="en-GB"/>
        </a:p>
      </dgm:t>
    </dgm:pt>
    <dgm:pt modelId="{3BCAABD3-76B9-4DB7-B636-1911E70877EE}" type="pres">
      <dgm:prSet presAssocID="{A4142C75-BDA7-45DB-8E6B-7DD138270BAB}" presName="descendantText" presStyleLbl="alignAcc1" presStyleIdx="0" presStyleCnt="5" custScaleX="90581" custLinFactNeighborY="-51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8BE6BB3F-2139-47DA-B717-478BF67497AB}" type="pres">
      <dgm:prSet presAssocID="{57D08307-151D-4E10-BCFB-A9D603619155}" presName="sp" presStyleCnt="0"/>
      <dgm:spPr/>
    </dgm:pt>
    <dgm:pt modelId="{1AF11526-92DB-4070-B300-9B96323D91CF}" type="pres">
      <dgm:prSet presAssocID="{5BB0C564-A121-4D6A-AD01-56D411122572}" presName="composite" presStyleCnt="0"/>
      <dgm:spPr/>
    </dgm:pt>
    <dgm:pt modelId="{01C02096-8921-4BD6-B488-B062C2817A4E}" type="pres">
      <dgm:prSet presAssocID="{5BB0C564-A121-4D6A-AD01-56D411122572}" presName="parentText" presStyleLbl="alignNode1" presStyleIdx="1" presStyleCnt="5" custScaleX="182566" custScaleY="128958" custLinFactNeighborX="9085" custLinFactNeighborY="-336">
        <dgm:presLayoutVars>
          <dgm:chMax val="1"/>
          <dgm:bulletEnabled val="1"/>
        </dgm:presLayoutVars>
      </dgm:prSet>
      <dgm:spPr>
        <a:prstGeom prst="homePlate">
          <a:avLst/>
        </a:prstGeom>
      </dgm:spPr>
      <dgm:t>
        <a:bodyPr/>
        <a:lstStyle/>
        <a:p>
          <a:endParaRPr lang="en-GB"/>
        </a:p>
      </dgm:t>
    </dgm:pt>
    <dgm:pt modelId="{5F827864-588B-4B11-BAA3-6113D0F31C63}" type="pres">
      <dgm:prSet presAssocID="{5BB0C564-A121-4D6A-AD01-56D411122572}" presName="descendantText" presStyleLbl="alignAcc1" presStyleIdx="1" presStyleCnt="5" custScaleX="90581" custScaleY="156993" custLinFactNeighborY="-51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8DFDE034-7F76-4E40-B138-BFB26A79723D}" type="pres">
      <dgm:prSet presAssocID="{EF6A6E48-769B-44D4-B9A5-175B5E78584A}" presName="sp" presStyleCnt="0"/>
      <dgm:spPr/>
    </dgm:pt>
    <dgm:pt modelId="{BB3105AD-EB7F-43F6-8002-04FAB32D1823}" type="pres">
      <dgm:prSet presAssocID="{A5F49A00-4304-4B40-B038-AB0C481D1923}" presName="composite" presStyleCnt="0"/>
      <dgm:spPr/>
    </dgm:pt>
    <dgm:pt modelId="{84E5C6D1-2C37-488E-BDCC-F4D3C5D3F7B5}" type="pres">
      <dgm:prSet presAssocID="{A5F49A00-4304-4B40-B038-AB0C481D1923}" presName="parentText" presStyleLbl="alignNode1" presStyleIdx="2" presStyleCnt="5" custScaleX="178326" custLinFactNeighborX="9085" custLinFactNeighborY="-336">
        <dgm:presLayoutVars>
          <dgm:chMax val="1"/>
          <dgm:bulletEnabled val="1"/>
        </dgm:presLayoutVars>
      </dgm:prSet>
      <dgm:spPr>
        <a:prstGeom prst="homePlate">
          <a:avLst/>
        </a:prstGeom>
      </dgm:spPr>
      <dgm:t>
        <a:bodyPr/>
        <a:lstStyle/>
        <a:p>
          <a:endParaRPr lang="en-GB"/>
        </a:p>
      </dgm:t>
    </dgm:pt>
    <dgm:pt modelId="{AC76ACAB-EE0B-476F-ACF9-80F1022693FC}" type="pres">
      <dgm:prSet presAssocID="{A5F49A00-4304-4B40-B038-AB0C481D1923}" presName="descendantText" presStyleLbl="alignAcc1" presStyleIdx="2" presStyleCnt="5" custScaleX="90391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B8C36747-6E53-4173-AB16-A6A449DA3C55}" type="pres">
      <dgm:prSet presAssocID="{0EF8362A-F7D2-4A36-8D73-2F3B6EDC3397}" presName="sp" presStyleCnt="0"/>
      <dgm:spPr/>
    </dgm:pt>
    <dgm:pt modelId="{0873C2E8-1DFD-4F3F-893B-9275A50196CA}" type="pres">
      <dgm:prSet presAssocID="{C69AA9C7-6C3A-431D-A23E-EF67D010374E}" presName="composite" presStyleCnt="0"/>
      <dgm:spPr/>
    </dgm:pt>
    <dgm:pt modelId="{7020AB73-6C92-4020-ACE2-DD87284620BD}" type="pres">
      <dgm:prSet presAssocID="{C69AA9C7-6C3A-431D-A23E-EF67D010374E}" presName="parentText" presStyleLbl="alignNode1" presStyleIdx="3" presStyleCnt="5" custScaleX="182566" custLinFactNeighborX="9085">
        <dgm:presLayoutVars>
          <dgm:chMax val="1"/>
          <dgm:bulletEnabled val="1"/>
        </dgm:presLayoutVars>
      </dgm:prSet>
      <dgm:spPr>
        <a:prstGeom prst="homePlate">
          <a:avLst/>
        </a:prstGeom>
      </dgm:spPr>
      <dgm:t>
        <a:bodyPr/>
        <a:lstStyle/>
        <a:p>
          <a:endParaRPr lang="en-GB"/>
        </a:p>
      </dgm:t>
    </dgm:pt>
    <dgm:pt modelId="{6FAAD9AE-E6FA-413E-8D14-98E42E0B9B14}" type="pres">
      <dgm:prSet presAssocID="{C69AA9C7-6C3A-431D-A23E-EF67D010374E}" presName="descendantText" presStyleLbl="alignAcc1" presStyleIdx="3" presStyleCnt="5" custScaleX="90581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8DB88CB-9D4F-4050-93AD-CA15E0A8ED10}" type="pres">
      <dgm:prSet presAssocID="{C1DD3D2D-6636-4DB6-B6B0-6D838332A305}" presName="sp" presStyleCnt="0"/>
      <dgm:spPr/>
    </dgm:pt>
    <dgm:pt modelId="{B04A4A67-6F62-4616-9CE2-C464BC73A256}" type="pres">
      <dgm:prSet presAssocID="{5E3F5B2D-7859-4CF6-9353-21DD02DE7275}" presName="composite" presStyleCnt="0"/>
      <dgm:spPr/>
    </dgm:pt>
    <dgm:pt modelId="{66DA3084-D34B-427E-90A1-A5A78B702777}" type="pres">
      <dgm:prSet presAssocID="{5E3F5B2D-7859-4CF6-9353-21DD02DE7275}" presName="parentText" presStyleLbl="alignNode1" presStyleIdx="4" presStyleCnt="5" custScaleX="182566" custLinFactNeighborX="9085">
        <dgm:presLayoutVars>
          <dgm:chMax val="1"/>
          <dgm:bulletEnabled val="1"/>
        </dgm:presLayoutVars>
      </dgm:prSet>
      <dgm:spPr>
        <a:prstGeom prst="homePlate">
          <a:avLst/>
        </a:prstGeom>
      </dgm:spPr>
      <dgm:t>
        <a:bodyPr/>
        <a:lstStyle/>
        <a:p>
          <a:endParaRPr lang="en-GB"/>
        </a:p>
      </dgm:t>
    </dgm:pt>
    <dgm:pt modelId="{CF3162F5-FF4C-46F6-9BC5-AFCB3A747F66}" type="pres">
      <dgm:prSet presAssocID="{5E3F5B2D-7859-4CF6-9353-21DD02DE7275}" presName="descendantText" presStyleLbl="alignAcc1" presStyleIdx="4" presStyleCnt="5" custScaleX="90581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7B6DCBB4-DA16-4DF5-B935-F6D680AC3EAD}" srcId="{E6F29578-0DBD-411B-ACD5-05684EE69C55}" destId="{A5F49A00-4304-4B40-B038-AB0C481D1923}" srcOrd="2" destOrd="0" parTransId="{5493152C-DC27-4547-A6AD-B2178F90B817}" sibTransId="{0EF8362A-F7D2-4A36-8D73-2F3B6EDC3397}"/>
    <dgm:cxn modelId="{18D419A8-7010-478A-82EC-EE75E627AAEB}" srcId="{E6F29578-0DBD-411B-ACD5-05684EE69C55}" destId="{C69AA9C7-6C3A-431D-A23E-EF67D010374E}" srcOrd="3" destOrd="0" parTransId="{DCBD35AE-DF97-40E0-9F0B-2BFB94C85F01}" sibTransId="{C1DD3D2D-6636-4DB6-B6B0-6D838332A305}"/>
    <dgm:cxn modelId="{B6A4A563-42B4-43E1-B42F-DAE7AA5CC505}" type="presOf" srcId="{3916FF9A-324B-4F07-AE51-3D91A1687CFD}" destId="{CF3162F5-FF4C-46F6-9BC5-AFCB3A747F66}" srcOrd="0" destOrd="0" presId="urn:microsoft.com/office/officeart/2005/8/layout/chevron2"/>
    <dgm:cxn modelId="{4153803B-B0A9-4C6B-9118-83BF29D3573D}" type="presOf" srcId="{E6F29578-0DBD-411B-ACD5-05684EE69C55}" destId="{3A3374ED-5077-468D-A041-9101028591F9}" srcOrd="0" destOrd="0" presId="urn:microsoft.com/office/officeart/2005/8/layout/chevron2"/>
    <dgm:cxn modelId="{86CADD14-35AD-4491-B391-633CA080A650}" srcId="{A4142C75-BDA7-45DB-8E6B-7DD138270BAB}" destId="{60D9C8FF-21B6-4549-BB86-F8D32974F6E9}" srcOrd="0" destOrd="0" parTransId="{E86C3E3C-25B7-45C1-83C0-7F86CDBE905B}" sibTransId="{33039085-5608-49C3-835B-EEA165DB674A}"/>
    <dgm:cxn modelId="{8D792D88-0960-49E0-BA41-8FCB880B19D1}" srcId="{5BB0C564-A121-4D6A-AD01-56D411122572}" destId="{9266FEFF-FF02-4918-A77F-B669E0C0BF00}" srcOrd="0" destOrd="0" parTransId="{6F90D0FD-4D08-41CF-89C4-6CC9CA9E4BF5}" sibTransId="{61E975E2-F14C-4A7A-8599-6A0AEA8B173B}"/>
    <dgm:cxn modelId="{1E63C9D0-F9F0-47FB-85A8-CC31D1329527}" type="presOf" srcId="{A5F49A00-4304-4B40-B038-AB0C481D1923}" destId="{84E5C6D1-2C37-488E-BDCC-F4D3C5D3F7B5}" srcOrd="0" destOrd="0" presId="urn:microsoft.com/office/officeart/2005/8/layout/chevron2"/>
    <dgm:cxn modelId="{D0BB1741-813B-4A10-B27F-50FBE82BA82A}" type="presOf" srcId="{5E3F5B2D-7859-4CF6-9353-21DD02DE7275}" destId="{66DA3084-D34B-427E-90A1-A5A78B702777}" srcOrd="0" destOrd="0" presId="urn:microsoft.com/office/officeart/2005/8/layout/chevron2"/>
    <dgm:cxn modelId="{DA08DD0C-6E92-460D-B00A-9A76BC078978}" type="presOf" srcId="{9266FEFF-FF02-4918-A77F-B669E0C0BF00}" destId="{5F827864-588B-4B11-BAA3-6113D0F31C63}" srcOrd="0" destOrd="0" presId="urn:microsoft.com/office/officeart/2005/8/layout/chevron2"/>
    <dgm:cxn modelId="{8A2AC964-496E-4F9F-BA74-7D2348559379}" srcId="{A5F49A00-4304-4B40-B038-AB0C481D1923}" destId="{D1D7175A-2F7D-45DF-83AF-76DB19F3671A}" srcOrd="0" destOrd="0" parTransId="{ED494346-B78C-4672-B1BB-0725B54E7792}" sibTransId="{1292454D-35B6-4C50-A29D-601CEEF1BCBD}"/>
    <dgm:cxn modelId="{AFAE3D69-56EC-4D29-A9EA-2A6A4512E035}" type="presOf" srcId="{C69AA9C7-6C3A-431D-A23E-EF67D010374E}" destId="{7020AB73-6C92-4020-ACE2-DD87284620BD}" srcOrd="0" destOrd="0" presId="urn:microsoft.com/office/officeart/2005/8/layout/chevron2"/>
    <dgm:cxn modelId="{2631EFA7-17B0-4AA7-9094-C6FE411876D2}" type="presOf" srcId="{60D9C8FF-21B6-4549-BB86-F8D32974F6E9}" destId="{3BCAABD3-76B9-4DB7-B636-1911E70877EE}" srcOrd="0" destOrd="0" presId="urn:microsoft.com/office/officeart/2005/8/layout/chevron2"/>
    <dgm:cxn modelId="{2E467959-825F-40AF-B29F-DC020E64E104}" srcId="{E6F29578-0DBD-411B-ACD5-05684EE69C55}" destId="{A4142C75-BDA7-45DB-8E6B-7DD138270BAB}" srcOrd="0" destOrd="0" parTransId="{B66B537F-CD24-4289-B965-62234105A02E}" sibTransId="{57D08307-151D-4E10-BCFB-A9D603619155}"/>
    <dgm:cxn modelId="{0B5FAA9E-4B1E-4911-A5A6-36E0A5C743E5}" type="presOf" srcId="{5BB0C564-A121-4D6A-AD01-56D411122572}" destId="{01C02096-8921-4BD6-B488-B062C2817A4E}" srcOrd="0" destOrd="0" presId="urn:microsoft.com/office/officeart/2005/8/layout/chevron2"/>
    <dgm:cxn modelId="{4E31C31F-3680-46C1-A2E2-DCA63FE62DD1}" type="presOf" srcId="{896333E1-0A2F-4605-BEEF-113837DDD9F2}" destId="{6FAAD9AE-E6FA-413E-8D14-98E42E0B9B14}" srcOrd="0" destOrd="0" presId="urn:microsoft.com/office/officeart/2005/8/layout/chevron2"/>
    <dgm:cxn modelId="{C83AA6B6-F2A2-4615-B45D-74766C552304}" type="presOf" srcId="{D1D7175A-2F7D-45DF-83AF-76DB19F3671A}" destId="{AC76ACAB-EE0B-476F-ACF9-80F1022693FC}" srcOrd="0" destOrd="0" presId="urn:microsoft.com/office/officeart/2005/8/layout/chevron2"/>
    <dgm:cxn modelId="{3DF53DB4-BCB2-4D6D-807D-6FCD357121AF}" srcId="{E6F29578-0DBD-411B-ACD5-05684EE69C55}" destId="{5E3F5B2D-7859-4CF6-9353-21DD02DE7275}" srcOrd="4" destOrd="0" parTransId="{CDDF3EAF-6BC5-43DA-AFD1-2C21A25AEF8F}" sibTransId="{18B7CDE4-5981-4D0B-93DA-B30406E8AD38}"/>
    <dgm:cxn modelId="{1727395B-1D5F-40F7-A521-A348BB240FA6}" srcId="{C69AA9C7-6C3A-431D-A23E-EF67D010374E}" destId="{896333E1-0A2F-4605-BEEF-113837DDD9F2}" srcOrd="0" destOrd="0" parTransId="{6347D2AA-E6DC-4A1B-9F6C-110EBF9801AB}" sibTransId="{B9DA408E-D7F2-4EED-ABB3-FD3BF1FD06F2}"/>
    <dgm:cxn modelId="{86464412-FCF3-41B4-A409-C7F7A063B47D}" srcId="{5E3F5B2D-7859-4CF6-9353-21DD02DE7275}" destId="{3916FF9A-324B-4F07-AE51-3D91A1687CFD}" srcOrd="0" destOrd="0" parTransId="{91FABC3F-09D6-4F78-AF9E-A0AC3CE5BCA2}" sibTransId="{C4911E72-0B70-43AE-94DC-28297AD6F1EB}"/>
    <dgm:cxn modelId="{49C09B4F-D89D-4590-90BA-068BFA5CD7BF}" type="presOf" srcId="{A4142C75-BDA7-45DB-8E6B-7DD138270BAB}" destId="{14D3BBFB-C66C-4B6B-B1AD-077FE04B2491}" srcOrd="0" destOrd="0" presId="urn:microsoft.com/office/officeart/2005/8/layout/chevron2"/>
    <dgm:cxn modelId="{92E51098-A239-4197-A960-ABE9B3A155AD}" srcId="{E6F29578-0DBD-411B-ACD5-05684EE69C55}" destId="{5BB0C564-A121-4D6A-AD01-56D411122572}" srcOrd="1" destOrd="0" parTransId="{BF81CD54-48D7-42AB-8090-8104ACA2CF71}" sibTransId="{EF6A6E48-769B-44D4-B9A5-175B5E78584A}"/>
    <dgm:cxn modelId="{163115B7-F6FF-42F4-9745-478209AEB40A}" type="presParOf" srcId="{3A3374ED-5077-468D-A041-9101028591F9}" destId="{136F3AB2-944C-4BCE-8418-11686A72937D}" srcOrd="0" destOrd="0" presId="urn:microsoft.com/office/officeart/2005/8/layout/chevron2"/>
    <dgm:cxn modelId="{53BDC09B-26AF-4FB0-952E-1DC86945095C}" type="presParOf" srcId="{136F3AB2-944C-4BCE-8418-11686A72937D}" destId="{14D3BBFB-C66C-4B6B-B1AD-077FE04B2491}" srcOrd="0" destOrd="0" presId="urn:microsoft.com/office/officeart/2005/8/layout/chevron2"/>
    <dgm:cxn modelId="{B5925BC2-CA06-4830-88CD-7C004229D6C6}" type="presParOf" srcId="{136F3AB2-944C-4BCE-8418-11686A72937D}" destId="{3BCAABD3-76B9-4DB7-B636-1911E70877EE}" srcOrd="1" destOrd="0" presId="urn:microsoft.com/office/officeart/2005/8/layout/chevron2"/>
    <dgm:cxn modelId="{45A277DE-DBC3-47C4-ADC4-5338DBAF1F7D}" type="presParOf" srcId="{3A3374ED-5077-468D-A041-9101028591F9}" destId="{8BE6BB3F-2139-47DA-B717-478BF67497AB}" srcOrd="1" destOrd="0" presId="urn:microsoft.com/office/officeart/2005/8/layout/chevron2"/>
    <dgm:cxn modelId="{A9D6DBFD-4510-46F1-85A8-D882F7161359}" type="presParOf" srcId="{3A3374ED-5077-468D-A041-9101028591F9}" destId="{1AF11526-92DB-4070-B300-9B96323D91CF}" srcOrd="2" destOrd="0" presId="urn:microsoft.com/office/officeart/2005/8/layout/chevron2"/>
    <dgm:cxn modelId="{CEB903CE-9C47-459F-A169-B290DB681867}" type="presParOf" srcId="{1AF11526-92DB-4070-B300-9B96323D91CF}" destId="{01C02096-8921-4BD6-B488-B062C2817A4E}" srcOrd="0" destOrd="0" presId="urn:microsoft.com/office/officeart/2005/8/layout/chevron2"/>
    <dgm:cxn modelId="{3BC049CD-1743-43F7-AB5F-1C5C87C93224}" type="presParOf" srcId="{1AF11526-92DB-4070-B300-9B96323D91CF}" destId="{5F827864-588B-4B11-BAA3-6113D0F31C63}" srcOrd="1" destOrd="0" presId="urn:microsoft.com/office/officeart/2005/8/layout/chevron2"/>
    <dgm:cxn modelId="{C0928C86-C14F-4C94-B4DD-304610D69380}" type="presParOf" srcId="{3A3374ED-5077-468D-A041-9101028591F9}" destId="{8DFDE034-7F76-4E40-B138-BFB26A79723D}" srcOrd="3" destOrd="0" presId="urn:microsoft.com/office/officeart/2005/8/layout/chevron2"/>
    <dgm:cxn modelId="{68BF113A-06AA-4936-97BD-1968BABF63EA}" type="presParOf" srcId="{3A3374ED-5077-468D-A041-9101028591F9}" destId="{BB3105AD-EB7F-43F6-8002-04FAB32D1823}" srcOrd="4" destOrd="0" presId="urn:microsoft.com/office/officeart/2005/8/layout/chevron2"/>
    <dgm:cxn modelId="{3117D738-0BF2-4633-BF7D-53EABEF48D16}" type="presParOf" srcId="{BB3105AD-EB7F-43F6-8002-04FAB32D1823}" destId="{84E5C6D1-2C37-488E-BDCC-F4D3C5D3F7B5}" srcOrd="0" destOrd="0" presId="urn:microsoft.com/office/officeart/2005/8/layout/chevron2"/>
    <dgm:cxn modelId="{AAF72A4A-678C-4869-8E53-58D1C773AE32}" type="presParOf" srcId="{BB3105AD-EB7F-43F6-8002-04FAB32D1823}" destId="{AC76ACAB-EE0B-476F-ACF9-80F1022693FC}" srcOrd="1" destOrd="0" presId="urn:microsoft.com/office/officeart/2005/8/layout/chevron2"/>
    <dgm:cxn modelId="{D136C0B6-3C7E-4062-B0B9-AEE871D3DBCB}" type="presParOf" srcId="{3A3374ED-5077-468D-A041-9101028591F9}" destId="{B8C36747-6E53-4173-AB16-A6A449DA3C55}" srcOrd="5" destOrd="0" presId="urn:microsoft.com/office/officeart/2005/8/layout/chevron2"/>
    <dgm:cxn modelId="{438FB719-AF18-495B-9687-510097BCF006}" type="presParOf" srcId="{3A3374ED-5077-468D-A041-9101028591F9}" destId="{0873C2E8-1DFD-4F3F-893B-9275A50196CA}" srcOrd="6" destOrd="0" presId="urn:microsoft.com/office/officeart/2005/8/layout/chevron2"/>
    <dgm:cxn modelId="{851B3DEE-1C54-4829-AD56-943AA7FEABBD}" type="presParOf" srcId="{0873C2E8-1DFD-4F3F-893B-9275A50196CA}" destId="{7020AB73-6C92-4020-ACE2-DD87284620BD}" srcOrd="0" destOrd="0" presId="urn:microsoft.com/office/officeart/2005/8/layout/chevron2"/>
    <dgm:cxn modelId="{E19B7838-3B3B-4B5A-8F07-CEE4CD6E5CCE}" type="presParOf" srcId="{0873C2E8-1DFD-4F3F-893B-9275A50196CA}" destId="{6FAAD9AE-E6FA-413E-8D14-98E42E0B9B14}" srcOrd="1" destOrd="0" presId="urn:microsoft.com/office/officeart/2005/8/layout/chevron2"/>
    <dgm:cxn modelId="{DF9572D3-61EF-4CAD-85A2-25D2FA7ABE06}" type="presParOf" srcId="{3A3374ED-5077-468D-A041-9101028591F9}" destId="{98DB88CB-9D4F-4050-93AD-CA15E0A8ED10}" srcOrd="7" destOrd="0" presId="urn:microsoft.com/office/officeart/2005/8/layout/chevron2"/>
    <dgm:cxn modelId="{F8598823-4BF9-4E4B-8C22-83C661B151C9}" type="presParOf" srcId="{3A3374ED-5077-468D-A041-9101028591F9}" destId="{B04A4A67-6F62-4616-9CE2-C464BC73A256}" srcOrd="8" destOrd="0" presId="urn:microsoft.com/office/officeart/2005/8/layout/chevron2"/>
    <dgm:cxn modelId="{35DEA465-9B6C-4A28-8769-0A1FB091943E}" type="presParOf" srcId="{B04A4A67-6F62-4616-9CE2-C464BC73A256}" destId="{66DA3084-D34B-427E-90A1-A5A78B702777}" srcOrd="0" destOrd="0" presId="urn:microsoft.com/office/officeart/2005/8/layout/chevron2"/>
    <dgm:cxn modelId="{26AF874D-7DEE-40CD-ABDA-7F23D5D5D2DE}" type="presParOf" srcId="{B04A4A67-6F62-4616-9CE2-C464BC73A256}" destId="{CF3162F5-FF4C-46F6-9BC5-AFCB3A747F66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D3BBFB-C66C-4B6B-B1AD-077FE04B2491}">
      <dsp:nvSpPr>
        <dsp:cNvPr id="0" name=""/>
        <dsp:cNvSpPr/>
      </dsp:nvSpPr>
      <dsp:spPr>
        <a:xfrm rot="5400000">
          <a:off x="377463" y="-146396"/>
          <a:ext cx="1053353" cy="1346145"/>
        </a:xfrm>
        <a:prstGeom prst="homePlat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b="1" kern="1200" dirty="0"/>
            <a:t>February</a:t>
          </a:r>
          <a:br>
            <a:rPr lang="en-GB" sz="1600" b="1" kern="1200" dirty="0"/>
          </a:br>
          <a:r>
            <a:rPr lang="en-GB" sz="1600" b="1" kern="1200" dirty="0"/>
            <a:t>2018</a:t>
          </a:r>
        </a:p>
      </dsp:txBody>
      <dsp:txXfrm rot="-5400000">
        <a:off x="231067" y="0"/>
        <a:ext cx="1346145" cy="790015"/>
      </dsp:txXfrm>
    </dsp:sp>
    <dsp:sp modelId="{3BCAABD3-76B9-4DB7-B636-1911E70877EE}">
      <dsp:nvSpPr>
        <dsp:cNvPr id="0" name=""/>
        <dsp:cNvSpPr/>
      </dsp:nvSpPr>
      <dsp:spPr>
        <a:xfrm rot="5400000">
          <a:off x="5397213" y="-3764356"/>
          <a:ext cx="684679" cy="821339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800" b="1" kern="1200" dirty="0"/>
            <a:t>EASA Opinion 01/2018</a:t>
          </a:r>
        </a:p>
      </dsp:txBody>
      <dsp:txXfrm rot="-5400000">
        <a:off x="1632858" y="33422"/>
        <a:ext cx="8179968" cy="617833"/>
      </dsp:txXfrm>
    </dsp:sp>
    <dsp:sp modelId="{01C02096-8921-4BD6-B488-B062C2817A4E}">
      <dsp:nvSpPr>
        <dsp:cNvPr id="0" name=""/>
        <dsp:cNvSpPr/>
      </dsp:nvSpPr>
      <dsp:spPr>
        <a:xfrm rot="5400000">
          <a:off x="224948" y="992454"/>
          <a:ext cx="1358383" cy="1346145"/>
        </a:xfrm>
        <a:prstGeom prst="homePlate">
          <a:avLst/>
        </a:prstGeom>
        <a:solidFill>
          <a:schemeClr val="accent5">
            <a:hueOff val="-2483469"/>
            <a:satOff val="9953"/>
            <a:lumOff val="2157"/>
            <a:alphaOff val="0"/>
          </a:schemeClr>
        </a:solidFill>
        <a:ln w="25400" cap="flat" cmpd="sng" algn="ctr">
          <a:solidFill>
            <a:schemeClr val="accent5">
              <a:hueOff val="-2483469"/>
              <a:satOff val="9953"/>
              <a:lumOff val="215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b="1" kern="1200"/>
            <a:t>March</a:t>
          </a:r>
          <a:br>
            <a:rPr lang="en-GB" sz="1600" b="1" kern="1200"/>
          </a:br>
          <a:r>
            <a:rPr lang="en-GB" sz="1600" b="1" kern="1200"/>
            <a:t>2018</a:t>
          </a:r>
          <a:endParaRPr lang="en-GB" sz="1600" b="1" kern="1200" dirty="0"/>
        </a:p>
      </dsp:txBody>
      <dsp:txXfrm rot="-5400000">
        <a:off x="231067" y="986335"/>
        <a:ext cx="1346145" cy="1021847"/>
      </dsp:txXfrm>
    </dsp:sp>
    <dsp:sp modelId="{5F827864-588B-4B11-BAA3-6113D0F31C63}">
      <dsp:nvSpPr>
        <dsp:cNvPr id="0" name=""/>
        <dsp:cNvSpPr/>
      </dsp:nvSpPr>
      <dsp:spPr>
        <a:xfrm rot="5400000">
          <a:off x="5202103" y="-2625498"/>
          <a:ext cx="1074898" cy="821339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2483469"/>
              <a:satOff val="9953"/>
              <a:lumOff val="215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800" b="1" kern="1200" dirty="0"/>
            <a:t>Launch of comitology procedure on both acts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600" kern="1200" dirty="0"/>
            <a:t>- IA on operations:  consultation of EASA Committee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600" kern="1200" dirty="0"/>
            <a:t>- DA on UAS: consultation of MS expert group</a:t>
          </a:r>
        </a:p>
      </dsp:txBody>
      <dsp:txXfrm rot="-5400000">
        <a:off x="1632857" y="996220"/>
        <a:ext cx="8160919" cy="969954"/>
      </dsp:txXfrm>
    </dsp:sp>
    <dsp:sp modelId="{84E5C6D1-2C37-488E-BDCC-F4D3C5D3F7B5}">
      <dsp:nvSpPr>
        <dsp:cNvPr id="0" name=""/>
        <dsp:cNvSpPr/>
      </dsp:nvSpPr>
      <dsp:spPr>
        <a:xfrm rot="5400000">
          <a:off x="361831" y="2105120"/>
          <a:ext cx="1053353" cy="1314881"/>
        </a:xfrm>
        <a:prstGeom prst="homePlate">
          <a:avLst/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25400" cap="flat" cmpd="sng" algn="ctr">
          <a:solidFill>
            <a:schemeClr val="accent5">
              <a:hueOff val="-4966938"/>
              <a:satOff val="19906"/>
              <a:lumOff val="431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b="1" kern="1200" dirty="0" smtClean="0"/>
            <a:t>June</a:t>
          </a:r>
          <a:br>
            <a:rPr lang="en-GB" sz="1600" b="1" kern="1200" dirty="0" smtClean="0"/>
          </a:br>
          <a:r>
            <a:rPr lang="en-GB" sz="1600" b="1" kern="1200" dirty="0" smtClean="0"/>
            <a:t>2018</a:t>
          </a:r>
          <a:endParaRPr lang="en-GB" sz="1600" b="1" kern="1200" dirty="0"/>
        </a:p>
      </dsp:txBody>
      <dsp:txXfrm rot="-5400000">
        <a:off x="231067" y="2235884"/>
        <a:ext cx="1314881" cy="790015"/>
      </dsp:txXfrm>
    </dsp:sp>
    <dsp:sp modelId="{AC76ACAB-EE0B-476F-ACF9-80F1022693FC}">
      <dsp:nvSpPr>
        <dsp:cNvPr id="0" name=""/>
        <dsp:cNvSpPr/>
      </dsp:nvSpPr>
      <dsp:spPr>
        <a:xfrm rot="5400000">
          <a:off x="5372071" y="-1507722"/>
          <a:ext cx="684679" cy="817897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4966938"/>
              <a:satOff val="19906"/>
              <a:lumOff val="431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800" b="1" kern="1200" dirty="0"/>
            <a:t>Adoption of the legal basis </a:t>
          </a:r>
          <a:r>
            <a:rPr lang="en-GB" sz="1800" kern="1200" dirty="0"/>
            <a:t/>
          </a:r>
          <a:br>
            <a:rPr lang="en-GB" sz="1800" kern="1200" dirty="0"/>
          </a:br>
          <a:r>
            <a:rPr lang="en-GB" sz="1800" kern="1200" dirty="0"/>
            <a:t>(</a:t>
          </a:r>
          <a:r>
            <a:rPr lang="en-GB" sz="1800" i="1" kern="1200" dirty="0"/>
            <a:t>revised EASA Basic Regulation</a:t>
          </a:r>
          <a:r>
            <a:rPr lang="en-GB" sz="2300" kern="1200" dirty="0"/>
            <a:t>)</a:t>
          </a:r>
        </a:p>
      </dsp:txBody>
      <dsp:txXfrm rot="-5400000">
        <a:off x="1624926" y="2272846"/>
        <a:ext cx="8145548" cy="617833"/>
      </dsp:txXfrm>
    </dsp:sp>
    <dsp:sp modelId="{7020AB73-6C92-4020-ACE2-DD87284620BD}">
      <dsp:nvSpPr>
        <dsp:cNvPr id="0" name=""/>
        <dsp:cNvSpPr/>
      </dsp:nvSpPr>
      <dsp:spPr>
        <a:xfrm rot="5400000">
          <a:off x="377463" y="3037546"/>
          <a:ext cx="1053353" cy="1346145"/>
        </a:xfrm>
        <a:prstGeom prst="homePlate">
          <a:avLst/>
        </a:prstGeom>
        <a:solidFill>
          <a:schemeClr val="accent5">
            <a:hueOff val="-7450407"/>
            <a:satOff val="29858"/>
            <a:lumOff val="6471"/>
            <a:alphaOff val="0"/>
          </a:schemeClr>
        </a:solidFill>
        <a:ln w="25400" cap="flat" cmpd="sng" algn="ctr">
          <a:solidFill>
            <a:schemeClr val="accent5">
              <a:hueOff val="-7450407"/>
              <a:satOff val="29858"/>
              <a:lumOff val="647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b="1" kern="1200" dirty="0" smtClean="0"/>
            <a:t>Q1 2019</a:t>
          </a:r>
          <a:endParaRPr lang="en-GB" sz="1600" b="1" kern="1200" dirty="0"/>
        </a:p>
      </dsp:txBody>
      <dsp:txXfrm rot="-5400000">
        <a:off x="231067" y="3183942"/>
        <a:ext cx="1346145" cy="790015"/>
      </dsp:txXfrm>
    </dsp:sp>
    <dsp:sp modelId="{6FAAD9AE-E6FA-413E-8D14-98E42E0B9B14}">
      <dsp:nvSpPr>
        <dsp:cNvPr id="0" name=""/>
        <dsp:cNvSpPr/>
      </dsp:nvSpPr>
      <dsp:spPr>
        <a:xfrm rot="5400000">
          <a:off x="5397213" y="-580413"/>
          <a:ext cx="684679" cy="821339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7450407"/>
              <a:satOff val="29858"/>
              <a:lumOff val="647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 eaLnBrk="1" latinLnBrk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800" b="1" kern="1200" dirty="0"/>
            <a:t>Adoption of Commission Regulations</a:t>
          </a:r>
        </a:p>
      </dsp:txBody>
      <dsp:txXfrm rot="-5400000">
        <a:off x="1632858" y="3217365"/>
        <a:ext cx="8179968" cy="617833"/>
      </dsp:txXfrm>
    </dsp:sp>
    <dsp:sp modelId="{66DA3084-D34B-427E-90A1-A5A78B702777}">
      <dsp:nvSpPr>
        <dsp:cNvPr id="0" name=""/>
        <dsp:cNvSpPr/>
      </dsp:nvSpPr>
      <dsp:spPr>
        <a:xfrm rot="5400000">
          <a:off x="377463" y="3982065"/>
          <a:ext cx="1053353" cy="1346145"/>
        </a:xfrm>
        <a:prstGeom prst="homePlate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b="1" kern="1200" dirty="0" smtClean="0"/>
            <a:t>Q2</a:t>
          </a:r>
          <a:r>
            <a:rPr lang="en-GB" sz="1600" b="1" kern="1200" dirty="0"/>
            <a:t/>
          </a:r>
          <a:br>
            <a:rPr lang="en-GB" sz="1600" b="1" kern="1200" dirty="0"/>
          </a:br>
          <a:r>
            <a:rPr lang="en-GB" sz="1600" b="1" kern="1200" dirty="0" smtClean="0"/>
            <a:t>2019</a:t>
          </a:r>
          <a:endParaRPr lang="en-GB" sz="1600" b="1" kern="1200" dirty="0"/>
        </a:p>
      </dsp:txBody>
      <dsp:txXfrm rot="-5400000">
        <a:off x="231067" y="4128461"/>
        <a:ext cx="1346145" cy="790015"/>
      </dsp:txXfrm>
    </dsp:sp>
    <dsp:sp modelId="{CF3162F5-FF4C-46F6-9BC5-AFCB3A747F66}">
      <dsp:nvSpPr>
        <dsp:cNvPr id="0" name=""/>
        <dsp:cNvSpPr/>
      </dsp:nvSpPr>
      <dsp:spPr>
        <a:xfrm rot="5400000">
          <a:off x="5397213" y="364105"/>
          <a:ext cx="684679" cy="821339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800" b="1" kern="1200" dirty="0"/>
            <a:t>Adoption of Standardisation Mandate</a:t>
          </a:r>
        </a:p>
      </dsp:txBody>
      <dsp:txXfrm rot="-5400000">
        <a:off x="1632858" y="4161884"/>
        <a:ext cx="8179968" cy="61783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cs typeface="Arial" charset="0"/>
              </a:defRPr>
            </a:lvl1pPr>
          </a:lstStyle>
          <a:p>
            <a:pPr>
              <a:defRPr/>
            </a:pPr>
            <a:fld id="{6BFD909C-403C-4D76-BE87-8A32D9D2974B}" type="datetimeFigureOut">
              <a:rPr lang="en-GB"/>
              <a:pPr>
                <a:defRPr/>
              </a:pPr>
              <a:t>2018-08-22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46DF394-AD9C-4862-9696-EC7F1FDA2B4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4784545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Various</a:t>
            </a:r>
            <a:r>
              <a:rPr lang="en-GB" baseline="0" dirty="0" smtClean="0"/>
              <a:t> drone sizes from micro-drones to un-manned existing aircraft</a:t>
            </a:r>
          </a:p>
          <a:p>
            <a:endParaRPr lang="en-GB" baseline="0" dirty="0" smtClean="0"/>
          </a:p>
          <a:p>
            <a:r>
              <a:rPr lang="en-GB" baseline="0" dirty="0" smtClean="0"/>
              <a:t>Multiple utilisations:</a:t>
            </a:r>
          </a:p>
          <a:p>
            <a:r>
              <a:rPr lang="en-GB" baseline="0" dirty="0" smtClean="0"/>
              <a:t>Crop sensing and spraying</a:t>
            </a:r>
          </a:p>
          <a:p>
            <a:r>
              <a:rPr lang="en-GB" baseline="0" dirty="0" smtClean="0"/>
              <a:t>Infrastructures (</a:t>
            </a:r>
            <a:r>
              <a:rPr lang="en-GB" baseline="0" dirty="0" err="1" smtClean="0"/>
              <a:t>eg</a:t>
            </a:r>
            <a:r>
              <a:rPr lang="en-GB" baseline="0" dirty="0" smtClean="0"/>
              <a:t> Electrical Lines, Rail, Pipelines) inspection</a:t>
            </a:r>
          </a:p>
          <a:p>
            <a:r>
              <a:rPr lang="en-GB" baseline="0" dirty="0" smtClean="0"/>
              <a:t>Photo/Video, Events and Crowd monitoring</a:t>
            </a:r>
          </a:p>
          <a:p>
            <a:r>
              <a:rPr lang="en-GB" baseline="0" dirty="0" smtClean="0"/>
              <a:t>Security and Rescue forces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636DBB-B0B8-4B9C-A11A-F32987B5BEA2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47300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636DBB-B0B8-4B9C-A11A-F32987B5BEA2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9072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DG-GROW: European Commission Directorate General for Innovation and Market</a:t>
            </a:r>
          </a:p>
          <a:p>
            <a:r>
              <a:rPr lang="en-GB" dirty="0" smtClean="0"/>
              <a:t>ESOs: European Standardisation Organisations=CEN, CENELEC, ETSI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636DBB-B0B8-4B9C-A11A-F32987B5BEA2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05029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aseline="0" dirty="0" smtClean="0"/>
              <a:t>EUSCG: Coordination Group established by the Commission and chaired by EUROCAE, producing a Rolling Development Plan (RDP) listing all existing/to be developed standards by Standardisation Organisations to meet the requirements established in the Rules</a:t>
            </a:r>
          </a:p>
          <a:p>
            <a:r>
              <a:rPr lang="en-GB" baseline="0" dirty="0" smtClean="0"/>
              <a:t>EUROCAE: </a:t>
            </a:r>
            <a:r>
              <a:rPr lang="en-GB" baseline="0" dirty="0" err="1" smtClean="0"/>
              <a:t>EUROpean</a:t>
            </a:r>
            <a:r>
              <a:rPr lang="en-GB" baseline="0" dirty="0" smtClean="0"/>
              <a:t> Civil Aviation Equipment: Standardisation Organisation based in Paris specialised in global/ATM concepts</a:t>
            </a:r>
          </a:p>
          <a:p>
            <a:r>
              <a:rPr lang="en-GB" baseline="0" dirty="0" smtClean="0"/>
              <a:t>JARUS: Joint Authorities for the Rulemaking of Unmanned Systems. International group of Aviation Authorities and jointly establishing the rules for drones</a:t>
            </a:r>
          </a:p>
          <a:p>
            <a:r>
              <a:rPr lang="en-GB" baseline="0" dirty="0" smtClean="0"/>
              <a:t>SCB: Stakeholder Consultation Body to JARUS, established 2015 to enlarge JARUS from Aviation Authorities to the drones Industry</a:t>
            </a:r>
          </a:p>
          <a:p>
            <a:r>
              <a:rPr lang="en-GB" baseline="0" dirty="0" smtClean="0"/>
              <a:t>UTM: UAS Traffic Management=Air Traffic Management (ATM) for drones</a:t>
            </a:r>
          </a:p>
          <a:p>
            <a:r>
              <a:rPr lang="en-GB" baseline="0" dirty="0" smtClean="0"/>
              <a:t>JARUS: Joint Authorities for the Rulemaking of Unmanned Systems. International group of Aviation Authorities jointly establishing the rules for drones</a:t>
            </a:r>
          </a:p>
          <a:p>
            <a:r>
              <a:rPr lang="en-GB" baseline="0" dirty="0" smtClean="0"/>
              <a:t>SCB: Stakeholder Consultation Body to JARUS, established 2015 to enlarge JARUS from Aviation Authorities to the drones Industry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636DBB-B0B8-4B9C-A11A-F32987B5BEA2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73244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636DBB-B0B8-4B9C-A11A-F32987B5BEA2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28001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 smtClean="0"/>
              <a:t>BVLOS:</a:t>
            </a:r>
            <a:r>
              <a:rPr lang="en-GB" dirty="0" smtClean="0"/>
              <a:t> Beyond Visual Line of Sight: </a:t>
            </a:r>
          </a:p>
          <a:p>
            <a:r>
              <a:rPr lang="en-GB" b="1" baseline="0" dirty="0" smtClean="0"/>
              <a:t>Remotely piloted drones </a:t>
            </a:r>
            <a:r>
              <a:rPr lang="en-GB" baseline="0" dirty="0" smtClean="0"/>
              <a:t>to be equipped with flight cameras and operator with flight screen to ensure proper handling and collision avoidance (Visual Detection &amp; Avoidance) with other flying objects and obstacles at all times;</a:t>
            </a:r>
          </a:p>
          <a:p>
            <a:r>
              <a:rPr lang="en-GB" b="1" baseline="0" dirty="0" smtClean="0"/>
              <a:t>Autonomous drones </a:t>
            </a:r>
            <a:r>
              <a:rPr lang="en-GB" baseline="0" dirty="0" smtClean="0"/>
              <a:t>(programmed Flight Plan with Waypoints) to be equipped with proper systems (</a:t>
            </a:r>
            <a:r>
              <a:rPr lang="en-GB" baseline="0" dirty="0" err="1" smtClean="0"/>
              <a:t>eg</a:t>
            </a:r>
            <a:r>
              <a:rPr lang="en-GB" baseline="0" dirty="0" smtClean="0"/>
              <a:t>: XPDR: Transponder transmitting altitude, position, speed, etc…; TCAS=Traffic Collision Avoidance System, EGPWS Enhanced Ground Proximity Warning System) to avoid collisions with other flying objects and ground/obstacles at all times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636DBB-B0B8-4B9C-A11A-F32987B5BEA2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66088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VLOS: Visual Line of Sight: operator to maintain visual contact with drone at all times for</a:t>
            </a:r>
            <a:r>
              <a:rPr lang="en-GB" baseline="0" dirty="0" smtClean="0"/>
              <a:t> “Open” category Remotely Piloted Aircraft Systems (RPAS)</a:t>
            </a:r>
            <a:endParaRPr lang="en-GB" dirty="0" smtClean="0"/>
          </a:p>
          <a:p>
            <a:r>
              <a:rPr lang="en-GB" dirty="0" smtClean="0"/>
              <a:t>BVLOS: Beyond Visual Line of Sight: drone</a:t>
            </a:r>
            <a:r>
              <a:rPr lang="en-GB" baseline="0" dirty="0" smtClean="0"/>
              <a:t> equipped with flight cameras and operator with flight screen and/or autonomous drone</a:t>
            </a:r>
          </a:p>
          <a:p>
            <a:r>
              <a:rPr lang="en-GB" b="1" dirty="0" smtClean="0"/>
              <a:t>Only the smaller drones (&lt;25kg) in the </a:t>
            </a:r>
            <a:r>
              <a:rPr lang="en-GB" b="1" dirty="0" smtClean="0">
                <a:solidFill>
                  <a:srgbClr val="00B050"/>
                </a:solidFill>
              </a:rPr>
              <a:t>“Open” (green box)</a:t>
            </a:r>
            <a:r>
              <a:rPr lang="en-GB" b="1" baseline="0" dirty="0" smtClean="0">
                <a:solidFill>
                  <a:srgbClr val="00B050"/>
                </a:solidFill>
              </a:rPr>
              <a:t> </a:t>
            </a:r>
            <a:r>
              <a:rPr lang="en-GB" b="1" dirty="0" smtClean="0"/>
              <a:t>Category will be subject to the development of </a:t>
            </a:r>
            <a:r>
              <a:rPr lang="en-GB" b="1" dirty="0" err="1" smtClean="0"/>
              <a:t>hENs</a:t>
            </a:r>
            <a:r>
              <a:rPr lang="en-GB" b="1" dirty="0" smtClean="0"/>
              <a:t> at first</a:t>
            </a:r>
            <a:endParaRPr lang="en-GB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636DBB-B0B8-4B9C-A11A-F32987B5BEA2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48208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636DBB-B0B8-4B9C-A11A-F32987B5BEA2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71648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 smtClean="0"/>
              <a:t>VLOS: Visual Line of Sight: operator to maintain visual contact with drone at all times for</a:t>
            </a:r>
            <a:r>
              <a:rPr lang="en-GB" baseline="0" dirty="0" smtClean="0"/>
              <a:t> “Open” category Remotely Piloted Aircraft Systems (RPAS)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aseline="0" dirty="0" smtClean="0"/>
              <a:t>5 Classes of Drones (from C0 to C4) depending on risk, that is weight, altitude, speed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636DBB-B0B8-4B9C-A11A-F32987B5BEA2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92715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636DBB-B0B8-4B9C-A11A-F32987B5BEA2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41439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636DBB-B0B8-4B9C-A11A-F32987B5BEA2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49548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EMI: Electro-Magnetic</a:t>
            </a:r>
            <a:r>
              <a:rPr lang="en-GB" baseline="0" dirty="0" smtClean="0"/>
              <a:t> Interferences: the drone shall not emit harmful radiations nor interfere with other radio-frequencies</a:t>
            </a:r>
          </a:p>
          <a:p>
            <a:r>
              <a:rPr lang="en-GB" dirty="0" smtClean="0"/>
              <a:t>Altitude limited to 120 meters/500</a:t>
            </a:r>
            <a:r>
              <a:rPr lang="en-GB" baseline="0" dirty="0" smtClean="0"/>
              <a:t> feet in the Open Category</a:t>
            </a:r>
          </a:p>
          <a:p>
            <a:r>
              <a:rPr lang="en-GB" baseline="0" dirty="0" smtClean="0"/>
              <a:t>E-ID: Electronic Identification: as drones are too small to display a Registration on their wings and/or body identifiable from the ground (like manned aircraft), a transponder (XPDR) would have to transmit the manufacturer, type and serial number of the drone, drone registration number (=“License Plate”) and pilot/license number</a:t>
            </a:r>
          </a:p>
          <a:p>
            <a:r>
              <a:rPr lang="en-GB" baseline="0" dirty="0" smtClean="0"/>
              <a:t>Geo-Awareness: concept replacing the Geo-Fencing. In order not to penetrate into restricted or forbidden areas (</a:t>
            </a:r>
            <a:r>
              <a:rPr lang="en-GB" baseline="0" dirty="0" err="1" smtClean="0"/>
              <a:t>eg</a:t>
            </a:r>
            <a:r>
              <a:rPr lang="en-GB" baseline="0" dirty="0" smtClean="0"/>
              <a:t>: Nuclear </a:t>
            </a:r>
            <a:r>
              <a:rPr lang="en-GB" baseline="0" dirty="0" err="1" smtClean="0"/>
              <a:t>powerplants</a:t>
            </a:r>
            <a:r>
              <a:rPr lang="en-GB" baseline="0" dirty="0" smtClean="0"/>
              <a:t>, Military Installations, etc…) system linked to the navigation system sending a Warning to the pilot and the authorities.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636DBB-B0B8-4B9C-A11A-F32987B5BEA2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82003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SRAHG: Standardisation</a:t>
            </a:r>
            <a:r>
              <a:rPr lang="en-GB" baseline="0" dirty="0" smtClean="0"/>
              <a:t> Request Ad-Hoc Group. Group established to respond to a Mandate/</a:t>
            </a:r>
            <a:r>
              <a:rPr lang="en-GB" baseline="0" dirty="0" err="1" smtClean="0"/>
              <a:t>SReq</a:t>
            </a:r>
            <a:r>
              <a:rPr lang="en-GB" baseline="0" dirty="0" smtClean="0"/>
              <a:t> to be issued by the European Commission</a:t>
            </a:r>
          </a:p>
          <a:p>
            <a:r>
              <a:rPr lang="en-GB" baseline="0" dirty="0" smtClean="0"/>
              <a:t>ASD-STAN: </a:t>
            </a:r>
            <a:r>
              <a:rPr lang="en-GB" baseline="0" dirty="0" err="1" smtClean="0"/>
              <a:t>AeroSpace</a:t>
            </a:r>
            <a:r>
              <a:rPr lang="en-GB" baseline="0" dirty="0" smtClean="0"/>
              <a:t> and Defence-</a:t>
            </a:r>
            <a:r>
              <a:rPr lang="en-GB" baseline="0" dirty="0" err="1" smtClean="0"/>
              <a:t>STANdardisation</a:t>
            </a:r>
            <a:r>
              <a:rPr lang="en-GB" baseline="0" dirty="0" smtClean="0"/>
              <a:t> organisation, Associated Body to CEN developing Aerospace Standards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636DBB-B0B8-4B9C-A11A-F32987B5BEA2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24505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7"/>
          <p:cNvSpPr txBox="1">
            <a:spLocks noChangeArrowheads="1"/>
          </p:cNvSpPr>
          <p:nvPr userDrawn="1"/>
        </p:nvSpPr>
        <p:spPr bwMode="auto">
          <a:xfrm>
            <a:off x="623392" y="6516648"/>
            <a:ext cx="307128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endParaRPr lang="en-GB" altLang="en-US"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130426"/>
            <a:ext cx="12192000" cy="14700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67164" y="3717032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36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Name of Speaker </a:t>
            </a:r>
          </a:p>
          <a:p>
            <a:r>
              <a:rPr lang="en-US" dirty="0" smtClean="0"/>
              <a:t>Function, Organization</a:t>
            </a:r>
            <a:endParaRPr lang="en-GB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8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defRPr/>
            </a:pPr>
            <a:r>
              <a:rPr lang="en-US" smtClean="0"/>
              <a:t>© CEN CENELEC ETSI - 2018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50740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85448" y="1052736"/>
            <a:ext cx="11247967" cy="530361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© CEN CENELEC ETSI - 2018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FE680A-1DAF-4556-A055-3D9E0D80C19C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038814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400256" y="278933"/>
            <a:ext cx="504056" cy="5851525"/>
          </a:xfrm>
        </p:spPr>
        <p:txBody>
          <a:bodyPr vert="eaVert">
            <a:normAutofit/>
          </a:bodyPr>
          <a:lstStyle>
            <a:lvl1pPr>
              <a:defRPr sz="2800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67962" y="278934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© CEN CENELEC ETSI - 2018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BFE2B3-438D-4ADB-B838-907ABA2761FA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2506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3352" y="966876"/>
            <a:ext cx="11504578" cy="5305968"/>
          </a:xfrm>
          <a:prstGeom prst="rect">
            <a:avLst/>
          </a:prstGeom>
        </p:spPr>
        <p:txBody>
          <a:bodyPr/>
          <a:lstStyle>
            <a:lvl1pPr>
              <a:defRPr sz="3000"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00C78D-AE5E-433F-ADF0-C5B27CAB4ADD}" type="slidenum">
              <a:rPr lang="en-GB" altLang="en-US"/>
              <a:pPr/>
              <a:t>‹#›</a:t>
            </a:fld>
            <a:endParaRPr lang="en-GB" alt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623392" y="6343707"/>
            <a:ext cx="18722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8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defRPr/>
            </a:pPr>
            <a:r>
              <a:rPr lang="en-US" smtClean="0"/>
              <a:t>© CEN CENELEC ETSI - 2018</a:t>
            </a:r>
            <a:endParaRPr lang="en-GB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263352" y="198630"/>
            <a:ext cx="8640960" cy="63817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803288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7368" y="4406901"/>
            <a:ext cx="10918916" cy="1362075"/>
          </a:xfrm>
        </p:spPr>
        <p:txBody>
          <a:bodyPr anchor="t">
            <a:normAutofit/>
          </a:bodyPr>
          <a:lstStyle>
            <a:lvl1pPr marL="0" indent="0" algn="l">
              <a:defRPr sz="3600" b="0" cap="all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7368" y="2906713"/>
            <a:ext cx="10918916" cy="150018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© CEN CENELEC ETSI - 2018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0F8DAE-200C-4069-A57F-67D6E885015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392506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980729"/>
            <a:ext cx="5384800" cy="514543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980729"/>
            <a:ext cx="5384800" cy="514543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© CEN CENELEC ETSI - 2018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24474F-BBD7-424D-B197-514FBBBD6817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095899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1384" y="895350"/>
            <a:ext cx="5386917" cy="77300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1384" y="1535112"/>
            <a:ext cx="5386917" cy="4774207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19970" y="961970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34953" y="1656619"/>
            <a:ext cx="5389033" cy="46527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© CEN CENELEC ETSI - 2018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C5AB25-C7B2-4E11-B42E-8C3725C3E450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916022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© CEN CENELEC ETSI - 2018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F45EF9-ED13-4BC4-B16B-E25352C26B2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086903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© CEN CENELEC ETSI - 2018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EB74CC-E821-40FC-A63C-C3B0A26F2D1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659348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980727"/>
            <a:ext cx="4011084" cy="89536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980728"/>
            <a:ext cx="6815667" cy="5145436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988840"/>
            <a:ext cx="4011084" cy="41373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© CEN CENELEC ETSI - 2018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937EEF-C413-4031-A370-72769ADBA48A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608723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marL="0" indent="0"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© CEN CENELEC ETSI - 2018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A53B5C-C12E-4AFB-8B5A-CA9DBC17EED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13338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3352" y="198630"/>
            <a:ext cx="8640960" cy="63817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3352" y="635165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defRPr/>
            </a:pPr>
            <a:r>
              <a:rPr lang="en-US" dirty="0" smtClean="0"/>
              <a:t>© CEN CENELEC ETSI - 2018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064552" y="6339015"/>
            <a:ext cx="718868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79B60FF9-9111-408E-A39D-38C8057CD6C8}" type="slidenum">
              <a:rPr lang="en-GB" altLang="en-US" smtClean="0"/>
              <a:pPr/>
              <a:t>‹#›</a:t>
            </a:fld>
            <a:endParaRPr lang="en-GB" altLang="en-US" dirty="0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4312" y="-9118"/>
            <a:ext cx="3287688" cy="1053672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263352" y="1044552"/>
            <a:ext cx="11809312" cy="51927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62" r:id="rId4"/>
    <p:sldLayoutId id="2147483763" r:id="rId5"/>
    <p:sldLayoutId id="2147483764" r:id="rId6"/>
    <p:sldLayoutId id="2147483765" r:id="rId7"/>
    <p:sldLayoutId id="2147483766" r:id="rId8"/>
    <p:sldLayoutId id="2147483767" r:id="rId9"/>
    <p:sldLayoutId id="2147483768" r:id="rId10"/>
    <p:sldLayoutId id="2147483769" r:id="rId11"/>
  </p:sldLayoutIdLst>
  <p:hf hdr="0" dt="0"/>
  <p:txStyles>
    <p:titleStyle>
      <a:lvl1pPr marL="363538"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rgbClr val="595959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1pPr>
      <a:lvl2pPr marL="363538"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595959"/>
          </a:solidFill>
          <a:latin typeface="Verdana" pitchFamily="34" charset="0"/>
          <a:ea typeface="Verdana" pitchFamily="34" charset="0"/>
          <a:cs typeface="Verdana" pitchFamily="34" charset="0"/>
        </a:defRPr>
      </a:lvl2pPr>
      <a:lvl3pPr marL="363538"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595959"/>
          </a:solidFill>
          <a:latin typeface="Verdana" pitchFamily="34" charset="0"/>
          <a:ea typeface="Verdana" pitchFamily="34" charset="0"/>
          <a:cs typeface="Verdana" pitchFamily="34" charset="0"/>
        </a:defRPr>
      </a:lvl3pPr>
      <a:lvl4pPr marL="363538"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595959"/>
          </a:solidFill>
          <a:latin typeface="Verdana" pitchFamily="34" charset="0"/>
          <a:ea typeface="Verdana" pitchFamily="34" charset="0"/>
          <a:cs typeface="Verdana" pitchFamily="34" charset="0"/>
        </a:defRPr>
      </a:lvl4pPr>
      <a:lvl5pPr marL="363538"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595959"/>
          </a:solidFill>
          <a:latin typeface="Verdana" pitchFamily="34" charset="0"/>
          <a:ea typeface="Verdana" pitchFamily="34" charset="0"/>
          <a:cs typeface="Verdana" pitchFamily="34" charset="0"/>
        </a:defRPr>
      </a:lvl5pPr>
      <a:lvl6pPr marL="820738" algn="l" rtl="0" fontAlgn="base">
        <a:spcBef>
          <a:spcPct val="0"/>
        </a:spcBef>
        <a:spcAft>
          <a:spcPct val="0"/>
        </a:spcAft>
        <a:defRPr sz="3200">
          <a:solidFill>
            <a:srgbClr val="595959"/>
          </a:solidFill>
          <a:latin typeface="Verdana" pitchFamily="34" charset="0"/>
          <a:ea typeface="Verdana" pitchFamily="34" charset="0"/>
          <a:cs typeface="Verdana" pitchFamily="34" charset="0"/>
        </a:defRPr>
      </a:lvl6pPr>
      <a:lvl7pPr marL="1277938" algn="l" rtl="0" fontAlgn="base">
        <a:spcBef>
          <a:spcPct val="0"/>
        </a:spcBef>
        <a:spcAft>
          <a:spcPct val="0"/>
        </a:spcAft>
        <a:defRPr sz="3200">
          <a:solidFill>
            <a:srgbClr val="595959"/>
          </a:solidFill>
          <a:latin typeface="Verdana" pitchFamily="34" charset="0"/>
          <a:ea typeface="Verdana" pitchFamily="34" charset="0"/>
          <a:cs typeface="Verdana" pitchFamily="34" charset="0"/>
        </a:defRPr>
      </a:lvl7pPr>
      <a:lvl8pPr marL="1735138" algn="l" rtl="0" fontAlgn="base">
        <a:spcBef>
          <a:spcPct val="0"/>
        </a:spcBef>
        <a:spcAft>
          <a:spcPct val="0"/>
        </a:spcAft>
        <a:defRPr sz="3200">
          <a:solidFill>
            <a:srgbClr val="595959"/>
          </a:solidFill>
          <a:latin typeface="Verdana" pitchFamily="34" charset="0"/>
          <a:ea typeface="Verdana" pitchFamily="34" charset="0"/>
          <a:cs typeface="Verdana" pitchFamily="34" charset="0"/>
        </a:defRPr>
      </a:lvl8pPr>
      <a:lvl9pPr marL="2192338" algn="l" rtl="0" fontAlgn="base">
        <a:spcBef>
          <a:spcPct val="0"/>
        </a:spcBef>
        <a:spcAft>
          <a:spcPct val="0"/>
        </a:spcAft>
        <a:defRPr sz="3200">
          <a:solidFill>
            <a:srgbClr val="595959"/>
          </a:solidFill>
          <a:latin typeface="Verdana" pitchFamily="34" charset="0"/>
          <a:ea typeface="Verdana" pitchFamily="34" charset="0"/>
          <a:cs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•"/>
        <a:defRPr sz="3200" kern="1200">
          <a:solidFill>
            <a:schemeClr val="tx2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–"/>
        <a:defRPr sz="2800" kern="1200">
          <a:solidFill>
            <a:schemeClr val="tx2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–"/>
        <a:defRPr sz="2000" kern="1200">
          <a:solidFill>
            <a:schemeClr val="tx2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»"/>
        <a:defRPr sz="2000" kern="1200">
          <a:solidFill>
            <a:schemeClr val="tx2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7164" y="2130426"/>
            <a:ext cx="11777508" cy="1470025"/>
          </a:xfrm>
        </p:spPr>
        <p:txBody>
          <a:bodyPr>
            <a:normAutofit/>
          </a:bodyPr>
          <a:lstStyle/>
          <a:p>
            <a:pPr marL="0" eaLnBrk="1" hangingPunct="1">
              <a:spcBef>
                <a:spcPct val="20000"/>
              </a:spcBef>
              <a:buSzPct val="90000"/>
              <a:defRPr/>
            </a:pPr>
            <a:r>
              <a:rPr lang="en-GB" sz="4000" b="1" dirty="0"/>
              <a:t>Unmanned Aircraft Systems (UAS)</a:t>
            </a:r>
            <a:br>
              <a:rPr lang="en-GB" sz="4000" b="1" dirty="0"/>
            </a:br>
            <a:r>
              <a:rPr lang="en-GB" sz="4000" b="1" dirty="0"/>
              <a:t>European </a:t>
            </a:r>
            <a:r>
              <a:rPr lang="en-GB" sz="4000" b="1" dirty="0" smtClean="0"/>
              <a:t>Standardization</a:t>
            </a:r>
            <a:endParaRPr lang="en-GB" sz="4000" dirty="0"/>
          </a:p>
        </p:txBody>
      </p:sp>
    </p:spTree>
    <p:extLst>
      <p:ext uri="{BB962C8B-B14F-4D97-AF65-F5344CB8AC3E}">
        <p14:creationId xmlns:p14="http://schemas.microsoft.com/office/powerpoint/2010/main" val="982532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indent="-277813"/>
            <a:r>
              <a:rPr lang="en-GB" b="1" dirty="0" smtClean="0"/>
              <a:t>EC Standardisation Request (</a:t>
            </a:r>
            <a:r>
              <a:rPr lang="en-GB" b="1" dirty="0" err="1" smtClean="0"/>
              <a:t>SReq</a:t>
            </a:r>
            <a:r>
              <a:rPr lang="en-GB" b="1" dirty="0" smtClean="0"/>
              <a:t>)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7408" y="1412776"/>
            <a:ext cx="10513168" cy="4917704"/>
          </a:xfrm>
        </p:spPr>
        <p:txBody>
          <a:bodyPr>
            <a:normAutofit/>
          </a:bodyPr>
          <a:lstStyle/>
          <a:p>
            <a:r>
              <a:rPr lang="en-GB" sz="3200" dirty="0" smtClean="0"/>
              <a:t>CEN established a </a:t>
            </a:r>
            <a:r>
              <a:rPr lang="en-GB" sz="3200" b="1" dirty="0" smtClean="0"/>
              <a:t>SRAHG</a:t>
            </a:r>
            <a:r>
              <a:rPr lang="en-GB" sz="3200" dirty="0" smtClean="0"/>
              <a:t>:</a:t>
            </a:r>
          </a:p>
          <a:p>
            <a:pPr lvl="1"/>
            <a:r>
              <a:rPr lang="en-GB" sz="2800" dirty="0" smtClean="0"/>
              <a:t>CEN-CENELEC-ETSI coordination</a:t>
            </a:r>
          </a:p>
          <a:p>
            <a:pPr lvl="1"/>
            <a:r>
              <a:rPr lang="en-GB" sz="2800" dirty="0" smtClean="0"/>
              <a:t>with participation of: </a:t>
            </a:r>
          </a:p>
          <a:p>
            <a:pPr lvl="2"/>
            <a:r>
              <a:rPr lang="en-GB" sz="2400" dirty="0" smtClean="0"/>
              <a:t>CEN-CENELEC </a:t>
            </a:r>
            <a:r>
              <a:rPr lang="en-GB" sz="2400" b="1" dirty="0" smtClean="0"/>
              <a:t>Members</a:t>
            </a:r>
            <a:r>
              <a:rPr lang="en-GB" sz="2400" dirty="0" smtClean="0"/>
              <a:t>:</a:t>
            </a:r>
          </a:p>
          <a:p>
            <a:pPr lvl="3"/>
            <a:r>
              <a:rPr lang="en-GB" sz="2400" dirty="0" smtClean="0"/>
              <a:t>AFNOR, BSI, DIN, DS, SDS, UNI, UNE</a:t>
            </a:r>
          </a:p>
          <a:p>
            <a:pPr lvl="2"/>
            <a:r>
              <a:rPr lang="en-GB" sz="2400" b="1" dirty="0" smtClean="0"/>
              <a:t>ASD-STAN</a:t>
            </a:r>
            <a:r>
              <a:rPr lang="en-GB" sz="2400" dirty="0" smtClean="0"/>
              <a:t> D5 “Autonomous Flying”</a:t>
            </a:r>
          </a:p>
          <a:p>
            <a:pPr lvl="2"/>
            <a:r>
              <a:rPr lang="en-GB" sz="2400" dirty="0" smtClean="0"/>
              <a:t>European Drones and Toys </a:t>
            </a:r>
            <a:r>
              <a:rPr lang="en-GB" sz="2400" b="1" dirty="0" smtClean="0"/>
              <a:t>Industry</a:t>
            </a:r>
          </a:p>
          <a:p>
            <a:pPr lvl="2"/>
            <a:r>
              <a:rPr lang="en-GB" sz="2400" b="1" dirty="0" smtClean="0"/>
              <a:t>Operators </a:t>
            </a:r>
            <a:r>
              <a:rPr lang="en-GB" sz="2400" dirty="0" smtClean="0"/>
              <a:t>representatives: </a:t>
            </a:r>
            <a:r>
              <a:rPr lang="en-GB" sz="2400" dirty="0" err="1" smtClean="0"/>
              <a:t>eg</a:t>
            </a:r>
            <a:r>
              <a:rPr lang="en-GB" sz="2400" dirty="0" smtClean="0"/>
              <a:t> Agricultural</a:t>
            </a:r>
          </a:p>
          <a:p>
            <a:pPr lvl="2"/>
            <a:r>
              <a:rPr lang="en-GB" sz="2400" b="1" dirty="0"/>
              <a:t>Social</a:t>
            </a:r>
            <a:r>
              <a:rPr lang="en-GB" sz="2400" dirty="0"/>
              <a:t> Organisations </a:t>
            </a:r>
            <a:r>
              <a:rPr lang="en-GB" sz="2400" dirty="0" smtClean="0"/>
              <a:t>(Annex III) </a:t>
            </a:r>
            <a:r>
              <a:rPr lang="en-GB" sz="2400" dirty="0" err="1" smtClean="0"/>
              <a:t>eg</a:t>
            </a:r>
            <a:r>
              <a:rPr lang="en-GB" sz="2400" dirty="0" smtClean="0"/>
              <a:t> ANEC Consumers Organisation</a:t>
            </a:r>
          </a:p>
        </p:txBody>
      </p:sp>
    </p:spTree>
    <p:extLst>
      <p:ext uri="{BB962C8B-B14F-4D97-AF65-F5344CB8AC3E}">
        <p14:creationId xmlns:p14="http://schemas.microsoft.com/office/powerpoint/2010/main" val="29913952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indent="-177800"/>
            <a:r>
              <a:rPr lang="en-GB" b="1" dirty="0" smtClean="0"/>
              <a:t>Regulations Timeline</a:t>
            </a:r>
            <a:endParaRPr lang="en-GB" b="1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92716066"/>
              </p:ext>
            </p:extLst>
          </p:nvPr>
        </p:nvGraphicFramePr>
        <p:xfrm>
          <a:off x="838200" y="1268760"/>
          <a:ext cx="10010328" cy="5184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2625582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indent="-177800"/>
            <a:r>
              <a:rPr lang="en-GB" b="1" dirty="0" smtClean="0"/>
              <a:t>Status and </a:t>
            </a:r>
            <a:r>
              <a:rPr lang="en-GB" b="1" dirty="0" smtClean="0"/>
              <a:t>Target </a:t>
            </a:r>
            <a:r>
              <a:rPr lang="en-GB" b="1" dirty="0" smtClean="0"/>
              <a:t>Date for Standards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7408" y="1340768"/>
            <a:ext cx="10166920" cy="5145436"/>
          </a:xfrm>
        </p:spPr>
        <p:txBody>
          <a:bodyPr>
            <a:normAutofit/>
          </a:bodyPr>
          <a:lstStyle/>
          <a:p>
            <a:r>
              <a:rPr lang="en-GB" sz="3200" dirty="0"/>
              <a:t>DG GROW is preparing a </a:t>
            </a:r>
            <a:r>
              <a:rPr lang="en-GB" sz="3200" dirty="0" smtClean="0"/>
              <a:t>mandate (</a:t>
            </a:r>
            <a:r>
              <a:rPr lang="en-GB" sz="3200" dirty="0" err="1" smtClean="0"/>
              <a:t>Sreq</a:t>
            </a:r>
            <a:r>
              <a:rPr lang="en-GB" sz="3200" dirty="0" smtClean="0"/>
              <a:t>)</a:t>
            </a:r>
            <a:endParaRPr lang="en-GB" sz="3200" dirty="0"/>
          </a:p>
          <a:p>
            <a:pPr lvl="1"/>
            <a:r>
              <a:rPr lang="en-GB" sz="2800" dirty="0"/>
              <a:t>Preliminary contacts with ESOs taken</a:t>
            </a:r>
          </a:p>
          <a:p>
            <a:pPr lvl="2"/>
            <a:r>
              <a:rPr lang="en-GB" sz="2400" dirty="0"/>
              <a:t>CEN/CENELEC (ASD-STAN)</a:t>
            </a:r>
          </a:p>
          <a:p>
            <a:pPr lvl="1"/>
            <a:r>
              <a:rPr lang="en-GB" sz="2800" dirty="0"/>
              <a:t>Request to ESO</a:t>
            </a:r>
          </a:p>
          <a:p>
            <a:pPr lvl="2"/>
            <a:r>
              <a:rPr lang="en-GB" sz="2400" dirty="0"/>
              <a:t>feedback on requirements</a:t>
            </a:r>
          </a:p>
          <a:p>
            <a:pPr lvl="2"/>
            <a:r>
              <a:rPr lang="en-GB" sz="2400" dirty="0"/>
              <a:t>Inputs on standardisation work plan </a:t>
            </a:r>
          </a:p>
          <a:p>
            <a:r>
              <a:rPr lang="en-GB" sz="3200" dirty="0"/>
              <a:t>Time frame</a:t>
            </a:r>
          </a:p>
          <a:p>
            <a:pPr lvl="1"/>
            <a:r>
              <a:rPr lang="en-GB" sz="2800" dirty="0"/>
              <a:t>Transition period of </a:t>
            </a:r>
            <a:r>
              <a:rPr lang="en-GB" sz="2800" b="1" dirty="0">
                <a:solidFill>
                  <a:srgbClr val="FF0000"/>
                </a:solidFill>
              </a:rPr>
              <a:t>2 years</a:t>
            </a:r>
            <a:r>
              <a:rPr lang="en-GB" sz="2800" dirty="0"/>
              <a:t> for product in </a:t>
            </a:r>
            <a:r>
              <a:rPr lang="en-GB" sz="2800" b="1" dirty="0">
                <a:solidFill>
                  <a:srgbClr val="00B050"/>
                </a:solidFill>
              </a:rPr>
              <a:t>Open</a:t>
            </a:r>
            <a:r>
              <a:rPr lang="en-GB" sz="2800" dirty="0"/>
              <a:t> category to be compliant</a:t>
            </a:r>
          </a:p>
          <a:p>
            <a:endParaRPr lang="en-GB" sz="4400" dirty="0"/>
          </a:p>
        </p:txBody>
      </p:sp>
    </p:spTree>
    <p:extLst>
      <p:ext uri="{BB962C8B-B14F-4D97-AF65-F5344CB8AC3E}">
        <p14:creationId xmlns:p14="http://schemas.microsoft.com/office/powerpoint/2010/main" val="2748255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indent="-177800"/>
            <a:r>
              <a:rPr lang="en-GB" b="1" dirty="0" smtClean="0"/>
              <a:t>Other CEN Activities for UAS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628800"/>
            <a:ext cx="10298360" cy="4600119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GB" sz="2400" dirty="0" smtClean="0"/>
              <a:t>CEN is a Member of the </a:t>
            </a:r>
            <a:r>
              <a:rPr lang="en-GB" sz="2400" b="1" dirty="0" smtClean="0"/>
              <a:t>EUSCG (European UAS Standardisation Coordination Group) </a:t>
            </a:r>
            <a:r>
              <a:rPr lang="en-GB" sz="2400" dirty="0" smtClean="0"/>
              <a:t>chaired by EUROCAE with inputs from ASTM, RTCA and SAE</a:t>
            </a:r>
          </a:p>
          <a:p>
            <a:pPr>
              <a:lnSpc>
                <a:spcPct val="150000"/>
              </a:lnSpc>
            </a:pPr>
            <a:r>
              <a:rPr lang="en-GB" sz="2400" dirty="0" smtClean="0"/>
              <a:t>EC will issue another Mandate for </a:t>
            </a:r>
            <a:r>
              <a:rPr lang="en-GB" sz="2400" b="1" dirty="0" smtClean="0"/>
              <a:t>Operations/UTM</a:t>
            </a:r>
          </a:p>
          <a:p>
            <a:pPr>
              <a:lnSpc>
                <a:spcPct val="150000"/>
              </a:lnSpc>
            </a:pPr>
            <a:r>
              <a:rPr lang="en-GB" sz="2400" dirty="0" smtClean="0"/>
              <a:t>CEN is also a member of </a:t>
            </a:r>
            <a:r>
              <a:rPr lang="en-GB" sz="2400" b="1" dirty="0" smtClean="0"/>
              <a:t>EUROCAE WG-105 </a:t>
            </a:r>
            <a:r>
              <a:rPr lang="en-GB" sz="2400" dirty="0" smtClean="0"/>
              <a:t>and follows the works of </a:t>
            </a:r>
            <a:r>
              <a:rPr lang="en-GB" sz="2400" b="1" dirty="0" smtClean="0"/>
              <a:t>ISO/TC20/SC16 </a:t>
            </a:r>
            <a:r>
              <a:rPr lang="en-GB" sz="2400" dirty="0" smtClean="0"/>
              <a:t>and </a:t>
            </a:r>
            <a:r>
              <a:rPr lang="en-GB" sz="2400" b="1" dirty="0" smtClean="0"/>
              <a:t>JARUS</a:t>
            </a:r>
            <a:r>
              <a:rPr lang="en-GB" sz="2400" dirty="0" smtClean="0"/>
              <a:t> as SCB Member</a:t>
            </a:r>
          </a:p>
          <a:p>
            <a:pPr>
              <a:lnSpc>
                <a:spcPct val="150000"/>
              </a:lnSpc>
            </a:pP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6946752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2622" y="1401096"/>
            <a:ext cx="5195765" cy="271938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4786" y="4407770"/>
            <a:ext cx="4991349" cy="1816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187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336" y="188640"/>
            <a:ext cx="8844867" cy="733236"/>
          </a:xfrm>
        </p:spPr>
        <p:txBody>
          <a:bodyPr/>
          <a:lstStyle/>
          <a:p>
            <a:pPr indent="-177800"/>
            <a:r>
              <a:rPr lang="en-GB" b="1" dirty="0" smtClean="0"/>
              <a:t>Air Drones: A very wide spectrum</a:t>
            </a:r>
            <a:endParaRPr lang="en-GB" b="1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6577" y="1580119"/>
            <a:ext cx="9061604" cy="496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61368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indent="-177800"/>
            <a:r>
              <a:rPr lang="en-GB" b="1" dirty="0" smtClean="0"/>
              <a:t>Air Drones: </a:t>
            </a:r>
            <a:r>
              <a:rPr lang="en-GB" b="1" dirty="0" smtClean="0"/>
              <a:t>Concepts + Definitions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199" y="1268760"/>
            <a:ext cx="8858201" cy="4908203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en-GB" sz="2400" dirty="0" smtClean="0"/>
              <a:t>Air Drone=Unmanned Aircraft=</a:t>
            </a:r>
            <a:r>
              <a:rPr lang="en-GB" sz="2400" b="1" dirty="0" smtClean="0"/>
              <a:t>U</a:t>
            </a:r>
            <a:r>
              <a:rPr lang="en-GB" sz="2400" dirty="0" smtClean="0"/>
              <a:t>nmanned </a:t>
            </a:r>
            <a:r>
              <a:rPr lang="en-GB" sz="2400" b="1" dirty="0" smtClean="0"/>
              <a:t>A</a:t>
            </a:r>
            <a:r>
              <a:rPr lang="en-GB" sz="2400" dirty="0" smtClean="0"/>
              <a:t>irborne </a:t>
            </a:r>
            <a:r>
              <a:rPr lang="en-GB" sz="2400" b="1" dirty="0" smtClean="0"/>
              <a:t>V</a:t>
            </a:r>
            <a:r>
              <a:rPr lang="en-GB" sz="2400" dirty="0" smtClean="0"/>
              <a:t>ehicle (</a:t>
            </a:r>
            <a:r>
              <a:rPr lang="en-GB" sz="2400" b="1" dirty="0" smtClean="0"/>
              <a:t>UAV</a:t>
            </a:r>
            <a:r>
              <a:rPr lang="en-GB" sz="2400" dirty="0" smtClean="0"/>
              <a:t>)</a:t>
            </a:r>
          </a:p>
          <a:p>
            <a:pPr>
              <a:lnSpc>
                <a:spcPct val="110000"/>
              </a:lnSpc>
            </a:pPr>
            <a:r>
              <a:rPr lang="en-GB" sz="2400" dirty="0" smtClean="0"/>
              <a:t>Unmanned Aircraft Systems (</a:t>
            </a:r>
            <a:r>
              <a:rPr lang="en-GB" sz="2400" b="1" dirty="0" smtClean="0"/>
              <a:t>UAS</a:t>
            </a:r>
            <a:r>
              <a:rPr lang="en-GB" sz="2400" dirty="0" smtClean="0"/>
              <a:t>)=</a:t>
            </a:r>
            <a:r>
              <a:rPr lang="en-GB" sz="2400" b="1" dirty="0" err="1" smtClean="0"/>
              <a:t>UA</a:t>
            </a:r>
            <a:r>
              <a:rPr lang="en-GB" sz="2400" dirty="0" err="1" smtClean="0"/>
              <a:t>V+Control</a:t>
            </a:r>
            <a:r>
              <a:rPr lang="en-GB" sz="2400" dirty="0" smtClean="0"/>
              <a:t> and Navigation </a:t>
            </a:r>
            <a:r>
              <a:rPr lang="en-GB" sz="2400" b="1" dirty="0" smtClean="0"/>
              <a:t>S</a:t>
            </a:r>
            <a:r>
              <a:rPr lang="en-GB" sz="2400" dirty="0" smtClean="0"/>
              <a:t>ystems (Ground, Airborne or Satellite-based)</a:t>
            </a:r>
          </a:p>
          <a:p>
            <a:pPr>
              <a:lnSpc>
                <a:spcPct val="110000"/>
              </a:lnSpc>
            </a:pPr>
            <a:r>
              <a:rPr lang="en-GB" sz="2400" dirty="0" smtClean="0"/>
              <a:t>UAS are divided in two main categories:</a:t>
            </a:r>
          </a:p>
          <a:p>
            <a:pPr lvl="1">
              <a:lnSpc>
                <a:spcPct val="110000"/>
              </a:lnSpc>
            </a:pPr>
            <a:r>
              <a:rPr lang="en-GB" sz="2000" b="1" dirty="0" smtClean="0"/>
              <a:t>R</a:t>
            </a:r>
            <a:r>
              <a:rPr lang="en-GB" sz="2000" dirty="0" smtClean="0"/>
              <a:t>emotely </a:t>
            </a:r>
            <a:r>
              <a:rPr lang="en-GB" sz="2000" b="1" dirty="0"/>
              <a:t>P</a:t>
            </a:r>
            <a:r>
              <a:rPr lang="en-GB" sz="2000" dirty="0"/>
              <a:t>iloted </a:t>
            </a:r>
            <a:r>
              <a:rPr lang="en-GB" sz="2000" b="1" dirty="0"/>
              <a:t>A</a:t>
            </a:r>
            <a:r>
              <a:rPr lang="en-GB" sz="2000" dirty="0"/>
              <a:t>ircraft </a:t>
            </a:r>
            <a:r>
              <a:rPr lang="en-GB" sz="2000" b="1" dirty="0"/>
              <a:t>S</a:t>
            </a:r>
            <a:r>
              <a:rPr lang="en-GB" sz="2000" dirty="0"/>
              <a:t>ystems (</a:t>
            </a:r>
            <a:r>
              <a:rPr lang="en-GB" sz="2000" dirty="0" smtClean="0"/>
              <a:t>RPAS)</a:t>
            </a:r>
          </a:p>
          <a:p>
            <a:pPr lvl="1">
              <a:lnSpc>
                <a:spcPct val="110000"/>
              </a:lnSpc>
            </a:pPr>
            <a:r>
              <a:rPr lang="en-GB" sz="2000" b="1" dirty="0" smtClean="0"/>
              <a:t>Autonomous </a:t>
            </a:r>
            <a:r>
              <a:rPr lang="en-GB" sz="2000" dirty="0" smtClean="0"/>
              <a:t>aircraft (BVLOS)</a:t>
            </a:r>
            <a:endParaRPr lang="en-GB" sz="2000" dirty="0"/>
          </a:p>
          <a:p>
            <a:pPr>
              <a:lnSpc>
                <a:spcPct val="110000"/>
              </a:lnSpc>
            </a:pPr>
            <a:r>
              <a:rPr lang="en-GB" sz="2400" dirty="0" smtClean="0"/>
              <a:t>In the EU, Aircraft (airplanes, helicopters, balloons) are under the </a:t>
            </a:r>
            <a:r>
              <a:rPr lang="en-GB" sz="2400" b="1" dirty="0" smtClean="0"/>
              <a:t>European Aviation Safety Agency (EASA) </a:t>
            </a:r>
            <a:r>
              <a:rPr lang="en-GB" sz="2400" dirty="0" smtClean="0"/>
              <a:t>regulatory oversight (=FAA in the US)</a:t>
            </a:r>
          </a:p>
          <a:p>
            <a:pPr>
              <a:lnSpc>
                <a:spcPct val="110000"/>
              </a:lnSpc>
            </a:pPr>
            <a:endParaRPr lang="en-GB" sz="2400" dirty="0"/>
          </a:p>
        </p:txBody>
      </p:sp>
      <p:grpSp>
        <p:nvGrpSpPr>
          <p:cNvPr id="7" name="Group 6"/>
          <p:cNvGrpSpPr/>
          <p:nvPr/>
        </p:nvGrpSpPr>
        <p:grpSpPr>
          <a:xfrm>
            <a:off x="8283417" y="2924944"/>
            <a:ext cx="3893389" cy="1782972"/>
            <a:chOff x="6300192" y="2081688"/>
            <a:chExt cx="2031273" cy="1041764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00192" y="2081688"/>
              <a:ext cx="987272" cy="1041764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08304" y="2081688"/>
              <a:ext cx="1023161" cy="10223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87812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336" y="210794"/>
            <a:ext cx="8904312" cy="638175"/>
          </a:xfrm>
        </p:spPr>
        <p:txBody>
          <a:bodyPr>
            <a:normAutofit/>
          </a:bodyPr>
          <a:lstStyle/>
          <a:p>
            <a:pPr indent="-277813"/>
            <a:r>
              <a:rPr lang="en-GB" b="1" dirty="0" smtClean="0"/>
              <a:t>EC is developing EU Rules for Drones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9336" y="1106315"/>
            <a:ext cx="8642177" cy="4703763"/>
          </a:xfrm>
        </p:spPr>
        <p:txBody>
          <a:bodyPr>
            <a:normAutofit lnSpcReduction="10000"/>
          </a:bodyPr>
          <a:lstStyle/>
          <a:p>
            <a:r>
              <a:rPr lang="en-GB" dirty="0"/>
              <a:t>Drones = unmanned </a:t>
            </a:r>
            <a:r>
              <a:rPr lang="en-GB" b="1" i="1" u="sng" dirty="0" smtClean="0"/>
              <a:t>aircraft</a:t>
            </a:r>
            <a:endParaRPr lang="en-GB" b="1" i="1" u="sng" dirty="0"/>
          </a:p>
          <a:p>
            <a:pPr lvl="1">
              <a:buFont typeface="Wingdings" panose="05000000000000000000" pitchFamily="2" charset="2"/>
              <a:buChar char="Ä"/>
            </a:pPr>
            <a:r>
              <a:rPr lang="en-GB" b="1" dirty="0">
                <a:solidFill>
                  <a:srgbClr val="FF0000"/>
                </a:solidFill>
              </a:rPr>
              <a:t>Aviation </a:t>
            </a:r>
            <a:r>
              <a:rPr lang="en-GB" b="1" dirty="0" smtClean="0">
                <a:solidFill>
                  <a:srgbClr val="FF0000"/>
                </a:solidFill>
              </a:rPr>
              <a:t>rules</a:t>
            </a:r>
            <a:endParaRPr lang="en-GB" b="1" dirty="0">
              <a:solidFill>
                <a:srgbClr val="00B050"/>
              </a:solidFill>
            </a:endParaRPr>
          </a:p>
          <a:p>
            <a:pPr marL="742950" lvl="2" indent="0">
              <a:buNone/>
            </a:pPr>
            <a:endParaRPr lang="en-GB" b="1" dirty="0">
              <a:solidFill>
                <a:srgbClr val="FF0000"/>
              </a:solidFill>
            </a:endParaRPr>
          </a:p>
          <a:p>
            <a:pPr marL="342900" lvl="1" indent="-342900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GB" sz="2800" b="1" i="1" dirty="0"/>
              <a:t>Rules proportionate to the risk of operations</a:t>
            </a:r>
          </a:p>
          <a:p>
            <a:pPr lvl="1"/>
            <a:r>
              <a:rPr lang="en-GB" dirty="0"/>
              <a:t>Wide range of drones and applications to </a:t>
            </a:r>
            <a:r>
              <a:rPr lang="en-GB" dirty="0" smtClean="0"/>
              <a:t>cover</a:t>
            </a:r>
          </a:p>
          <a:p>
            <a:pPr lvl="1"/>
            <a:endParaRPr lang="en-GB" dirty="0" smtClean="0"/>
          </a:p>
          <a:p>
            <a:pPr lvl="1"/>
            <a:r>
              <a:rPr lang="en-GB" dirty="0" smtClean="0"/>
              <a:t>3 Categories:</a:t>
            </a:r>
            <a:endParaRPr lang="en-GB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GB" b="1" dirty="0">
                <a:solidFill>
                  <a:srgbClr val="00B050"/>
                </a:solidFill>
              </a:rPr>
              <a:t>Low risk = Open </a:t>
            </a:r>
            <a:r>
              <a:rPr lang="en-GB" b="1" dirty="0" smtClean="0">
                <a:solidFill>
                  <a:srgbClr val="00B050"/>
                </a:solidFill>
              </a:rPr>
              <a:t>(&lt;25kg, VLOS)</a:t>
            </a:r>
            <a:endParaRPr lang="en-GB" b="1" dirty="0">
              <a:solidFill>
                <a:srgbClr val="00B050"/>
              </a:solidFill>
            </a:endParaRPr>
          </a:p>
          <a:p>
            <a:pPr lvl="1">
              <a:buFont typeface="Wingdings" panose="05000000000000000000" pitchFamily="2" charset="2"/>
              <a:buChar char="§"/>
            </a:pPr>
            <a:r>
              <a:rPr lang="en-GB" b="1" dirty="0">
                <a:solidFill>
                  <a:srgbClr val="FFC000"/>
                </a:solidFill>
              </a:rPr>
              <a:t>Medium = Specific </a:t>
            </a:r>
            <a:r>
              <a:rPr lang="en-GB" b="1" dirty="0" smtClean="0">
                <a:solidFill>
                  <a:srgbClr val="FFC000"/>
                </a:solidFill>
              </a:rPr>
              <a:t>(&gt;25kg or BVLOS)</a:t>
            </a:r>
            <a:endParaRPr lang="en-GB" b="1" dirty="0">
              <a:solidFill>
                <a:srgbClr val="FFC000"/>
              </a:solidFill>
            </a:endParaRPr>
          </a:p>
          <a:p>
            <a:pPr lvl="1">
              <a:buFont typeface="Wingdings" panose="05000000000000000000" pitchFamily="2" charset="2"/>
              <a:buChar char="§"/>
            </a:pPr>
            <a:r>
              <a:rPr lang="en-GB" b="1" dirty="0">
                <a:solidFill>
                  <a:srgbClr val="FF0000"/>
                </a:solidFill>
              </a:rPr>
              <a:t>High risk = Certified </a:t>
            </a: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3414" y="3423639"/>
            <a:ext cx="4978586" cy="3417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58301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indent="-277813"/>
            <a:r>
              <a:rPr lang="en-GB" b="1" dirty="0" smtClean="0"/>
              <a:t>EU Regulatory Framework for Drones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1431" y="1412776"/>
            <a:ext cx="11269137" cy="4414478"/>
          </a:xfrm>
        </p:spPr>
        <p:txBody>
          <a:bodyPr/>
          <a:lstStyle/>
          <a:p>
            <a:r>
              <a:rPr lang="en-GB" b="1" dirty="0" smtClean="0"/>
              <a:t>EASA (European Aviation Safety Agency) </a:t>
            </a:r>
            <a:r>
              <a:rPr lang="en-GB" dirty="0" smtClean="0"/>
              <a:t>published </a:t>
            </a:r>
            <a:r>
              <a:rPr lang="en-GB" i="1" dirty="0" smtClean="0"/>
              <a:t>Draft</a:t>
            </a:r>
            <a:r>
              <a:rPr lang="en-GB" dirty="0" smtClean="0"/>
              <a:t> rules in February 2018 for UAS including Classification:</a:t>
            </a:r>
          </a:p>
          <a:p>
            <a:pPr lvl="1"/>
            <a:r>
              <a:rPr lang="en-GB" dirty="0" smtClean="0"/>
              <a:t>"</a:t>
            </a:r>
            <a:r>
              <a:rPr lang="en-GB" b="1" dirty="0">
                <a:solidFill>
                  <a:srgbClr val="00B050"/>
                </a:solidFill>
              </a:rPr>
              <a:t>Open</a:t>
            </a:r>
            <a:r>
              <a:rPr lang="en-GB" dirty="0"/>
              <a:t>" and "</a:t>
            </a:r>
            <a:r>
              <a:rPr lang="en-GB" b="1" dirty="0">
                <a:solidFill>
                  <a:srgbClr val="FFC000"/>
                </a:solidFill>
              </a:rPr>
              <a:t>Specific</a:t>
            </a:r>
            <a:r>
              <a:rPr lang="en-GB" dirty="0"/>
              <a:t>" </a:t>
            </a:r>
            <a:r>
              <a:rPr lang="en-GB" dirty="0" smtClean="0"/>
              <a:t>categories</a:t>
            </a:r>
          </a:p>
          <a:p>
            <a:pPr lvl="1"/>
            <a:r>
              <a:rPr lang="en-GB" dirty="0" smtClean="0"/>
              <a:t>comprising:</a:t>
            </a:r>
          </a:p>
          <a:p>
            <a:pPr marL="628650" lvl="1" indent="-342900">
              <a:lnSpc>
                <a:spcPct val="150000"/>
              </a:lnSpc>
              <a:buFont typeface="+mj-lt"/>
              <a:buAutoNum type="arabicParenR"/>
            </a:pPr>
            <a:r>
              <a:rPr lang="en-GB" sz="2800" dirty="0" smtClean="0"/>
              <a:t>A </a:t>
            </a:r>
            <a:r>
              <a:rPr lang="en-GB" sz="2800" b="1" dirty="0" smtClean="0"/>
              <a:t>Commission Regulation </a:t>
            </a:r>
            <a:r>
              <a:rPr lang="en-GB" sz="2800" dirty="0" smtClean="0"/>
              <a:t>on rules for UAS </a:t>
            </a:r>
            <a:r>
              <a:rPr lang="en-GB" sz="2800" b="1" dirty="0" smtClean="0">
                <a:solidFill>
                  <a:srgbClr val="FF0000"/>
                </a:solidFill>
              </a:rPr>
              <a:t>operations</a:t>
            </a:r>
            <a:endParaRPr lang="en-GB" sz="2800" dirty="0"/>
          </a:p>
          <a:p>
            <a:pPr marL="628650" lvl="1" indent="-342900">
              <a:lnSpc>
                <a:spcPct val="100000"/>
              </a:lnSpc>
              <a:buFont typeface="+mj-lt"/>
              <a:buAutoNum type="arabicParenR"/>
            </a:pPr>
            <a:r>
              <a:rPr lang="en-GB" sz="2800" dirty="0" smtClean="0"/>
              <a:t>A </a:t>
            </a:r>
            <a:r>
              <a:rPr lang="en-GB" sz="2800" b="1" dirty="0"/>
              <a:t>Commission </a:t>
            </a:r>
            <a:r>
              <a:rPr lang="en-GB" sz="2800" b="1" i="1" dirty="0"/>
              <a:t>Delegated</a:t>
            </a:r>
            <a:r>
              <a:rPr lang="en-GB" sz="2800" b="1" dirty="0"/>
              <a:t> Regulation </a:t>
            </a:r>
            <a:r>
              <a:rPr lang="en-GB" sz="2800" dirty="0"/>
              <a:t>defining </a:t>
            </a:r>
            <a:r>
              <a:rPr lang="en-GB" sz="2800" b="1" dirty="0">
                <a:solidFill>
                  <a:srgbClr val="FF0000"/>
                </a:solidFill>
              </a:rPr>
              <a:t>technical requirements </a:t>
            </a:r>
            <a:r>
              <a:rPr lang="en-GB" sz="2800" dirty="0"/>
              <a:t>for UAS authorised to operate in the "</a:t>
            </a:r>
            <a:r>
              <a:rPr lang="en-GB" sz="2800" b="1" dirty="0">
                <a:solidFill>
                  <a:srgbClr val="00B050"/>
                </a:solidFill>
              </a:rPr>
              <a:t>Open</a:t>
            </a:r>
            <a:r>
              <a:rPr lang="en-GB" sz="2800" dirty="0"/>
              <a:t>" category (</a:t>
            </a:r>
            <a:r>
              <a:rPr lang="en-GB" sz="2800" i="1" dirty="0">
                <a:solidFill>
                  <a:schemeClr val="tx1"/>
                </a:solidFill>
              </a:rPr>
              <a:t>harmonisation legislation</a:t>
            </a:r>
            <a:r>
              <a:rPr lang="en-GB" sz="2800" dirty="0"/>
              <a:t>)</a:t>
            </a:r>
          </a:p>
          <a:p>
            <a:pPr marL="0" indent="0">
              <a:buNone/>
            </a:pPr>
            <a:endParaRPr lang="en-GB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2300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165" y="144531"/>
            <a:ext cx="8756147" cy="764190"/>
          </a:xfrm>
        </p:spPr>
        <p:txBody>
          <a:bodyPr/>
          <a:lstStyle/>
          <a:p>
            <a:r>
              <a:rPr lang="en-GB" b="1" dirty="0" smtClean="0"/>
              <a:t>“Open” </a:t>
            </a:r>
            <a:r>
              <a:rPr lang="en-GB" b="1" dirty="0" smtClean="0"/>
              <a:t>Category = </a:t>
            </a:r>
            <a:r>
              <a:rPr lang="en-GB" b="1" dirty="0" err="1" smtClean="0"/>
              <a:t>hENs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35360" y="1124744"/>
            <a:ext cx="9135533" cy="5589917"/>
          </a:xfrm>
        </p:spPr>
        <p:txBody>
          <a:bodyPr/>
          <a:lstStyle/>
          <a:p>
            <a:r>
              <a:rPr lang="en-GB" sz="1800" b="1" dirty="0"/>
              <a:t>No authorisation </a:t>
            </a:r>
            <a:r>
              <a:rPr lang="en-GB" sz="1800" dirty="0"/>
              <a:t>required from aviation authorities</a:t>
            </a:r>
          </a:p>
          <a:p>
            <a:pPr lvl="1"/>
            <a:r>
              <a:rPr lang="en-GB" sz="2000" i="1" dirty="0" smtClean="0"/>
              <a:t>“Buy </a:t>
            </a:r>
            <a:r>
              <a:rPr lang="en-GB" sz="2000" i="1" dirty="0"/>
              <a:t>and </a:t>
            </a:r>
            <a:r>
              <a:rPr lang="en-GB" sz="2000" i="1" dirty="0" smtClean="0"/>
              <a:t>fly” </a:t>
            </a:r>
            <a:r>
              <a:rPr lang="en-GB" sz="2000" dirty="0"/>
              <a:t>(according to the rules) principle</a:t>
            </a:r>
          </a:p>
          <a:p>
            <a:pPr lvl="1"/>
            <a:r>
              <a:rPr lang="en-GB" sz="2000" b="1" dirty="0">
                <a:solidFill>
                  <a:srgbClr val="FF0000"/>
                </a:solidFill>
              </a:rPr>
              <a:t>Consumer products </a:t>
            </a:r>
          </a:p>
          <a:p>
            <a:pPr lvl="2"/>
            <a:r>
              <a:rPr lang="en-GB" sz="1600" dirty="0"/>
              <a:t>(toys, </a:t>
            </a:r>
            <a:r>
              <a:rPr lang="en-GB" sz="1600" dirty="0" smtClean="0"/>
              <a:t>photography, video, hobby </a:t>
            </a:r>
            <a:r>
              <a:rPr lang="en-GB" sz="1600" dirty="0"/>
              <a:t>…)</a:t>
            </a:r>
          </a:p>
          <a:p>
            <a:r>
              <a:rPr lang="en-GB" sz="2000" dirty="0" err="1" smtClean="0"/>
              <a:t>Safety+Security</a:t>
            </a:r>
            <a:r>
              <a:rPr lang="en-GB" sz="2000" dirty="0" smtClean="0"/>
              <a:t> ensured through:</a:t>
            </a:r>
            <a:endParaRPr lang="en-GB" sz="2000" dirty="0"/>
          </a:p>
          <a:p>
            <a:pPr lvl="1"/>
            <a:r>
              <a:rPr lang="en-GB" sz="1800" b="1" dirty="0"/>
              <a:t>Operations limitations and rules</a:t>
            </a:r>
            <a:endParaRPr lang="en-GB" sz="1800" dirty="0"/>
          </a:p>
          <a:p>
            <a:pPr lvl="2"/>
            <a:r>
              <a:rPr lang="en-GB" sz="1600" dirty="0"/>
              <a:t>Maximum altitude and VLOS,</a:t>
            </a:r>
          </a:p>
          <a:p>
            <a:pPr lvl="2"/>
            <a:r>
              <a:rPr lang="en-GB" sz="1600" dirty="0"/>
              <a:t>Distance from people (3 </a:t>
            </a:r>
            <a:r>
              <a:rPr lang="en-GB" sz="1600" dirty="0" smtClean="0"/>
              <a:t>sub-categories: A1 to A3)</a:t>
            </a:r>
            <a:endParaRPr lang="en-GB" sz="1600" dirty="0"/>
          </a:p>
          <a:p>
            <a:pPr lvl="2"/>
            <a:r>
              <a:rPr lang="en-GB" sz="1600" dirty="0"/>
              <a:t>No-fly or restricted zones (established by </a:t>
            </a:r>
            <a:r>
              <a:rPr lang="en-GB" sz="1600" dirty="0" smtClean="0"/>
              <a:t>EU-Member States)</a:t>
            </a:r>
            <a:endParaRPr lang="en-GB" sz="1400" dirty="0"/>
          </a:p>
          <a:p>
            <a:pPr lvl="1"/>
            <a:r>
              <a:rPr lang="en-GB" sz="1800" b="1" dirty="0"/>
              <a:t>Pilot competence </a:t>
            </a:r>
          </a:p>
          <a:p>
            <a:pPr lvl="2"/>
            <a:r>
              <a:rPr lang="en-GB" sz="1600" b="1" dirty="0"/>
              <a:t>Leaflet </a:t>
            </a:r>
            <a:r>
              <a:rPr lang="en-GB" sz="1600" dirty="0"/>
              <a:t>(safety, insurance, privacy)</a:t>
            </a:r>
          </a:p>
          <a:p>
            <a:pPr lvl="2"/>
            <a:r>
              <a:rPr lang="en-GB" sz="1600" b="1" dirty="0"/>
              <a:t>e-learning </a:t>
            </a:r>
            <a:r>
              <a:rPr lang="en-GB" sz="1600" dirty="0"/>
              <a:t>and </a:t>
            </a:r>
            <a:r>
              <a:rPr lang="en-GB" sz="1600" dirty="0" smtClean="0"/>
              <a:t>test</a:t>
            </a:r>
            <a:endParaRPr lang="en-GB" sz="800" dirty="0"/>
          </a:p>
          <a:p>
            <a:pPr lvl="1"/>
            <a:r>
              <a:rPr lang="en-GB" sz="1800" b="1" dirty="0">
                <a:solidFill>
                  <a:srgbClr val="FF0000"/>
                </a:solidFill>
              </a:rPr>
              <a:t>Product requirements </a:t>
            </a:r>
          </a:p>
          <a:p>
            <a:pPr lvl="2"/>
            <a:r>
              <a:rPr lang="en-GB" sz="1600" b="1" dirty="0">
                <a:solidFill>
                  <a:schemeClr val="tx1"/>
                </a:solidFill>
              </a:rPr>
              <a:t>CE marking </a:t>
            </a:r>
            <a:r>
              <a:rPr lang="en-GB" sz="1600" dirty="0" smtClean="0"/>
              <a:t>replace </a:t>
            </a:r>
            <a:r>
              <a:rPr lang="en-GB" sz="1600" dirty="0"/>
              <a:t>involvement of Aviation Authorities</a:t>
            </a:r>
          </a:p>
          <a:p>
            <a:pPr lvl="2"/>
            <a:r>
              <a:rPr lang="en-GB" sz="1600" dirty="0"/>
              <a:t>New Harmonisation legislation on Drones (Commission Delegated Act)</a:t>
            </a:r>
            <a:br>
              <a:rPr lang="en-GB" sz="1600" dirty="0"/>
            </a:br>
            <a:r>
              <a:rPr lang="en-GB" sz="1600" dirty="0"/>
              <a:t>defining </a:t>
            </a:r>
            <a:r>
              <a:rPr lang="en-GB" sz="1600" b="1" dirty="0">
                <a:solidFill>
                  <a:srgbClr val="FF0000"/>
                </a:solidFill>
              </a:rPr>
              <a:t>5 classes of drones </a:t>
            </a:r>
            <a:r>
              <a:rPr lang="en-GB" sz="1600" dirty="0" smtClean="0"/>
              <a:t>to be </a:t>
            </a:r>
            <a:r>
              <a:rPr lang="en-GB" sz="1600" dirty="0"/>
              <a:t>operated in the </a:t>
            </a:r>
            <a:r>
              <a:rPr lang="en-GB" sz="1600" dirty="0" smtClean="0"/>
              <a:t>“Open” </a:t>
            </a:r>
            <a:r>
              <a:rPr lang="en-GB" sz="1600" dirty="0"/>
              <a:t>category </a:t>
            </a:r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60988" y="886798"/>
            <a:ext cx="2780071" cy="5946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7" name="Group 6"/>
          <p:cNvGrpSpPr/>
          <p:nvPr/>
        </p:nvGrpSpPr>
        <p:grpSpPr>
          <a:xfrm>
            <a:off x="5711753" y="4029165"/>
            <a:ext cx="1798879" cy="1045251"/>
            <a:chOff x="6284953" y="4221088"/>
            <a:chExt cx="2031463" cy="1328936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216721" y="4221088"/>
              <a:ext cx="1099695" cy="1328936"/>
            </a:xfrm>
            <a:prstGeom prst="rect">
              <a:avLst/>
            </a:prstGeom>
          </p:spPr>
        </p:pic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84953" y="4221088"/>
              <a:ext cx="548766" cy="13218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525654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indent="-277813"/>
            <a:r>
              <a:rPr lang="en-GB" b="1" dirty="0" smtClean="0"/>
              <a:t>Harmonised Standards for Drones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2569" y="1690688"/>
            <a:ext cx="9578359" cy="4414478"/>
          </a:xfrm>
        </p:spPr>
        <p:txBody>
          <a:bodyPr>
            <a:normAutofit/>
          </a:bodyPr>
          <a:lstStyle/>
          <a:p>
            <a:r>
              <a:rPr lang="en-GB" b="1" dirty="0" smtClean="0"/>
              <a:t>European Commission (EC) to issue a Mandate (</a:t>
            </a:r>
            <a:r>
              <a:rPr lang="en-GB" b="1" dirty="0" err="1" smtClean="0"/>
              <a:t>Sreq</a:t>
            </a:r>
            <a:r>
              <a:rPr lang="en-GB" b="1" dirty="0" smtClean="0"/>
              <a:t>) to ESOs </a:t>
            </a:r>
            <a:r>
              <a:rPr lang="en-GB" dirty="0" smtClean="0"/>
              <a:t>to produce </a:t>
            </a:r>
            <a:r>
              <a:rPr lang="en-GB" b="1" dirty="0" err="1" smtClean="0"/>
              <a:t>hENs</a:t>
            </a:r>
            <a:r>
              <a:rPr lang="en-GB" dirty="0" smtClean="0"/>
              <a:t> for the </a:t>
            </a:r>
            <a:r>
              <a:rPr lang="en-GB" b="1" dirty="0" smtClean="0">
                <a:solidFill>
                  <a:srgbClr val="00B050"/>
                </a:solidFill>
              </a:rPr>
              <a:t>Open Category</a:t>
            </a:r>
            <a:endParaRPr lang="en-GB" dirty="0"/>
          </a:p>
          <a:p>
            <a:r>
              <a:rPr lang="en-GB" dirty="0" smtClean="0"/>
              <a:t>5 Classes of Consumer Drones </a:t>
            </a:r>
            <a:r>
              <a:rPr lang="en-GB" i="1" dirty="0" smtClean="0"/>
              <a:t>(“buy &amp; fly”) </a:t>
            </a:r>
            <a:r>
              <a:rPr lang="en-GB" dirty="0" smtClean="0"/>
              <a:t>depending on weight/operating mode with </a:t>
            </a:r>
            <a:r>
              <a:rPr lang="en-GB" b="1" dirty="0" smtClean="0"/>
              <a:t>CE Marking </a:t>
            </a:r>
            <a:r>
              <a:rPr lang="en-GB" dirty="0" smtClean="0"/>
              <a:t>guaranteeing conformity</a:t>
            </a:r>
          </a:p>
          <a:p>
            <a:endParaRPr lang="en-GB" sz="2000" b="1" dirty="0">
              <a:solidFill>
                <a:srgbClr val="FF0000"/>
              </a:solidFill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6528048" y="4581128"/>
            <a:ext cx="4313207" cy="1674051"/>
            <a:chOff x="6876256" y="5949280"/>
            <a:chExt cx="2160240" cy="823913"/>
          </a:xfrm>
        </p:grpSpPr>
        <p:grpSp>
          <p:nvGrpSpPr>
            <p:cNvPr id="6" name="Group 5"/>
            <p:cNvGrpSpPr/>
            <p:nvPr/>
          </p:nvGrpSpPr>
          <p:grpSpPr>
            <a:xfrm>
              <a:off x="6876256" y="5949280"/>
              <a:ext cx="2160240" cy="823913"/>
              <a:chOff x="6516216" y="5745569"/>
              <a:chExt cx="2160240" cy="823913"/>
            </a:xfrm>
          </p:grpSpPr>
          <p:pic>
            <p:nvPicPr>
              <p:cNvPr id="11" name="Picture 10"/>
              <p:cNvPicPr/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81056" y="5745569"/>
                <a:ext cx="1295400" cy="823913"/>
              </a:xfrm>
              <a:prstGeom prst="rect">
                <a:avLst/>
              </a:prstGeom>
              <a:noFill/>
            </p:spPr>
          </p:pic>
          <p:pic>
            <p:nvPicPr>
              <p:cNvPr id="12" name="Picture 11"/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556188" y="5857383"/>
                <a:ext cx="916310" cy="642785"/>
              </a:xfrm>
              <a:prstGeom prst="rect">
                <a:avLst/>
              </a:prstGeom>
            </p:spPr>
          </p:pic>
          <p:sp>
            <p:nvSpPr>
              <p:cNvPr id="13" name="Rounded Rectangle 12"/>
              <p:cNvSpPr/>
              <p:nvPr/>
            </p:nvSpPr>
            <p:spPr bwMode="auto">
              <a:xfrm>
                <a:off x="6516216" y="5770745"/>
                <a:ext cx="1904244" cy="754599"/>
              </a:xfrm>
              <a:prstGeom prst="roundRect">
                <a:avLst/>
              </a:prstGeom>
              <a:noFill/>
              <a:ln w="2857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3175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GB" sz="1200" b="0" i="0" u="none" strike="noStrike" cap="none" normalizeH="0" baseline="0">
                  <a:ln>
                    <a:noFill/>
                  </a:ln>
                  <a:solidFill>
                    <a:srgbClr val="0F5494"/>
                  </a:solidFill>
                  <a:effectLst/>
                  <a:latin typeface="Verdana" pitchFamily="34" charset="0"/>
                </a:endParaRPr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7776702" y="6079266"/>
              <a:ext cx="971762" cy="590094"/>
              <a:chOff x="7811561" y="5085184"/>
              <a:chExt cx="971762" cy="590094"/>
            </a:xfrm>
          </p:grpSpPr>
          <p:sp>
            <p:nvSpPr>
              <p:cNvPr id="8" name="Rectangle 7"/>
              <p:cNvSpPr/>
              <p:nvPr/>
            </p:nvSpPr>
            <p:spPr bwMode="auto">
              <a:xfrm>
                <a:off x="7811561" y="5085184"/>
                <a:ext cx="971762" cy="56698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3175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GB" sz="1200" b="0" i="0" u="none" strike="noStrike" cap="none" normalizeH="0" baseline="0">
                  <a:ln>
                    <a:noFill/>
                  </a:ln>
                  <a:solidFill>
                    <a:srgbClr val="0F5494"/>
                  </a:solidFill>
                  <a:effectLst/>
                  <a:latin typeface="Verdana" pitchFamily="34" charset="0"/>
                </a:endParaRPr>
              </a:p>
            </p:txBody>
          </p:sp>
          <p:pic>
            <p:nvPicPr>
              <p:cNvPr id="9" name="Picture 2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832538" y="5108290"/>
                <a:ext cx="950785" cy="5669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0" name="Rectangle 9"/>
              <p:cNvSpPr/>
              <p:nvPr/>
            </p:nvSpPr>
            <p:spPr bwMode="auto">
              <a:xfrm>
                <a:off x="7828378" y="5108290"/>
                <a:ext cx="954945" cy="5669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3175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GB" sz="1200" b="0" i="0" u="none" strike="noStrike" cap="none" normalizeH="0" baseline="0">
                  <a:ln>
                    <a:noFill/>
                  </a:ln>
                  <a:solidFill>
                    <a:srgbClr val="0F5494"/>
                  </a:solidFill>
                  <a:effectLst/>
                  <a:latin typeface="Verdana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44128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indent="-177800"/>
            <a:r>
              <a:rPr lang="en-GB" b="1" dirty="0" smtClean="0"/>
              <a:t>Harmonised Standards for Drones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3878" y="1484784"/>
            <a:ext cx="9578359" cy="4414478"/>
          </a:xfrm>
        </p:spPr>
        <p:txBody>
          <a:bodyPr>
            <a:normAutofit/>
          </a:bodyPr>
          <a:lstStyle/>
          <a:p>
            <a:r>
              <a:rPr lang="en-GB" sz="3200" dirty="0"/>
              <a:t>Harmonised standards are </a:t>
            </a:r>
            <a:r>
              <a:rPr lang="en-GB" sz="3200" dirty="0" smtClean="0"/>
              <a:t>needed:</a:t>
            </a:r>
            <a:endParaRPr lang="en-GB" sz="3200" dirty="0"/>
          </a:p>
          <a:p>
            <a:pPr lvl="1"/>
            <a:r>
              <a:rPr lang="en-GB" sz="2800" dirty="0"/>
              <a:t>to </a:t>
            </a:r>
            <a:r>
              <a:rPr lang="en-GB" sz="2800" b="1" dirty="0"/>
              <a:t>cover the requirements </a:t>
            </a:r>
            <a:r>
              <a:rPr lang="en-GB" sz="2800" dirty="0"/>
              <a:t>defined in the</a:t>
            </a:r>
            <a:br>
              <a:rPr lang="en-GB" sz="2800" dirty="0"/>
            </a:br>
            <a:r>
              <a:rPr lang="en-GB" sz="2800" dirty="0"/>
              <a:t>Delegated Commission </a:t>
            </a:r>
            <a:r>
              <a:rPr lang="en-GB" sz="2800" dirty="0" smtClean="0"/>
              <a:t>Regulation:</a:t>
            </a:r>
            <a:endParaRPr lang="en-GB" sz="2800" dirty="0"/>
          </a:p>
          <a:p>
            <a:pPr lvl="2"/>
            <a:r>
              <a:rPr lang="en-GB" sz="2400" dirty="0"/>
              <a:t>address the </a:t>
            </a:r>
            <a:r>
              <a:rPr lang="en-GB" sz="2400" b="1" dirty="0">
                <a:solidFill>
                  <a:srgbClr val="FF0000"/>
                </a:solidFill>
              </a:rPr>
              <a:t>5 classes of consumer drones </a:t>
            </a:r>
            <a:br>
              <a:rPr lang="en-GB" sz="2400" b="1" dirty="0">
                <a:solidFill>
                  <a:srgbClr val="FF0000"/>
                </a:solidFill>
              </a:rPr>
            </a:br>
            <a:r>
              <a:rPr lang="en-GB" sz="2400" dirty="0"/>
              <a:t>to be operated </a:t>
            </a:r>
            <a:r>
              <a:rPr lang="en-GB" sz="2400" dirty="0" smtClean="0"/>
              <a:t>without </a:t>
            </a:r>
            <a:r>
              <a:rPr lang="en-GB" sz="2400" dirty="0"/>
              <a:t>authorisation of </a:t>
            </a:r>
            <a:br>
              <a:rPr lang="en-GB" sz="2400" dirty="0"/>
            </a:br>
            <a:r>
              <a:rPr lang="en-GB" sz="2400" dirty="0" smtClean="0"/>
              <a:t>Aviation Authorities </a:t>
            </a:r>
            <a:r>
              <a:rPr lang="en-GB" sz="2400" dirty="0" smtClean="0">
                <a:solidFill>
                  <a:schemeClr val="tx1"/>
                </a:solidFill>
              </a:rPr>
              <a:t>(“</a:t>
            </a:r>
            <a:r>
              <a:rPr lang="en-GB" sz="2400" b="1" dirty="0" smtClean="0">
                <a:solidFill>
                  <a:srgbClr val="00B050"/>
                </a:solidFill>
              </a:rPr>
              <a:t>open</a:t>
            </a:r>
            <a:r>
              <a:rPr lang="en-GB" sz="2400" b="1" dirty="0" smtClean="0">
                <a:solidFill>
                  <a:schemeClr val="tx1"/>
                </a:solidFill>
              </a:rPr>
              <a:t>” </a:t>
            </a:r>
            <a:r>
              <a:rPr lang="en-GB" sz="2400" dirty="0" smtClean="0">
                <a:solidFill>
                  <a:schemeClr val="tx1"/>
                </a:solidFill>
              </a:rPr>
              <a:t>category </a:t>
            </a:r>
            <a:r>
              <a:rPr lang="en-GB" sz="2400" dirty="0" smtClean="0"/>
              <a:t>rules</a:t>
            </a:r>
            <a:r>
              <a:rPr lang="en-GB" sz="2400" dirty="0"/>
              <a:t>)</a:t>
            </a:r>
          </a:p>
          <a:p>
            <a:pPr lvl="2"/>
            <a:r>
              <a:rPr lang="en-GB" sz="2400" dirty="0"/>
              <a:t>provide </a:t>
            </a:r>
          </a:p>
          <a:p>
            <a:pPr lvl="3"/>
            <a:r>
              <a:rPr lang="en-GB" sz="2400" b="1" dirty="0"/>
              <a:t>technical </a:t>
            </a:r>
            <a:r>
              <a:rPr lang="en-GB" sz="2400" b="1" dirty="0" smtClean="0"/>
              <a:t>solutions</a:t>
            </a:r>
            <a:endParaRPr lang="en-GB" sz="2400" b="1" dirty="0"/>
          </a:p>
          <a:p>
            <a:pPr lvl="3"/>
            <a:r>
              <a:rPr lang="en-GB" sz="2400" dirty="0"/>
              <a:t>and </a:t>
            </a:r>
            <a:r>
              <a:rPr lang="en-GB" sz="2400" b="1" dirty="0"/>
              <a:t>demonstration </a:t>
            </a:r>
            <a:r>
              <a:rPr lang="en-GB" sz="2400" b="1" dirty="0" smtClean="0"/>
              <a:t>procedures</a:t>
            </a:r>
            <a:endParaRPr lang="en-GB" sz="2400" b="1" dirty="0"/>
          </a:p>
        </p:txBody>
      </p:sp>
      <p:pic>
        <p:nvPicPr>
          <p:cNvPr id="14" name="Content Placeholder 13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8976320" y="2564904"/>
            <a:ext cx="3071664" cy="4133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864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indent="-177800"/>
            <a:r>
              <a:rPr lang="en-GB" b="1" dirty="0" smtClean="0"/>
              <a:t>EU Rules: Essential Requirements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83432" y="1412776"/>
            <a:ext cx="9578359" cy="4604170"/>
          </a:xfrm>
        </p:spPr>
        <p:txBody>
          <a:bodyPr>
            <a:noAutofit/>
          </a:bodyPr>
          <a:lstStyle/>
          <a:p>
            <a:r>
              <a:rPr lang="en-GB" sz="3200" b="1" dirty="0" smtClean="0"/>
              <a:t>20+ </a:t>
            </a:r>
            <a:r>
              <a:rPr lang="en-GB" sz="3200" b="1" i="1" dirty="0" smtClean="0"/>
              <a:t>Essential Requirements </a:t>
            </a:r>
            <a:r>
              <a:rPr lang="en-GB" sz="3200" b="1" dirty="0" smtClean="0"/>
              <a:t>covering</a:t>
            </a:r>
            <a:r>
              <a:rPr lang="en-GB" sz="3200" dirty="0" smtClean="0"/>
              <a:t>:</a:t>
            </a:r>
            <a:endParaRPr lang="en-GB" sz="3200" dirty="0"/>
          </a:p>
          <a:p>
            <a:pPr lvl="1"/>
            <a:r>
              <a:rPr lang="en-GB" sz="2800" b="1" dirty="0" smtClean="0"/>
              <a:t>Safety:</a:t>
            </a:r>
            <a:r>
              <a:rPr lang="en-GB" sz="2800" dirty="0" smtClean="0"/>
              <a:t> mechanical</a:t>
            </a:r>
            <a:r>
              <a:rPr lang="en-GB" sz="2800" dirty="0"/>
              <a:t>, </a:t>
            </a:r>
            <a:r>
              <a:rPr lang="en-GB" sz="2800" dirty="0" smtClean="0"/>
              <a:t>EMI, sharp edges, safe landing, etc…</a:t>
            </a:r>
            <a:endParaRPr lang="en-GB" sz="2800" dirty="0"/>
          </a:p>
          <a:p>
            <a:pPr lvl="1"/>
            <a:r>
              <a:rPr lang="en-GB" sz="2800" b="1" dirty="0" smtClean="0"/>
              <a:t>Noise</a:t>
            </a:r>
          </a:p>
          <a:p>
            <a:pPr lvl="1"/>
            <a:r>
              <a:rPr lang="en-GB" sz="2800" b="1" dirty="0" smtClean="0"/>
              <a:t>Security</a:t>
            </a:r>
            <a:r>
              <a:rPr lang="en-GB" sz="2800" dirty="0" smtClean="0"/>
              <a:t>: Cyber-security</a:t>
            </a:r>
            <a:endParaRPr lang="en-GB" sz="2800" dirty="0"/>
          </a:p>
          <a:p>
            <a:pPr lvl="1"/>
            <a:r>
              <a:rPr lang="en-GB" sz="2800" b="1" dirty="0"/>
              <a:t>Specific</a:t>
            </a:r>
            <a:r>
              <a:rPr lang="en-GB" sz="2800" dirty="0"/>
              <a:t> functions:</a:t>
            </a:r>
          </a:p>
          <a:p>
            <a:pPr lvl="2"/>
            <a:r>
              <a:rPr lang="en-GB" sz="2400" b="1" dirty="0"/>
              <a:t>Altitude</a:t>
            </a:r>
            <a:r>
              <a:rPr lang="en-GB" sz="2400" dirty="0"/>
              <a:t> </a:t>
            </a:r>
            <a:r>
              <a:rPr lang="en-GB" sz="2400" dirty="0" smtClean="0"/>
              <a:t>limitation</a:t>
            </a:r>
            <a:endParaRPr lang="en-GB" sz="2400" dirty="0"/>
          </a:p>
          <a:p>
            <a:pPr lvl="2"/>
            <a:r>
              <a:rPr lang="en-GB" sz="2400" b="1" dirty="0"/>
              <a:t>Electronic</a:t>
            </a:r>
            <a:r>
              <a:rPr lang="en-GB" sz="2400" dirty="0"/>
              <a:t> </a:t>
            </a:r>
            <a:r>
              <a:rPr lang="en-GB" sz="2400" dirty="0" smtClean="0"/>
              <a:t>identification (e-ID)</a:t>
            </a:r>
            <a:endParaRPr lang="en-GB" sz="2400" dirty="0"/>
          </a:p>
          <a:p>
            <a:pPr lvl="2"/>
            <a:r>
              <a:rPr lang="en-GB" sz="2400" b="1" dirty="0" smtClean="0"/>
              <a:t>Geo-awareness</a:t>
            </a:r>
            <a:endParaRPr lang="en-GB" sz="2400" dirty="0"/>
          </a:p>
          <a:p>
            <a:pPr lvl="1"/>
            <a:r>
              <a:rPr lang="en-GB" sz="2800" dirty="0"/>
              <a:t>Manuals</a:t>
            </a:r>
          </a:p>
          <a:p>
            <a:endParaRPr lang="en-GB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8194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932</TotalTime>
  <Words>1236</Words>
  <Application>Microsoft Office PowerPoint</Application>
  <PresentationFormat>Widescreen</PresentationFormat>
  <Paragraphs>141</Paragraphs>
  <Slides>14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Calibri</vt:lpstr>
      <vt:lpstr>Verdana</vt:lpstr>
      <vt:lpstr>Wingdings</vt:lpstr>
      <vt:lpstr>Office Theme</vt:lpstr>
      <vt:lpstr>Unmanned Aircraft Systems (UAS) European Standardization</vt:lpstr>
      <vt:lpstr>Air Drones: A very wide spectrum</vt:lpstr>
      <vt:lpstr>Air Drones: Concepts + Definitions</vt:lpstr>
      <vt:lpstr>EC is developing EU Rules for Drones</vt:lpstr>
      <vt:lpstr>EU Regulatory Framework for Drones</vt:lpstr>
      <vt:lpstr>“Open” Category = hENs</vt:lpstr>
      <vt:lpstr>Harmonised Standards for Drones</vt:lpstr>
      <vt:lpstr>Harmonised Standards for Drones</vt:lpstr>
      <vt:lpstr>EU Rules: Essential Requirements</vt:lpstr>
      <vt:lpstr>EC Standardisation Request (SReq)</vt:lpstr>
      <vt:lpstr>Regulations Timeline</vt:lpstr>
      <vt:lpstr>Status and Target Date for Standards</vt:lpstr>
      <vt:lpstr>Other CEN Activities for UAS</vt:lpstr>
      <vt:lpstr>PowerPoint Presentation</vt:lpstr>
    </vt:vector>
  </TitlesOfParts>
  <Company>CENCENELEC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Christine Van Vlierden</dc:creator>
  <cp:lastModifiedBy>Chen Zhuohua</cp:lastModifiedBy>
  <cp:revision>45</cp:revision>
  <dcterms:created xsi:type="dcterms:W3CDTF">2014-06-06T11:44:21Z</dcterms:created>
  <dcterms:modified xsi:type="dcterms:W3CDTF">2018-08-22T12:01:48Z</dcterms:modified>
</cp:coreProperties>
</file>