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sldIdLst>
    <p:sldId id="265" r:id="rId2"/>
    <p:sldId id="273" r:id="rId3"/>
    <p:sldId id="274" r:id="rId4"/>
    <p:sldId id="277" r:id="rId5"/>
    <p:sldId id="275" r:id="rId6"/>
    <p:sldId id="276" r:id="rId7"/>
    <p:sldId id="278" r:id="rId8"/>
    <p:sldId id="267" r:id="rId9"/>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00" autoAdjust="0"/>
    <p:restoredTop sz="86649" autoAdjust="0"/>
  </p:normalViewPr>
  <p:slideViewPr>
    <p:cSldViewPr showGuides="1">
      <p:cViewPr varScale="1">
        <p:scale>
          <a:sx n="56" d="100"/>
          <a:sy n="56" d="100"/>
        </p:scale>
        <p:origin x="996"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6BFD909C-403C-4D76-BE87-8A32D9D2974B}" type="datetimeFigureOut">
              <a:rPr lang="en-GB"/>
              <a:pPr>
                <a:defRPr/>
              </a:pPr>
              <a:t>2018-08-23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46DF394-AD9C-4862-9696-EC7F1FDA2B42}" type="slidenum">
              <a:rPr lang="en-GB" altLang="en-US"/>
              <a:pPr/>
              <a:t>‹#›</a:t>
            </a:fld>
            <a:endParaRPr lang="en-GB" altLang="en-US"/>
          </a:p>
        </p:txBody>
      </p:sp>
    </p:spTree>
    <p:extLst>
      <p:ext uri="{BB962C8B-B14F-4D97-AF65-F5344CB8AC3E}">
        <p14:creationId xmlns:p14="http://schemas.microsoft.com/office/powerpoint/2010/main" val="2547845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2</a:t>
            </a:fld>
            <a:endParaRPr lang="en-GB" altLang="en-US"/>
          </a:p>
        </p:txBody>
      </p:sp>
    </p:spTree>
    <p:extLst>
      <p:ext uri="{BB962C8B-B14F-4D97-AF65-F5344CB8AC3E}">
        <p14:creationId xmlns:p14="http://schemas.microsoft.com/office/powerpoint/2010/main" val="3936363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JTC 13 chair used to the chair of </a:t>
            </a:r>
            <a:r>
              <a:rPr lang="en-GB" sz="1200" kern="1200" dirty="0" smtClean="0">
                <a:solidFill>
                  <a:schemeClr val="tx1"/>
                </a:solidFill>
                <a:effectLst/>
                <a:latin typeface="+mn-lt"/>
                <a:ea typeface="+mn-ea"/>
                <a:cs typeface="+mn-cs"/>
              </a:rPr>
              <a:t>JTC 1 SC 27</a:t>
            </a:r>
            <a:r>
              <a:rPr lang="en-GB" sz="1200" kern="1200" baseline="0" dirty="0" smtClean="0">
                <a:solidFill>
                  <a:schemeClr val="tx1"/>
                </a:solidFill>
                <a:effectLst/>
                <a:latin typeface="+mn-lt"/>
                <a:ea typeface="+mn-ea"/>
                <a:cs typeface="+mn-cs"/>
              </a:rPr>
              <a:t> IT Security. The 18 </a:t>
            </a:r>
            <a:r>
              <a:rPr lang="en-US" sz="1200" kern="1200" baseline="0" dirty="0" smtClean="0">
                <a:solidFill>
                  <a:schemeClr val="tx1"/>
                </a:solidFill>
                <a:effectLst/>
                <a:latin typeface="+mn-lt"/>
                <a:ea typeface="+mn-ea"/>
                <a:cs typeface="+mn-cs"/>
              </a:rPr>
              <a:t>participating countries include: </a:t>
            </a:r>
            <a:r>
              <a:rPr lang="en-GB" sz="1200" kern="1200" dirty="0" smtClean="0">
                <a:solidFill>
                  <a:schemeClr val="tx1"/>
                </a:solidFill>
                <a:effectLst/>
                <a:latin typeface="+mn-lt"/>
                <a:ea typeface="+mn-ea"/>
                <a:cs typeface="+mn-cs"/>
              </a:rPr>
              <a:t>France, Germany, Netherlands, Italy, Denmark, Norway, UK, Austria, Spain, Ireland, etc.…</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Example of vertical sectors addressing cybersecurity: </a:t>
            </a:r>
          </a:p>
          <a:p>
            <a:pPr marL="228600" lvl="0" indent="-228600">
              <a:buFont typeface="+mj-lt"/>
              <a:buAutoNum type="arabicPeriod"/>
            </a:pPr>
            <a:r>
              <a:rPr lang="en-GB" sz="1200" kern="1200" dirty="0" smtClean="0">
                <a:solidFill>
                  <a:schemeClr val="tx1"/>
                </a:solidFill>
                <a:effectLst/>
                <a:latin typeface="+mn-lt"/>
                <a:ea typeface="+mn-ea"/>
                <a:cs typeface="+mn-cs"/>
              </a:rPr>
              <a:t>Manufacturing and automation à e.g. </a:t>
            </a:r>
            <a:r>
              <a:rPr lang="en-GB" sz="1200" b="1" kern="1200" dirty="0" smtClean="0">
                <a:solidFill>
                  <a:schemeClr val="tx1"/>
                </a:solidFill>
                <a:effectLst/>
                <a:latin typeface="+mn-lt"/>
                <a:ea typeface="+mn-ea"/>
                <a:cs typeface="+mn-cs"/>
              </a:rPr>
              <a:t>CLC/TC 65X ‘Industrial-process measurement, control and automation’</a:t>
            </a:r>
            <a:r>
              <a:rPr lang="en-GB" sz="1200" kern="1200" dirty="0" smtClean="0">
                <a:solidFill>
                  <a:schemeClr val="tx1"/>
                </a:solidFill>
                <a:effectLst/>
                <a:latin typeface="+mn-lt"/>
                <a:ea typeface="+mn-ea"/>
                <a:cs typeface="+mn-cs"/>
              </a:rPr>
              <a:t> à EN IEC 62443-4-1 Security for industrial automation and control systems – Secure product development lifecycle requirements</a:t>
            </a:r>
          </a:p>
          <a:p>
            <a:pPr marL="228600" lvl="0" indent="-228600">
              <a:buFont typeface="+mj-lt"/>
              <a:buAutoNum type="arabicPeriod"/>
            </a:pPr>
            <a:r>
              <a:rPr lang="en-GB" sz="1200" kern="1200" dirty="0" smtClean="0">
                <a:solidFill>
                  <a:schemeClr val="tx1"/>
                </a:solidFill>
                <a:effectLst/>
                <a:latin typeface="+mn-lt"/>
                <a:ea typeface="+mn-ea"/>
                <a:cs typeface="+mn-cs"/>
              </a:rPr>
              <a:t>Transport à e.g. </a:t>
            </a:r>
            <a:r>
              <a:rPr lang="en-GB" sz="1200" b="1" kern="1200" dirty="0" smtClean="0">
                <a:solidFill>
                  <a:schemeClr val="tx1"/>
                </a:solidFill>
                <a:effectLst/>
                <a:latin typeface="+mn-lt"/>
                <a:ea typeface="+mn-ea"/>
                <a:cs typeface="+mn-cs"/>
              </a:rPr>
              <a:t>CEN/TC 377 ‘Air traffic management’</a:t>
            </a:r>
            <a:r>
              <a:rPr lang="en-GB" sz="1200" kern="1200" dirty="0" smtClean="0">
                <a:solidFill>
                  <a:schemeClr val="tx1"/>
                </a:solidFill>
                <a:effectLst/>
                <a:latin typeface="+mn-lt"/>
                <a:ea typeface="+mn-ea"/>
                <a:cs typeface="+mn-cs"/>
              </a:rPr>
              <a:t> à information security for organisations supporting civil aviation operations (</a:t>
            </a:r>
            <a:r>
              <a:rPr lang="en-GB" sz="1200" kern="1200" dirty="0" err="1" smtClean="0">
                <a:solidFill>
                  <a:schemeClr val="tx1"/>
                </a:solidFill>
                <a:effectLst/>
                <a:latin typeface="+mn-lt"/>
                <a:ea typeface="+mn-ea"/>
                <a:cs typeface="+mn-cs"/>
              </a:rPr>
              <a:t>prEN</a:t>
            </a:r>
            <a:r>
              <a:rPr lang="en-GB" sz="1200" kern="1200" dirty="0" smtClean="0">
                <a:solidFill>
                  <a:schemeClr val="tx1"/>
                </a:solidFill>
                <a:effectLst/>
                <a:latin typeface="+mn-lt"/>
                <a:ea typeface="+mn-ea"/>
                <a:cs typeface="+mn-cs"/>
              </a:rPr>
              <a:t> 16495); specifications for software assurance levels (CEN/TS 16501)</a:t>
            </a:r>
          </a:p>
          <a:p>
            <a:pPr marL="228600" lvl="0" indent="-228600">
              <a:buFont typeface="+mj-lt"/>
              <a:buAutoNum type="arabicPeriod"/>
            </a:pPr>
            <a:r>
              <a:rPr lang="en-GB" sz="1200" kern="1200" dirty="0" smtClean="0">
                <a:solidFill>
                  <a:schemeClr val="tx1"/>
                </a:solidFill>
                <a:effectLst/>
                <a:latin typeface="+mn-lt"/>
                <a:ea typeface="+mn-ea"/>
                <a:cs typeface="+mn-cs"/>
              </a:rPr>
              <a:t>Railway à e.g. </a:t>
            </a:r>
            <a:r>
              <a:rPr lang="en-GB" sz="1200" b="1" kern="1200" dirty="0" smtClean="0">
                <a:solidFill>
                  <a:schemeClr val="tx1"/>
                </a:solidFill>
                <a:effectLst/>
                <a:latin typeface="+mn-lt"/>
                <a:ea typeface="+mn-ea"/>
                <a:cs typeface="+mn-cs"/>
              </a:rPr>
              <a:t>CLC/TC 9X ‘Electrical and electronic applications for railways’</a:t>
            </a:r>
            <a:r>
              <a:rPr lang="en-GB" sz="1200" kern="1200" dirty="0" smtClean="0">
                <a:solidFill>
                  <a:schemeClr val="tx1"/>
                </a:solidFill>
                <a:effectLst/>
                <a:latin typeface="+mn-lt"/>
                <a:ea typeface="+mn-ea"/>
                <a:cs typeface="+mn-cs"/>
              </a:rPr>
              <a:t> </a:t>
            </a:r>
          </a:p>
          <a:p>
            <a:pPr marL="228600" lvl="0" indent="-228600">
              <a:buFont typeface="+mj-lt"/>
              <a:buAutoNum type="arabicPeriod"/>
            </a:pPr>
            <a:r>
              <a:rPr lang="en-GB" sz="1200" kern="1200" dirty="0" smtClean="0">
                <a:solidFill>
                  <a:schemeClr val="tx1"/>
                </a:solidFill>
                <a:effectLst/>
                <a:latin typeface="+mn-lt"/>
                <a:ea typeface="+mn-ea"/>
                <a:cs typeface="+mn-cs"/>
              </a:rPr>
              <a:t>Energy à e.g. </a:t>
            </a:r>
            <a:r>
              <a:rPr lang="en-GB" sz="1200" b="1" kern="1200" dirty="0" smtClean="0">
                <a:solidFill>
                  <a:schemeClr val="tx1"/>
                </a:solidFill>
                <a:effectLst/>
                <a:latin typeface="+mn-lt"/>
                <a:ea typeface="+mn-ea"/>
                <a:cs typeface="+mn-cs"/>
              </a:rPr>
              <a:t>CLC/TC 57 ‘Power systems management and associated information exchange’</a:t>
            </a:r>
            <a:r>
              <a:rPr lang="en-GB" sz="1200" kern="1200" dirty="0" smtClean="0">
                <a:solidFill>
                  <a:schemeClr val="tx1"/>
                </a:solidFill>
                <a:effectLst/>
                <a:latin typeface="+mn-lt"/>
                <a:ea typeface="+mn-ea"/>
                <a:cs typeface="+mn-cs"/>
              </a:rPr>
              <a:t> à data and communications security – Network and system management data object models (EN 62351-7)</a:t>
            </a:r>
          </a:p>
          <a:p>
            <a:endParaRPr lang="en-US" sz="1200" kern="1200" baseline="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3</a:t>
            </a:fld>
            <a:endParaRPr lang="en-GB" altLang="en-US"/>
          </a:p>
        </p:txBody>
      </p:sp>
    </p:spTree>
    <p:extLst>
      <p:ext uri="{BB962C8B-B14F-4D97-AF65-F5344CB8AC3E}">
        <p14:creationId xmlns:p14="http://schemas.microsoft.com/office/powerpoint/2010/main" val="3353369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4</a:t>
            </a:fld>
            <a:endParaRPr lang="en-GB" altLang="en-US"/>
          </a:p>
        </p:txBody>
      </p:sp>
    </p:spTree>
    <p:extLst>
      <p:ext uri="{BB962C8B-B14F-4D97-AF65-F5344CB8AC3E}">
        <p14:creationId xmlns:p14="http://schemas.microsoft.com/office/powerpoint/2010/main" val="997465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already mentioned</a:t>
            </a:r>
            <a:r>
              <a:rPr lang="en-GB" baseline="0" dirty="0" smtClean="0"/>
              <a:t> our position paper. </a:t>
            </a:r>
            <a:r>
              <a:rPr lang="en-US" sz="1200" kern="1200" dirty="0" smtClean="0">
                <a:solidFill>
                  <a:schemeClr val="tx1"/>
                </a:solidFill>
                <a:effectLst/>
                <a:latin typeface="+mn-lt"/>
                <a:ea typeface="+mn-ea"/>
                <a:cs typeface="+mn-cs"/>
              </a:rPr>
              <a:t>To ensure a coherent European approach to cybersecurity CEN and CENELEC stress the importance to:</a:t>
            </a:r>
          </a:p>
          <a:p>
            <a:endParaRPr lang="en-US" sz="1200" kern="1200" dirty="0" smtClean="0">
              <a:solidFill>
                <a:schemeClr val="tx1"/>
              </a:solidFill>
              <a:effectLst/>
              <a:latin typeface="+mn-lt"/>
              <a:ea typeface="+mn-ea"/>
              <a:cs typeface="+mn-cs"/>
            </a:endParaRPr>
          </a:p>
          <a:p>
            <a:pPr marL="342900" lvl="0" indent="-342900" fontAlgn="base">
              <a:spcBef>
                <a:spcPts val="600"/>
              </a:spcBef>
              <a:buClr>
                <a:srgbClr val="1E887F"/>
              </a:buClr>
              <a:buFont typeface="Arial" panose="020B0604020202020204" pitchFamily="34" charset="0"/>
              <a:buChar char="•"/>
            </a:pPr>
            <a:r>
              <a:rPr lang="en-GB" sz="1200" b="1" dirty="0" smtClean="0">
                <a:solidFill>
                  <a:schemeClr val="tx2"/>
                </a:solidFill>
                <a:latin typeface="Calibri" panose="020F0502020204030204" pitchFamily="34" charset="0"/>
                <a:ea typeface="Verdana" pitchFamily="34" charset="0"/>
                <a:cs typeface="Calibri" panose="020F0502020204030204" pitchFamily="34" charset="0"/>
              </a:rPr>
              <a:t>Define what is meant by ICT products and services …and prioritization</a:t>
            </a:r>
          </a:p>
          <a:p>
            <a:pPr marL="342900" lvl="0" indent="-342900" fontAlgn="base">
              <a:spcBef>
                <a:spcPts val="600"/>
              </a:spcBef>
              <a:buClr>
                <a:srgbClr val="1E887F"/>
              </a:buClr>
              <a:buFont typeface="Arial" panose="020B0604020202020204" pitchFamily="34" charset="0"/>
              <a:buChar char="•"/>
            </a:pPr>
            <a:r>
              <a:rPr lang="en-GB" sz="1200" b="1" dirty="0" smtClean="0">
                <a:solidFill>
                  <a:schemeClr val="tx2"/>
                </a:solidFill>
                <a:latin typeface="Calibri" panose="020F0502020204030204" pitchFamily="34" charset="0"/>
                <a:ea typeface="Verdana" pitchFamily="34" charset="0"/>
                <a:cs typeface="Calibri" panose="020F0502020204030204" pitchFamily="34" charset="0"/>
              </a:rPr>
              <a:t>Apply the New Legislative Framework principles </a:t>
            </a:r>
            <a:r>
              <a:rPr lang="en-GB" sz="1200" b="0" baseline="0" dirty="0" smtClean="0">
                <a:solidFill>
                  <a:schemeClr val="tx2"/>
                </a:solidFill>
                <a:latin typeface="Calibri" panose="020F0502020204030204" pitchFamily="34" charset="0"/>
                <a:ea typeface="Verdana" pitchFamily="34" charset="0"/>
                <a:cs typeface="Calibri" panose="020F0502020204030204" pitchFamily="34" charset="0"/>
              </a:rPr>
              <a:t>and that conformity can be assessed by a manufacturer or supplier (first party), a user or purchaser (second party), or an independent body (third party).</a:t>
            </a:r>
            <a:endParaRPr lang="en-GB" sz="1200" b="0" dirty="0" smtClean="0">
              <a:solidFill>
                <a:schemeClr val="tx2"/>
              </a:solidFill>
              <a:latin typeface="Calibri" panose="020F0502020204030204" pitchFamily="34" charset="0"/>
              <a:ea typeface="Verdana" pitchFamily="34" charset="0"/>
              <a:cs typeface="Calibri" panose="020F0502020204030204" pitchFamily="34" charset="0"/>
            </a:endParaRPr>
          </a:p>
          <a:p>
            <a:pPr marL="342900" lvl="0" indent="-342900" fontAlgn="base">
              <a:spcBef>
                <a:spcPts val="600"/>
              </a:spcBef>
              <a:buClr>
                <a:srgbClr val="1E887F"/>
              </a:buClr>
              <a:buFont typeface="Arial" panose="020B0604020202020204" pitchFamily="34" charset="0"/>
              <a:buChar char="•"/>
            </a:pPr>
            <a:r>
              <a:rPr lang="en-GB" sz="1200" b="1" dirty="0" smtClean="0">
                <a:solidFill>
                  <a:schemeClr val="tx2"/>
                </a:solidFill>
                <a:latin typeface="Calibri" panose="020F0502020204030204" pitchFamily="34" charset="0"/>
                <a:ea typeface="Verdana" pitchFamily="34" charset="0"/>
                <a:cs typeface="Calibri" panose="020F0502020204030204" pitchFamily="34" charset="0"/>
              </a:rPr>
              <a:t>Reconsider the technical details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Cybersecurity Act is a piece of legislation and should set out basic policy objectives. </a:t>
            </a:r>
            <a:r>
              <a:rPr lang="en-GB" sz="1200" b="1" i="0" u="none" strike="noStrike" kern="1200" baseline="0" dirty="0" smtClean="0">
                <a:solidFill>
                  <a:schemeClr val="tx1"/>
                </a:solidFill>
                <a:latin typeface="+mn-lt"/>
                <a:ea typeface="+mn-ea"/>
                <a:cs typeface="+mn-cs"/>
              </a:rPr>
              <a:t>Technical requirements are mostly defined within standards,</a:t>
            </a:r>
            <a:r>
              <a:rPr lang="en-GB" sz="1200" b="0" i="0" u="none" strike="noStrike" kern="1200" baseline="0" dirty="0" smtClean="0">
                <a:solidFill>
                  <a:schemeClr val="tx1"/>
                </a:solidFill>
                <a:latin typeface="+mn-lt"/>
                <a:ea typeface="+mn-ea"/>
                <a:cs typeface="+mn-cs"/>
              </a:rPr>
              <a:t> and standards are easily revisable… legislation no. the</a:t>
            </a:r>
            <a:r>
              <a:rPr lang="en-GB" sz="1200" b="1" i="0" u="none" strike="noStrike" kern="1200" baseline="0" dirty="0" smtClean="0">
                <a:solidFill>
                  <a:schemeClr val="tx2"/>
                </a:solidFill>
                <a:latin typeface="Calibri" panose="020F0502020204030204" pitchFamily="34" charset="0"/>
                <a:ea typeface="Verdana" pitchFamily="34" charset="0"/>
                <a:cs typeface="Calibri" panose="020F0502020204030204" pitchFamily="34" charset="0"/>
              </a:rPr>
              <a:t> </a:t>
            </a:r>
            <a:r>
              <a:rPr lang="en-GB" sz="1200" b="0" i="0" u="none" strike="noStrike" kern="1200" baseline="0" dirty="0" smtClean="0">
                <a:solidFill>
                  <a:schemeClr val="tx1"/>
                </a:solidFill>
                <a:latin typeface="+mn-lt"/>
                <a:ea typeface="+mn-ea"/>
                <a:cs typeface="+mn-cs"/>
              </a:rPr>
              <a:t>objectives set out within art 45 are low level and far too restrictive; they are outdated as soon as they are written.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General requirements should be given, like mandating a risk-based approach or using management systems structures and vocabulary when feasible. If any technical indication is needed then </a:t>
            </a:r>
            <a:r>
              <a:rPr lang="en-GB" sz="1200" b="1" i="0" u="none" strike="noStrike" kern="1200" baseline="0" dirty="0" smtClean="0">
                <a:solidFill>
                  <a:schemeClr val="tx1"/>
                </a:solidFill>
                <a:latin typeface="+mn-lt"/>
                <a:ea typeface="+mn-ea"/>
                <a:cs typeface="+mn-cs"/>
              </a:rPr>
              <a:t>the involvement of the ESOs will be crucial as they have the experience of working on this type of technical requirements.</a:t>
            </a:r>
            <a:endParaRPr lang="en-GB" b="1" dirty="0" smtClean="0"/>
          </a:p>
          <a:p>
            <a:endParaRPr lang="en-GB"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effectLst/>
              </a:rPr>
              <a:t>Product and services are important… but let’s not forget that </a:t>
            </a:r>
            <a:r>
              <a:rPr lang="en-GB" b="1" dirty="0" smtClean="0">
                <a:effectLst/>
              </a:rPr>
              <a:t>people are too</a:t>
            </a:r>
            <a:r>
              <a:rPr lang="en-GB" dirty="0" smtClean="0">
                <a:effectLst/>
              </a:rPr>
              <a:t>. Vulnerability roots could equally stem from the lack of competence/</a:t>
            </a:r>
            <a:r>
              <a:rPr lang="en-GB" baseline="0" dirty="0" smtClean="0">
                <a:effectLst/>
              </a:rPr>
              <a:t> knowledge of professionals. Upskilling or re-skilling professionals takes time. Standards are a means to share best practices among professionals. We think that digital competences and qualifications should be framed  under this regulation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smtClean="0">
                <a:effectLst/>
              </a:rPr>
              <a:t>CEN/TC 428 ‘ICT professionalism and digital competences’: </a:t>
            </a:r>
            <a:r>
              <a:rPr lang="en-GB" baseline="0" dirty="0" smtClean="0">
                <a:effectLst/>
              </a:rPr>
              <a:t>CEN developed a </a:t>
            </a:r>
            <a:r>
              <a:rPr lang="en-GB" dirty="0" smtClean="0"/>
              <a:t>European e-Competence Framework (e-CF) which provides a reference of 40 competences using a common language for competences, skills, knowledge and proficiency levels that can be understood across Europe.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smtClean="0">
                <a:solidFill>
                  <a:schemeClr val="tx2"/>
                </a:solidFill>
              </a:rPr>
              <a:t>Latest development: committee on the Internal Market and Consumer Protection (IMCO)</a:t>
            </a:r>
            <a:r>
              <a:rPr lang="en-GB" sz="1200" b="1" u="sng" baseline="0" dirty="0" smtClean="0">
                <a:solidFill>
                  <a:schemeClr val="tx2"/>
                </a:solidFill>
              </a:rPr>
              <a:t> (</a:t>
            </a:r>
            <a:r>
              <a:rPr lang="en-GB" sz="1200" b="1" u="sng" baseline="0" dirty="0" smtClean="0">
                <a:solidFill>
                  <a:schemeClr val="tx2"/>
                </a:solidFill>
                <a:sym typeface="Wingdings" panose="05000000000000000000" pitchFamily="2" charset="2"/>
              </a:rPr>
              <a:t> corresponds to the deleted slide)</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r>
              <a:rPr lang="en-GB" dirty="0" smtClean="0"/>
              <a:t>We were glad</a:t>
            </a:r>
            <a:r>
              <a:rPr lang="en-GB" baseline="0" dirty="0" smtClean="0"/>
              <a:t> to see </a:t>
            </a:r>
            <a:r>
              <a:rPr lang="en-GB" b="0" baseline="0" dirty="0" smtClean="0"/>
              <a:t>that some of our ideas </a:t>
            </a:r>
            <a:r>
              <a:rPr lang="en-GB" b="0" dirty="0" smtClean="0"/>
              <a:t>have been</a:t>
            </a:r>
            <a:r>
              <a:rPr lang="en-GB" b="0" baseline="0" dirty="0" smtClean="0"/>
              <a:t> added in the IMCO compromise amendments proposals:</a:t>
            </a:r>
          </a:p>
          <a:p>
            <a:r>
              <a:rPr lang="en-GB" b="1" baseline="0" dirty="0" smtClean="0">
                <a:sym typeface="Wingdings" panose="05000000000000000000" pitchFamily="2" charset="2"/>
              </a:rPr>
              <a:t> In bold what has been added:</a:t>
            </a:r>
            <a:endParaRPr lang="en-GB" b="1" baseline="0" dirty="0" smtClean="0"/>
          </a:p>
          <a:p>
            <a:endParaRPr lang="en-GB" dirty="0" smtClean="0"/>
          </a:p>
          <a:p>
            <a:pPr marL="171450" indent="-171450">
              <a:buFont typeface="Arial" panose="020B0604020202020204" pitchFamily="34" charset="0"/>
              <a:buChar char="•"/>
            </a:pPr>
            <a:r>
              <a:rPr lang="en-GB" dirty="0" smtClean="0"/>
              <a:t>Definitions of ICT products and systems: ‘ICT </a:t>
            </a:r>
            <a:r>
              <a:rPr lang="en-GB" b="1" dirty="0" smtClean="0"/>
              <a:t>process</a:t>
            </a:r>
            <a:r>
              <a:rPr lang="en-GB" dirty="0" smtClean="0"/>
              <a:t>, product and service’ means </a:t>
            </a:r>
            <a:r>
              <a:rPr lang="en-GB" b="1" dirty="0" smtClean="0"/>
              <a:t>a product, service, process, system, or a combination thereof </a:t>
            </a:r>
            <a:r>
              <a:rPr lang="en-GB" dirty="0" smtClean="0"/>
              <a:t>that is an element of network and information systems; [This amendment applies throughout the text. Adopting it will necessitate corresponding changes throughout.]</a:t>
            </a:r>
          </a:p>
          <a:p>
            <a:pPr marL="171450" indent="-171450">
              <a:buFont typeface="Arial" panose="020B0604020202020204" pitchFamily="34" charset="0"/>
              <a:buChar char="•"/>
            </a:pPr>
            <a:endParaRPr lang="en-GB"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Article 8 </a:t>
            </a:r>
            <a:r>
              <a:rPr lang="en-GB" sz="1200" dirty="0" smtClean="0">
                <a:solidFill>
                  <a:schemeClr val="tx2"/>
                </a:solidFill>
              </a:rPr>
              <a:t>“tasks relating to the market, cybersecurity  certification and standardization”</a:t>
            </a:r>
            <a:r>
              <a:rPr lang="en-GB" dirty="0" smtClean="0"/>
              <a:t>:</a:t>
            </a:r>
            <a:r>
              <a:rPr lang="en-GB" baseline="0" dirty="0" smtClean="0"/>
              <a:t> </a:t>
            </a:r>
            <a:r>
              <a:rPr lang="en-GB" sz="1200" b="1" i="1" kern="1200" dirty="0" smtClean="0">
                <a:solidFill>
                  <a:schemeClr val="tx1"/>
                </a:solidFill>
                <a:effectLst/>
                <a:latin typeface="+mn-lt"/>
                <a:ea typeface="+mn-ea"/>
                <a:cs typeface="+mn-cs"/>
              </a:rPr>
              <a:t>consult the international standardisation bodies and European standardisation organisations on the development of standards, to ensure the appropriateness of standards used in  European Cybersecurity certification schemes and </a:t>
            </a:r>
            <a:r>
              <a:rPr lang="en-GB" sz="1200" kern="1200" dirty="0" smtClean="0">
                <a:solidFill>
                  <a:schemeClr val="tx1"/>
                </a:solidFill>
                <a:effectLst/>
                <a:latin typeface="+mn-lt"/>
                <a:ea typeface="+mn-ea"/>
                <a:cs typeface="+mn-cs"/>
              </a:rPr>
              <a:t>facilitate the establishment and take-up of </a:t>
            </a:r>
            <a:r>
              <a:rPr lang="en-GB" sz="1200" b="1" i="1" kern="1200" dirty="0" smtClean="0">
                <a:solidFill>
                  <a:schemeClr val="tx1"/>
                </a:solidFill>
                <a:effectLst/>
                <a:latin typeface="+mn-lt"/>
                <a:ea typeface="+mn-ea"/>
                <a:cs typeface="+mn-cs"/>
              </a:rPr>
              <a:t>relevant </a:t>
            </a:r>
            <a:r>
              <a:rPr lang="en-GB" sz="1200" kern="1200" dirty="0" smtClean="0">
                <a:solidFill>
                  <a:schemeClr val="tx1"/>
                </a:solidFill>
                <a:effectLst/>
                <a:latin typeface="+mn-lt"/>
                <a:ea typeface="+mn-ea"/>
                <a:cs typeface="+mn-cs"/>
              </a:rPr>
              <a:t>European and</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international standards for risk management and for the security of ICT products and services, as well as draw up, in collaboration with Member States, advice and guidelines regarding the technical areas related to the security requirements for operators of essential services and digital service providers, as well as regarding already existing standards, including Member States' national standards, pursuant to Article 19(2) of Directive (EU) 2016/1148;</a:t>
            </a:r>
            <a:r>
              <a:rPr lang="en-GB" sz="1200" b="1" kern="1200" dirty="0" smtClean="0">
                <a:solidFill>
                  <a:schemeClr val="tx1"/>
                </a:solidFill>
                <a:effectLst/>
                <a:latin typeface="+mn-lt"/>
                <a:ea typeface="+mn-ea"/>
                <a:cs typeface="+mn-cs"/>
              </a:rPr>
              <a:t> </a:t>
            </a:r>
          </a:p>
          <a:p>
            <a:pPr marL="171450" indent="-171450">
              <a:buFont typeface="Arial" panose="020B0604020202020204" pitchFamily="34" charset="0"/>
              <a:buChar char="•"/>
            </a:pPr>
            <a:endParaRPr lang="en-GB" sz="1200" b="1"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Article 20: </a:t>
            </a:r>
            <a:r>
              <a:rPr lang="en-GB" sz="1200" dirty="0" smtClean="0">
                <a:solidFill>
                  <a:schemeClr val="tx2"/>
                </a:solidFill>
              </a:rPr>
              <a:t>“Permanent Stakeholders’ Group”:</a:t>
            </a:r>
            <a:r>
              <a:rPr lang="en-GB" dirty="0" smtClean="0"/>
              <a:t> </a:t>
            </a:r>
            <a:r>
              <a:rPr lang="en-GB" sz="1200" kern="1200" dirty="0" smtClean="0">
                <a:solidFill>
                  <a:schemeClr val="tx1"/>
                </a:solidFill>
                <a:effectLst/>
                <a:latin typeface="+mn-lt"/>
                <a:ea typeface="+mn-ea"/>
                <a:cs typeface="+mn-cs"/>
              </a:rPr>
              <a:t>The Management Board, acting on a proposal by the Executive Director, shall set up a Permanent Stakeholders’ Group composed of recognised experts representing the relevant stakeholders, such as the ICT industry</a:t>
            </a:r>
            <a:r>
              <a:rPr lang="en-GB" sz="1200" b="1" i="1" strike="sngStrike"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and</a:t>
            </a:r>
            <a:r>
              <a:rPr lang="en-GB" sz="1200" kern="1200" dirty="0" smtClean="0">
                <a:solidFill>
                  <a:schemeClr val="tx1"/>
                </a:solidFill>
                <a:effectLst/>
                <a:latin typeface="+mn-lt"/>
                <a:ea typeface="+mn-ea"/>
                <a:cs typeface="+mn-cs"/>
              </a:rPr>
              <a:t> providers of electronic communications networks or services available to the public, </a:t>
            </a:r>
            <a:r>
              <a:rPr lang="en-GB" sz="1200" b="1" i="1" kern="1200" dirty="0" smtClean="0">
                <a:solidFill>
                  <a:schemeClr val="tx1"/>
                </a:solidFill>
                <a:effectLst/>
                <a:latin typeface="+mn-lt"/>
                <a:ea typeface="+mn-ea"/>
                <a:cs typeface="+mn-cs"/>
              </a:rPr>
              <a:t>in particular</a:t>
            </a:r>
            <a:r>
              <a:rPr lang="en-GB" sz="1200"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European ICT industry and providers</a:t>
            </a:r>
            <a:r>
              <a:rPr lang="en-GB" sz="1200" b="1"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associations of small and medium-sized enterprises, </a:t>
            </a:r>
            <a:r>
              <a:rPr lang="en-GB" sz="1200" kern="1200" dirty="0" smtClean="0">
                <a:solidFill>
                  <a:schemeClr val="tx1"/>
                </a:solidFill>
                <a:effectLst/>
                <a:latin typeface="+mn-lt"/>
                <a:ea typeface="+mn-ea"/>
                <a:cs typeface="+mn-cs"/>
              </a:rPr>
              <a:t>consumer groups </a:t>
            </a:r>
            <a:r>
              <a:rPr lang="en-GB" sz="1200" b="1" i="1" kern="1200" dirty="0" smtClean="0">
                <a:solidFill>
                  <a:schemeClr val="tx1"/>
                </a:solidFill>
                <a:effectLst/>
                <a:latin typeface="+mn-lt"/>
                <a:ea typeface="+mn-ea"/>
                <a:cs typeface="+mn-cs"/>
              </a:rPr>
              <a:t>and associations</a:t>
            </a:r>
            <a:r>
              <a:rPr lang="en-GB" sz="1200" kern="1200" dirty="0" smtClean="0">
                <a:solidFill>
                  <a:schemeClr val="tx1"/>
                </a:solidFill>
                <a:effectLst/>
                <a:latin typeface="+mn-lt"/>
                <a:ea typeface="+mn-ea"/>
                <a:cs typeface="+mn-cs"/>
              </a:rPr>
              <a:t>, academic experts in the </a:t>
            </a:r>
            <a:r>
              <a:rPr lang="en-GB" sz="1200" b="1" i="1" kern="1200" dirty="0" smtClean="0">
                <a:solidFill>
                  <a:schemeClr val="tx1"/>
                </a:solidFill>
                <a:effectLst/>
                <a:latin typeface="+mn-lt"/>
                <a:ea typeface="+mn-ea"/>
                <a:cs typeface="+mn-cs"/>
              </a:rPr>
              <a:t>field of </a:t>
            </a:r>
            <a:r>
              <a:rPr lang="en-GB" sz="1200" kern="1200" dirty="0" smtClean="0">
                <a:solidFill>
                  <a:schemeClr val="tx1"/>
                </a:solidFill>
                <a:effectLst/>
                <a:latin typeface="+mn-lt"/>
                <a:ea typeface="+mn-ea"/>
                <a:cs typeface="+mn-cs"/>
              </a:rPr>
              <a:t>cybersecurity, </a:t>
            </a:r>
            <a:r>
              <a:rPr lang="en-GB" sz="1200" b="1" i="1" kern="1200" dirty="0" smtClean="0">
                <a:solidFill>
                  <a:schemeClr val="tx1"/>
                </a:solidFill>
                <a:effectLst/>
                <a:latin typeface="+mn-lt"/>
                <a:ea typeface="+mn-ea"/>
                <a:cs typeface="+mn-cs"/>
              </a:rPr>
              <a:t>the European standardisation organisations as defined in point (8) of Article 2 of Regulation (EU) No 1025/2012, the relevant sectoral Union agencies and bodies</a:t>
            </a:r>
            <a:r>
              <a:rPr lang="en-GB" sz="1200" b="1" kern="1200" dirty="0" smtClean="0">
                <a:solidFill>
                  <a:schemeClr val="tx1"/>
                </a:solidFill>
                <a:effectLst/>
                <a:latin typeface="+mn-lt"/>
                <a:ea typeface="+mn-ea"/>
                <a:cs typeface="+mn-cs"/>
              </a:rPr>
              <a:t>,</a:t>
            </a:r>
            <a:r>
              <a:rPr lang="en-GB" sz="1200" b="1" i="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and representatives of competent authorities notified under [Directive establishing the European Electronic Communications Code] as well as of law enforcement and data protection supervisory authorities. </a:t>
            </a:r>
            <a:r>
              <a:rPr lang="en-GB" sz="1200" b="1" i="1" kern="1200" dirty="0" smtClean="0">
                <a:solidFill>
                  <a:schemeClr val="tx1"/>
                </a:solidFill>
                <a:effectLst/>
                <a:latin typeface="+mn-lt"/>
                <a:ea typeface="+mn-ea"/>
                <a:cs typeface="+mn-cs"/>
              </a:rPr>
              <a:t>The Permanent Stakeholders’ Group shall advise the Agency in the  preparation of candidate European Cybersecurity certification schemes.</a:t>
            </a:r>
          </a:p>
          <a:p>
            <a:pPr marL="171450" indent="-171450">
              <a:buFont typeface="Arial" panose="020B0604020202020204" pitchFamily="34" charset="0"/>
              <a:buChar char="•"/>
            </a:pPr>
            <a:endParaRPr lang="en-GB" sz="1200" b="1" i="1"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dirty="0" smtClean="0">
                <a:solidFill>
                  <a:schemeClr val="tx1"/>
                </a:solidFill>
                <a:effectLst/>
                <a:latin typeface="+mn-lt"/>
                <a:ea typeface="+mn-ea"/>
                <a:cs typeface="+mn-cs"/>
              </a:rPr>
              <a:t>Article 44: </a:t>
            </a:r>
            <a:r>
              <a:rPr lang="en-GB" sz="1200" dirty="0" smtClean="0">
                <a:solidFill>
                  <a:schemeClr val="tx2"/>
                </a:solidFill>
              </a:rPr>
              <a:t>“Preparation and adoption of a European Cybersecurity Certification scheme”</a:t>
            </a:r>
            <a:r>
              <a:rPr lang="en-GB" sz="1200" baseline="0" dirty="0" smtClean="0">
                <a:solidFill>
                  <a:schemeClr val="tx2"/>
                </a:solidFill>
              </a:rPr>
              <a:t> </a:t>
            </a:r>
            <a:r>
              <a:rPr lang="en-GB" sz="1200" kern="1200" dirty="0" smtClean="0">
                <a:solidFill>
                  <a:schemeClr val="tx1"/>
                </a:solidFill>
                <a:effectLst/>
                <a:latin typeface="+mn-lt"/>
                <a:ea typeface="+mn-ea"/>
                <a:cs typeface="+mn-cs"/>
              </a:rPr>
              <a:t>When preparing candidate schemes referred to in paragraph 1 of this Article, ENISA shall consult </a:t>
            </a:r>
            <a:r>
              <a:rPr lang="en-GB" sz="1200" b="1" i="1" kern="1200" dirty="0" smtClean="0">
                <a:solidFill>
                  <a:schemeClr val="tx1"/>
                </a:solidFill>
                <a:effectLst/>
                <a:latin typeface="+mn-lt"/>
                <a:ea typeface="+mn-ea"/>
                <a:cs typeface="+mn-cs"/>
              </a:rPr>
              <a:t>the Permanent Stakeholders’ Group, in particular the European standardisation organisations and </a:t>
            </a:r>
            <a:r>
              <a:rPr lang="en-GB" sz="1200" kern="1200" dirty="0" smtClean="0">
                <a:solidFill>
                  <a:schemeClr val="tx1"/>
                </a:solidFill>
                <a:effectLst/>
                <a:latin typeface="+mn-lt"/>
                <a:ea typeface="+mn-ea"/>
                <a:cs typeface="+mn-cs"/>
              </a:rPr>
              <a:t>all</a:t>
            </a:r>
            <a:r>
              <a:rPr lang="en-GB" sz="1200" b="1" i="1" kern="1200" dirty="0" smtClean="0">
                <a:solidFill>
                  <a:schemeClr val="tx1"/>
                </a:solidFill>
                <a:effectLst/>
                <a:latin typeface="+mn-lt"/>
                <a:ea typeface="+mn-ea"/>
                <a:cs typeface="+mn-cs"/>
              </a:rPr>
              <a:t> other </a:t>
            </a:r>
            <a:r>
              <a:rPr lang="en-GB" sz="1200" kern="1200" dirty="0" smtClean="0">
                <a:solidFill>
                  <a:schemeClr val="tx1"/>
                </a:solidFill>
                <a:effectLst/>
                <a:latin typeface="+mn-lt"/>
                <a:ea typeface="+mn-ea"/>
                <a:cs typeface="+mn-cs"/>
              </a:rPr>
              <a:t>relevant stakeholders, </a:t>
            </a:r>
            <a:r>
              <a:rPr lang="en-GB" sz="1200" b="1" i="1" kern="1200" dirty="0" smtClean="0">
                <a:solidFill>
                  <a:schemeClr val="tx1"/>
                </a:solidFill>
                <a:effectLst/>
                <a:latin typeface="+mn-lt"/>
                <a:ea typeface="+mn-ea"/>
                <a:cs typeface="+mn-cs"/>
              </a:rPr>
              <a:t>including consumer organisations</a:t>
            </a:r>
            <a:r>
              <a:rPr lang="en-GB" sz="1200"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in a formal, standardised and transparent process,</a:t>
            </a:r>
            <a:r>
              <a:rPr lang="en-GB" sz="1200" kern="1200" dirty="0" smtClean="0">
                <a:solidFill>
                  <a:schemeClr val="tx1"/>
                </a:solidFill>
                <a:effectLst/>
                <a:latin typeface="+mn-lt"/>
                <a:ea typeface="+mn-ea"/>
                <a:cs typeface="+mn-cs"/>
              </a:rPr>
              <a:t> and </a:t>
            </a:r>
            <a:r>
              <a:rPr lang="en-GB" sz="1200" b="1" i="1" kern="1200" dirty="0" smtClean="0">
                <a:solidFill>
                  <a:schemeClr val="tx1"/>
                </a:solidFill>
                <a:effectLst/>
                <a:latin typeface="+mn-lt"/>
                <a:ea typeface="+mn-ea"/>
                <a:cs typeface="+mn-cs"/>
              </a:rPr>
              <a:t>shall </a:t>
            </a:r>
            <a:r>
              <a:rPr lang="en-GB" sz="1200" kern="1200" dirty="0" smtClean="0">
                <a:solidFill>
                  <a:schemeClr val="tx1"/>
                </a:solidFill>
                <a:effectLst/>
                <a:latin typeface="+mn-lt"/>
                <a:ea typeface="+mn-ea"/>
                <a:cs typeface="+mn-cs"/>
              </a:rPr>
              <a:t>closely cooperate with the Group </a:t>
            </a:r>
            <a:r>
              <a:rPr lang="en-GB" sz="1200" b="1" i="1" kern="1200" dirty="0" smtClean="0">
                <a:solidFill>
                  <a:schemeClr val="tx1"/>
                </a:solidFill>
                <a:effectLst/>
                <a:latin typeface="+mn-lt"/>
                <a:ea typeface="+mn-ea"/>
                <a:cs typeface="+mn-cs"/>
              </a:rPr>
              <a:t>taking into account already existing national and international standards</a:t>
            </a:r>
            <a:r>
              <a:rPr lang="en-GB" sz="1200" b="1"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When preparing each candidate scheme, ENISA shall establish a checklist of risks and corresponding cybersecurity features</a:t>
            </a:r>
          </a:p>
          <a:p>
            <a:pPr marL="171450" indent="-171450">
              <a:buFont typeface="Arial" panose="020B0604020202020204" pitchFamily="34" charset="0"/>
              <a:buChar char="•"/>
            </a:pPr>
            <a:endParaRPr lang="en-GB" sz="1200" b="1"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Article 46</a:t>
            </a:r>
            <a:r>
              <a:rPr lang="en-GB" sz="1200" dirty="0" smtClean="0">
                <a:solidFill>
                  <a:schemeClr val="tx2"/>
                </a:solidFill>
              </a:rPr>
              <a:t>: “Assurance levels of European cybersecurity certification schemes”</a:t>
            </a:r>
            <a:r>
              <a:rPr lang="en-GB" sz="1200" b="0" i="0" kern="1200" dirty="0" smtClean="0">
                <a:solidFill>
                  <a:schemeClr val="tx1"/>
                </a:solidFill>
                <a:effectLst/>
                <a:latin typeface="+mn-lt"/>
                <a:ea typeface="+mn-ea"/>
                <a:cs typeface="+mn-cs"/>
              </a:rPr>
              <a:t>:</a:t>
            </a:r>
            <a:r>
              <a:rPr lang="en-GB" sz="1200" b="0" i="0" kern="1200" baseline="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Each</a:t>
            </a:r>
            <a:r>
              <a:rPr lang="en-GB" sz="1200" kern="1200" dirty="0" smtClean="0">
                <a:solidFill>
                  <a:schemeClr val="tx1"/>
                </a:solidFill>
                <a:effectLst/>
                <a:latin typeface="+mn-lt"/>
                <a:ea typeface="+mn-ea"/>
                <a:cs typeface="+mn-cs"/>
              </a:rPr>
              <a:t> European cybersecurity certification scheme may specify one or more of the following </a:t>
            </a:r>
            <a:r>
              <a:rPr lang="en-GB" sz="1200" b="1" i="1" kern="1200" dirty="0" smtClean="0">
                <a:solidFill>
                  <a:schemeClr val="tx1"/>
                </a:solidFill>
                <a:effectLst/>
                <a:latin typeface="+mn-lt"/>
                <a:ea typeface="+mn-ea"/>
                <a:cs typeface="+mn-cs"/>
              </a:rPr>
              <a:t>risk-based</a:t>
            </a:r>
            <a:r>
              <a:rPr lang="en-GB" sz="1200" kern="1200" dirty="0" smtClean="0">
                <a:solidFill>
                  <a:schemeClr val="tx1"/>
                </a:solidFill>
                <a:effectLst/>
                <a:latin typeface="+mn-lt"/>
                <a:ea typeface="+mn-ea"/>
                <a:cs typeface="+mn-cs"/>
              </a:rPr>
              <a:t> assurance levels: </a:t>
            </a:r>
            <a:r>
              <a:rPr lang="en-GB" sz="1200" b="1" i="1" kern="1200" dirty="0" smtClean="0">
                <a:solidFill>
                  <a:schemeClr val="tx1"/>
                </a:solidFill>
                <a:effectLst/>
                <a:latin typeface="+mn-lt"/>
                <a:ea typeface="+mn-ea"/>
                <a:cs typeface="+mn-cs"/>
              </a:rPr>
              <a:t>“functionally secure”; “substantially secure” and/or “highly secure”</a:t>
            </a:r>
            <a:r>
              <a:rPr lang="en-GB" sz="1200" kern="1200" dirty="0" smtClean="0">
                <a:solidFill>
                  <a:schemeClr val="tx1"/>
                </a:solidFill>
                <a:effectLst/>
                <a:latin typeface="+mn-lt"/>
                <a:ea typeface="+mn-ea"/>
                <a:cs typeface="+mn-cs"/>
              </a:rPr>
              <a:t>, for ICT products and services issued under that </a:t>
            </a:r>
            <a:r>
              <a:rPr lang="en-GB" sz="1200" kern="1200" dirty="0" err="1" smtClean="0">
                <a:solidFill>
                  <a:schemeClr val="tx1"/>
                </a:solidFill>
                <a:effectLst/>
                <a:latin typeface="+mn-lt"/>
                <a:ea typeface="+mn-ea"/>
                <a:cs typeface="+mn-cs"/>
              </a:rPr>
              <a:t>scheme.</a:t>
            </a:r>
            <a:r>
              <a:rPr lang="en-GB" sz="1200" b="1" i="1" kern="1200" dirty="0" err="1" smtClean="0">
                <a:solidFill>
                  <a:schemeClr val="tx1"/>
                </a:solidFill>
                <a:effectLst/>
                <a:latin typeface="+mn-lt"/>
                <a:ea typeface="+mn-ea"/>
                <a:cs typeface="+mn-cs"/>
              </a:rPr>
              <a:t>The</a:t>
            </a:r>
            <a:r>
              <a:rPr lang="en-GB" sz="1200" b="1" i="1" kern="1200" dirty="0" smtClean="0">
                <a:solidFill>
                  <a:schemeClr val="tx1"/>
                </a:solidFill>
                <a:effectLst/>
                <a:latin typeface="+mn-lt"/>
                <a:ea typeface="+mn-ea"/>
                <a:cs typeface="+mn-cs"/>
              </a:rPr>
              <a:t> assurance levels for each candidate European cybersecurity certification scheme shall be identified on the basis of the risks identified in the checklist established in Article 44(2) and the availability of cybersecurity features to counter those risks in the ICT products and services to which the certification scheme applies.</a:t>
            </a:r>
            <a:r>
              <a:rPr lang="en-GB" sz="1200" b="0" i="0" kern="1200" baseline="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Each scheme shall indicate the assessment methodology or evaluation process that is to be followed for issuing certificates at each assurance level, depending on the intended use and the risk inherent to the ICT products and services under that scheme. </a:t>
            </a:r>
          </a:p>
          <a:p>
            <a:endParaRPr lang="en-GB" sz="1200" b="1"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Article</a:t>
            </a:r>
            <a:r>
              <a:rPr lang="en-GB" sz="1200" b="0" i="0" kern="1200" baseline="0" dirty="0" smtClean="0">
                <a:solidFill>
                  <a:schemeClr val="tx1"/>
                </a:solidFill>
                <a:effectLst/>
                <a:latin typeface="+mn-lt"/>
                <a:ea typeface="+mn-ea"/>
                <a:cs typeface="+mn-cs"/>
              </a:rPr>
              <a:t> 47: </a:t>
            </a:r>
            <a:r>
              <a:rPr lang="en-GB" sz="1200" dirty="0" smtClean="0">
                <a:solidFill>
                  <a:schemeClr val="tx2"/>
                </a:solidFill>
              </a:rPr>
              <a:t>“Elements of European Cybersecurity certification schemes”</a:t>
            </a:r>
            <a:r>
              <a:rPr lang="en-GB" sz="1200" b="0" i="0" kern="1200" baseline="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Each</a:t>
            </a:r>
            <a:r>
              <a:rPr lang="en-GB" sz="1200" kern="1200" dirty="0" smtClean="0">
                <a:solidFill>
                  <a:schemeClr val="tx1"/>
                </a:solidFill>
                <a:effectLst/>
                <a:latin typeface="+mn-lt"/>
                <a:ea typeface="+mn-ea"/>
                <a:cs typeface="+mn-cs"/>
              </a:rPr>
              <a:t> European cybersecurity certification scheme shall include </a:t>
            </a:r>
            <a:r>
              <a:rPr lang="en-GB" sz="1200" b="1" i="1" kern="1200" dirty="0" smtClean="0">
                <a:solidFill>
                  <a:schemeClr val="tx1"/>
                </a:solidFill>
                <a:effectLst/>
                <a:latin typeface="+mn-lt"/>
                <a:ea typeface="+mn-ea"/>
                <a:cs typeface="+mn-cs"/>
              </a:rPr>
              <a:t>at least</a:t>
            </a:r>
            <a:r>
              <a:rPr lang="en-GB" sz="1200" kern="1200" dirty="0" smtClean="0">
                <a:solidFill>
                  <a:schemeClr val="tx1"/>
                </a:solidFill>
                <a:effectLst/>
                <a:latin typeface="+mn-lt"/>
                <a:ea typeface="+mn-ea"/>
                <a:cs typeface="+mn-cs"/>
              </a:rPr>
              <a:t> the following elements</a:t>
            </a:r>
            <a:r>
              <a:rPr lang="en-GB" sz="1200" b="1" i="1" kern="1200" dirty="0" smtClean="0">
                <a:solidFill>
                  <a:schemeClr val="tx1"/>
                </a:solidFill>
                <a:effectLst/>
                <a:latin typeface="+mn-lt"/>
                <a:ea typeface="+mn-ea"/>
                <a:cs typeface="+mn-cs"/>
              </a:rPr>
              <a:t>, where applicable</a:t>
            </a:r>
            <a:r>
              <a:rPr lang="en-GB" sz="1200" b="1" kern="1200" dirty="0" smtClean="0">
                <a:solidFill>
                  <a:schemeClr val="tx1"/>
                </a:solidFill>
                <a:effectLst/>
                <a:latin typeface="+mn-lt"/>
                <a:ea typeface="+mn-ea"/>
                <a:cs typeface="+mn-cs"/>
              </a:rPr>
              <a:t>: (…) </a:t>
            </a:r>
            <a:r>
              <a:rPr lang="en-GB" sz="1200" kern="1200" dirty="0" smtClean="0">
                <a:solidFill>
                  <a:schemeClr val="tx1"/>
                </a:solidFill>
                <a:effectLst/>
                <a:latin typeface="+mn-lt"/>
                <a:ea typeface="+mn-ea"/>
                <a:cs typeface="+mn-cs"/>
              </a:rPr>
              <a:t>detailed specification of the cybersecurity requirements against which the specific ICT products and services are evaluated, </a:t>
            </a:r>
            <a:r>
              <a:rPr lang="en-GB" sz="1200" b="1" i="1" kern="1200" dirty="0" smtClean="0">
                <a:solidFill>
                  <a:schemeClr val="tx1"/>
                </a:solidFill>
                <a:effectLst/>
                <a:latin typeface="+mn-lt"/>
                <a:ea typeface="+mn-ea"/>
                <a:cs typeface="+mn-cs"/>
              </a:rPr>
              <a:t>in particular</a:t>
            </a:r>
            <a:r>
              <a:rPr lang="en-GB" sz="1200"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by</a:t>
            </a:r>
            <a:r>
              <a:rPr lang="en-GB" sz="1200" kern="1200" dirty="0" smtClean="0">
                <a:solidFill>
                  <a:schemeClr val="tx1"/>
                </a:solidFill>
                <a:effectLst/>
                <a:latin typeface="+mn-lt"/>
                <a:ea typeface="+mn-ea"/>
                <a:cs typeface="+mn-cs"/>
              </a:rPr>
              <a:t> reference to</a:t>
            </a:r>
            <a:r>
              <a:rPr lang="en-GB" sz="1200" b="1" i="1" kern="1200" dirty="0" smtClean="0">
                <a:solidFill>
                  <a:schemeClr val="tx1"/>
                </a:solidFill>
                <a:effectLst/>
                <a:latin typeface="+mn-lt"/>
                <a:ea typeface="+mn-ea"/>
                <a:cs typeface="+mn-cs"/>
              </a:rPr>
              <a:t> international, European</a:t>
            </a:r>
            <a:r>
              <a:rPr lang="en-GB" sz="1200" kern="1200" dirty="0" smtClean="0">
                <a:solidFill>
                  <a:schemeClr val="tx1"/>
                </a:solidFill>
                <a:effectLst/>
                <a:latin typeface="+mn-lt"/>
                <a:ea typeface="+mn-ea"/>
                <a:cs typeface="+mn-cs"/>
              </a:rPr>
              <a:t>, </a:t>
            </a:r>
            <a:r>
              <a:rPr lang="en-GB" sz="1200" b="1" i="1" kern="1200" dirty="0" smtClean="0">
                <a:solidFill>
                  <a:schemeClr val="tx1"/>
                </a:solidFill>
                <a:effectLst/>
                <a:latin typeface="+mn-lt"/>
                <a:ea typeface="+mn-ea"/>
                <a:cs typeface="+mn-cs"/>
              </a:rPr>
              <a:t>or national</a:t>
            </a:r>
            <a:r>
              <a:rPr lang="en-GB" sz="1200" kern="1200" dirty="0" smtClean="0">
                <a:solidFill>
                  <a:schemeClr val="tx1"/>
                </a:solidFill>
                <a:effectLst/>
                <a:latin typeface="+mn-lt"/>
                <a:ea typeface="+mn-ea"/>
                <a:cs typeface="+mn-cs"/>
              </a:rPr>
              <a:t> standards or technical specifications; (…)</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identification of national </a:t>
            </a:r>
            <a:r>
              <a:rPr lang="en-GB" sz="1200" b="1" i="1" kern="1200" dirty="0" smtClean="0">
                <a:solidFill>
                  <a:schemeClr val="tx1"/>
                </a:solidFill>
                <a:effectLst/>
                <a:latin typeface="+mn-lt"/>
                <a:ea typeface="+mn-ea"/>
                <a:cs typeface="+mn-cs"/>
              </a:rPr>
              <a:t>or international</a:t>
            </a:r>
            <a:r>
              <a:rPr lang="en-GB" sz="1200" kern="1200" dirty="0" smtClean="0">
                <a:solidFill>
                  <a:schemeClr val="tx1"/>
                </a:solidFill>
                <a:effectLst/>
                <a:latin typeface="+mn-lt"/>
                <a:ea typeface="+mn-ea"/>
                <a:cs typeface="+mn-cs"/>
              </a:rPr>
              <a:t> cybersecurity certification schemes</a:t>
            </a:r>
            <a:r>
              <a:rPr lang="en-GB" sz="1200" b="1" i="1" kern="1200" dirty="0" smtClean="0">
                <a:solidFill>
                  <a:schemeClr val="tx1"/>
                </a:solidFill>
                <a:effectLst/>
                <a:latin typeface="+mn-lt"/>
                <a:ea typeface="+mn-ea"/>
                <a:cs typeface="+mn-cs"/>
              </a:rPr>
              <a:t>, or existing international mutual recognition agreements,</a:t>
            </a:r>
            <a:r>
              <a:rPr lang="en-GB" sz="1200" kern="1200" dirty="0" smtClean="0">
                <a:solidFill>
                  <a:schemeClr val="tx1"/>
                </a:solidFill>
                <a:effectLst/>
                <a:latin typeface="+mn-lt"/>
                <a:ea typeface="+mn-ea"/>
                <a:cs typeface="+mn-cs"/>
              </a:rPr>
              <a:t> covering the same type or categories of ICT products and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6</a:t>
            </a:fld>
            <a:endParaRPr lang="en-GB" altLang="en-US"/>
          </a:p>
        </p:txBody>
      </p:sp>
    </p:spTree>
    <p:extLst>
      <p:ext uri="{BB962C8B-B14F-4D97-AF65-F5344CB8AC3E}">
        <p14:creationId xmlns:p14="http://schemas.microsoft.com/office/powerpoint/2010/main" val="3871783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6DF394-AD9C-4862-9696-EC7F1FDA2B42}" type="slidenum">
              <a:rPr lang="en-GB" altLang="en-US" smtClean="0"/>
              <a:pPr/>
              <a:t>7</a:t>
            </a:fld>
            <a:endParaRPr lang="en-GB" altLang="en-US"/>
          </a:p>
        </p:txBody>
      </p:sp>
    </p:spTree>
    <p:extLst>
      <p:ext uri="{BB962C8B-B14F-4D97-AF65-F5344CB8AC3E}">
        <p14:creationId xmlns:p14="http://schemas.microsoft.com/office/powerpoint/2010/main" val="2482079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Box 7"/>
          <p:cNvSpPr txBox="1">
            <a:spLocks noChangeArrowheads="1"/>
          </p:cNvSpPr>
          <p:nvPr userDrawn="1"/>
        </p:nvSpPr>
        <p:spPr bwMode="auto">
          <a:xfrm>
            <a:off x="623392" y="6516648"/>
            <a:ext cx="307128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en-GB" altLang="en-US">
              <a:cs typeface="Arial" charset="0"/>
            </a:endParaRPr>
          </a:p>
        </p:txBody>
      </p:sp>
      <p:sp>
        <p:nvSpPr>
          <p:cNvPr id="2" name="Title 1"/>
          <p:cNvSpPr>
            <a:spLocks noGrp="1"/>
          </p:cNvSpPr>
          <p:nvPr>
            <p:ph type="ctrTitle"/>
          </p:nvPr>
        </p:nvSpPr>
        <p:spPr>
          <a:xfrm>
            <a:off x="0" y="2130426"/>
            <a:ext cx="12192000" cy="1470025"/>
          </a:xfrm>
        </p:spPr>
        <p:txBody>
          <a:bodyPr>
            <a:normAutofit/>
          </a:bodyPr>
          <a:lstStyle>
            <a:lvl1pPr>
              <a:defRPr sz="3600"/>
            </a:lvl1pPr>
          </a:lstStyle>
          <a:p>
            <a:r>
              <a:rPr lang="en-US" dirty="0" smtClean="0"/>
              <a:t>Click to edit Master title style</a:t>
            </a:r>
            <a:endParaRPr lang="en-GB" dirty="0"/>
          </a:p>
        </p:txBody>
      </p:sp>
      <p:sp>
        <p:nvSpPr>
          <p:cNvPr id="3" name="Subtitle 2"/>
          <p:cNvSpPr>
            <a:spLocks noGrp="1"/>
          </p:cNvSpPr>
          <p:nvPr>
            <p:ph type="subTitle" idx="1" hasCustomPrompt="1"/>
          </p:nvPr>
        </p:nvSpPr>
        <p:spPr>
          <a:xfrm>
            <a:off x="367164" y="3717032"/>
            <a:ext cx="8534400" cy="1752600"/>
          </a:xfrm>
          <a:prstGeom prst="rect">
            <a:avLst/>
          </a:prstGeom>
        </p:spPr>
        <p:txBody>
          <a:bodyPr/>
          <a:lstStyle>
            <a:lvl1pPr marL="0" indent="0" algn="l">
              <a:buNone/>
              <a:defRPr sz="36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Name of Speaker </a:t>
            </a:r>
          </a:p>
          <a:p>
            <a:r>
              <a:rPr lang="en-US" dirty="0" smtClean="0"/>
              <a:t>Function, Organization</a:t>
            </a:r>
            <a:endParaRPr lang="en-GB" dirty="0"/>
          </a:p>
        </p:txBody>
      </p:sp>
      <p:sp>
        <p:nvSpPr>
          <p:cNvPr id="5"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Tree>
    <p:extLst>
      <p:ext uri="{BB962C8B-B14F-4D97-AF65-F5344CB8AC3E}">
        <p14:creationId xmlns:p14="http://schemas.microsoft.com/office/powerpoint/2010/main" val="2205074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585448" y="1052736"/>
            <a:ext cx="11247967" cy="530361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9AFE680A-1DAF-4556-A055-3D9E0D80C19C}" type="slidenum">
              <a:rPr lang="en-GB" altLang="en-US"/>
              <a:pPr/>
              <a:t>‹#›</a:t>
            </a:fld>
            <a:endParaRPr lang="en-GB" altLang="en-US"/>
          </a:p>
        </p:txBody>
      </p:sp>
    </p:spTree>
    <p:extLst>
      <p:ext uri="{BB962C8B-B14F-4D97-AF65-F5344CB8AC3E}">
        <p14:creationId xmlns:p14="http://schemas.microsoft.com/office/powerpoint/2010/main" val="2303881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00256" y="278933"/>
            <a:ext cx="504056" cy="5851525"/>
          </a:xfrm>
        </p:spPr>
        <p:txBody>
          <a:bodyPr vert="eaVert">
            <a:normAutofit/>
          </a:bodyPr>
          <a:lstStyle>
            <a:lvl1pPr>
              <a:defRPr sz="2800"/>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267962" y="278934"/>
            <a:ext cx="80264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6" name="Slide Number Placeholder 5"/>
          <p:cNvSpPr>
            <a:spLocks noGrp="1"/>
          </p:cNvSpPr>
          <p:nvPr>
            <p:ph type="sldNum" sz="quarter" idx="12"/>
          </p:nvPr>
        </p:nvSpPr>
        <p:spPr/>
        <p:txBody>
          <a:bodyPr/>
          <a:lstStyle>
            <a:lvl1pPr>
              <a:defRPr/>
            </a:lvl1pPr>
          </a:lstStyle>
          <a:p>
            <a:fld id="{00BFE2B3-438D-4ADB-B838-907ABA2761FA}" type="slidenum">
              <a:rPr lang="en-GB" altLang="en-US"/>
              <a:pPr/>
              <a:t>‹#›</a:t>
            </a:fld>
            <a:endParaRPr lang="en-GB" altLang="en-US"/>
          </a:p>
        </p:txBody>
      </p:sp>
    </p:spTree>
    <p:extLst>
      <p:ext uri="{BB962C8B-B14F-4D97-AF65-F5344CB8AC3E}">
        <p14:creationId xmlns:p14="http://schemas.microsoft.com/office/powerpoint/2010/main" val="262506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52" y="966876"/>
            <a:ext cx="11504578" cy="5305968"/>
          </a:xfrm>
          <a:prstGeom prst="rect">
            <a:avLst/>
          </a:prstGeo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lvl1pPr>
              <a:defRPr/>
            </a:lvl1pPr>
          </a:lstStyle>
          <a:p>
            <a:fld id="{E600C78D-AE5E-433F-ADF0-C5B27CAB4ADD}" type="slidenum">
              <a:rPr lang="en-GB" altLang="en-US"/>
              <a:pPr/>
              <a:t>‹#›</a:t>
            </a:fld>
            <a:endParaRPr lang="en-GB" altLang="en-US"/>
          </a:p>
        </p:txBody>
      </p:sp>
      <p:sp>
        <p:nvSpPr>
          <p:cNvPr id="7" name="Date Placeholder 3"/>
          <p:cNvSpPr>
            <a:spLocks noGrp="1"/>
          </p:cNvSpPr>
          <p:nvPr>
            <p:ph type="dt" sz="half" idx="2"/>
          </p:nvPr>
        </p:nvSpPr>
        <p:spPr>
          <a:xfrm>
            <a:off x="623392" y="6343707"/>
            <a:ext cx="1872208" cy="365125"/>
          </a:xfrm>
          <a:prstGeom prst="rect">
            <a:avLst/>
          </a:prstGeom>
        </p:spPr>
        <p:txBody>
          <a:bodyPr vert="horz" lIns="91440" tIns="45720" rIns="91440" bIns="45720" rtlCol="0" anchor="ctr"/>
          <a:lstStyle>
            <a:lvl1pPr algn="l" fontAlgn="auto">
              <a:spcBef>
                <a:spcPts val="0"/>
              </a:spcBef>
              <a:spcAft>
                <a:spcPts val="0"/>
              </a:spcAft>
              <a:defRPr sz="8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smtClean="0"/>
              <a:t>© CEN CENELEC ETSI - 2018</a:t>
            </a:r>
            <a:endParaRPr lang="en-GB" dirty="0"/>
          </a:p>
        </p:txBody>
      </p:sp>
      <p:sp>
        <p:nvSpPr>
          <p:cNvPr id="8"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58032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7368" y="4406901"/>
            <a:ext cx="10918916" cy="1362075"/>
          </a:xfrm>
        </p:spPr>
        <p:txBody>
          <a:bodyPr anchor="t">
            <a:normAutofit/>
          </a:bodyPr>
          <a:lstStyle>
            <a:lvl1pPr marL="0" indent="0" algn="l">
              <a:defRPr sz="3600" b="0"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407368" y="2906713"/>
            <a:ext cx="10918916" cy="1500188"/>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smtClean="0"/>
              <a:t>© CEN CENELEC ETSI - 2018</a:t>
            </a:r>
            <a:endParaRPr lang="en-GB" dirty="0"/>
          </a:p>
        </p:txBody>
      </p:sp>
      <p:sp>
        <p:nvSpPr>
          <p:cNvPr id="6" name="Slide Number Placeholder 5"/>
          <p:cNvSpPr>
            <a:spLocks noGrp="1"/>
          </p:cNvSpPr>
          <p:nvPr>
            <p:ph type="sldNum" sz="quarter" idx="12"/>
          </p:nvPr>
        </p:nvSpPr>
        <p:spPr/>
        <p:txBody>
          <a:bodyPr/>
          <a:lstStyle>
            <a:lvl1pPr>
              <a:defRPr/>
            </a:lvl1pPr>
          </a:lstStyle>
          <a:p>
            <a:fld id="{4B0F8DAE-200C-4069-A57F-67D6E8850155}" type="slidenum">
              <a:rPr lang="en-GB" altLang="en-US"/>
              <a:pPr/>
              <a:t>‹#›</a:t>
            </a:fld>
            <a:endParaRPr lang="en-GB" altLang="en-US"/>
          </a:p>
        </p:txBody>
      </p:sp>
    </p:spTree>
    <p:extLst>
      <p:ext uri="{BB962C8B-B14F-4D97-AF65-F5344CB8AC3E}">
        <p14:creationId xmlns:p14="http://schemas.microsoft.com/office/powerpoint/2010/main" val="333925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980729"/>
            <a:ext cx="5384800" cy="514543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97600" y="980729"/>
            <a:ext cx="5384800" cy="514543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EE24474F-BBD7-424D-B197-514FBBBD6817}" type="slidenum">
              <a:rPr lang="en-GB" altLang="en-US"/>
              <a:pPr/>
              <a:t>‹#›</a:t>
            </a:fld>
            <a:endParaRPr lang="en-GB" altLang="en-US"/>
          </a:p>
        </p:txBody>
      </p:sp>
    </p:spTree>
    <p:extLst>
      <p:ext uri="{BB962C8B-B14F-4D97-AF65-F5344CB8AC3E}">
        <p14:creationId xmlns:p14="http://schemas.microsoft.com/office/powerpoint/2010/main" val="1309589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51384" y="895350"/>
            <a:ext cx="5386917" cy="77300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51384" y="1535112"/>
            <a:ext cx="5386917" cy="477420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019970" y="961970"/>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034953" y="1656619"/>
            <a:ext cx="5389033" cy="4652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9" name="Slide Number Placeholder 8"/>
          <p:cNvSpPr>
            <a:spLocks noGrp="1"/>
          </p:cNvSpPr>
          <p:nvPr>
            <p:ph type="sldNum" sz="quarter" idx="12"/>
          </p:nvPr>
        </p:nvSpPr>
        <p:spPr/>
        <p:txBody>
          <a:bodyPr/>
          <a:lstStyle>
            <a:lvl1pPr>
              <a:defRPr/>
            </a:lvl1pPr>
          </a:lstStyle>
          <a:p>
            <a:fld id="{11C5AB25-C7B2-4E11-B42E-8C3725C3E450}" type="slidenum">
              <a:rPr lang="en-GB" altLang="en-US"/>
              <a:pPr/>
              <a:t>‹#›</a:t>
            </a:fld>
            <a:endParaRPr lang="en-GB" altLang="en-US"/>
          </a:p>
        </p:txBody>
      </p:sp>
    </p:spTree>
    <p:extLst>
      <p:ext uri="{BB962C8B-B14F-4D97-AF65-F5344CB8AC3E}">
        <p14:creationId xmlns:p14="http://schemas.microsoft.com/office/powerpoint/2010/main" val="891602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5" name="Slide Number Placeholder 4"/>
          <p:cNvSpPr>
            <a:spLocks noGrp="1"/>
          </p:cNvSpPr>
          <p:nvPr>
            <p:ph type="sldNum" sz="quarter" idx="12"/>
          </p:nvPr>
        </p:nvSpPr>
        <p:spPr/>
        <p:txBody>
          <a:bodyPr/>
          <a:lstStyle>
            <a:lvl1pPr>
              <a:defRPr/>
            </a:lvl1pPr>
          </a:lstStyle>
          <a:p>
            <a:fld id="{98F45EF9-ED13-4BC4-B16B-E25352C26B2F}" type="slidenum">
              <a:rPr lang="en-GB" altLang="en-US"/>
              <a:pPr/>
              <a:t>‹#›</a:t>
            </a:fld>
            <a:endParaRPr lang="en-GB" altLang="en-US"/>
          </a:p>
        </p:txBody>
      </p:sp>
    </p:spTree>
    <p:extLst>
      <p:ext uri="{BB962C8B-B14F-4D97-AF65-F5344CB8AC3E}">
        <p14:creationId xmlns:p14="http://schemas.microsoft.com/office/powerpoint/2010/main" val="390869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4" name="Slide Number Placeholder 3"/>
          <p:cNvSpPr>
            <a:spLocks noGrp="1"/>
          </p:cNvSpPr>
          <p:nvPr>
            <p:ph type="sldNum" sz="quarter" idx="12"/>
          </p:nvPr>
        </p:nvSpPr>
        <p:spPr/>
        <p:txBody>
          <a:bodyPr/>
          <a:lstStyle>
            <a:lvl1pPr>
              <a:defRPr/>
            </a:lvl1pPr>
          </a:lstStyle>
          <a:p>
            <a:fld id="{32EB74CC-E821-40FC-A63C-C3B0A26F2D1F}" type="slidenum">
              <a:rPr lang="en-GB" altLang="en-US"/>
              <a:pPr/>
              <a:t>‹#›</a:t>
            </a:fld>
            <a:endParaRPr lang="en-GB" altLang="en-US"/>
          </a:p>
        </p:txBody>
      </p:sp>
    </p:spTree>
    <p:extLst>
      <p:ext uri="{BB962C8B-B14F-4D97-AF65-F5344CB8AC3E}">
        <p14:creationId xmlns:p14="http://schemas.microsoft.com/office/powerpoint/2010/main" val="126593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980727"/>
            <a:ext cx="4011084" cy="895365"/>
          </a:xfrm>
        </p:spPr>
        <p:txBody>
          <a:bodyPr anchor="b"/>
          <a:lstStyle>
            <a:lvl1pPr algn="l">
              <a:defRPr sz="2000" b="1"/>
            </a:lvl1pPr>
          </a:lstStyle>
          <a:p>
            <a:r>
              <a:rPr lang="en-US" dirty="0" smtClean="0"/>
              <a:t>Click to edit Master title style</a:t>
            </a:r>
            <a:endParaRPr lang="en-GB" dirty="0"/>
          </a:p>
        </p:txBody>
      </p:sp>
      <p:sp>
        <p:nvSpPr>
          <p:cNvPr id="3" name="Content Placeholder 2"/>
          <p:cNvSpPr>
            <a:spLocks noGrp="1"/>
          </p:cNvSpPr>
          <p:nvPr>
            <p:ph idx="1"/>
          </p:nvPr>
        </p:nvSpPr>
        <p:spPr>
          <a:xfrm>
            <a:off x="4766733" y="980728"/>
            <a:ext cx="6815667" cy="514543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988840"/>
            <a:ext cx="4011084" cy="4137324"/>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77937EEF-C413-4031-A370-72769ADBA48A}" type="slidenum">
              <a:rPr lang="en-GB" altLang="en-US"/>
              <a:pPr/>
              <a:t>‹#›</a:t>
            </a:fld>
            <a:endParaRPr lang="en-GB" altLang="en-US"/>
          </a:p>
        </p:txBody>
      </p:sp>
    </p:spTree>
    <p:extLst>
      <p:ext uri="{BB962C8B-B14F-4D97-AF65-F5344CB8AC3E}">
        <p14:creationId xmlns:p14="http://schemas.microsoft.com/office/powerpoint/2010/main" val="3060872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marL="0" indent="0" algn="l">
              <a:defRPr sz="2000" b="1"/>
            </a:lvl1pPr>
          </a:lstStyle>
          <a:p>
            <a:r>
              <a:rPr lang="en-US" dirty="0" smtClean="0"/>
              <a:t>Click to edit Master title style</a:t>
            </a:r>
            <a:endParaRPr lang="en-GB" dirty="0"/>
          </a:p>
        </p:txBody>
      </p:sp>
      <p:sp>
        <p:nvSpPr>
          <p:cNvPr id="3" name="Picture Placeholder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 CEN CENELEC ETSI - 2018</a:t>
            </a:r>
            <a:endParaRPr lang="en-GB"/>
          </a:p>
        </p:txBody>
      </p:sp>
      <p:sp>
        <p:nvSpPr>
          <p:cNvPr id="7" name="Slide Number Placeholder 6"/>
          <p:cNvSpPr>
            <a:spLocks noGrp="1"/>
          </p:cNvSpPr>
          <p:nvPr>
            <p:ph type="sldNum" sz="quarter" idx="12"/>
          </p:nvPr>
        </p:nvSpPr>
        <p:spPr/>
        <p:txBody>
          <a:bodyPr/>
          <a:lstStyle>
            <a:lvl1pPr>
              <a:defRPr/>
            </a:lvl1pPr>
          </a:lstStyle>
          <a:p>
            <a:fld id="{5FA53B5C-C12E-4AFB-8B5A-CA9DBC17EED5}" type="slidenum">
              <a:rPr lang="en-GB" altLang="en-US"/>
              <a:pPr/>
              <a:t>‹#›</a:t>
            </a:fld>
            <a:endParaRPr lang="en-GB" altLang="en-US"/>
          </a:p>
        </p:txBody>
      </p:sp>
    </p:spTree>
    <p:extLst>
      <p:ext uri="{BB962C8B-B14F-4D97-AF65-F5344CB8AC3E}">
        <p14:creationId xmlns:p14="http://schemas.microsoft.com/office/powerpoint/2010/main" val="1413338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3352" y="198630"/>
            <a:ext cx="8640960" cy="638175"/>
          </a:xfrm>
          <a:prstGeom prst="rect">
            <a:avLst/>
          </a:prstGeom>
          <a:solidFill>
            <a:schemeClr val="bg1">
              <a:lumMod val="85000"/>
            </a:schemeClr>
          </a:solidFill>
        </p:spPr>
        <p:txBody>
          <a:bodyPr vert="horz" lIns="91440" tIns="45720" rIns="91440" bIns="45720" rtlCol="0" anchor="ctr">
            <a:normAutofit/>
          </a:bodyPr>
          <a:lstStyle/>
          <a:p>
            <a:r>
              <a:rPr lang="en-US" dirty="0" smtClean="0"/>
              <a:t>Click to edit Master title style</a:t>
            </a:r>
            <a:endParaRPr lang="en-GB" dirty="0"/>
          </a:p>
        </p:txBody>
      </p:sp>
      <p:sp>
        <p:nvSpPr>
          <p:cNvPr id="4" name="Date Placeholder 3"/>
          <p:cNvSpPr>
            <a:spLocks noGrp="1"/>
          </p:cNvSpPr>
          <p:nvPr>
            <p:ph type="dt" sz="half" idx="2"/>
          </p:nvPr>
        </p:nvSpPr>
        <p:spPr>
          <a:xfrm>
            <a:off x="263352" y="6351659"/>
            <a:ext cx="28448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r>
              <a:rPr lang="en-US" dirty="0" smtClean="0"/>
              <a:t>© CEN CENELEC ETSI - 2018</a:t>
            </a:r>
            <a:endParaRPr lang="en-GB" dirty="0"/>
          </a:p>
        </p:txBody>
      </p:sp>
      <p:sp>
        <p:nvSpPr>
          <p:cNvPr id="6" name="Slide Number Placeholder 5"/>
          <p:cNvSpPr>
            <a:spLocks noGrp="1"/>
          </p:cNvSpPr>
          <p:nvPr>
            <p:ph type="sldNum" sz="quarter" idx="4"/>
          </p:nvPr>
        </p:nvSpPr>
        <p:spPr>
          <a:xfrm>
            <a:off x="11064552" y="6339015"/>
            <a:ext cx="718868"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Verdana" panose="020B0604030504040204" pitchFamily="34" charset="0"/>
                <a:ea typeface="Verdana" panose="020B0604030504040204" pitchFamily="34" charset="0"/>
                <a:cs typeface="Verdana" panose="020B0604030504040204" pitchFamily="34" charset="0"/>
              </a:defRPr>
            </a:lvl1pPr>
          </a:lstStyle>
          <a:p>
            <a:fld id="{79B60FF9-9111-408E-A39D-38C8057CD6C8}" type="slidenum">
              <a:rPr lang="en-GB" altLang="en-US" smtClean="0"/>
              <a:pPr/>
              <a:t>‹#›</a:t>
            </a:fld>
            <a:endParaRPr lang="en-GB" altLang="en-US" dirty="0"/>
          </a:p>
        </p:txBody>
      </p:sp>
      <p:pic>
        <p:nvPicPr>
          <p:cNvPr id="3" name="Picture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904312" y="-9118"/>
            <a:ext cx="3287688" cy="1053672"/>
          </a:xfrm>
          <a:prstGeom prst="rect">
            <a:avLst/>
          </a:prstGeom>
        </p:spPr>
      </p:pic>
      <p:sp>
        <p:nvSpPr>
          <p:cNvPr id="5" name="Text Placeholder 4"/>
          <p:cNvSpPr>
            <a:spLocks noGrp="1"/>
          </p:cNvSpPr>
          <p:nvPr>
            <p:ph type="body" idx="1"/>
          </p:nvPr>
        </p:nvSpPr>
        <p:spPr>
          <a:xfrm>
            <a:off x="263352" y="1044552"/>
            <a:ext cx="11809312" cy="5192759"/>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dt="0"/>
  <p:txStyles>
    <p:titleStyle>
      <a:lvl1pPr marL="363538" algn="l" rtl="0" eaLnBrk="0" fontAlgn="base" hangingPunct="0">
        <a:spcBef>
          <a:spcPct val="0"/>
        </a:spcBef>
        <a:spcAft>
          <a:spcPct val="0"/>
        </a:spcAft>
        <a:defRPr sz="3200" kern="1200">
          <a:solidFill>
            <a:srgbClr val="595959"/>
          </a:solidFill>
          <a:latin typeface="Verdana" panose="020B0604030504040204" pitchFamily="34" charset="0"/>
          <a:ea typeface="Verdana" panose="020B0604030504040204" pitchFamily="34" charset="0"/>
          <a:cs typeface="Verdana" panose="020B0604030504040204" pitchFamily="34" charset="0"/>
        </a:defRPr>
      </a:lvl1pPr>
      <a:lvl2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2pPr>
      <a:lvl3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3pPr>
      <a:lvl4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4pPr>
      <a:lvl5pPr marL="363538" algn="l" rtl="0" eaLnBrk="0" fontAlgn="base" hangingPunct="0">
        <a:spcBef>
          <a:spcPct val="0"/>
        </a:spcBef>
        <a:spcAft>
          <a:spcPct val="0"/>
        </a:spcAft>
        <a:defRPr sz="3200">
          <a:solidFill>
            <a:srgbClr val="595959"/>
          </a:solidFill>
          <a:latin typeface="Verdana" pitchFamily="34" charset="0"/>
          <a:ea typeface="Verdana" pitchFamily="34" charset="0"/>
          <a:cs typeface="Verdana" pitchFamily="34" charset="0"/>
        </a:defRPr>
      </a:lvl5pPr>
      <a:lvl6pPr marL="8207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6pPr>
      <a:lvl7pPr marL="12779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7pPr>
      <a:lvl8pPr marL="17351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8pPr>
      <a:lvl9pPr marL="2192338" algn="l" rtl="0" fontAlgn="base">
        <a:spcBef>
          <a:spcPct val="0"/>
        </a:spcBef>
        <a:spcAft>
          <a:spcPct val="0"/>
        </a:spcAft>
        <a:defRPr sz="3200">
          <a:solidFill>
            <a:srgbClr val="595959"/>
          </a:solidFill>
          <a:latin typeface="Verdana" pitchFamily="34" charset="0"/>
          <a:ea typeface="Verdana" pitchFamily="34" charset="0"/>
          <a:cs typeface="Verdana" pitchFamily="34"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buChar char="•"/>
        <a:defRPr sz="3200" kern="1200">
          <a:solidFill>
            <a:schemeClr val="tx2"/>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rtl="0" eaLnBrk="0" fontAlgn="base" hangingPunct="0">
        <a:spcBef>
          <a:spcPct val="20000"/>
        </a:spcBef>
        <a:spcAft>
          <a:spcPct val="0"/>
        </a:spcAft>
        <a:buClr>
          <a:schemeClr val="tx2"/>
        </a:buClr>
        <a:buFont typeface="Arial" panose="020B0604020202020204" pitchFamily="34" charset="0"/>
        <a:buChar char="–"/>
        <a:defRPr sz="2800" kern="1200">
          <a:solidFill>
            <a:schemeClr val="tx2"/>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0" fontAlgn="base" hangingPunct="0">
        <a:spcBef>
          <a:spcPct val="20000"/>
        </a:spcBef>
        <a:spcAft>
          <a:spcPct val="0"/>
        </a:spcAft>
        <a:buClr>
          <a:schemeClr val="tx2"/>
        </a:buClr>
        <a:buFont typeface="Arial" panose="020B0604020202020204" pitchFamily="34" charset="0"/>
        <a:buChar char="•"/>
        <a:defRPr sz="2400" kern="1200">
          <a:solidFill>
            <a:schemeClr val="tx2"/>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2000" kern="1200">
          <a:solidFill>
            <a:schemeClr val="tx2"/>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hyperlink" Target="http://www.emeeting.europarl.europa.eu/committees/agenda/201807/ITRE/ITRE(2018)0709_1/sitt-8324043"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64" y="2130426"/>
            <a:ext cx="11777508" cy="1470025"/>
          </a:xfrm>
        </p:spPr>
        <p:txBody>
          <a:bodyPr>
            <a:normAutofit/>
          </a:bodyPr>
          <a:lstStyle/>
          <a:p>
            <a:pPr marL="0" eaLnBrk="1" hangingPunct="1">
              <a:spcBef>
                <a:spcPct val="20000"/>
              </a:spcBef>
              <a:buSzPct val="90000"/>
              <a:defRPr/>
            </a:pPr>
            <a:r>
              <a:rPr lang="en-GB" sz="4000" b="1" dirty="0"/>
              <a:t>Cybersecurity </a:t>
            </a:r>
            <a:endParaRPr lang="en-GB" sz="4000" dirty="0"/>
          </a:p>
        </p:txBody>
      </p:sp>
      <p:sp>
        <p:nvSpPr>
          <p:cNvPr id="3" name="Subtitle 2"/>
          <p:cNvSpPr>
            <a:spLocks noGrp="1"/>
          </p:cNvSpPr>
          <p:nvPr>
            <p:ph type="subTitle" idx="1"/>
          </p:nvPr>
        </p:nvSpPr>
        <p:spPr/>
        <p:txBody>
          <a:bodyPr>
            <a:normAutofit/>
          </a:bodyPr>
          <a:lstStyle/>
          <a:p>
            <a:r>
              <a:rPr lang="en-GB" sz="3200" dirty="0" smtClean="0">
                <a:latin typeface="+mn-lt"/>
              </a:rPr>
              <a:t>Elena SANTIAGO CID</a:t>
            </a:r>
          </a:p>
          <a:p>
            <a:r>
              <a:rPr lang="en-GB" sz="3200" dirty="0" smtClean="0">
                <a:latin typeface="+mn-lt"/>
              </a:rPr>
              <a:t>CEN-CENELEC Director General</a:t>
            </a:r>
            <a:endParaRPr lang="en-GB" sz="3200" dirty="0">
              <a:latin typeface="+mn-lt"/>
            </a:endParaRPr>
          </a:p>
        </p:txBody>
      </p:sp>
    </p:spTree>
    <p:extLst>
      <p:ext uri="{BB962C8B-B14F-4D97-AF65-F5344CB8AC3E}">
        <p14:creationId xmlns:p14="http://schemas.microsoft.com/office/powerpoint/2010/main" val="98253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7200"/>
                    </a14:imgEffect>
                    <a14:imgEffect>
                      <a14:brightnessContrast contrast="40000"/>
                    </a14:imgEffect>
                  </a14:imgLayer>
                </a14:imgProps>
              </a:ext>
              <a:ext uri="{28A0092B-C50C-407E-A947-70E740481C1C}">
                <a14:useLocalDpi xmlns:a14="http://schemas.microsoft.com/office/drawing/2010/main" val="0"/>
              </a:ext>
            </a:extLst>
          </a:blip>
          <a:srcRect l="26834" t="8069" r="19108" b="22360"/>
          <a:stretch/>
        </p:blipFill>
        <p:spPr>
          <a:xfrm>
            <a:off x="-24680" y="3526847"/>
            <a:ext cx="3456384" cy="3331153"/>
          </a:xfrm>
          <a:prstGeom prst="rect">
            <a:avLst/>
          </a:prstGeom>
        </p:spPr>
      </p:pic>
      <p:sp>
        <p:nvSpPr>
          <p:cNvPr id="3" name="Slide Number Placeholder 2"/>
          <p:cNvSpPr>
            <a:spLocks noGrp="1"/>
          </p:cNvSpPr>
          <p:nvPr>
            <p:ph type="sldNum" sz="quarter" idx="12"/>
          </p:nvPr>
        </p:nvSpPr>
        <p:spPr/>
        <p:txBody>
          <a:bodyPr/>
          <a:lstStyle/>
          <a:p>
            <a:fld id="{E600C78D-AE5E-433F-ADF0-C5B27CAB4ADD}" type="slidenum">
              <a:rPr lang="en-GB" altLang="en-US" smtClean="0"/>
              <a:pPr/>
              <a:t>2</a:t>
            </a:fld>
            <a:endParaRPr lang="en-GB" altLang="en-US" dirty="0"/>
          </a:p>
        </p:txBody>
      </p:sp>
      <p:sp>
        <p:nvSpPr>
          <p:cNvPr id="5" name="Title 1"/>
          <p:cNvSpPr>
            <a:spLocks noGrp="1"/>
          </p:cNvSpPr>
          <p:nvPr>
            <p:ph type="title"/>
          </p:nvPr>
        </p:nvSpPr>
        <p:spPr>
          <a:xfrm>
            <a:off x="0" y="260648"/>
            <a:ext cx="8976320" cy="638175"/>
          </a:xfrm>
        </p:spPr>
        <p:txBody>
          <a:bodyPr>
            <a:normAutofit fontScale="90000"/>
          </a:bodyPr>
          <a:lstStyle/>
          <a:p>
            <a:r>
              <a:rPr lang="en-GB" b="1" dirty="0" smtClean="0">
                <a:solidFill>
                  <a:schemeClr val="tx1">
                    <a:lumMod val="65000"/>
                    <a:lumOff val="35000"/>
                  </a:schemeClr>
                </a:solidFill>
              </a:rPr>
              <a:t>Cybersecurity: CEN-CENELEC Approach</a:t>
            </a:r>
          </a:p>
        </p:txBody>
      </p:sp>
      <p:sp>
        <p:nvSpPr>
          <p:cNvPr id="6" name="Rectangle 5"/>
          <p:cNvSpPr/>
          <p:nvPr/>
        </p:nvSpPr>
        <p:spPr>
          <a:xfrm>
            <a:off x="0" y="1196752"/>
            <a:ext cx="11928648" cy="5170646"/>
          </a:xfrm>
          <a:prstGeom prst="rect">
            <a:avLst/>
          </a:prstGeom>
        </p:spPr>
        <p:txBody>
          <a:bodyPr wrap="square">
            <a:spAutoFit/>
          </a:bodyPr>
          <a:lstStyle/>
          <a:p>
            <a:pPr marL="800100" lvl="1" indent="-342900">
              <a:spcAft>
                <a:spcPts val="1200"/>
              </a:spcAft>
              <a:buClr>
                <a:srgbClr val="24827F"/>
              </a:buClr>
              <a:buFont typeface="Courier New" panose="02070309020205020404" pitchFamily="49" charset="0"/>
              <a:buChar char="o"/>
            </a:pPr>
            <a:r>
              <a:rPr lang="en-GB" sz="2800" dirty="0" smtClean="0">
                <a:solidFill>
                  <a:schemeClr val="tx2"/>
                </a:solidFill>
              </a:rPr>
              <a:t>Shift from </a:t>
            </a:r>
            <a:r>
              <a:rPr lang="en-GB" sz="2800" b="1" dirty="0" smtClean="0">
                <a:solidFill>
                  <a:schemeClr val="tx2"/>
                </a:solidFill>
              </a:rPr>
              <a:t>functional safety</a:t>
            </a:r>
            <a:r>
              <a:rPr lang="en-GB" sz="2800" dirty="0" smtClean="0">
                <a:solidFill>
                  <a:schemeClr val="tx2"/>
                </a:solidFill>
              </a:rPr>
              <a:t> solutions (traditional sector) to transversal </a:t>
            </a:r>
            <a:r>
              <a:rPr lang="en-GB" sz="2800" b="1" dirty="0" smtClean="0">
                <a:solidFill>
                  <a:schemeClr val="tx2"/>
                </a:solidFill>
              </a:rPr>
              <a:t>cybersecurity approaches </a:t>
            </a:r>
            <a:r>
              <a:rPr lang="en-GB" sz="2800" dirty="0" smtClean="0">
                <a:solidFill>
                  <a:schemeClr val="tx2"/>
                </a:solidFill>
              </a:rPr>
              <a:t>(safety and security intertwined)</a:t>
            </a:r>
          </a:p>
          <a:p>
            <a:pPr marL="800100" lvl="1" indent="-342900">
              <a:buClr>
                <a:srgbClr val="24827F"/>
              </a:buClr>
              <a:buFont typeface="Courier New" panose="02070309020205020404" pitchFamily="49" charset="0"/>
              <a:buChar char="o"/>
            </a:pPr>
            <a:r>
              <a:rPr lang="en-GB" sz="2800" dirty="0">
                <a:solidFill>
                  <a:schemeClr val="tx2"/>
                </a:solidFill>
              </a:rPr>
              <a:t>Clear need for standardization solutions expressed by </a:t>
            </a:r>
            <a:r>
              <a:rPr lang="en-GB" sz="2800" b="1" dirty="0">
                <a:solidFill>
                  <a:schemeClr val="tx2"/>
                </a:solidFill>
              </a:rPr>
              <a:t>European stakeholders </a:t>
            </a:r>
            <a:endParaRPr lang="en-GB" sz="2800" b="1" dirty="0" smtClean="0">
              <a:solidFill>
                <a:schemeClr val="tx2"/>
              </a:solidFill>
            </a:endParaRPr>
          </a:p>
          <a:p>
            <a:pPr lvl="1">
              <a:spcBef>
                <a:spcPts val="600"/>
              </a:spcBef>
              <a:spcAft>
                <a:spcPts val="600"/>
              </a:spcAft>
              <a:buClr>
                <a:srgbClr val="24827F"/>
              </a:buClr>
            </a:pPr>
            <a:endParaRPr lang="en-GB" sz="2800" b="1" dirty="0" smtClean="0">
              <a:solidFill>
                <a:schemeClr val="tx2"/>
              </a:solidFill>
            </a:endParaRPr>
          </a:p>
          <a:p>
            <a:pPr marL="2628900" lvl="5" indent="-446088">
              <a:spcAft>
                <a:spcPts val="1200"/>
              </a:spcAft>
              <a:buClr>
                <a:srgbClr val="24827F"/>
              </a:buClr>
              <a:buFont typeface="Wingdings" panose="05000000000000000000" pitchFamily="2" charset="2"/>
              <a:buChar char="à"/>
            </a:pPr>
            <a:r>
              <a:rPr lang="en-GB" sz="2800" dirty="0" smtClean="0">
                <a:solidFill>
                  <a:schemeClr val="tx2"/>
                </a:solidFill>
              </a:rPr>
              <a:t>CEN-CENELEC </a:t>
            </a:r>
            <a:r>
              <a:rPr lang="en-GB" sz="2800" b="1" dirty="0" smtClean="0">
                <a:solidFill>
                  <a:schemeClr val="tx2"/>
                </a:solidFill>
              </a:rPr>
              <a:t>Industry Stakeholder Engagement </a:t>
            </a:r>
            <a:r>
              <a:rPr lang="en-GB" sz="2800" dirty="0" smtClean="0">
                <a:solidFill>
                  <a:schemeClr val="tx2"/>
                </a:solidFill>
              </a:rPr>
              <a:t>Workshop on Functional Safety and Cybersecurity in March 2017  supported</a:t>
            </a:r>
          </a:p>
          <a:p>
            <a:pPr marL="3178175" lvl="6" indent="-434975">
              <a:buClr>
                <a:srgbClr val="24827F"/>
              </a:buClr>
              <a:buFont typeface="Wingdings" panose="05000000000000000000" pitchFamily="2" charset="2"/>
              <a:buChar char="Ø"/>
            </a:pPr>
            <a:r>
              <a:rPr lang="en-GB" sz="2600" dirty="0" smtClean="0">
                <a:solidFill>
                  <a:schemeClr val="tx2"/>
                </a:solidFill>
              </a:rPr>
              <a:t>the development of the </a:t>
            </a:r>
            <a:r>
              <a:rPr lang="en-GB" sz="2600" b="1" dirty="0" smtClean="0">
                <a:solidFill>
                  <a:schemeClr val="tx2"/>
                </a:solidFill>
              </a:rPr>
              <a:t>European standardization roadmap for Cybersecurity</a:t>
            </a:r>
          </a:p>
          <a:p>
            <a:pPr marL="3086100" lvl="6" indent="-342900">
              <a:buClr>
                <a:srgbClr val="24827F"/>
              </a:buClr>
              <a:buFont typeface="Wingdings" panose="05000000000000000000" pitchFamily="2" charset="2"/>
              <a:buChar char="Ø"/>
            </a:pPr>
            <a:r>
              <a:rPr lang="en-GB" sz="2600" b="1" dirty="0">
                <a:solidFill>
                  <a:schemeClr val="tx2"/>
                </a:solidFill>
              </a:rPr>
              <a:t> </a:t>
            </a:r>
            <a:r>
              <a:rPr lang="en-GB" sz="2600" dirty="0">
                <a:solidFill>
                  <a:schemeClr val="tx2"/>
                </a:solidFill>
                <a:sym typeface="Wingdings" panose="05000000000000000000" pitchFamily="2" charset="2"/>
              </a:rPr>
              <a:t>the creation of a new </a:t>
            </a:r>
            <a:r>
              <a:rPr lang="en-GB" sz="2600" dirty="0" smtClean="0">
                <a:solidFill>
                  <a:schemeClr val="tx2"/>
                </a:solidFill>
                <a:sym typeface="Wingdings" panose="05000000000000000000" pitchFamily="2" charset="2"/>
              </a:rPr>
              <a:t>CEN </a:t>
            </a:r>
            <a:r>
              <a:rPr lang="en-GB" sz="2600" dirty="0">
                <a:solidFill>
                  <a:schemeClr val="tx2"/>
                </a:solidFill>
                <a:sym typeface="Wingdings" panose="05000000000000000000" pitchFamily="2" charset="2"/>
              </a:rPr>
              <a:t>and </a:t>
            </a:r>
            <a:r>
              <a:rPr lang="en-GB" sz="2600" dirty="0" smtClean="0">
                <a:solidFill>
                  <a:schemeClr val="tx2"/>
                </a:solidFill>
                <a:sym typeface="Wingdings" panose="05000000000000000000" pitchFamily="2" charset="2"/>
              </a:rPr>
              <a:t>CENELEC</a:t>
            </a:r>
            <a:br>
              <a:rPr lang="en-GB" sz="2600" dirty="0" smtClean="0">
                <a:solidFill>
                  <a:schemeClr val="tx2"/>
                </a:solidFill>
                <a:sym typeface="Wingdings" panose="05000000000000000000" pitchFamily="2" charset="2"/>
              </a:rPr>
            </a:br>
            <a:r>
              <a:rPr lang="en-GB" sz="2600" dirty="0" smtClean="0">
                <a:solidFill>
                  <a:schemeClr val="tx2"/>
                </a:solidFill>
                <a:sym typeface="Wingdings" panose="05000000000000000000" pitchFamily="2" charset="2"/>
              </a:rPr>
              <a:t> </a:t>
            </a:r>
            <a:r>
              <a:rPr lang="en-GB" sz="2600" b="1" dirty="0">
                <a:solidFill>
                  <a:schemeClr val="tx2"/>
                </a:solidFill>
                <a:sym typeface="Wingdings" panose="05000000000000000000" pitchFamily="2" charset="2"/>
              </a:rPr>
              <a:t>Joint Technical Committee on </a:t>
            </a:r>
            <a:r>
              <a:rPr lang="en-GB" sz="2600" b="1" dirty="0" smtClean="0">
                <a:solidFill>
                  <a:schemeClr val="tx2"/>
                </a:solidFill>
                <a:sym typeface="Wingdings" panose="05000000000000000000" pitchFamily="2" charset="2"/>
              </a:rPr>
              <a:t>Cybersecurity (TC13)</a:t>
            </a:r>
            <a:endParaRPr lang="en-GB" sz="2600" dirty="0">
              <a:solidFill>
                <a:schemeClr val="tx2"/>
              </a:solidFill>
            </a:endParaRPr>
          </a:p>
        </p:txBody>
      </p:sp>
    </p:spTree>
    <p:extLst>
      <p:ext uri="{BB962C8B-B14F-4D97-AF65-F5344CB8AC3E}">
        <p14:creationId xmlns:p14="http://schemas.microsoft.com/office/powerpoint/2010/main" val="2823084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BEBA8EAE-BF5A-486C-A8C5-ECC9F3942E4B}">
                <a14:imgProps xmlns:a14="http://schemas.microsoft.com/office/drawing/2010/main">
                  <a14:imgLayer r:embed="rId4">
                    <a14:imgEffect>
                      <a14:artisticMarker/>
                    </a14:imgEffect>
                    <a14:imgEffect>
                      <a14:brightnessContrast bright="40000" contrast="40000"/>
                    </a14:imgEffect>
                  </a14:imgLayer>
                </a14:imgProps>
              </a:ext>
              <a:ext uri="{28A0092B-C50C-407E-A947-70E740481C1C}">
                <a14:useLocalDpi xmlns:a14="http://schemas.microsoft.com/office/drawing/2010/main" val="0"/>
              </a:ext>
            </a:extLst>
          </a:blip>
          <a:srcRect r="6558" b="9343"/>
          <a:stretch/>
        </p:blipFill>
        <p:spPr>
          <a:xfrm>
            <a:off x="8112224" y="4293096"/>
            <a:ext cx="4104456" cy="2592288"/>
          </a:xfrm>
          <a:prstGeom prst="rect">
            <a:avLst/>
          </a:prstGeom>
        </p:spPr>
      </p:pic>
      <p:sp>
        <p:nvSpPr>
          <p:cNvPr id="3" name="Slide Number Placeholder 2"/>
          <p:cNvSpPr>
            <a:spLocks noGrp="1"/>
          </p:cNvSpPr>
          <p:nvPr>
            <p:ph type="sldNum" sz="quarter" idx="12"/>
          </p:nvPr>
        </p:nvSpPr>
        <p:spPr/>
        <p:txBody>
          <a:bodyPr/>
          <a:lstStyle/>
          <a:p>
            <a:fld id="{E600C78D-AE5E-433F-ADF0-C5B27CAB4ADD}" type="slidenum">
              <a:rPr lang="en-GB" altLang="en-US" smtClean="0"/>
              <a:pPr/>
              <a:t>3</a:t>
            </a:fld>
            <a:endParaRPr lang="en-GB" altLang="en-US"/>
          </a:p>
        </p:txBody>
      </p:sp>
      <p:sp>
        <p:nvSpPr>
          <p:cNvPr id="6" name="Title 1"/>
          <p:cNvSpPr>
            <a:spLocks noGrp="1"/>
          </p:cNvSpPr>
          <p:nvPr>
            <p:ph type="title"/>
          </p:nvPr>
        </p:nvSpPr>
        <p:spPr>
          <a:xfrm>
            <a:off x="5608" y="257621"/>
            <a:ext cx="8970712" cy="638175"/>
          </a:xfrm>
        </p:spPr>
        <p:txBody>
          <a:bodyPr>
            <a:normAutofit fontScale="90000"/>
          </a:bodyPr>
          <a:lstStyle/>
          <a:p>
            <a:r>
              <a:rPr lang="en-GB" b="1" dirty="0" smtClean="0">
                <a:solidFill>
                  <a:schemeClr val="tx1">
                    <a:lumMod val="65000"/>
                    <a:lumOff val="35000"/>
                  </a:schemeClr>
                </a:solidFill>
              </a:rPr>
              <a:t>Cybersecurity: CEN-CENELEC Approach</a:t>
            </a:r>
          </a:p>
        </p:txBody>
      </p:sp>
      <p:sp>
        <p:nvSpPr>
          <p:cNvPr id="7" name="Rectangle 6"/>
          <p:cNvSpPr/>
          <p:nvPr/>
        </p:nvSpPr>
        <p:spPr>
          <a:xfrm>
            <a:off x="11690" y="1369506"/>
            <a:ext cx="11305256" cy="4939814"/>
          </a:xfrm>
          <a:prstGeom prst="rect">
            <a:avLst/>
          </a:prstGeom>
        </p:spPr>
        <p:txBody>
          <a:bodyPr wrap="square">
            <a:spAutoFit/>
          </a:bodyPr>
          <a:lstStyle/>
          <a:p>
            <a:pPr lvl="1">
              <a:spcAft>
                <a:spcPts val="900"/>
              </a:spcAft>
              <a:buClr>
                <a:srgbClr val="24827F"/>
              </a:buClr>
            </a:pPr>
            <a:r>
              <a:rPr lang="en-GB" sz="2800" b="1" dirty="0" smtClean="0">
                <a:solidFill>
                  <a:schemeClr val="tx2"/>
                </a:solidFill>
              </a:rPr>
              <a:t>CEN-CENELEC/JTC </a:t>
            </a:r>
            <a:r>
              <a:rPr lang="en-GB" sz="2800" b="1" dirty="0">
                <a:solidFill>
                  <a:schemeClr val="tx2"/>
                </a:solidFill>
              </a:rPr>
              <a:t>13 </a:t>
            </a:r>
            <a:r>
              <a:rPr lang="en-GB" sz="2800" dirty="0">
                <a:solidFill>
                  <a:schemeClr val="tx2"/>
                </a:solidFill>
              </a:rPr>
              <a:t>‘Cybersecurity and data protection’ </a:t>
            </a:r>
            <a:r>
              <a:rPr lang="en-GB" sz="2800" i="1" dirty="0">
                <a:solidFill>
                  <a:schemeClr val="tx2"/>
                </a:solidFill>
              </a:rPr>
              <a:t>(DIN </a:t>
            </a:r>
            <a:r>
              <a:rPr lang="en-GB" sz="2800" i="1" dirty="0" smtClean="0">
                <a:solidFill>
                  <a:schemeClr val="tx2"/>
                </a:solidFill>
              </a:rPr>
              <a:t>secretariat </a:t>
            </a:r>
            <a:r>
              <a:rPr lang="en-GB" sz="2800" i="1" dirty="0">
                <a:solidFill>
                  <a:schemeClr val="tx2"/>
                </a:solidFill>
              </a:rPr>
              <a:t>– German chairmanship and 18 participating countries):</a:t>
            </a:r>
          </a:p>
          <a:p>
            <a:pPr marL="1257300" lvl="2" indent="-342900">
              <a:spcAft>
                <a:spcPts val="600"/>
              </a:spcAft>
              <a:buClr>
                <a:srgbClr val="24827F"/>
              </a:buClr>
              <a:buFont typeface="Calibri" panose="020F0502020204030204" pitchFamily="34" charset="0"/>
              <a:buChar char="→"/>
            </a:pPr>
            <a:r>
              <a:rPr lang="en-GB" sz="2400" dirty="0" smtClean="0">
                <a:solidFill>
                  <a:schemeClr val="tx2"/>
                </a:solidFill>
                <a:sym typeface="Wingdings" panose="05000000000000000000" pitchFamily="2" charset="2"/>
              </a:rPr>
              <a:t>To </a:t>
            </a:r>
            <a:r>
              <a:rPr lang="en-GB" sz="2400" dirty="0">
                <a:solidFill>
                  <a:schemeClr val="tx2"/>
                </a:solidFill>
                <a:sym typeface="Wingdings" panose="05000000000000000000" pitchFamily="2" charset="2"/>
              </a:rPr>
              <a:t>develop standards for cybersecurity and data protection covering all aspects </a:t>
            </a:r>
            <a:r>
              <a:rPr lang="en-GB" sz="2400" dirty="0" smtClean="0">
                <a:solidFill>
                  <a:schemeClr val="tx2"/>
                </a:solidFill>
                <a:sym typeface="Wingdings" panose="05000000000000000000" pitchFamily="2" charset="2"/>
              </a:rPr>
              <a:t> of </a:t>
            </a:r>
            <a:r>
              <a:rPr lang="en-GB" sz="2400" dirty="0">
                <a:solidFill>
                  <a:schemeClr val="tx2"/>
                </a:solidFill>
                <a:sym typeface="Wingdings" panose="05000000000000000000" pitchFamily="2" charset="2"/>
              </a:rPr>
              <a:t>the </a:t>
            </a:r>
            <a:r>
              <a:rPr lang="en-GB" sz="2400" dirty="0" smtClean="0">
                <a:solidFill>
                  <a:schemeClr val="tx2"/>
                </a:solidFill>
                <a:sym typeface="Wingdings" panose="05000000000000000000" pitchFamily="2" charset="2"/>
              </a:rPr>
              <a:t>evolving </a:t>
            </a:r>
            <a:r>
              <a:rPr lang="en-GB" sz="2400" dirty="0">
                <a:solidFill>
                  <a:schemeClr val="tx2"/>
                </a:solidFill>
                <a:sym typeface="Wingdings" panose="05000000000000000000" pitchFamily="2" charset="2"/>
              </a:rPr>
              <a:t>information society (management systems, data protection, </a:t>
            </a:r>
            <a:r>
              <a:rPr lang="en-GB" sz="2400" dirty="0" smtClean="0">
                <a:solidFill>
                  <a:schemeClr val="tx2"/>
                </a:solidFill>
                <a:sym typeface="Wingdings" panose="05000000000000000000" pitchFamily="2" charset="2"/>
              </a:rPr>
              <a:t>privacy, security </a:t>
            </a:r>
            <a:r>
              <a:rPr lang="en-GB" sz="2400" dirty="0">
                <a:solidFill>
                  <a:schemeClr val="tx2"/>
                </a:solidFill>
                <a:sym typeface="Wingdings" panose="05000000000000000000" pitchFamily="2" charset="2"/>
              </a:rPr>
              <a:t>requirements)</a:t>
            </a:r>
          </a:p>
          <a:p>
            <a:pPr marL="1257300" lvl="2" indent="-342900">
              <a:buClr>
                <a:srgbClr val="24827F"/>
              </a:buClr>
              <a:buFont typeface="Calibri" panose="020F0502020204030204" pitchFamily="34" charset="0"/>
              <a:buChar char="→"/>
            </a:pPr>
            <a:r>
              <a:rPr lang="en-GB" sz="2400" dirty="0">
                <a:solidFill>
                  <a:schemeClr val="tx2"/>
                </a:solidFill>
                <a:sym typeface="Wingdings" panose="05000000000000000000" pitchFamily="2" charset="2"/>
              </a:rPr>
              <a:t> </a:t>
            </a:r>
            <a:r>
              <a:rPr lang="en-GB" sz="2400" dirty="0" smtClean="0">
                <a:solidFill>
                  <a:schemeClr val="tx2"/>
                </a:solidFill>
                <a:sym typeface="Wingdings" panose="05000000000000000000" pitchFamily="2" charset="2"/>
              </a:rPr>
              <a:t>coordination with ETSI/TC Cyber</a:t>
            </a:r>
          </a:p>
          <a:p>
            <a:pPr lvl="2">
              <a:spcBef>
                <a:spcPts val="600"/>
              </a:spcBef>
              <a:spcAft>
                <a:spcPts val="600"/>
              </a:spcAft>
              <a:buClr>
                <a:srgbClr val="24827F"/>
              </a:buClr>
            </a:pPr>
            <a:endParaRPr lang="en-GB" sz="2400" dirty="0" smtClean="0">
              <a:solidFill>
                <a:schemeClr val="tx2"/>
              </a:solidFill>
              <a:sym typeface="Wingdings" panose="05000000000000000000" pitchFamily="2" charset="2"/>
            </a:endParaRPr>
          </a:p>
          <a:p>
            <a:pPr lvl="1">
              <a:spcAft>
                <a:spcPts val="900"/>
              </a:spcAft>
              <a:buClr>
                <a:srgbClr val="24827F"/>
              </a:buClr>
            </a:pPr>
            <a:r>
              <a:rPr lang="en-GB" sz="2800" dirty="0" smtClean="0">
                <a:solidFill>
                  <a:schemeClr val="tx2"/>
                </a:solidFill>
                <a:sym typeface="Wingdings" panose="05000000000000000000" pitchFamily="2" charset="2"/>
              </a:rPr>
              <a:t>Some others have been already active in addressing Cybersecurity </a:t>
            </a:r>
            <a:r>
              <a:rPr lang="en-GB" sz="2800" b="1" dirty="0">
                <a:solidFill>
                  <a:schemeClr val="tx2"/>
                </a:solidFill>
                <a:sym typeface="Wingdings" panose="05000000000000000000" pitchFamily="2" charset="2"/>
              </a:rPr>
              <a:t>Vertical sectors’ solutions </a:t>
            </a:r>
            <a:endParaRPr lang="en-GB" sz="2800" dirty="0" smtClean="0">
              <a:solidFill>
                <a:schemeClr val="tx2"/>
              </a:solidFill>
              <a:sym typeface="Wingdings" panose="05000000000000000000" pitchFamily="2" charset="2"/>
            </a:endParaRPr>
          </a:p>
          <a:p>
            <a:pPr marL="1257300" lvl="2" indent="-342900">
              <a:spcAft>
                <a:spcPts val="600"/>
              </a:spcAft>
              <a:buClr>
                <a:srgbClr val="24827F"/>
              </a:buClr>
              <a:buFont typeface="Arial" panose="020B0604020202020204" pitchFamily="34" charset="0"/>
              <a:buChar char="•"/>
            </a:pPr>
            <a:r>
              <a:rPr lang="en-GB" sz="2400" dirty="0" smtClean="0">
                <a:solidFill>
                  <a:schemeClr val="tx2"/>
                </a:solidFill>
                <a:sym typeface="Wingdings" panose="05000000000000000000" pitchFamily="2" charset="2"/>
              </a:rPr>
              <a:t>Manufacturing and automation (e.g. CLC/TC 65X)</a:t>
            </a:r>
          </a:p>
          <a:p>
            <a:pPr marL="1257300" lvl="2" indent="-342900">
              <a:buClr>
                <a:srgbClr val="24827F"/>
              </a:buClr>
              <a:buFont typeface="Arial" panose="020B0604020202020204" pitchFamily="34" charset="0"/>
              <a:buChar char="•"/>
            </a:pPr>
            <a:r>
              <a:rPr lang="en-GB" sz="2400" dirty="0" smtClean="0">
                <a:solidFill>
                  <a:schemeClr val="tx2"/>
                </a:solidFill>
                <a:sym typeface="Wingdings" panose="05000000000000000000" pitchFamily="2" charset="2"/>
              </a:rPr>
              <a:t>Railway (e.g. CLC/TC 9X), transport (e.g. CEN/TC 377)… </a:t>
            </a:r>
            <a:endParaRPr lang="en-GB" sz="2400" dirty="0">
              <a:solidFill>
                <a:schemeClr val="tx2"/>
              </a:solidFill>
            </a:endParaRPr>
          </a:p>
        </p:txBody>
      </p:sp>
    </p:spTree>
    <p:extLst>
      <p:ext uri="{BB962C8B-B14F-4D97-AF65-F5344CB8AC3E}">
        <p14:creationId xmlns:p14="http://schemas.microsoft.com/office/powerpoint/2010/main" val="2562196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600C78D-AE5E-433F-ADF0-C5B27CAB4ADD}" type="slidenum">
              <a:rPr lang="en-GB" altLang="en-US" smtClean="0"/>
              <a:pPr/>
              <a:t>4</a:t>
            </a:fld>
            <a:endParaRPr lang="en-GB" altLang="en-US"/>
          </a:p>
        </p:txBody>
      </p:sp>
      <p:sp>
        <p:nvSpPr>
          <p:cNvPr id="5" name="Title 1"/>
          <p:cNvSpPr>
            <a:spLocks noGrp="1"/>
          </p:cNvSpPr>
          <p:nvPr>
            <p:ph type="title"/>
          </p:nvPr>
        </p:nvSpPr>
        <p:spPr>
          <a:xfrm>
            <a:off x="0" y="260648"/>
            <a:ext cx="8976320" cy="638175"/>
          </a:xfrm>
        </p:spPr>
        <p:txBody>
          <a:bodyPr>
            <a:normAutofit fontScale="90000"/>
          </a:bodyPr>
          <a:lstStyle/>
          <a:p>
            <a:r>
              <a:rPr lang="en-GB" b="1" dirty="0" smtClean="0">
                <a:solidFill>
                  <a:schemeClr val="tx1">
                    <a:lumMod val="65000"/>
                    <a:lumOff val="35000"/>
                  </a:schemeClr>
                </a:solidFill>
              </a:rPr>
              <a:t>Cybersecurity: CEN-CENELEC Activities </a:t>
            </a:r>
          </a:p>
        </p:txBody>
      </p:sp>
      <p:sp>
        <p:nvSpPr>
          <p:cNvPr id="6" name="TextBox 5"/>
          <p:cNvSpPr txBox="1"/>
          <p:nvPr/>
        </p:nvSpPr>
        <p:spPr>
          <a:xfrm>
            <a:off x="158997" y="1025251"/>
            <a:ext cx="11653365" cy="5686172"/>
          </a:xfrm>
          <a:prstGeom prst="rect">
            <a:avLst/>
          </a:prstGeom>
          <a:noFill/>
        </p:spPr>
        <p:txBody>
          <a:bodyPr wrap="square" rtlCol="0">
            <a:spAutoFit/>
          </a:bodyPr>
          <a:lstStyle/>
          <a:p>
            <a:pPr marL="892175" lvl="1" indent="-434975">
              <a:buFont typeface="Calibri" panose="020F0502020204030204" pitchFamily="34" charset="0"/>
              <a:buChar char="→"/>
            </a:pPr>
            <a:r>
              <a:rPr lang="en-GB" sz="3200" b="1" dirty="0" smtClean="0">
                <a:solidFill>
                  <a:schemeClr val="tx2"/>
                </a:solidFill>
              </a:rPr>
              <a:t>6</a:t>
            </a:r>
            <a:r>
              <a:rPr lang="en-GB" sz="2100" b="1" dirty="0" smtClean="0">
                <a:solidFill>
                  <a:schemeClr val="tx2"/>
                </a:solidFill>
              </a:rPr>
              <a:t> </a:t>
            </a:r>
            <a:r>
              <a:rPr lang="en-GB" sz="2800" b="1" dirty="0">
                <a:solidFill>
                  <a:schemeClr val="tx2"/>
                </a:solidFill>
              </a:rPr>
              <a:t>Working Groups</a:t>
            </a:r>
            <a:r>
              <a:rPr lang="en-GB" sz="2400" b="1" dirty="0">
                <a:solidFill>
                  <a:schemeClr val="tx2"/>
                </a:solidFill>
              </a:rPr>
              <a:t>:</a:t>
            </a:r>
            <a:r>
              <a:rPr lang="en-GB" sz="2100" b="1" dirty="0" smtClean="0">
                <a:solidFill>
                  <a:schemeClr val="tx2"/>
                </a:solidFill>
              </a:rPr>
              <a:t> </a:t>
            </a:r>
          </a:p>
          <a:p>
            <a:pPr marL="2743200" lvl="5" indent="-457200">
              <a:buFont typeface="+mj-lt"/>
              <a:buAutoNum type="arabicPeriod"/>
            </a:pPr>
            <a:r>
              <a:rPr lang="en-GB" sz="2200" dirty="0" smtClean="0">
                <a:solidFill>
                  <a:schemeClr val="tx2"/>
                </a:solidFill>
              </a:rPr>
              <a:t>Chairman advisory group</a:t>
            </a:r>
          </a:p>
          <a:p>
            <a:pPr marL="2743200" lvl="5" indent="-457200">
              <a:buFont typeface="+mj-lt"/>
              <a:buAutoNum type="arabicPeriod"/>
            </a:pPr>
            <a:r>
              <a:rPr lang="en-GB" sz="2200" dirty="0" smtClean="0">
                <a:solidFill>
                  <a:schemeClr val="tx2"/>
                </a:solidFill>
              </a:rPr>
              <a:t>Cybersecurity Management system</a:t>
            </a:r>
          </a:p>
          <a:p>
            <a:pPr marL="2743200" lvl="5" indent="-457200">
              <a:buFont typeface="+mj-lt"/>
              <a:buAutoNum type="arabicPeriod"/>
            </a:pPr>
            <a:r>
              <a:rPr lang="en-GB" sz="2200" dirty="0" smtClean="0">
                <a:solidFill>
                  <a:schemeClr val="tx2"/>
                </a:solidFill>
              </a:rPr>
              <a:t>Security evaluation and assessment</a:t>
            </a:r>
          </a:p>
          <a:p>
            <a:pPr marL="2743200" lvl="5" indent="-457200">
              <a:buFont typeface="+mj-lt"/>
              <a:buAutoNum type="arabicPeriod"/>
            </a:pPr>
            <a:r>
              <a:rPr lang="en-GB" sz="2200" dirty="0" smtClean="0">
                <a:solidFill>
                  <a:schemeClr val="tx2"/>
                </a:solidFill>
              </a:rPr>
              <a:t>Cybersecurity services</a:t>
            </a:r>
          </a:p>
          <a:p>
            <a:pPr marL="2743200" lvl="5" indent="-457200">
              <a:buFont typeface="+mj-lt"/>
              <a:buAutoNum type="arabicPeriod"/>
            </a:pPr>
            <a:r>
              <a:rPr lang="en-GB" sz="2200" dirty="0" smtClean="0">
                <a:solidFill>
                  <a:schemeClr val="tx2"/>
                </a:solidFill>
              </a:rPr>
              <a:t>Data protection, privacy and identity management</a:t>
            </a:r>
          </a:p>
          <a:p>
            <a:pPr marL="2743200" lvl="5" indent="-457200">
              <a:spcAft>
                <a:spcPts val="1200"/>
              </a:spcAft>
              <a:buFont typeface="+mj-lt"/>
              <a:buAutoNum type="arabicPeriod"/>
            </a:pPr>
            <a:r>
              <a:rPr lang="en-GB" sz="2200" dirty="0" smtClean="0">
                <a:solidFill>
                  <a:schemeClr val="tx2"/>
                </a:solidFill>
              </a:rPr>
              <a:t>Product security	</a:t>
            </a:r>
          </a:p>
          <a:p>
            <a:pPr marL="892175" lvl="1" indent="-434975">
              <a:buFont typeface="Calibri" panose="020F0502020204030204" pitchFamily="34" charset="0"/>
              <a:buChar char="→"/>
            </a:pPr>
            <a:r>
              <a:rPr lang="en-GB" sz="3200" b="1" dirty="0" smtClean="0">
                <a:solidFill>
                  <a:schemeClr val="tx2"/>
                </a:solidFill>
              </a:rPr>
              <a:t>8</a:t>
            </a:r>
            <a:r>
              <a:rPr lang="en-GB" sz="2400" b="1" dirty="0" smtClean="0">
                <a:solidFill>
                  <a:schemeClr val="tx2"/>
                </a:solidFill>
              </a:rPr>
              <a:t> </a:t>
            </a:r>
            <a:r>
              <a:rPr lang="en-GB" sz="2800" b="1" dirty="0" smtClean="0">
                <a:solidFill>
                  <a:schemeClr val="tx2"/>
                </a:solidFill>
              </a:rPr>
              <a:t>Published standards</a:t>
            </a:r>
            <a:r>
              <a:rPr lang="en-GB" sz="2400" b="1" dirty="0" smtClean="0">
                <a:solidFill>
                  <a:schemeClr val="tx2"/>
                </a:solidFill>
              </a:rPr>
              <a:t>: </a:t>
            </a:r>
            <a:r>
              <a:rPr lang="en-GB" sz="2400" dirty="0">
                <a:solidFill>
                  <a:schemeClr val="tx2"/>
                </a:solidFill>
              </a:rPr>
              <a:t> </a:t>
            </a:r>
            <a:r>
              <a:rPr lang="en-GB" sz="2400" dirty="0" smtClean="0">
                <a:solidFill>
                  <a:schemeClr val="tx2"/>
                </a:solidFill>
              </a:rPr>
              <a:t>all are </a:t>
            </a:r>
            <a:r>
              <a:rPr lang="en-GB" sz="2400" b="1" dirty="0" smtClean="0">
                <a:solidFill>
                  <a:schemeClr val="tx2"/>
                </a:solidFill>
              </a:rPr>
              <a:t>identical </a:t>
            </a:r>
            <a:r>
              <a:rPr lang="en-GB" sz="2400" dirty="0" smtClean="0">
                <a:solidFill>
                  <a:schemeClr val="tx2"/>
                </a:solidFill>
              </a:rPr>
              <a:t>adoptions of ISO/IEC standards </a:t>
            </a:r>
          </a:p>
          <a:p>
            <a:pPr marL="1439863" lvl="1" indent="-982663">
              <a:spcBef>
                <a:spcPts val="600"/>
              </a:spcBef>
            </a:pPr>
            <a:r>
              <a:rPr lang="en-GB" sz="2400" dirty="0" smtClean="0">
                <a:solidFill>
                  <a:schemeClr val="tx2"/>
                </a:solidFill>
              </a:rPr>
              <a:t>       </a:t>
            </a:r>
            <a:r>
              <a:rPr lang="en-GB" sz="2200" i="1" dirty="0" smtClean="0">
                <a:solidFill>
                  <a:schemeClr val="tx2"/>
                </a:solidFill>
              </a:rPr>
              <a:t>e.g. </a:t>
            </a:r>
            <a:r>
              <a:rPr lang="en-GB" sz="2200" b="1" i="1" dirty="0" smtClean="0">
                <a:solidFill>
                  <a:schemeClr val="tx2"/>
                </a:solidFill>
              </a:rPr>
              <a:t>EN ISO/IEC 27001:2017 </a:t>
            </a:r>
            <a:r>
              <a:rPr lang="en-GB" sz="2200" i="1" dirty="0" smtClean="0">
                <a:solidFill>
                  <a:schemeClr val="tx2"/>
                </a:solidFill>
              </a:rPr>
              <a:t>Information Technology – Security techniques – Information security management systems – Requirements  </a:t>
            </a:r>
          </a:p>
          <a:p>
            <a:pPr>
              <a:spcBef>
                <a:spcPts val="600"/>
              </a:spcBef>
            </a:pPr>
            <a:endParaRPr lang="en-GB" sz="1400" i="1" dirty="0">
              <a:solidFill>
                <a:schemeClr val="tx2"/>
              </a:solidFill>
            </a:endParaRPr>
          </a:p>
          <a:p>
            <a:pPr marL="892175" lvl="1" indent="-434975">
              <a:buFont typeface="Calibri" panose="020F0502020204030204" pitchFamily="34" charset="0"/>
              <a:buChar char="→"/>
            </a:pPr>
            <a:r>
              <a:rPr lang="en-GB" sz="3200" b="1" dirty="0" smtClean="0">
                <a:solidFill>
                  <a:schemeClr val="tx2"/>
                </a:solidFill>
              </a:rPr>
              <a:t>15</a:t>
            </a:r>
            <a:r>
              <a:rPr lang="en-GB" sz="2400" b="1" dirty="0" smtClean="0">
                <a:solidFill>
                  <a:schemeClr val="tx2"/>
                </a:solidFill>
              </a:rPr>
              <a:t> </a:t>
            </a:r>
            <a:r>
              <a:rPr lang="en-GB" sz="2800" b="1" dirty="0">
                <a:solidFill>
                  <a:schemeClr val="tx2"/>
                </a:solidFill>
              </a:rPr>
              <a:t>Standards in </a:t>
            </a:r>
            <a:r>
              <a:rPr lang="en-GB" sz="2800" b="1" dirty="0" smtClean="0">
                <a:solidFill>
                  <a:schemeClr val="tx2"/>
                </a:solidFill>
              </a:rPr>
              <a:t>progress</a:t>
            </a:r>
            <a:r>
              <a:rPr lang="en-GB" sz="2400" b="1" dirty="0" smtClean="0">
                <a:solidFill>
                  <a:schemeClr val="tx2"/>
                </a:solidFill>
              </a:rPr>
              <a:t>: </a:t>
            </a:r>
            <a:endParaRPr lang="en-GB" sz="2400" b="1" dirty="0">
              <a:solidFill>
                <a:schemeClr val="tx2"/>
              </a:solidFill>
            </a:endParaRPr>
          </a:p>
          <a:p>
            <a:pPr marL="1439863" indent="-547688">
              <a:spcBef>
                <a:spcPts val="600"/>
              </a:spcBef>
              <a:spcAft>
                <a:spcPts val="600"/>
              </a:spcAft>
              <a:buNone/>
            </a:pPr>
            <a:r>
              <a:rPr lang="en-GB" sz="2400" i="1" dirty="0" smtClean="0">
                <a:cs typeface="Calibri" panose="020F0502020204030204" pitchFamily="34" charset="0"/>
              </a:rPr>
              <a:t> </a:t>
            </a:r>
            <a:r>
              <a:rPr lang="en-GB" sz="2200" i="1" dirty="0" smtClean="0">
                <a:solidFill>
                  <a:schemeClr val="tx2"/>
                </a:solidFill>
              </a:rPr>
              <a:t>e.g</a:t>
            </a:r>
            <a:r>
              <a:rPr lang="en-GB" sz="2200" i="1" dirty="0">
                <a:solidFill>
                  <a:schemeClr val="tx2"/>
                </a:solidFill>
              </a:rPr>
              <a:t>.  </a:t>
            </a:r>
            <a:r>
              <a:rPr lang="en-GB" sz="2200" b="1" i="1" dirty="0">
                <a:solidFill>
                  <a:schemeClr val="tx2"/>
                </a:solidFill>
              </a:rPr>
              <a:t>ISO/IEC 15408-1 </a:t>
            </a:r>
            <a:r>
              <a:rPr lang="en-GB" sz="2200" i="1" dirty="0">
                <a:solidFill>
                  <a:schemeClr val="tx2"/>
                </a:solidFill>
              </a:rPr>
              <a:t>Information technology -- Security techniques -- Evaluation criteria </a:t>
            </a:r>
            <a:r>
              <a:rPr lang="en-GB" sz="2200" i="1" dirty="0" smtClean="0">
                <a:solidFill>
                  <a:schemeClr val="tx2"/>
                </a:solidFill>
              </a:rPr>
              <a:t>for </a:t>
            </a:r>
            <a:r>
              <a:rPr lang="en-GB" sz="2200" i="1" dirty="0">
                <a:solidFill>
                  <a:schemeClr val="tx2"/>
                </a:solidFill>
              </a:rPr>
              <a:t>IT security -- Part 1: Introduction and general </a:t>
            </a:r>
            <a:r>
              <a:rPr lang="en-GB" sz="2200" i="1" dirty="0" smtClean="0">
                <a:solidFill>
                  <a:schemeClr val="tx2"/>
                </a:solidFill>
              </a:rPr>
              <a:t>model</a:t>
            </a:r>
            <a:endParaRPr lang="en-GB" sz="2200" i="1" dirty="0">
              <a:solidFill>
                <a:schemeClr val="tx2"/>
              </a:solidFill>
            </a:endParaRPr>
          </a:p>
        </p:txBody>
      </p:sp>
    </p:spTree>
    <p:extLst>
      <p:ext uri="{BB962C8B-B14F-4D97-AF65-F5344CB8AC3E}">
        <p14:creationId xmlns:p14="http://schemas.microsoft.com/office/powerpoint/2010/main" val="1268036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66000"/>
                    </a14:imgEffect>
                    <a14:imgEffect>
                      <a14:brightnessContrast bright="40000"/>
                    </a14:imgEffect>
                  </a14:imgLayer>
                </a14:imgProps>
              </a:ext>
              <a:ext uri="{28A0092B-C50C-407E-A947-70E740481C1C}">
                <a14:useLocalDpi xmlns:a14="http://schemas.microsoft.com/office/drawing/2010/main" val="0"/>
              </a:ext>
            </a:extLst>
          </a:blip>
          <a:srcRect l="9586" r="11658"/>
          <a:stretch/>
        </p:blipFill>
        <p:spPr>
          <a:xfrm>
            <a:off x="-24681" y="1412776"/>
            <a:ext cx="12169353" cy="4291292"/>
          </a:xfrm>
          <a:prstGeom prst="rect">
            <a:avLst/>
          </a:prstGeom>
        </p:spPr>
      </p:pic>
      <p:sp>
        <p:nvSpPr>
          <p:cNvPr id="3" name="Slide Number Placeholder 2"/>
          <p:cNvSpPr>
            <a:spLocks noGrp="1"/>
          </p:cNvSpPr>
          <p:nvPr>
            <p:ph type="sldNum" sz="quarter" idx="12"/>
          </p:nvPr>
        </p:nvSpPr>
        <p:spPr/>
        <p:txBody>
          <a:bodyPr/>
          <a:lstStyle/>
          <a:p>
            <a:fld id="{E600C78D-AE5E-433F-ADF0-C5B27CAB4ADD}" type="slidenum">
              <a:rPr lang="en-GB" altLang="en-US" smtClean="0"/>
              <a:pPr/>
              <a:t>5</a:t>
            </a:fld>
            <a:endParaRPr lang="en-GB" altLang="en-US"/>
          </a:p>
        </p:txBody>
      </p:sp>
      <p:sp>
        <p:nvSpPr>
          <p:cNvPr id="5" name="Title 1"/>
          <p:cNvSpPr>
            <a:spLocks noGrp="1"/>
          </p:cNvSpPr>
          <p:nvPr>
            <p:ph type="title"/>
          </p:nvPr>
        </p:nvSpPr>
        <p:spPr>
          <a:xfrm>
            <a:off x="0" y="270545"/>
            <a:ext cx="8904312" cy="638175"/>
          </a:xfrm>
        </p:spPr>
        <p:txBody>
          <a:bodyPr>
            <a:normAutofit fontScale="90000"/>
          </a:bodyPr>
          <a:lstStyle/>
          <a:p>
            <a:r>
              <a:rPr lang="en-GB" b="1" dirty="0" smtClean="0">
                <a:solidFill>
                  <a:schemeClr val="tx1">
                    <a:lumMod val="65000"/>
                    <a:lumOff val="35000"/>
                  </a:schemeClr>
                </a:solidFill>
              </a:rPr>
              <a:t>Cybersecurity: CEN-CENELEC Approach</a:t>
            </a:r>
          </a:p>
        </p:txBody>
      </p:sp>
      <p:sp>
        <p:nvSpPr>
          <p:cNvPr id="6" name="Rectangle 5"/>
          <p:cNvSpPr/>
          <p:nvPr/>
        </p:nvSpPr>
        <p:spPr>
          <a:xfrm>
            <a:off x="208797" y="1568234"/>
            <a:ext cx="11305256" cy="4124206"/>
          </a:xfrm>
          <a:prstGeom prst="rect">
            <a:avLst/>
          </a:prstGeom>
        </p:spPr>
        <p:txBody>
          <a:bodyPr wrap="square">
            <a:spAutoFit/>
          </a:bodyPr>
          <a:lstStyle/>
          <a:p>
            <a:pPr lvl="1">
              <a:buClr>
                <a:srgbClr val="24827F"/>
              </a:buClr>
            </a:pPr>
            <a:r>
              <a:rPr lang="en-GB" sz="2800" dirty="0" smtClean="0">
                <a:solidFill>
                  <a:schemeClr val="tx2"/>
                </a:solidFill>
                <a:sym typeface="Wingdings" panose="05000000000000000000" pitchFamily="2" charset="2"/>
              </a:rPr>
              <a:t>CEN and CENELEC are strongly linked in with </a:t>
            </a:r>
            <a:r>
              <a:rPr lang="en-GB" sz="2800" b="1" dirty="0" smtClean="0">
                <a:solidFill>
                  <a:schemeClr val="tx2"/>
                </a:solidFill>
                <a:sym typeface="Wingdings" panose="05000000000000000000" pitchFamily="2" charset="2"/>
              </a:rPr>
              <a:t>ISO</a:t>
            </a:r>
            <a:r>
              <a:rPr lang="en-GB" sz="2800" dirty="0" smtClean="0">
                <a:solidFill>
                  <a:schemeClr val="tx2"/>
                </a:solidFill>
                <a:sym typeface="Wingdings" panose="05000000000000000000" pitchFamily="2" charset="2"/>
              </a:rPr>
              <a:t> and </a:t>
            </a:r>
            <a:r>
              <a:rPr lang="en-GB" sz="2800" b="1" dirty="0" smtClean="0">
                <a:solidFill>
                  <a:schemeClr val="tx2"/>
                </a:solidFill>
                <a:sym typeface="Wingdings" panose="05000000000000000000" pitchFamily="2" charset="2"/>
              </a:rPr>
              <a:t>IEC</a:t>
            </a:r>
            <a:r>
              <a:rPr lang="en-GB" sz="2800" dirty="0" smtClean="0">
                <a:solidFill>
                  <a:schemeClr val="tx2"/>
                </a:solidFill>
                <a:sym typeface="Wingdings" panose="05000000000000000000" pitchFamily="2" charset="2"/>
              </a:rPr>
              <a:t>, and also with </a:t>
            </a:r>
            <a:r>
              <a:rPr lang="en-GB" sz="2800" b="1" dirty="0" smtClean="0">
                <a:solidFill>
                  <a:schemeClr val="tx2"/>
                </a:solidFill>
                <a:sym typeface="Wingdings" panose="05000000000000000000" pitchFamily="2" charset="2"/>
              </a:rPr>
              <a:t>ENISA</a:t>
            </a:r>
            <a:r>
              <a:rPr lang="en-GB" sz="2800" dirty="0" smtClean="0">
                <a:solidFill>
                  <a:schemeClr val="tx2"/>
                </a:solidFill>
                <a:sym typeface="Wingdings" panose="05000000000000000000" pitchFamily="2" charset="2"/>
              </a:rPr>
              <a:t> (European Union Agency for Network and Information Security) and </a:t>
            </a:r>
            <a:r>
              <a:rPr lang="en-GB" sz="2800" b="1" dirty="0" smtClean="0">
                <a:solidFill>
                  <a:schemeClr val="tx2"/>
                </a:solidFill>
                <a:sym typeface="Wingdings" panose="05000000000000000000" pitchFamily="2" charset="2"/>
              </a:rPr>
              <a:t>ECSO</a:t>
            </a:r>
            <a:r>
              <a:rPr lang="en-GB" sz="2800" dirty="0" smtClean="0">
                <a:solidFill>
                  <a:schemeClr val="tx2"/>
                </a:solidFill>
                <a:sym typeface="Wingdings" panose="05000000000000000000" pitchFamily="2" charset="2"/>
              </a:rPr>
              <a:t> (European Cyber Security Organization)</a:t>
            </a:r>
          </a:p>
          <a:p>
            <a:pPr lvl="1">
              <a:buClr>
                <a:srgbClr val="24827F"/>
              </a:buClr>
            </a:pPr>
            <a:endParaRPr lang="en-GB" sz="2800" dirty="0" smtClean="0">
              <a:solidFill>
                <a:schemeClr val="tx2"/>
              </a:solidFill>
              <a:sym typeface="Wingdings" panose="05000000000000000000" pitchFamily="2" charset="2"/>
            </a:endParaRPr>
          </a:p>
          <a:p>
            <a:pPr lvl="1">
              <a:buClr>
                <a:srgbClr val="24827F"/>
              </a:buClr>
            </a:pPr>
            <a:endParaRPr lang="en-GB" sz="2800" dirty="0" smtClean="0">
              <a:solidFill>
                <a:schemeClr val="tx2"/>
              </a:solidFill>
              <a:sym typeface="Wingdings" panose="05000000000000000000" pitchFamily="2" charset="2"/>
            </a:endParaRPr>
          </a:p>
          <a:p>
            <a:pPr lvl="1">
              <a:spcAft>
                <a:spcPts val="1200"/>
              </a:spcAft>
              <a:buClr>
                <a:srgbClr val="24827F"/>
              </a:buClr>
            </a:pPr>
            <a:r>
              <a:rPr lang="en-GB" sz="2800" dirty="0" smtClean="0">
                <a:solidFill>
                  <a:schemeClr val="tx2"/>
                </a:solidFill>
                <a:sym typeface="Wingdings" panose="05000000000000000000" pitchFamily="2" charset="2"/>
              </a:rPr>
              <a:t>Consequently CEN-CLC/JTC 13 </a:t>
            </a:r>
          </a:p>
          <a:p>
            <a:pPr marL="800100" lvl="1" indent="-342900">
              <a:buClr>
                <a:srgbClr val="24827F"/>
              </a:buClr>
              <a:buFont typeface="Arial" panose="020B0604020202020204" pitchFamily="34" charset="0"/>
              <a:buChar char="•"/>
            </a:pPr>
            <a:r>
              <a:rPr lang="en-GB" sz="2800" dirty="0" smtClean="0">
                <a:solidFill>
                  <a:schemeClr val="tx2"/>
                </a:solidFill>
                <a:sym typeface="Wingdings" panose="05000000000000000000" pitchFamily="2" charset="2"/>
              </a:rPr>
              <a:t>to adopt </a:t>
            </a:r>
            <a:r>
              <a:rPr lang="en-GB" sz="2800" b="1" dirty="0" smtClean="0">
                <a:solidFill>
                  <a:schemeClr val="tx2"/>
                </a:solidFill>
                <a:sym typeface="Wingdings" panose="05000000000000000000" pitchFamily="2" charset="2"/>
              </a:rPr>
              <a:t>ISO/IEC JTC 1/SC 27 standards </a:t>
            </a:r>
            <a:r>
              <a:rPr lang="en-GB" sz="2800" dirty="0" smtClean="0">
                <a:solidFill>
                  <a:schemeClr val="tx2"/>
                </a:solidFill>
                <a:sym typeface="Wingdings" panose="05000000000000000000" pitchFamily="2" charset="2"/>
              </a:rPr>
              <a:t>at European level; and</a:t>
            </a:r>
          </a:p>
          <a:p>
            <a:pPr marL="800100" lvl="1" indent="-342900">
              <a:buClr>
                <a:srgbClr val="24827F"/>
              </a:buClr>
              <a:buFont typeface="Arial" panose="020B0604020202020204" pitchFamily="34" charset="0"/>
              <a:buChar char="•"/>
            </a:pPr>
            <a:r>
              <a:rPr lang="en-GB" sz="2800" dirty="0" smtClean="0">
                <a:solidFill>
                  <a:schemeClr val="tx2"/>
                </a:solidFill>
                <a:sym typeface="Wingdings" panose="05000000000000000000" pitchFamily="2" charset="2"/>
              </a:rPr>
              <a:t>to </a:t>
            </a:r>
            <a:r>
              <a:rPr lang="en-GB" sz="2800" b="1" dirty="0" smtClean="0">
                <a:solidFill>
                  <a:schemeClr val="tx2"/>
                </a:solidFill>
                <a:sym typeface="Wingdings" panose="05000000000000000000" pitchFamily="2" charset="2"/>
              </a:rPr>
              <a:t>address specific European challenges </a:t>
            </a:r>
            <a:r>
              <a:rPr lang="en-GB" sz="2800" dirty="0" smtClean="0">
                <a:solidFill>
                  <a:schemeClr val="tx2"/>
                </a:solidFill>
                <a:sym typeface="Wingdings" panose="05000000000000000000" pitchFamily="2" charset="2"/>
              </a:rPr>
              <a:t>(e.g. GDPR, draft </a:t>
            </a:r>
            <a:r>
              <a:rPr lang="en-GB" sz="2800" dirty="0" err="1" smtClean="0">
                <a:solidFill>
                  <a:schemeClr val="tx2"/>
                </a:solidFill>
                <a:sym typeface="Wingdings" panose="05000000000000000000" pitchFamily="2" charset="2"/>
              </a:rPr>
              <a:t>Cybersecutiy</a:t>
            </a:r>
            <a:r>
              <a:rPr lang="en-GB" sz="2800" dirty="0" smtClean="0">
                <a:solidFill>
                  <a:schemeClr val="tx2"/>
                </a:solidFill>
                <a:sym typeface="Wingdings" panose="05000000000000000000" pitchFamily="2" charset="2"/>
              </a:rPr>
              <a:t> Act)</a:t>
            </a:r>
            <a:endParaRPr lang="en-GB" sz="3200" dirty="0" smtClean="0">
              <a:solidFill>
                <a:schemeClr val="tx2"/>
              </a:solidFill>
            </a:endParaRPr>
          </a:p>
        </p:txBody>
      </p:sp>
    </p:spTree>
    <p:extLst>
      <p:ext uri="{BB962C8B-B14F-4D97-AF65-F5344CB8AC3E}">
        <p14:creationId xmlns:p14="http://schemas.microsoft.com/office/powerpoint/2010/main" val="36469351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600C78D-AE5E-433F-ADF0-C5B27CAB4ADD}" type="slidenum">
              <a:rPr lang="en-GB" altLang="en-US" smtClean="0"/>
              <a:pPr/>
              <a:t>6</a:t>
            </a:fld>
            <a:endParaRPr lang="en-GB" altLang="en-US"/>
          </a:p>
        </p:txBody>
      </p:sp>
      <p:sp>
        <p:nvSpPr>
          <p:cNvPr id="6" name="Title 1"/>
          <p:cNvSpPr>
            <a:spLocks noGrp="1"/>
          </p:cNvSpPr>
          <p:nvPr>
            <p:ph type="title"/>
          </p:nvPr>
        </p:nvSpPr>
        <p:spPr>
          <a:xfrm>
            <a:off x="0" y="116632"/>
            <a:ext cx="8904312" cy="1142138"/>
          </a:xfrm>
        </p:spPr>
        <p:txBody>
          <a:bodyPr>
            <a:noAutofit/>
          </a:bodyPr>
          <a:lstStyle/>
          <a:p>
            <a:r>
              <a:rPr lang="en-GB" sz="2900" b="1" dirty="0" smtClean="0">
                <a:solidFill>
                  <a:schemeClr val="tx1">
                    <a:lumMod val="65000"/>
                    <a:lumOff val="35000"/>
                  </a:schemeClr>
                </a:solidFill>
              </a:rPr>
              <a:t>CEN and CENELEC Recommendations for the Cybersecurity Act</a:t>
            </a:r>
          </a:p>
        </p:txBody>
      </p:sp>
      <p:sp>
        <p:nvSpPr>
          <p:cNvPr id="7" name="Rectangle 6"/>
          <p:cNvSpPr/>
          <p:nvPr/>
        </p:nvSpPr>
        <p:spPr>
          <a:xfrm>
            <a:off x="479376" y="1815782"/>
            <a:ext cx="11161240" cy="4493538"/>
          </a:xfrm>
          <a:prstGeom prst="rect">
            <a:avLst/>
          </a:prstGeom>
        </p:spPr>
        <p:txBody>
          <a:bodyPr wrap="square">
            <a:spAutoFit/>
          </a:bodyPr>
          <a:lstStyle/>
          <a:p>
            <a:pPr marL="342900" lvl="0" indent="-342900" fontAlgn="base">
              <a:lnSpc>
                <a:spcPct val="150000"/>
              </a:lnSpc>
              <a:spcBef>
                <a:spcPts val="600"/>
              </a:spcBef>
              <a:buClr>
                <a:srgbClr val="1E887F"/>
              </a:buClr>
              <a:buFont typeface="Arial" panose="020B0604020202020204" pitchFamily="34" charset="0"/>
              <a:buChar char="•"/>
            </a:pPr>
            <a:r>
              <a:rPr lang="en-GB" sz="2800" dirty="0">
                <a:solidFill>
                  <a:schemeClr val="tx2"/>
                </a:solidFill>
                <a:ea typeface="Verdana" pitchFamily="34" charset="0"/>
                <a:cs typeface="Calibri" panose="020F0502020204030204" pitchFamily="34" charset="0"/>
              </a:rPr>
              <a:t>Define what is meant by ICT products and </a:t>
            </a:r>
            <a:r>
              <a:rPr lang="en-GB" sz="2800" dirty="0" smtClean="0">
                <a:solidFill>
                  <a:schemeClr val="tx2"/>
                </a:solidFill>
                <a:ea typeface="Verdana" pitchFamily="34" charset="0"/>
                <a:cs typeface="Calibri" panose="020F0502020204030204" pitchFamily="34" charset="0"/>
              </a:rPr>
              <a:t>services </a:t>
            </a:r>
          </a:p>
          <a:p>
            <a:pPr marL="342900" lvl="0" indent="-342900" fontAlgn="base">
              <a:lnSpc>
                <a:spcPct val="150000"/>
              </a:lnSpc>
              <a:spcBef>
                <a:spcPts val="600"/>
              </a:spcBef>
              <a:buClr>
                <a:srgbClr val="1E887F"/>
              </a:buClr>
              <a:buFont typeface="Arial" panose="020B0604020202020204" pitchFamily="34" charset="0"/>
              <a:buChar char="•"/>
            </a:pPr>
            <a:r>
              <a:rPr lang="en-GB" sz="2800" dirty="0" smtClean="0">
                <a:solidFill>
                  <a:schemeClr val="tx2"/>
                </a:solidFill>
                <a:ea typeface="Verdana" pitchFamily="34" charset="0"/>
                <a:cs typeface="Calibri" panose="020F0502020204030204" pitchFamily="34" charset="0"/>
              </a:rPr>
              <a:t>Apply </a:t>
            </a:r>
            <a:r>
              <a:rPr lang="en-GB" sz="2800" dirty="0">
                <a:solidFill>
                  <a:schemeClr val="tx2"/>
                </a:solidFill>
                <a:ea typeface="Verdana" pitchFamily="34" charset="0"/>
                <a:cs typeface="Calibri" panose="020F0502020204030204" pitchFamily="34" charset="0"/>
              </a:rPr>
              <a:t>the New Legislative Framework principles</a:t>
            </a:r>
          </a:p>
          <a:p>
            <a:pPr marL="342900" lvl="0" indent="-342900" fontAlgn="base">
              <a:lnSpc>
                <a:spcPct val="150000"/>
              </a:lnSpc>
              <a:spcBef>
                <a:spcPts val="600"/>
              </a:spcBef>
              <a:buClr>
                <a:srgbClr val="1E887F"/>
              </a:buClr>
              <a:buFont typeface="Arial" panose="020B0604020202020204" pitchFamily="34" charset="0"/>
              <a:buChar char="•"/>
            </a:pPr>
            <a:r>
              <a:rPr lang="en-GB" sz="2800" dirty="0">
                <a:solidFill>
                  <a:schemeClr val="tx2"/>
                </a:solidFill>
                <a:ea typeface="Verdana" pitchFamily="34" charset="0"/>
                <a:cs typeface="Calibri" panose="020F0502020204030204" pitchFamily="34" charset="0"/>
              </a:rPr>
              <a:t>Reconsider the technical details included within the security objectives and assurance levels sections</a:t>
            </a:r>
          </a:p>
          <a:p>
            <a:pPr marL="342900" lvl="0" indent="-342900" fontAlgn="base">
              <a:lnSpc>
                <a:spcPct val="150000"/>
              </a:lnSpc>
              <a:spcBef>
                <a:spcPts val="600"/>
              </a:spcBef>
              <a:buClr>
                <a:srgbClr val="1E887F"/>
              </a:buClr>
              <a:buFont typeface="Arial" panose="020B0604020202020204" pitchFamily="34" charset="0"/>
              <a:buChar char="•"/>
            </a:pPr>
            <a:r>
              <a:rPr lang="en-GB" sz="2800" dirty="0">
                <a:solidFill>
                  <a:schemeClr val="tx2"/>
                </a:solidFill>
                <a:ea typeface="Verdana" pitchFamily="34" charset="0"/>
                <a:cs typeface="Calibri" panose="020F0502020204030204" pitchFamily="34" charset="0"/>
              </a:rPr>
              <a:t>Address digital competences and </a:t>
            </a:r>
            <a:r>
              <a:rPr lang="en-GB" sz="2800" dirty="0" smtClean="0">
                <a:solidFill>
                  <a:schemeClr val="tx2"/>
                </a:solidFill>
                <a:ea typeface="Verdana" pitchFamily="34" charset="0"/>
                <a:cs typeface="Calibri" panose="020F0502020204030204" pitchFamily="34" charset="0"/>
              </a:rPr>
              <a:t>qualifications</a:t>
            </a:r>
          </a:p>
          <a:p>
            <a:pPr marL="342900" indent="-342900">
              <a:spcBef>
                <a:spcPts val="600"/>
              </a:spcBef>
              <a:buClr>
                <a:srgbClr val="1E887F"/>
              </a:buClr>
              <a:buFont typeface="Arial" panose="020B0604020202020204" pitchFamily="34" charset="0"/>
              <a:buChar char="•"/>
            </a:pPr>
            <a:r>
              <a:rPr lang="en-GB" sz="2800" dirty="0">
                <a:solidFill>
                  <a:schemeClr val="tx2"/>
                </a:solidFill>
                <a:sym typeface="Wingdings" panose="05000000000000000000" pitchFamily="2" charset="2"/>
              </a:rPr>
              <a:t>CEN and CENELEC support existing well-proven </a:t>
            </a:r>
            <a:r>
              <a:rPr lang="en-GB" sz="2800" b="1" dirty="0">
                <a:solidFill>
                  <a:schemeClr val="tx2"/>
                </a:solidFill>
                <a:sym typeface="Wingdings" panose="05000000000000000000" pitchFamily="2" charset="2"/>
              </a:rPr>
              <a:t>international certification schemes </a:t>
            </a:r>
            <a:r>
              <a:rPr lang="en-GB" sz="2800" dirty="0">
                <a:solidFill>
                  <a:schemeClr val="tx2"/>
                </a:solidFill>
                <a:sym typeface="Wingdings" panose="05000000000000000000" pitchFamily="2" charset="2"/>
              </a:rPr>
              <a:t>(e.g. IECEE) and promote their use at European </a:t>
            </a:r>
            <a:r>
              <a:rPr lang="en-GB" sz="2800" dirty="0" smtClean="0">
                <a:solidFill>
                  <a:schemeClr val="tx2"/>
                </a:solidFill>
                <a:sym typeface="Wingdings" panose="05000000000000000000" pitchFamily="2" charset="2"/>
              </a:rPr>
              <a:t>level</a:t>
            </a:r>
            <a:endParaRPr lang="en-GB" sz="2800" dirty="0">
              <a:solidFill>
                <a:schemeClr val="tx2"/>
              </a:solidFill>
            </a:endParaRP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artisticMarker/>
                    </a14:imgEffect>
                    <a14:imgEffect>
                      <a14:brightnessContrast bright="40000" contrast="-40000"/>
                    </a14:imgEffect>
                  </a14:imgLayer>
                </a14:imgProps>
              </a:ext>
              <a:ext uri="{28A0092B-C50C-407E-A947-70E740481C1C}">
                <a14:useLocalDpi xmlns:a14="http://schemas.microsoft.com/office/drawing/2010/main" val="0"/>
              </a:ext>
            </a:extLst>
          </a:blip>
          <a:srcRect l="6570" t="8573" r="5820" b="4463"/>
          <a:stretch/>
        </p:blipFill>
        <p:spPr>
          <a:xfrm>
            <a:off x="8904312" y="-27384"/>
            <a:ext cx="3287688" cy="3263432"/>
          </a:xfrm>
          <a:prstGeom prst="rect">
            <a:avLst/>
          </a:prstGeom>
        </p:spPr>
      </p:pic>
    </p:spTree>
    <p:extLst>
      <p:ext uri="{BB962C8B-B14F-4D97-AF65-F5344CB8AC3E}">
        <p14:creationId xmlns:p14="http://schemas.microsoft.com/office/powerpoint/2010/main" val="28889629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5986" y="1126360"/>
            <a:ext cx="11124630" cy="5110952"/>
          </a:xfrm>
        </p:spPr>
        <p:txBody>
          <a:bodyPr>
            <a:normAutofit lnSpcReduction="10000"/>
          </a:bodyPr>
          <a:lstStyle/>
          <a:p>
            <a:pPr marL="0" indent="0">
              <a:spcBef>
                <a:spcPts val="0"/>
              </a:spcBef>
              <a:buNone/>
            </a:pPr>
            <a:r>
              <a:rPr lang="en-GB" dirty="0">
                <a:latin typeface="+mn-lt"/>
              </a:rPr>
              <a:t>CEN-CENELEC/JTC 13: </a:t>
            </a:r>
          </a:p>
          <a:p>
            <a:pPr marL="800100" lvl="2" indent="0">
              <a:spcBef>
                <a:spcPts val="1200"/>
              </a:spcBef>
              <a:spcAft>
                <a:spcPts val="600"/>
              </a:spcAft>
              <a:buNone/>
            </a:pPr>
            <a:r>
              <a:rPr lang="en-GB" sz="2500" dirty="0">
                <a:latin typeface="+mn-lt"/>
              </a:rPr>
              <a:t>Next meeting in </a:t>
            </a:r>
            <a:r>
              <a:rPr lang="en-GB" sz="2500" dirty="0" smtClean="0">
                <a:latin typeface="+mn-lt"/>
              </a:rPr>
              <a:t>November 2018 to discuss:</a:t>
            </a:r>
            <a:r>
              <a:rPr lang="en-GB" sz="2500" dirty="0">
                <a:latin typeface="+mn-lt"/>
              </a:rPr>
              <a:t/>
            </a:r>
            <a:br>
              <a:rPr lang="en-GB" sz="2500" dirty="0">
                <a:latin typeface="+mn-lt"/>
              </a:rPr>
            </a:br>
            <a:r>
              <a:rPr lang="en-GB" sz="2500" i="1" dirty="0" smtClean="0">
                <a:latin typeface="+mn-lt"/>
              </a:rPr>
              <a:t>to develop TSs or TRs to complement the specific </a:t>
            </a:r>
            <a:r>
              <a:rPr lang="en-GB" sz="2500" i="1" dirty="0">
                <a:latin typeface="+mn-lt"/>
              </a:rPr>
              <a:t>international standards </a:t>
            </a:r>
            <a:r>
              <a:rPr lang="en-GB" sz="2500" i="1" dirty="0" smtClean="0">
                <a:latin typeface="+mn-lt"/>
              </a:rPr>
              <a:t>to support </a:t>
            </a:r>
            <a:r>
              <a:rPr lang="en-GB" sz="2500" i="1" dirty="0">
                <a:latin typeface="+mn-lt"/>
              </a:rPr>
              <a:t>General Data Protection </a:t>
            </a:r>
            <a:r>
              <a:rPr lang="en-GB" sz="2500" i="1" dirty="0" smtClean="0">
                <a:latin typeface="+mn-lt"/>
              </a:rPr>
              <a:t>Regulation</a:t>
            </a:r>
            <a:r>
              <a:rPr lang="en-GB" sz="2500" dirty="0">
                <a:latin typeface="+mn-lt"/>
              </a:rPr>
              <a:t> </a:t>
            </a:r>
            <a:r>
              <a:rPr lang="en-GB" sz="2500" i="1" dirty="0" smtClean="0">
                <a:latin typeface="+mn-lt"/>
              </a:rPr>
              <a:t>(GDPR)</a:t>
            </a:r>
          </a:p>
          <a:p>
            <a:pPr marL="0" indent="0">
              <a:spcBef>
                <a:spcPts val="0"/>
              </a:spcBef>
              <a:buNone/>
            </a:pPr>
            <a:endParaRPr lang="en-GB" sz="3200" i="1" dirty="0">
              <a:latin typeface="+mn-lt"/>
            </a:endParaRPr>
          </a:p>
          <a:p>
            <a:pPr marL="0" indent="0">
              <a:spcBef>
                <a:spcPts val="0"/>
              </a:spcBef>
              <a:buNone/>
            </a:pPr>
            <a:r>
              <a:rPr lang="en-GB" dirty="0" smtClean="0">
                <a:latin typeface="+mn-lt"/>
              </a:rPr>
              <a:t>Cybersecurity </a:t>
            </a:r>
            <a:r>
              <a:rPr lang="en-GB" dirty="0">
                <a:latin typeface="+mn-lt"/>
              </a:rPr>
              <a:t>Act: </a:t>
            </a:r>
            <a:endParaRPr lang="en-GB" dirty="0" smtClean="0">
              <a:latin typeface="+mn-lt"/>
            </a:endParaRPr>
          </a:p>
          <a:p>
            <a:pPr lvl="1">
              <a:spcBef>
                <a:spcPts val="900"/>
              </a:spcBef>
            </a:pPr>
            <a:r>
              <a:rPr lang="en-GB" sz="2500" dirty="0" smtClean="0">
                <a:latin typeface="+mn-lt"/>
                <a:hlinkClick r:id="rId3"/>
              </a:rPr>
              <a:t>Draft Report </a:t>
            </a:r>
            <a:r>
              <a:rPr lang="en-GB" sz="2500" dirty="0" smtClean="0">
                <a:latin typeface="+mn-lt"/>
              </a:rPr>
              <a:t>by ITRE (EP lead committee on Industry, Research &amp; Energy) approved in June 2018</a:t>
            </a:r>
          </a:p>
          <a:p>
            <a:pPr lvl="1">
              <a:spcBef>
                <a:spcPts val="900"/>
              </a:spcBef>
            </a:pPr>
            <a:r>
              <a:rPr lang="en-GB" sz="2500" dirty="0" smtClean="0">
                <a:latin typeface="+mn-lt"/>
              </a:rPr>
              <a:t>the </a:t>
            </a:r>
            <a:r>
              <a:rPr lang="en-GB" sz="2500" dirty="0" smtClean="0">
                <a:latin typeface="+mn-lt"/>
              </a:rPr>
              <a:t>role of European and international standards for the future Cybersecurity Certification Framework strengthened</a:t>
            </a:r>
          </a:p>
          <a:p>
            <a:pPr lvl="1">
              <a:spcBef>
                <a:spcPts val="900"/>
              </a:spcBef>
            </a:pPr>
            <a:r>
              <a:rPr lang="en-GB" sz="2500" dirty="0">
                <a:latin typeface="+mn-lt"/>
              </a:rPr>
              <a:t>m</a:t>
            </a:r>
            <a:r>
              <a:rPr lang="en-GB" sz="2500" dirty="0" smtClean="0">
                <a:latin typeface="+mn-lt"/>
              </a:rPr>
              <a:t>eeting with IEC, CENELEC, EC and ENISA </a:t>
            </a:r>
            <a:r>
              <a:rPr lang="en-GB" sz="2500" dirty="0" smtClean="0">
                <a:latin typeface="+mn-lt"/>
              </a:rPr>
              <a:t>to present </a:t>
            </a:r>
            <a:r>
              <a:rPr lang="en-GB" sz="2500" dirty="0">
                <a:latin typeface="+mn-lt"/>
              </a:rPr>
              <a:t>the IEC Conformity Assessment </a:t>
            </a:r>
            <a:r>
              <a:rPr lang="en-GB" sz="2500" dirty="0" smtClean="0">
                <a:latin typeface="+mn-lt"/>
              </a:rPr>
              <a:t>Schemes in the context of the </a:t>
            </a:r>
            <a:r>
              <a:rPr lang="en-GB" sz="2500" dirty="0">
                <a:latin typeface="+mn-lt"/>
              </a:rPr>
              <a:t>EU Cybersecurity </a:t>
            </a:r>
            <a:r>
              <a:rPr lang="en-GB" sz="2500" dirty="0" smtClean="0">
                <a:latin typeface="+mn-lt"/>
              </a:rPr>
              <a:t>Act</a:t>
            </a:r>
            <a:endParaRPr lang="en-GB" sz="2500" dirty="0" smtClean="0">
              <a:latin typeface="+mn-lt"/>
            </a:endParaRPr>
          </a:p>
        </p:txBody>
      </p:sp>
      <p:sp>
        <p:nvSpPr>
          <p:cNvPr id="3" name="Slide Number Placeholder 2"/>
          <p:cNvSpPr>
            <a:spLocks noGrp="1"/>
          </p:cNvSpPr>
          <p:nvPr>
            <p:ph type="sldNum" sz="quarter" idx="12"/>
          </p:nvPr>
        </p:nvSpPr>
        <p:spPr/>
        <p:txBody>
          <a:bodyPr/>
          <a:lstStyle/>
          <a:p>
            <a:fld id="{E600C78D-AE5E-433F-ADF0-C5B27CAB4ADD}" type="slidenum">
              <a:rPr lang="en-GB" altLang="en-US" smtClean="0"/>
              <a:pPr/>
              <a:t>7</a:t>
            </a:fld>
            <a:endParaRPr lang="en-GB" altLang="en-US"/>
          </a:p>
        </p:txBody>
      </p:sp>
      <p:sp>
        <p:nvSpPr>
          <p:cNvPr id="4" name="Title 3"/>
          <p:cNvSpPr>
            <a:spLocks noGrp="1"/>
          </p:cNvSpPr>
          <p:nvPr>
            <p:ph type="title"/>
          </p:nvPr>
        </p:nvSpPr>
        <p:spPr>
          <a:xfrm>
            <a:off x="0" y="260648"/>
            <a:ext cx="8904312" cy="638175"/>
          </a:xfrm>
        </p:spPr>
        <p:txBody>
          <a:bodyPr>
            <a:noAutofit/>
          </a:bodyPr>
          <a:lstStyle/>
          <a:p>
            <a:r>
              <a:rPr lang="en-GB" sz="2900" b="1" dirty="0">
                <a:solidFill>
                  <a:schemeClr val="tx1">
                    <a:lumMod val="65000"/>
                    <a:lumOff val="35000"/>
                  </a:schemeClr>
                </a:solidFill>
              </a:rPr>
              <a:t>WHAT’s </a:t>
            </a:r>
            <a:r>
              <a:rPr lang="en-GB" sz="2900" b="1" dirty="0" smtClean="0">
                <a:solidFill>
                  <a:schemeClr val="tx1">
                    <a:lumMod val="65000"/>
                    <a:lumOff val="35000"/>
                  </a:schemeClr>
                </a:solidFill>
              </a:rPr>
              <a:t>NEXT on Cybersecurity</a:t>
            </a:r>
            <a:endParaRPr lang="en-GB" sz="2900" b="1" dirty="0">
              <a:solidFill>
                <a:schemeClr val="tx1">
                  <a:lumMod val="65000"/>
                  <a:lumOff val="35000"/>
                </a:schemeClr>
              </a:solidFill>
            </a:endParaRPr>
          </a:p>
        </p:txBody>
      </p:sp>
    </p:spTree>
    <p:extLst>
      <p:ext uri="{BB962C8B-B14F-4D97-AF65-F5344CB8AC3E}">
        <p14:creationId xmlns:p14="http://schemas.microsoft.com/office/powerpoint/2010/main" val="2614751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05070" y="2996952"/>
            <a:ext cx="10918916" cy="1500188"/>
          </a:xfrm>
        </p:spPr>
        <p:txBody>
          <a:bodyPr>
            <a:normAutofit/>
          </a:bodyPr>
          <a:lstStyle/>
          <a:p>
            <a:r>
              <a:rPr lang="en-GB" sz="2400" dirty="0" smtClean="0">
                <a:latin typeface="+mn-lt"/>
              </a:rPr>
              <a:t>Thank you for your attention!</a:t>
            </a:r>
          </a:p>
          <a:p>
            <a:r>
              <a:rPr lang="en-GB" sz="3600" dirty="0" smtClean="0">
                <a:latin typeface="+mn-lt"/>
              </a:rPr>
              <a:t>Questions?</a:t>
            </a:r>
          </a:p>
          <a:p>
            <a:endParaRPr lang="en-GB" sz="2400" dirty="0">
              <a:latin typeface="+mn-lt"/>
            </a:endParaRPr>
          </a:p>
        </p:txBody>
      </p:sp>
      <p:sp>
        <p:nvSpPr>
          <p:cNvPr id="4" name="Slide Number Placeholder 3"/>
          <p:cNvSpPr>
            <a:spLocks noGrp="1"/>
          </p:cNvSpPr>
          <p:nvPr>
            <p:ph type="sldNum" sz="quarter" idx="12"/>
          </p:nvPr>
        </p:nvSpPr>
        <p:spPr/>
        <p:txBody>
          <a:bodyPr/>
          <a:lstStyle/>
          <a:p>
            <a:fld id="{4B0F8DAE-200C-4069-A57F-67D6E8850155}" type="slidenum">
              <a:rPr lang="en-GB" altLang="en-US" smtClean="0"/>
              <a:pPr/>
              <a:t>8</a:t>
            </a:fld>
            <a:endParaRPr lang="en-GB" altLang="en-US"/>
          </a:p>
        </p:txBody>
      </p:sp>
    </p:spTree>
    <p:extLst>
      <p:ext uri="{BB962C8B-B14F-4D97-AF65-F5344CB8AC3E}">
        <p14:creationId xmlns:p14="http://schemas.microsoft.com/office/powerpoint/2010/main" val="10433429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1241</TotalTime>
  <Words>1530</Words>
  <Application>Microsoft Office PowerPoint</Application>
  <PresentationFormat>Widescreen</PresentationFormat>
  <Paragraphs>103</Paragraphs>
  <Slides>8</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Courier New</vt:lpstr>
      <vt:lpstr>Verdana</vt:lpstr>
      <vt:lpstr>Wingdings</vt:lpstr>
      <vt:lpstr>Office Theme</vt:lpstr>
      <vt:lpstr>Cybersecurity </vt:lpstr>
      <vt:lpstr>Cybersecurity: CEN-CENELEC Approach</vt:lpstr>
      <vt:lpstr>Cybersecurity: CEN-CENELEC Approach</vt:lpstr>
      <vt:lpstr>Cybersecurity: CEN-CENELEC Activities </vt:lpstr>
      <vt:lpstr>Cybersecurity: CEN-CENELEC Approach</vt:lpstr>
      <vt:lpstr>CEN and CENELEC Recommendations for the Cybersecurity Act</vt:lpstr>
      <vt:lpstr>WHAT’s NEXT on Cybersecurity</vt:lpstr>
      <vt:lpstr>PowerPoint Presentation</vt:lpstr>
    </vt:vector>
  </TitlesOfParts>
  <Company>CENCENELEC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Elena SANTIAGO</dc:creator>
  <cp:lastModifiedBy>Chen Zhuohua</cp:lastModifiedBy>
  <cp:revision>80</cp:revision>
  <dcterms:created xsi:type="dcterms:W3CDTF">2014-06-06T11:44:21Z</dcterms:created>
  <dcterms:modified xsi:type="dcterms:W3CDTF">2018-08-23T14:47:19Z</dcterms:modified>
</cp:coreProperties>
</file>