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256" r:id="rId2"/>
    <p:sldId id="334" r:id="rId3"/>
    <p:sldId id="349" r:id="rId4"/>
    <p:sldId id="331" r:id="rId5"/>
    <p:sldId id="332" r:id="rId6"/>
    <p:sldId id="335" r:id="rId7"/>
    <p:sldId id="336" r:id="rId8"/>
    <p:sldId id="350" r:id="rId9"/>
    <p:sldId id="338" r:id="rId10"/>
    <p:sldId id="339" r:id="rId11"/>
    <p:sldId id="340" r:id="rId12"/>
    <p:sldId id="342" r:id="rId13"/>
    <p:sldId id="343" r:id="rId14"/>
    <p:sldId id="341" r:id="rId15"/>
    <p:sldId id="351" r:id="rId16"/>
    <p:sldId id="344" r:id="rId17"/>
    <p:sldId id="345" r:id="rId18"/>
    <p:sldId id="346" r:id="rId19"/>
    <p:sldId id="333" r:id="rId20"/>
    <p:sldId id="329" r:id="rId21"/>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00" autoAdjust="0"/>
    <p:restoredTop sz="83758" autoAdjust="0"/>
  </p:normalViewPr>
  <p:slideViewPr>
    <p:cSldViewPr showGuides="1">
      <p:cViewPr varScale="1">
        <p:scale>
          <a:sx n="80" d="100"/>
          <a:sy n="80" d="100"/>
        </p:scale>
        <p:origin x="97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FD909C-403C-4D76-BE87-8A32D9D2974B}" type="datetimeFigureOut">
              <a:rPr lang="en-GB"/>
              <a:pPr>
                <a:defRPr/>
              </a:pPr>
              <a:t>24/08/2018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46DF394-AD9C-4862-9696-EC7F1FDA2B42}" type="slidenum">
              <a:rPr lang="en-GB" altLang="en-US"/>
              <a:pPr/>
              <a:t>‹#›</a:t>
            </a:fld>
            <a:endParaRPr lang="en-GB" altLang="en-US"/>
          </a:p>
        </p:txBody>
      </p:sp>
    </p:spTree>
    <p:extLst>
      <p:ext uri="{BB962C8B-B14F-4D97-AF65-F5344CB8AC3E}">
        <p14:creationId xmlns:p14="http://schemas.microsoft.com/office/powerpoint/2010/main" val="2547845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Paris_Agreement"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en.wikipedia.org/w/index.php?title=America%E2%80%99s_Pledge&amp;action=edit&amp;redlink=1"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 typeface="Arial" panose="020B0604020202020204" pitchFamily="34" charset="0"/>
              <a:buNone/>
            </a:pPr>
            <a:r>
              <a:rPr lang="en-GB" b="1" dirty="0"/>
              <a:t>EU intends to develop an industrial innovation strategy with circularity and digitalization at is core and net zero emissions by 2050 as its goal</a:t>
            </a:r>
          </a:p>
          <a:p>
            <a:pPr marL="0" indent="0">
              <a:spcBef>
                <a:spcPct val="0"/>
              </a:spcBef>
              <a:buFont typeface="Arial" panose="020B0604020202020204" pitchFamily="34" charset="0"/>
              <a:buNone/>
            </a:pPr>
            <a:endParaRPr lang="en-GB" sz="1200" b="1" dirty="0"/>
          </a:p>
          <a:p>
            <a:pPr marL="0" indent="0">
              <a:spcBef>
                <a:spcPct val="0"/>
              </a:spcBef>
              <a:buFont typeface="Arial" panose="020B0604020202020204" pitchFamily="34" charset="0"/>
              <a:buNone/>
            </a:pPr>
            <a:r>
              <a:rPr lang="en-GB" sz="1200" b="1" dirty="0"/>
              <a:t>2020 climate &amp; energy package </a:t>
            </a:r>
            <a:r>
              <a:rPr lang="en-GB" b="1" dirty="0">
                <a:effectLst/>
              </a:rPr>
              <a:t>targets:</a:t>
            </a:r>
            <a:endParaRPr lang="en-GB" sz="1200" b="1" dirty="0"/>
          </a:p>
          <a:p>
            <a:r>
              <a:rPr lang="en-GB" sz="1200" b="0" kern="1200" dirty="0">
                <a:solidFill>
                  <a:schemeClr val="tx1"/>
                </a:solidFill>
                <a:effectLst/>
                <a:latin typeface="+mn-lt"/>
                <a:ea typeface="+mn-ea"/>
                <a:cs typeface="+mn-cs"/>
              </a:rPr>
              <a:t>20% cut in greenhouse gas emissions (from 1990 levels)</a:t>
            </a:r>
          </a:p>
          <a:p>
            <a:r>
              <a:rPr lang="en-GB" sz="1200" b="0" kern="1200" dirty="0">
                <a:solidFill>
                  <a:schemeClr val="tx1"/>
                </a:solidFill>
                <a:effectLst/>
                <a:latin typeface="+mn-lt"/>
                <a:ea typeface="+mn-ea"/>
                <a:cs typeface="+mn-cs"/>
              </a:rPr>
              <a:t>20% of EU energy from renewables</a:t>
            </a:r>
          </a:p>
          <a:p>
            <a:r>
              <a:rPr lang="en-GB" sz="1200" b="0" kern="1200" dirty="0">
                <a:solidFill>
                  <a:schemeClr val="tx1"/>
                </a:solidFill>
                <a:effectLst/>
                <a:latin typeface="+mn-lt"/>
                <a:ea typeface="+mn-ea"/>
                <a:cs typeface="+mn-cs"/>
              </a:rPr>
              <a:t>20% improvement in energy efficiency</a:t>
            </a:r>
          </a:p>
          <a:p>
            <a:pPr marL="0" indent="0">
              <a:spcBef>
                <a:spcPct val="0"/>
              </a:spcBef>
              <a:buFont typeface="Arial" panose="020B0604020202020204" pitchFamily="34" charset="0"/>
              <a:buNone/>
            </a:pPr>
            <a:endParaRPr lang="en-GB" sz="1200" dirty="0"/>
          </a:p>
          <a:p>
            <a:r>
              <a:rPr lang="en-GB" b="1" dirty="0">
                <a:effectLst/>
              </a:rPr>
              <a:t>2030 climate and energy framework sets three key targets for the year 2030:</a:t>
            </a:r>
          </a:p>
          <a:p>
            <a:r>
              <a:rPr lang="en-GB" sz="1200" b="0" kern="1200" dirty="0">
                <a:solidFill>
                  <a:schemeClr val="tx1"/>
                </a:solidFill>
                <a:effectLst/>
                <a:latin typeface="+mn-lt"/>
                <a:ea typeface="+mn-ea"/>
                <a:cs typeface="+mn-cs"/>
              </a:rPr>
              <a:t>At least 40% cuts in greenhouse gas emissions (from 1990 levels)</a:t>
            </a:r>
          </a:p>
          <a:p>
            <a:r>
              <a:rPr lang="en-GB" sz="1200" b="0" kern="1200" dirty="0">
                <a:solidFill>
                  <a:schemeClr val="tx1"/>
                </a:solidFill>
                <a:effectLst/>
                <a:latin typeface="+mn-lt"/>
                <a:ea typeface="+mn-ea"/>
                <a:cs typeface="+mn-cs"/>
              </a:rPr>
              <a:t>At least 27% share for renewable energy</a:t>
            </a:r>
          </a:p>
          <a:p>
            <a:r>
              <a:rPr lang="en-GB" sz="1200" b="0" kern="1200" dirty="0">
                <a:solidFill>
                  <a:schemeClr val="tx1"/>
                </a:solidFill>
                <a:effectLst/>
                <a:latin typeface="+mn-lt"/>
                <a:ea typeface="+mn-ea"/>
                <a:cs typeface="+mn-cs"/>
              </a:rPr>
              <a:t>At least 27% improvement in energy efficiency</a:t>
            </a:r>
          </a:p>
          <a:p>
            <a:pPr marL="0" indent="0">
              <a:spcBef>
                <a:spcPct val="0"/>
              </a:spcBef>
              <a:buFont typeface="Arial" panose="020B0604020202020204" pitchFamily="34" charset="0"/>
              <a:buNone/>
            </a:pPr>
            <a:endParaRPr lang="en-GB" altLang="en-US" b="0" dirty="0"/>
          </a:p>
          <a:p>
            <a:pPr marL="0" indent="0">
              <a:spcBef>
                <a:spcPct val="0"/>
              </a:spcBef>
              <a:buFont typeface="Arial" panose="020B0604020202020204" pitchFamily="34" charset="0"/>
              <a:buNone/>
            </a:pPr>
            <a:r>
              <a:rPr lang="en-GB" altLang="en-US" b="1" dirty="0"/>
              <a:t>Circular Economy</a:t>
            </a:r>
          </a:p>
          <a:p>
            <a:pPr marL="171450" indent="-171450">
              <a:spcBef>
                <a:spcPct val="0"/>
              </a:spcBef>
              <a:buFont typeface="Arial" panose="020B0604020202020204" pitchFamily="34" charset="0"/>
              <a:buChar char="•"/>
            </a:pPr>
            <a:r>
              <a:rPr lang="en-GB" altLang="en-US" dirty="0"/>
              <a:t>The EU Action plan includes also a timeline by when the actions need to be completed</a:t>
            </a:r>
          </a:p>
          <a:p>
            <a:pPr marL="171450" indent="-171450">
              <a:buFont typeface="Arial" panose="020B0604020202020204" pitchFamily="34" charset="0"/>
              <a:buChar char="•"/>
            </a:pPr>
            <a:r>
              <a:rPr lang="en-GB" dirty="0"/>
              <a:t>Latest policy</a:t>
            </a:r>
            <a:r>
              <a:rPr lang="en-GB" baseline="0" dirty="0"/>
              <a:t> development: </a:t>
            </a:r>
            <a:r>
              <a:rPr lang="en-GB" dirty="0"/>
              <a:t>2018 Circular Economy Package (covers a Strategy for Plastics, addressing the interface between chemical, product and waste legislation,</a:t>
            </a:r>
            <a:r>
              <a:rPr lang="en-GB" baseline="0" dirty="0"/>
              <a:t> Critical Raw Materials)</a:t>
            </a:r>
          </a:p>
          <a:p>
            <a:r>
              <a:rPr lang="en-GB" baseline="0" dirty="0"/>
              <a:t>More info here:</a:t>
            </a:r>
          </a:p>
          <a:p>
            <a:r>
              <a:rPr lang="en-GB" dirty="0"/>
              <a:t>http://ec.europa.eu/environment/circular-economy/index_en.htm</a:t>
            </a:r>
          </a:p>
          <a:p>
            <a:endParaRPr lang="en-GB" dirty="0"/>
          </a:p>
        </p:txBody>
      </p:sp>
      <p:sp>
        <p:nvSpPr>
          <p:cNvPr id="4" name="Slide Number Placeholder 3"/>
          <p:cNvSpPr>
            <a:spLocks noGrp="1"/>
          </p:cNvSpPr>
          <p:nvPr>
            <p:ph type="sldNum" sz="quarter" idx="10"/>
          </p:nvPr>
        </p:nvSpPr>
        <p:spPr/>
        <p:txBody>
          <a:bodyPr/>
          <a:lstStyle/>
          <a:p>
            <a:fld id="{0667389F-B5BB-D045-8097-941623D52D70}" type="slidenum">
              <a:rPr lang="en-US" smtClean="0"/>
              <a:t>2</a:t>
            </a:fld>
            <a:endParaRPr lang="en-US"/>
          </a:p>
        </p:txBody>
      </p:sp>
    </p:spTree>
    <p:extLst>
      <p:ext uri="{BB962C8B-B14F-4D97-AF65-F5344CB8AC3E}">
        <p14:creationId xmlns:p14="http://schemas.microsoft.com/office/powerpoint/2010/main" val="4104530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12</a:t>
            </a:fld>
            <a:endParaRPr lang="en-GB"/>
          </a:p>
        </p:txBody>
      </p:sp>
    </p:spTree>
    <p:extLst>
      <p:ext uri="{BB962C8B-B14F-4D97-AF65-F5344CB8AC3E}">
        <p14:creationId xmlns:p14="http://schemas.microsoft.com/office/powerpoint/2010/main" val="4088369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are the priority sectors identified in</a:t>
            </a:r>
            <a:r>
              <a:rPr lang="en-GB" baseline="0" dirty="0"/>
              <a:t> the EC Circular Economy Communication where urgent action is needed</a:t>
            </a:r>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13</a:t>
            </a:fld>
            <a:endParaRPr lang="en-GB"/>
          </a:p>
        </p:txBody>
      </p:sp>
    </p:spTree>
    <p:extLst>
      <p:ext uri="{BB962C8B-B14F-4D97-AF65-F5344CB8AC3E}">
        <p14:creationId xmlns:p14="http://schemas.microsoft.com/office/powerpoint/2010/main" val="1527873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000" kern="1200" dirty="0">
                <a:solidFill>
                  <a:schemeClr val="accent1">
                    <a:lumMod val="50000"/>
                  </a:schemeClr>
                </a:solidFill>
                <a:latin typeface="Century Gothic" panose="020B0502020202020204" pitchFamily="34" charset="0"/>
                <a:ea typeface="+mn-ea"/>
                <a:cs typeface="+mn-cs"/>
              </a:rPr>
              <a:t>CEN</a:t>
            </a:r>
            <a:r>
              <a:rPr lang="en-GB" sz="2000" kern="1200" baseline="0" dirty="0">
                <a:solidFill>
                  <a:schemeClr val="accent1">
                    <a:lumMod val="50000"/>
                  </a:schemeClr>
                </a:solidFill>
                <a:latin typeface="Century Gothic" panose="020B0502020202020204" pitchFamily="34" charset="0"/>
                <a:ea typeface="+mn-ea"/>
                <a:cs typeface="+mn-cs"/>
              </a:rPr>
              <a:t> and CENELEC provide support to standard writers</a:t>
            </a:r>
          </a:p>
          <a:p>
            <a:endParaRPr lang="en-GB" sz="2000" kern="1200" dirty="0">
              <a:solidFill>
                <a:schemeClr val="accent1">
                  <a:lumMod val="50000"/>
                </a:schemeClr>
              </a:solidFill>
              <a:latin typeface="Century Gothic" panose="020B0502020202020204" pitchFamily="34" charset="0"/>
              <a:ea typeface="+mn-ea"/>
              <a:cs typeface="+mn-cs"/>
            </a:endParaRPr>
          </a:p>
          <a:p>
            <a:r>
              <a:rPr lang="en-GB" sz="2000" kern="1200" dirty="0">
                <a:solidFill>
                  <a:schemeClr val="accent1">
                    <a:lumMod val="50000"/>
                  </a:schemeClr>
                </a:solidFill>
                <a:latin typeface="Century Gothic" panose="020B0502020202020204" pitchFamily="34" charset="0"/>
                <a:ea typeface="+mn-ea"/>
                <a:cs typeface="+mn-cs"/>
              </a:rPr>
              <a:t>CEN guide 15 for service standards includes only an</a:t>
            </a:r>
            <a:r>
              <a:rPr lang="en-GB" sz="2000" kern="1200" baseline="0" dirty="0">
                <a:solidFill>
                  <a:schemeClr val="accent1">
                    <a:lumMod val="50000"/>
                  </a:schemeClr>
                </a:solidFill>
                <a:latin typeface="Century Gothic" panose="020B0502020202020204" pitchFamily="34" charset="0"/>
                <a:ea typeface="+mn-ea"/>
                <a:cs typeface="+mn-cs"/>
              </a:rPr>
              <a:t> environmental checklist for service standards. The other guides are environmental guides. </a:t>
            </a:r>
          </a:p>
          <a:p>
            <a:endParaRPr lang="en-GB" sz="2000" kern="1200" baseline="0" dirty="0">
              <a:solidFill>
                <a:schemeClr val="accent1">
                  <a:lumMod val="50000"/>
                </a:schemeClr>
              </a:solidFill>
              <a:latin typeface="Century Gothic" panose="020B0502020202020204" pitchFamily="34" charset="0"/>
              <a:ea typeface="+mn-ea"/>
              <a:cs typeface="+mn-cs"/>
            </a:endParaRPr>
          </a:p>
          <a:p>
            <a:r>
              <a:rPr lang="en-GB" sz="2000" kern="1200" baseline="0" dirty="0">
                <a:solidFill>
                  <a:schemeClr val="accent1">
                    <a:lumMod val="50000"/>
                  </a:schemeClr>
                </a:solidFill>
                <a:latin typeface="Century Gothic" panose="020B0502020202020204" pitchFamily="34" charset="0"/>
                <a:ea typeface="+mn-ea"/>
                <a:cs typeface="+mn-cs"/>
              </a:rPr>
              <a:t>The climate change-related guides are presented in the next slides.  </a:t>
            </a:r>
            <a:endParaRPr lang="en-GB" sz="2000" kern="1200" dirty="0">
              <a:solidFill>
                <a:schemeClr val="accent1">
                  <a:lumMod val="50000"/>
                </a:schemeClr>
              </a:solidFill>
              <a:latin typeface="Century Gothic" panose="020B0502020202020204" pitchFamily="34" charset="0"/>
              <a:ea typeface="+mn-ea"/>
              <a:cs typeface="+mn-cs"/>
            </a:endParaRPr>
          </a:p>
        </p:txBody>
      </p:sp>
      <p:sp>
        <p:nvSpPr>
          <p:cNvPr id="4" name="Slide Number Placeholder 3"/>
          <p:cNvSpPr>
            <a:spLocks noGrp="1"/>
          </p:cNvSpPr>
          <p:nvPr>
            <p:ph type="sldNum" sz="quarter" idx="10"/>
          </p:nvPr>
        </p:nvSpPr>
        <p:spPr/>
        <p:txBody>
          <a:bodyPr/>
          <a:lstStyle/>
          <a:p>
            <a:fld id="{01636DBB-B0B8-4B9C-A11A-F32987B5BEA2}" type="slidenum">
              <a:rPr lang="en-GB" smtClean="0"/>
              <a:t>14</a:t>
            </a:fld>
            <a:endParaRPr lang="en-GB"/>
          </a:p>
        </p:txBody>
      </p:sp>
    </p:spTree>
    <p:extLst>
      <p:ext uri="{BB962C8B-B14F-4D97-AF65-F5344CB8AC3E}">
        <p14:creationId xmlns:p14="http://schemas.microsoft.com/office/powerpoint/2010/main" val="793027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3"/>
          <p:cNvSpPr>
            <a:spLocks noGrp="1" noChangeArrowheads="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FF665012-38F3-433F-9042-80CF151DF255}" type="slidenum">
              <a:rPr lang="en-GB" altLang="en-US" smtClean="0"/>
              <a:pPr fontAlgn="base">
                <a:spcBef>
                  <a:spcPct val="0"/>
                </a:spcBef>
                <a:spcAft>
                  <a:spcPct val="0"/>
                </a:spcAft>
              </a:pPr>
              <a:t>16</a:t>
            </a:fld>
            <a:endParaRPr lang="en-GB" altLang="en-US"/>
          </a:p>
          <a:p>
            <a:pPr fontAlgn="base">
              <a:spcBef>
                <a:spcPct val="0"/>
              </a:spcBef>
              <a:spcAft>
                <a:spcPct val="0"/>
              </a:spcAft>
            </a:pPr>
            <a:r>
              <a:rPr lang="en-GB" altLang="en-US"/>
              <a:t>2005 CEN – all rights reserved</a:t>
            </a:r>
          </a:p>
          <a:p>
            <a:pPr fontAlgn="base">
              <a:spcBef>
                <a:spcPct val="0"/>
              </a:spcBef>
              <a:spcAft>
                <a:spcPct val="0"/>
              </a:spcAft>
            </a:pPr>
            <a:r>
              <a:rPr lang="en-GB" altLang="en-US"/>
              <a:t> </a:t>
            </a:r>
            <a:fld id="{966FDEC5-90F6-45EE-8829-4B3C3BB2032F}" type="datetime1">
              <a:rPr lang="en-GB" altLang="en-US" smtClean="0"/>
              <a:pPr fontAlgn="base">
                <a:spcBef>
                  <a:spcPct val="0"/>
                </a:spcBef>
                <a:spcAft>
                  <a:spcPct val="0"/>
                </a:spcAft>
              </a:pPr>
              <a:t>24/08/2018</a:t>
            </a:fld>
            <a:endParaRPr lang="en-GB" altLang="en-US"/>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ts val="0"/>
              </a:spcAft>
              <a:buClr>
                <a:schemeClr val="tx2"/>
              </a:buClr>
              <a:buSzTx/>
              <a:buFont typeface="Wingdings" panose="05000000000000000000" pitchFamily="2" charset="2"/>
              <a:buNone/>
              <a:tabLst>
                <a:tab pos="622300" algn="l"/>
              </a:tabLst>
              <a:defRPr/>
            </a:pPr>
            <a:r>
              <a:rPr lang="en-BE" sz="1200" kern="1200" dirty="0">
                <a:solidFill>
                  <a:schemeClr val="tx1"/>
                </a:solidFill>
                <a:effectLst/>
                <a:latin typeface="+mn-lt"/>
                <a:ea typeface="+mn-ea"/>
                <a:cs typeface="+mn-cs"/>
              </a:rPr>
              <a:t>The United Nations Climate Change Conference </a:t>
            </a:r>
            <a:r>
              <a:rPr lang="en-GB" sz="1200" kern="1200" dirty="0">
                <a:solidFill>
                  <a:schemeClr val="tx1"/>
                </a:solidFill>
                <a:effectLst/>
                <a:latin typeface="+mn-lt"/>
                <a:ea typeface="+mn-ea"/>
                <a:cs typeface="+mn-cs"/>
              </a:rPr>
              <a:t>(Conference of the Parties – COP)</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is a yearly </a:t>
            </a:r>
            <a:r>
              <a:rPr lang="en-BE" sz="1200" kern="1200" dirty="0">
                <a:solidFill>
                  <a:schemeClr val="tx1"/>
                </a:solidFill>
                <a:effectLst/>
                <a:latin typeface="+mn-lt"/>
                <a:ea typeface="+mn-ea"/>
                <a:cs typeface="+mn-cs"/>
              </a:rPr>
              <a:t>international meeting </a:t>
            </a:r>
            <a:r>
              <a:rPr lang="en-GB" sz="1200" kern="1200" dirty="0">
                <a:solidFill>
                  <a:schemeClr val="tx1"/>
                </a:solidFill>
                <a:effectLst/>
                <a:latin typeface="+mn-lt"/>
                <a:ea typeface="+mn-ea"/>
                <a:cs typeface="+mn-cs"/>
              </a:rPr>
              <a:t>to bring the world’s politicians, states, cities, regions, territories as well as organizations, civil society and businesses  of the developed and developing countries together to get to the next level of ambition in tackling global warming. </a:t>
            </a:r>
            <a:r>
              <a:rPr lang="en-GB" dirty="0"/>
              <a:t>It</a:t>
            </a:r>
            <a:r>
              <a:rPr lang="en-GB" baseline="0" dirty="0"/>
              <a:t> is </a:t>
            </a:r>
            <a:r>
              <a:rPr lang="en-GB" dirty="0"/>
              <a:t>the supreme decision-making body of the Paris Convention. </a:t>
            </a:r>
          </a:p>
          <a:p>
            <a:pPr marL="342900" indent="-342900" algn="l" defTabSz="914400" rtl="0" eaLnBrk="1" latinLnBrk="0" hangingPunct="1">
              <a:lnSpc>
                <a:spcPct val="150000"/>
              </a:lnSpc>
              <a:spcBef>
                <a:spcPct val="0"/>
              </a:spcBef>
              <a:buClr>
                <a:schemeClr val="tx2"/>
              </a:buClr>
              <a:buFont typeface="Wingdings" panose="05000000000000000000" pitchFamily="2" charset="2"/>
              <a:buChar char="Ø"/>
              <a:tabLst>
                <a:tab pos="622300" algn="l"/>
              </a:tabLst>
              <a:defRPr/>
            </a:pPr>
            <a:r>
              <a:rPr lang="en-GB" altLang="en-US" sz="1200" kern="1200" dirty="0">
                <a:solidFill>
                  <a:schemeClr val="tx1"/>
                </a:solidFill>
                <a:effectLst/>
                <a:latin typeface="+mn-lt"/>
                <a:ea typeface="+mn-ea"/>
                <a:cs typeface="+mn-cs"/>
              </a:rPr>
              <a:t>COP 23 was in November 2017 -  in Bonn</a:t>
            </a:r>
          </a:p>
          <a:p>
            <a:pPr marL="342900" indent="-342900" algn="l" defTabSz="914400" rtl="0" eaLnBrk="1" latinLnBrk="0" hangingPunct="1">
              <a:lnSpc>
                <a:spcPct val="150000"/>
              </a:lnSpc>
              <a:spcBef>
                <a:spcPct val="0"/>
              </a:spcBef>
              <a:buClr>
                <a:schemeClr val="tx2"/>
              </a:buClr>
              <a:buFont typeface="Wingdings" panose="05000000000000000000" pitchFamily="2" charset="2"/>
              <a:buChar char="Ø"/>
              <a:tabLst>
                <a:tab pos="622300" algn="l"/>
              </a:tabLst>
              <a:defRPr/>
            </a:pPr>
            <a:r>
              <a:rPr lang="en-GB" altLang="en-US" sz="1200" kern="1200" dirty="0">
                <a:solidFill>
                  <a:schemeClr val="tx1"/>
                </a:solidFill>
                <a:effectLst/>
                <a:latin typeface="+mn-lt"/>
                <a:ea typeface="+mn-ea"/>
                <a:cs typeface="+mn-cs"/>
              </a:rPr>
              <a:t>COP 24 will be in December 2018 – in Katowice</a:t>
            </a:r>
          </a:p>
          <a:p>
            <a:pPr marL="342900" indent="-342900" algn="l" defTabSz="914400" rtl="0" eaLnBrk="1" latinLnBrk="0" hangingPunct="1">
              <a:lnSpc>
                <a:spcPct val="150000"/>
              </a:lnSpc>
              <a:spcBef>
                <a:spcPct val="0"/>
              </a:spcBef>
              <a:buClr>
                <a:schemeClr val="tx2"/>
              </a:buClr>
              <a:buFont typeface="Arial" panose="020B0604020202020204" pitchFamily="34" charset="0"/>
              <a:buChar char="•"/>
              <a:tabLst>
                <a:tab pos="622300" algn="l"/>
              </a:tabLst>
              <a:defRPr/>
            </a:pPr>
            <a:r>
              <a:rPr lang="en-GB" sz="1200" dirty="0">
                <a:effectLst/>
              </a:rPr>
              <a:t>The purpose of the conference in 2017 was to discuss and implement plans about combating climate change, including the details of how the </a:t>
            </a:r>
            <a:r>
              <a:rPr lang="en-GB" sz="1200" kern="1200" dirty="0">
                <a:solidFill>
                  <a:schemeClr val="tx1"/>
                </a:solidFill>
                <a:effectLst/>
                <a:latin typeface="+mn-lt"/>
                <a:ea typeface="+mn-ea"/>
                <a:cs typeface="+mn-cs"/>
                <a:hlinkClick r:id="rId3" tooltip="Paris Agreement"/>
              </a:rPr>
              <a:t>Paris Agreement</a:t>
            </a:r>
            <a:r>
              <a:rPr lang="en-GB" sz="1200" kern="1200" dirty="0">
                <a:solidFill>
                  <a:schemeClr val="tx1"/>
                </a:solidFill>
                <a:effectLst/>
                <a:latin typeface="+mn-lt"/>
                <a:ea typeface="+mn-ea"/>
                <a:cs typeface="+mn-cs"/>
              </a:rPr>
              <a:t> </a:t>
            </a:r>
            <a:r>
              <a:rPr lang="en-GB" sz="1200" dirty="0">
                <a:effectLst/>
              </a:rPr>
              <a:t>will work after it enters into force in 2020. </a:t>
            </a:r>
          </a:p>
          <a:p>
            <a:pPr marL="342900" indent="-342900" algn="l" defTabSz="914400" rtl="0" eaLnBrk="1" latinLnBrk="0" hangingPunct="1">
              <a:lnSpc>
                <a:spcPct val="150000"/>
              </a:lnSpc>
              <a:spcBef>
                <a:spcPct val="0"/>
              </a:spcBef>
              <a:buClr>
                <a:schemeClr val="tx2"/>
              </a:buClr>
              <a:buFont typeface="Arial" panose="020B0604020202020204" pitchFamily="34" charset="0"/>
              <a:buChar char="•"/>
              <a:tabLst>
                <a:tab pos="622300" algn="l"/>
              </a:tabLst>
              <a:defRPr/>
            </a:pPr>
            <a:r>
              <a:rPr lang="en-GB" sz="1200" dirty="0">
                <a:effectLst/>
              </a:rPr>
              <a:t>A delegation of sub-national leaders, led by Governor Jerry Brown of California and former New York City Mayor Michael Bloomberg, travelled to Bonn to present </a:t>
            </a:r>
            <a:r>
              <a:rPr lang="en-GB" sz="1200" dirty="0">
                <a:effectLst/>
                <a:hlinkClick r:id="rId4" tooltip="America’s Pledge (page does not exist)"/>
              </a:rPr>
              <a:t>America’s Pledge</a:t>
            </a:r>
            <a:r>
              <a:rPr lang="en-GB" sz="1200" dirty="0">
                <a:effectLst/>
              </a:rPr>
              <a:t>, which reports ongoing efforts to uphold the ongoing efforts the U.S.’s emissions reduction target, even after President Trump announced his intention to withdraw the U.S. from the Paris Agreement</a:t>
            </a:r>
          </a:p>
          <a:p>
            <a:pPr marL="342900" indent="-342900" algn="l" defTabSz="914400" rtl="0" eaLnBrk="1" latinLnBrk="0" hangingPunct="1">
              <a:lnSpc>
                <a:spcPct val="150000"/>
              </a:lnSpc>
              <a:spcBef>
                <a:spcPct val="0"/>
              </a:spcBef>
              <a:buClr>
                <a:schemeClr val="tx2"/>
              </a:buClr>
              <a:buFont typeface="Arial" panose="020B0604020202020204" pitchFamily="34" charset="0"/>
              <a:buChar char="•"/>
              <a:tabLst>
                <a:tab pos="622300" algn="l"/>
              </a:tabLst>
              <a:defRPr/>
            </a:pPr>
            <a:r>
              <a:rPr lang="en-GB" sz="1200" dirty="0">
                <a:effectLst/>
              </a:rPr>
              <a:t>Significant progress was made on the so-called implementation guidelines for the Paris Agreement which are the details that will determine how the Agreement will work in practice. COP23 reinforced the need for urgent action and increased ambition. Parties will need to finalise the Implementation Guidelines at COP 24. </a:t>
            </a:r>
            <a:endParaRPr lang="en-GB" altLang="en-US" sz="1200" kern="1200" dirty="0">
              <a:solidFill>
                <a:schemeClr val="accent1">
                  <a:lumMod val="50000"/>
                </a:schemeClr>
              </a:solidFill>
              <a:latin typeface="Century Gothic" panose="020B0502020202020204" pitchFamily="34" charset="0"/>
              <a:ea typeface="+mn-ea"/>
              <a:cs typeface="+mn-cs"/>
            </a:endParaRPr>
          </a:p>
          <a:p>
            <a:pPr marL="342900" indent="-342900" algn="l" defTabSz="914400" rtl="0" eaLnBrk="1" latinLnBrk="0" hangingPunct="1">
              <a:lnSpc>
                <a:spcPct val="150000"/>
              </a:lnSpc>
              <a:spcBef>
                <a:spcPct val="0"/>
              </a:spcBef>
              <a:buClr>
                <a:schemeClr val="tx2"/>
              </a:buClr>
              <a:buFont typeface="Wingdings" panose="05000000000000000000" pitchFamily="2" charset="2"/>
              <a:buChar char="Ø"/>
              <a:tabLst>
                <a:tab pos="622300" algn="l"/>
              </a:tabLst>
              <a:defRPr/>
            </a:pPr>
            <a:endParaRPr lang="en-GB" altLang="en-US" sz="1200" kern="1200" dirty="0">
              <a:solidFill>
                <a:schemeClr val="accent1">
                  <a:lumMod val="50000"/>
                </a:schemeClr>
              </a:solidFill>
              <a:effectLst/>
              <a:latin typeface="Century Gothic" panose="020B0502020202020204" pitchFamily="34" charset="0"/>
              <a:ea typeface="+mn-ea"/>
              <a:cs typeface="+mn-cs"/>
            </a:endParaRPr>
          </a:p>
          <a:p>
            <a:pPr marL="0" indent="0" algn="l" defTabSz="914400" rtl="0" eaLnBrk="1" latinLnBrk="0" hangingPunct="1">
              <a:lnSpc>
                <a:spcPct val="150000"/>
              </a:lnSpc>
              <a:spcBef>
                <a:spcPct val="0"/>
              </a:spcBef>
              <a:buClr>
                <a:schemeClr val="tx2"/>
              </a:buClr>
              <a:buFont typeface="Wingdings" panose="05000000000000000000" pitchFamily="2" charset="2"/>
              <a:buNone/>
              <a:tabLst>
                <a:tab pos="622300" algn="l"/>
              </a:tabLst>
              <a:defRPr/>
            </a:pPr>
            <a:r>
              <a:rPr lang="en-GB" altLang="en-US" sz="1200" kern="1200" dirty="0">
                <a:solidFill>
                  <a:schemeClr val="accent1">
                    <a:lumMod val="50000"/>
                  </a:schemeClr>
                </a:solidFill>
                <a:effectLst/>
                <a:latin typeface="Century Gothic" panose="020B0502020202020204" pitchFamily="34" charset="0"/>
                <a:ea typeface="+mn-ea"/>
                <a:cs typeface="+mn-cs"/>
              </a:rPr>
              <a:t>In 2017 CEN&amp;CENELEC</a:t>
            </a:r>
            <a:r>
              <a:rPr lang="en-GB" altLang="en-US" sz="1200" kern="1200" baseline="0" dirty="0">
                <a:solidFill>
                  <a:schemeClr val="accent1">
                    <a:lumMod val="50000"/>
                  </a:schemeClr>
                </a:solidFill>
                <a:effectLst/>
                <a:latin typeface="Century Gothic" panose="020B0502020202020204" pitchFamily="34" charset="0"/>
                <a:ea typeface="+mn-ea"/>
                <a:cs typeface="+mn-cs"/>
              </a:rPr>
              <a:t> and ISO presented their latest achievements and deliverables that aim to help tackling climate change at European and international level. </a:t>
            </a:r>
          </a:p>
          <a:p>
            <a:pPr marL="0" indent="0" algn="l" defTabSz="914400" rtl="0" eaLnBrk="1" latinLnBrk="0" hangingPunct="1">
              <a:lnSpc>
                <a:spcPct val="150000"/>
              </a:lnSpc>
              <a:spcBef>
                <a:spcPct val="0"/>
              </a:spcBef>
              <a:buClr>
                <a:schemeClr val="tx2"/>
              </a:buClr>
              <a:buFont typeface="Wingdings" panose="05000000000000000000" pitchFamily="2" charset="2"/>
              <a:buNone/>
              <a:tabLst>
                <a:tab pos="622300" algn="l"/>
              </a:tabLst>
              <a:defRPr/>
            </a:pPr>
            <a:r>
              <a:rPr lang="en-GB" altLang="en-US" sz="1200" kern="1200" baseline="0" dirty="0">
                <a:solidFill>
                  <a:schemeClr val="accent1">
                    <a:lumMod val="50000"/>
                  </a:schemeClr>
                </a:solidFill>
                <a:effectLst/>
                <a:latin typeface="Century Gothic" panose="020B0502020202020204" pitchFamily="34" charset="0"/>
                <a:ea typeface="+mn-ea"/>
                <a:cs typeface="+mn-cs"/>
              </a:rPr>
              <a:t>In 2018 the planned session (if approved by EC) would focus on the role of standards in securing the financing of climate change.</a:t>
            </a:r>
            <a:endParaRPr lang="en-GB" alt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420627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Six industry</a:t>
            </a:r>
            <a:r>
              <a:rPr lang="en-GB" baseline="0" dirty="0"/>
              <a:t> sectors participated in the development of the </a:t>
            </a:r>
            <a:r>
              <a:rPr lang="en-US" sz="1200" dirty="0">
                <a:solidFill>
                  <a:srgbClr val="00449E"/>
                </a:solidFill>
              </a:rPr>
              <a:t>EN 19694 </a:t>
            </a:r>
            <a:r>
              <a:rPr lang="en-GB" baseline="0" dirty="0"/>
              <a:t>standards series. </a:t>
            </a:r>
          </a:p>
          <a:p>
            <a:r>
              <a:rPr lang="en-GB" b="1" dirty="0"/>
              <a:t>ISO/NP 19694-2_6 is</a:t>
            </a:r>
            <a:r>
              <a:rPr lang="en-GB" b="1" baseline="0" dirty="0"/>
              <a:t> the r</a:t>
            </a:r>
            <a:r>
              <a:rPr lang="en-GB" b="1" dirty="0"/>
              <a:t>eference at ISO for the “</a:t>
            </a:r>
            <a:r>
              <a:rPr lang="en-GB" dirty="0"/>
              <a:t>Stationary source emissions -- Greenhouse Gas (GHG) emissions in energy-intensive industries” series</a:t>
            </a:r>
          </a:p>
        </p:txBody>
      </p:sp>
      <p:sp>
        <p:nvSpPr>
          <p:cNvPr id="4" name="Slide Number Placeholder 3"/>
          <p:cNvSpPr>
            <a:spLocks noGrp="1"/>
          </p:cNvSpPr>
          <p:nvPr>
            <p:ph type="sldNum" sz="quarter" idx="10"/>
          </p:nvPr>
        </p:nvSpPr>
        <p:spPr/>
        <p:txBody>
          <a:bodyPr/>
          <a:lstStyle/>
          <a:p>
            <a:fld id="{01636DBB-B0B8-4B9C-A11A-F32987B5BEA2}" type="slidenum">
              <a:rPr lang="en-GB" smtClean="0"/>
              <a:t>17</a:t>
            </a:fld>
            <a:endParaRPr lang="en-GB"/>
          </a:p>
        </p:txBody>
      </p:sp>
    </p:spTree>
    <p:extLst>
      <p:ext uri="{BB962C8B-B14F-4D97-AF65-F5344CB8AC3E}">
        <p14:creationId xmlns:p14="http://schemas.microsoft.com/office/powerpoint/2010/main" val="402260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three priority sectors were identified in the </a:t>
            </a:r>
            <a:r>
              <a:rPr lang="en-GB" sz="1200" dirty="0"/>
              <a:t>EU Strategy on Adaptation to Climate Change. The</a:t>
            </a:r>
            <a:r>
              <a:rPr lang="en-GB" sz="1200" baseline="0" dirty="0"/>
              <a:t> decrease of the</a:t>
            </a:r>
            <a:r>
              <a:rPr lang="en-GB" sz="1200" dirty="0"/>
              <a:t> vulnerability of </a:t>
            </a:r>
            <a:r>
              <a:rPr lang="en-GB" sz="1200" baseline="0" dirty="0"/>
              <a:t>these sectors </a:t>
            </a:r>
            <a:r>
              <a:rPr lang="en-GB" sz="1200" dirty="0"/>
              <a:t>to the climate change impacts is crucial </a:t>
            </a:r>
            <a:r>
              <a:rPr lang="en-GB" sz="1200" baseline="0" dirty="0"/>
              <a:t>for the European economy.</a:t>
            </a:r>
            <a:endParaRPr lang="en-GB" sz="1200" dirty="0"/>
          </a:p>
          <a:p>
            <a:endParaRPr lang="en-GB" dirty="0"/>
          </a:p>
          <a:p>
            <a:r>
              <a:rPr lang="en-GB" dirty="0"/>
              <a:t>CEN-CENELEC Guide 32 was not adopted by ISO as it is. ISO intends to develop</a:t>
            </a:r>
            <a:r>
              <a:rPr lang="en-GB" baseline="0" dirty="0"/>
              <a:t> a guide that is broader, covering not only climate adaptation but also climate mitigation. </a:t>
            </a:r>
          </a:p>
          <a:p>
            <a:endParaRPr lang="en-GB" baseline="0" dirty="0"/>
          </a:p>
          <a:p>
            <a:r>
              <a:rPr lang="en-GB" baseline="0" dirty="0"/>
              <a:t>13 priority standards were identified to be developed and revised first. These will also serve as examples for the future work.</a:t>
            </a:r>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18</a:t>
            </a:fld>
            <a:endParaRPr lang="en-GB"/>
          </a:p>
        </p:txBody>
      </p:sp>
    </p:spTree>
    <p:extLst>
      <p:ext uri="{BB962C8B-B14F-4D97-AF65-F5344CB8AC3E}">
        <p14:creationId xmlns:p14="http://schemas.microsoft.com/office/powerpoint/2010/main" val="1962966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the concluding slide.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France has launched a proposal for a new ISO/TC on circular economy. “The aim of the future work of this committee will be to provide documents to organizations with an holistic and global approach of circular economy.”</a:t>
            </a:r>
            <a:endParaRPr lang="en-GB" dirty="0"/>
          </a:p>
        </p:txBody>
      </p:sp>
      <p:sp>
        <p:nvSpPr>
          <p:cNvPr id="4" name="Slide Number Placeholder 3"/>
          <p:cNvSpPr>
            <a:spLocks noGrp="1"/>
          </p:cNvSpPr>
          <p:nvPr>
            <p:ph type="sldNum" sz="quarter" idx="10"/>
          </p:nvPr>
        </p:nvSpPr>
        <p:spPr/>
        <p:txBody>
          <a:bodyPr/>
          <a:lstStyle/>
          <a:p>
            <a:fld id="{0667389F-B5BB-D045-8097-941623D52D70}" type="slidenum">
              <a:rPr lang="en-US" smtClean="0"/>
              <a:t>19</a:t>
            </a:fld>
            <a:endParaRPr lang="en-US"/>
          </a:p>
        </p:txBody>
      </p:sp>
    </p:spTree>
    <p:extLst>
      <p:ext uri="{BB962C8B-B14F-4D97-AF65-F5344CB8AC3E}">
        <p14:creationId xmlns:p14="http://schemas.microsoft.com/office/powerpoint/2010/main" val="2731936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best way to explain what a </a:t>
            </a:r>
            <a:r>
              <a:rPr lang="en-US" altLang="en-US" i="1" dirty="0"/>
              <a:t>circular</a:t>
            </a:r>
            <a:r>
              <a:rPr lang="en-US" altLang="en-US" dirty="0"/>
              <a:t> economy is, is to compare it to </a:t>
            </a:r>
            <a:r>
              <a:rPr lang="en-US" altLang="en-US" i="1" dirty="0"/>
              <a:t>linear </a:t>
            </a:r>
            <a:r>
              <a:rPr lang="en-US" altLang="en-US" dirty="0"/>
              <a:t>economy</a:t>
            </a:r>
          </a:p>
          <a:p>
            <a:endParaRPr lang="en-US" sz="1200" dirty="0"/>
          </a:p>
          <a:p>
            <a:r>
              <a:rPr lang="en-US" sz="1200" dirty="0"/>
              <a:t>In our current economic system, we still often</a:t>
            </a:r>
          </a:p>
          <a:p>
            <a:pPr marL="285750" indent="-285750">
              <a:buFont typeface="Arial" panose="020B0604020202020204" pitchFamily="34" charset="0"/>
              <a:buChar char="•"/>
            </a:pPr>
            <a:r>
              <a:rPr lang="en-US" sz="1200" dirty="0"/>
              <a:t>extract resources from our planet at an ever-increasing pace</a:t>
            </a:r>
          </a:p>
          <a:p>
            <a:pPr marL="285750" indent="-285750">
              <a:buFont typeface="Arial" panose="020B0604020202020204" pitchFamily="34" charset="0"/>
              <a:buChar char="•"/>
            </a:pPr>
            <a:r>
              <a:rPr lang="en-US" sz="1200" dirty="0"/>
              <a:t>turn them into a product</a:t>
            </a:r>
          </a:p>
          <a:p>
            <a:pPr marL="285750" indent="-285750">
              <a:buFont typeface="Arial" panose="020B0604020202020204" pitchFamily="34" charset="0"/>
              <a:buChar char="•"/>
            </a:pPr>
            <a:r>
              <a:rPr lang="en-US" sz="1200" dirty="0"/>
              <a:t>mostly dispose the product after use </a:t>
            </a:r>
          </a:p>
          <a:p>
            <a:pPr marL="285750" indent="-285750">
              <a:buFont typeface="Arial" panose="020B0604020202020204" pitchFamily="34" charset="0"/>
              <a:buChar char="•"/>
            </a:pPr>
            <a:endParaRPr lang="en-US" sz="1200" dirty="0"/>
          </a:p>
          <a:p>
            <a:pPr marL="0" indent="0">
              <a:buFont typeface="Arial" panose="020B0604020202020204" pitchFamily="34" charset="0"/>
              <a:buNone/>
            </a:pPr>
            <a:r>
              <a:rPr lang="en-US" sz="1200" dirty="0"/>
              <a:t>We</a:t>
            </a:r>
            <a:r>
              <a:rPr lang="en-US" sz="1200" baseline="0" dirty="0"/>
              <a:t> tend not to think about what happens to the produced waste and now it is becoming a major global issue we need to deal with at global level</a:t>
            </a:r>
            <a:endParaRPr lang="en-US" sz="1200" dirty="0"/>
          </a:p>
          <a:p>
            <a:pPr marL="285750" indent="-285750">
              <a:buFont typeface="Arial" panose="020B0604020202020204" pitchFamily="34" charset="0"/>
              <a:buChar char="•"/>
            </a:pPr>
            <a:endParaRPr lang="en-US" sz="1200" dirty="0"/>
          </a:p>
          <a:p>
            <a:pPr marL="0" indent="0">
              <a:buFont typeface="Arial" panose="020B0604020202020204" pitchFamily="34" charset="0"/>
              <a:buNone/>
            </a:pPr>
            <a:r>
              <a:rPr lang="en-US" sz="1200" dirty="0"/>
              <a:t>The linear economy is unsustainable on the long term also because the resources of our planet are limited </a:t>
            </a:r>
          </a:p>
          <a:p>
            <a:pPr>
              <a:spcBef>
                <a:spcPct val="0"/>
              </a:spcBef>
            </a:pPr>
            <a:endParaRPr lang="en-GB" alt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5013" indent="-282575">
              <a:spcBef>
                <a:spcPct val="30000"/>
              </a:spcBef>
              <a:defRPr sz="1200">
                <a:solidFill>
                  <a:schemeClr val="tx1"/>
                </a:solidFill>
                <a:latin typeface="Calibri" panose="020F0502020204030204" pitchFamily="34" charset="0"/>
              </a:defRPr>
            </a:lvl2pPr>
            <a:lvl3pPr marL="1130300" indent="-225425">
              <a:spcBef>
                <a:spcPct val="30000"/>
              </a:spcBef>
              <a:defRPr sz="1200">
                <a:solidFill>
                  <a:schemeClr val="tx1"/>
                </a:solidFill>
                <a:latin typeface="Calibri" panose="020F0502020204030204" pitchFamily="34" charset="0"/>
              </a:defRPr>
            </a:lvl3pPr>
            <a:lvl4pPr marL="1584325" indent="-225425">
              <a:spcBef>
                <a:spcPct val="30000"/>
              </a:spcBef>
              <a:defRPr sz="1200">
                <a:solidFill>
                  <a:schemeClr val="tx1"/>
                </a:solidFill>
                <a:latin typeface="Calibri" panose="020F0502020204030204" pitchFamily="34" charset="0"/>
              </a:defRPr>
            </a:lvl4pPr>
            <a:lvl5pPr marL="2036763" indent="-225425">
              <a:spcBef>
                <a:spcPct val="30000"/>
              </a:spcBef>
              <a:defRPr sz="1200">
                <a:solidFill>
                  <a:schemeClr val="tx1"/>
                </a:solidFill>
                <a:latin typeface="Calibri" panose="020F0502020204030204" pitchFamily="34" charset="0"/>
              </a:defRPr>
            </a:lvl5pPr>
            <a:lvl6pPr marL="2493963" indent="-225425" eaLnBrk="0" fontAlgn="base" hangingPunct="0">
              <a:spcBef>
                <a:spcPct val="30000"/>
              </a:spcBef>
              <a:spcAft>
                <a:spcPct val="0"/>
              </a:spcAft>
              <a:defRPr sz="1200">
                <a:solidFill>
                  <a:schemeClr val="tx1"/>
                </a:solidFill>
                <a:latin typeface="Calibri" panose="020F0502020204030204" pitchFamily="34" charset="0"/>
              </a:defRPr>
            </a:lvl6pPr>
            <a:lvl7pPr marL="2951163" indent="-225425" eaLnBrk="0" fontAlgn="base" hangingPunct="0">
              <a:spcBef>
                <a:spcPct val="30000"/>
              </a:spcBef>
              <a:spcAft>
                <a:spcPct val="0"/>
              </a:spcAft>
              <a:defRPr sz="1200">
                <a:solidFill>
                  <a:schemeClr val="tx1"/>
                </a:solidFill>
                <a:latin typeface="Calibri" panose="020F0502020204030204" pitchFamily="34" charset="0"/>
              </a:defRPr>
            </a:lvl7pPr>
            <a:lvl8pPr marL="3408363" indent="-225425" eaLnBrk="0" fontAlgn="base" hangingPunct="0">
              <a:spcBef>
                <a:spcPct val="30000"/>
              </a:spcBef>
              <a:spcAft>
                <a:spcPct val="0"/>
              </a:spcAft>
              <a:defRPr sz="1200">
                <a:solidFill>
                  <a:schemeClr val="tx1"/>
                </a:solidFill>
                <a:latin typeface="Calibri" panose="020F0502020204030204" pitchFamily="34" charset="0"/>
              </a:defRPr>
            </a:lvl8pPr>
            <a:lvl9pPr marL="3865563" indent="-22542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E2C0E1F-338F-4F38-B015-12B72AA6BA69}" type="slidenum">
              <a:rPr lang="en-GB" altLang="en-US" sz="1300" smtClean="0">
                <a:solidFill>
                  <a:srgbClr val="000000"/>
                </a:solidFill>
                <a:latin typeface="Arial" panose="020B0604020202020204" pitchFamily="34" charset="0"/>
                <a:ea typeface="MS PGothic" panose="020B0600070205080204" pitchFamily="34" charset="-128"/>
              </a:rPr>
              <a:pPr>
                <a:spcBef>
                  <a:spcPct val="0"/>
                </a:spcBef>
              </a:pPr>
              <a:t>4</a:t>
            </a:fld>
            <a:endParaRPr lang="en-GB" altLang="en-US" sz="1300">
              <a:solidFill>
                <a:srgbClr val="000000"/>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032599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dirty="0"/>
              <a:t>The circular economy works by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dirty="0"/>
              <a:t>extending a product’s lifespan through improved design and servicing (</a:t>
            </a:r>
            <a:r>
              <a:rPr lang="en-US" dirty="0"/>
              <a:t>maintained in the economy (circle) for as long as possible)</a:t>
            </a:r>
            <a:r>
              <a:rPr lang="en-GB" dirty="0"/>
              <a:t>, and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dirty="0"/>
              <a:t>relocating waste from the end of the supply chain to the beginning (</a:t>
            </a:r>
            <a:r>
              <a:rPr lang="en-US" dirty="0"/>
              <a:t>waste is considered a secondary raw material</a:t>
            </a:r>
            <a:r>
              <a:rPr lang="en-US" baseline="0" dirty="0"/>
              <a:t> that is</a:t>
            </a:r>
            <a:r>
              <a:rPr lang="en-US" dirty="0"/>
              <a:t> recycled and injected back into the economy) </a:t>
            </a:r>
            <a:r>
              <a:rPr lang="en-GB" dirty="0"/>
              <a:t>–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dirty="0"/>
              <a:t>In fact it is using resources more efficiently by using them over and over, not only once.</a:t>
            </a:r>
            <a:endParaRPr lang="en-US" dirty="0"/>
          </a:p>
          <a:p>
            <a:pPr marL="0" indent="0">
              <a:buFont typeface="Wingdings" panose="05000000000000000000" pitchFamily="2" charset="2"/>
              <a:buNone/>
            </a:pPr>
            <a:endParaRPr lang="en-US" dirty="0"/>
          </a:p>
          <a:p>
            <a:pPr marL="0" indent="0">
              <a:buFont typeface="Wingdings" panose="05000000000000000000" pitchFamily="2" charset="2"/>
              <a:buNone/>
            </a:pPr>
            <a:r>
              <a:rPr lang="en-US" dirty="0"/>
              <a:t>We are mimicking the natural ecosystems in the way we organize our society and businesses. This</a:t>
            </a:r>
            <a:r>
              <a:rPr lang="en-US" baseline="0" dirty="0"/>
              <a:t> IS sustainable on long term. </a:t>
            </a:r>
            <a:endParaRPr lang="en-US" dirty="0"/>
          </a:p>
          <a:p>
            <a:pPr marL="171450" indent="-171450">
              <a:buFont typeface="Arial" panose="020B0604020202020204" pitchFamily="34" charset="0"/>
              <a:buChar char="•"/>
              <a:defRPr/>
            </a:pPr>
            <a:r>
              <a:rPr lang="en-GB" dirty="0"/>
              <a:t>No emissions</a:t>
            </a:r>
            <a:r>
              <a:rPr lang="en-GB" baseline="0" dirty="0"/>
              <a:t> with negative impact</a:t>
            </a:r>
            <a:endParaRPr lang="en-GB" dirty="0"/>
          </a:p>
          <a:p>
            <a:pPr marL="171450" indent="-171450">
              <a:buFont typeface="Arial" panose="020B0604020202020204" pitchFamily="34" charset="0"/>
              <a:buChar char="•"/>
              <a:defRPr/>
            </a:pPr>
            <a:r>
              <a:rPr lang="en-GB" dirty="0"/>
              <a:t>Runs entirely on the basis of renewable energy; </a:t>
            </a:r>
          </a:p>
          <a:p>
            <a:pPr marL="0" indent="0">
              <a:buFont typeface="Arial" panose="020B0604020202020204" pitchFamily="34" charset="0"/>
              <a:buNone/>
              <a:defRPr/>
            </a:pPr>
            <a:r>
              <a:rPr lang="en-GB" dirty="0"/>
              <a:t>NO negative effects on human life or the ecosystem</a:t>
            </a:r>
          </a:p>
          <a:p>
            <a:pPr marL="171450" indent="-171450">
              <a:buFont typeface="Wingdings" panose="05000000000000000000" pitchFamily="2" charset="2"/>
              <a:buChar char="§"/>
            </a:pPr>
            <a:endParaRPr lang="en-US" dirty="0"/>
          </a:p>
          <a:p>
            <a:pPr>
              <a:spcBef>
                <a:spcPct val="0"/>
              </a:spcBef>
            </a:pPr>
            <a:endParaRPr lang="en-GB" altLang="en-US" dirty="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5013" indent="-282575">
              <a:spcBef>
                <a:spcPct val="30000"/>
              </a:spcBef>
              <a:defRPr sz="1200">
                <a:solidFill>
                  <a:schemeClr val="tx1"/>
                </a:solidFill>
                <a:latin typeface="Calibri" panose="020F0502020204030204" pitchFamily="34" charset="0"/>
              </a:defRPr>
            </a:lvl2pPr>
            <a:lvl3pPr marL="1130300" indent="-225425">
              <a:spcBef>
                <a:spcPct val="30000"/>
              </a:spcBef>
              <a:defRPr sz="1200">
                <a:solidFill>
                  <a:schemeClr val="tx1"/>
                </a:solidFill>
                <a:latin typeface="Calibri" panose="020F0502020204030204" pitchFamily="34" charset="0"/>
              </a:defRPr>
            </a:lvl3pPr>
            <a:lvl4pPr marL="1584325" indent="-225425">
              <a:spcBef>
                <a:spcPct val="30000"/>
              </a:spcBef>
              <a:defRPr sz="1200">
                <a:solidFill>
                  <a:schemeClr val="tx1"/>
                </a:solidFill>
                <a:latin typeface="Calibri" panose="020F0502020204030204" pitchFamily="34" charset="0"/>
              </a:defRPr>
            </a:lvl4pPr>
            <a:lvl5pPr marL="2036763" indent="-225425">
              <a:spcBef>
                <a:spcPct val="30000"/>
              </a:spcBef>
              <a:defRPr sz="1200">
                <a:solidFill>
                  <a:schemeClr val="tx1"/>
                </a:solidFill>
                <a:latin typeface="Calibri" panose="020F0502020204030204" pitchFamily="34" charset="0"/>
              </a:defRPr>
            </a:lvl5pPr>
            <a:lvl6pPr marL="2493963" indent="-225425" eaLnBrk="0" fontAlgn="base" hangingPunct="0">
              <a:spcBef>
                <a:spcPct val="30000"/>
              </a:spcBef>
              <a:spcAft>
                <a:spcPct val="0"/>
              </a:spcAft>
              <a:defRPr sz="1200">
                <a:solidFill>
                  <a:schemeClr val="tx1"/>
                </a:solidFill>
                <a:latin typeface="Calibri" panose="020F0502020204030204" pitchFamily="34" charset="0"/>
              </a:defRPr>
            </a:lvl6pPr>
            <a:lvl7pPr marL="2951163" indent="-225425" eaLnBrk="0" fontAlgn="base" hangingPunct="0">
              <a:spcBef>
                <a:spcPct val="30000"/>
              </a:spcBef>
              <a:spcAft>
                <a:spcPct val="0"/>
              </a:spcAft>
              <a:defRPr sz="1200">
                <a:solidFill>
                  <a:schemeClr val="tx1"/>
                </a:solidFill>
                <a:latin typeface="Calibri" panose="020F0502020204030204" pitchFamily="34" charset="0"/>
              </a:defRPr>
            </a:lvl7pPr>
            <a:lvl8pPr marL="3408363" indent="-225425" eaLnBrk="0" fontAlgn="base" hangingPunct="0">
              <a:spcBef>
                <a:spcPct val="30000"/>
              </a:spcBef>
              <a:spcAft>
                <a:spcPct val="0"/>
              </a:spcAft>
              <a:defRPr sz="1200">
                <a:solidFill>
                  <a:schemeClr val="tx1"/>
                </a:solidFill>
                <a:latin typeface="Calibri" panose="020F0502020204030204" pitchFamily="34" charset="0"/>
              </a:defRPr>
            </a:lvl8pPr>
            <a:lvl9pPr marL="3865563" indent="-225425"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E703AA3-0A66-4349-A3F0-EA9576EF8DFE}" type="slidenum">
              <a:rPr lang="en-GB" altLang="en-US" sz="1300" smtClean="0">
                <a:solidFill>
                  <a:srgbClr val="000000"/>
                </a:solidFill>
                <a:latin typeface="Arial" panose="020B0604020202020204" pitchFamily="34" charset="0"/>
                <a:ea typeface="MS PGothic" panose="020B0600070205080204" pitchFamily="34" charset="-128"/>
              </a:rPr>
              <a:pPr>
                <a:spcBef>
                  <a:spcPct val="0"/>
                </a:spcBef>
              </a:pPr>
              <a:t>5</a:t>
            </a:fld>
            <a:endParaRPr lang="en-GB" altLang="en-US" sz="1300">
              <a:solidFill>
                <a:srgbClr val="000000"/>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1581427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6</a:t>
            </a:fld>
            <a:endParaRPr lang="en-GB"/>
          </a:p>
        </p:txBody>
      </p:sp>
    </p:spTree>
    <p:extLst>
      <p:ext uri="{BB962C8B-B14F-4D97-AF65-F5344CB8AC3E}">
        <p14:creationId xmlns:p14="http://schemas.microsoft.com/office/powerpoint/2010/main" val="301318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2">
                    <a:lumMod val="75000"/>
                  </a:schemeClr>
                </a:solidFill>
              </a:rPr>
              <a:t>Interests of producers, users, and recyclers have</a:t>
            </a:r>
            <a:r>
              <a:rPr lang="en-US" baseline="0" dirty="0">
                <a:solidFill>
                  <a:schemeClr val="tx2">
                    <a:lumMod val="75000"/>
                  </a:schemeClr>
                </a:solidFill>
              </a:rPr>
              <a:t> to be </a:t>
            </a:r>
            <a:r>
              <a:rPr lang="en-US" dirty="0">
                <a:solidFill>
                  <a:schemeClr val="tx2">
                    <a:lumMod val="75000"/>
                  </a:schemeClr>
                </a:solidFill>
              </a:rPr>
              <a:t>aligned</a:t>
            </a:r>
          </a:p>
          <a:p>
            <a:endParaRPr lang="en-US" dirty="0">
              <a:solidFill>
                <a:schemeClr val="tx2">
                  <a:lumMod val="75000"/>
                </a:schemeClr>
              </a:solidFill>
            </a:endParaRPr>
          </a:p>
          <a:p>
            <a:r>
              <a:rPr lang="en-US" dirty="0">
                <a:solidFill>
                  <a:schemeClr val="tx2">
                    <a:lumMod val="75000"/>
                  </a:schemeClr>
                </a:solidFill>
              </a:rPr>
              <a:t>There are many circular economy-</a:t>
            </a:r>
            <a:r>
              <a:rPr lang="en-US" baseline="0" dirty="0">
                <a:solidFill>
                  <a:schemeClr val="tx2">
                    <a:lumMod val="75000"/>
                  </a:schemeClr>
                </a:solidFill>
              </a:rPr>
              <a:t>related initiatives ongoing in parallel. Important to improve overall visibility and to have a clear strategy. </a:t>
            </a:r>
            <a:r>
              <a:rPr lang="en-US" dirty="0">
                <a:solidFill>
                  <a:schemeClr val="tx2">
                    <a:lumMod val="75000"/>
                  </a:schemeClr>
                </a:solidFill>
              </a:rPr>
              <a:t>Further improvement of the coordination among the TCs, working groups and different bodies is needed at CEN and CENELEC level.</a:t>
            </a:r>
          </a:p>
          <a:p>
            <a:r>
              <a:rPr lang="en-US" dirty="0">
                <a:solidFill>
                  <a:schemeClr val="tx2">
                    <a:lumMod val="75000"/>
                  </a:schemeClr>
                </a:solidFill>
              </a:rPr>
              <a:t> In early September a</a:t>
            </a:r>
            <a:r>
              <a:rPr lang="en-US" baseline="0" dirty="0">
                <a:solidFill>
                  <a:schemeClr val="tx2">
                    <a:lumMod val="75000"/>
                  </a:schemeClr>
                </a:solidFill>
              </a:rPr>
              <a:t>n exchange will start with the involvement of all leading groups on which one will take the lead. </a:t>
            </a:r>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7</a:t>
            </a:fld>
            <a:endParaRPr lang="en-GB"/>
          </a:p>
        </p:txBody>
      </p:sp>
    </p:spTree>
    <p:extLst>
      <p:ext uri="{BB962C8B-B14F-4D97-AF65-F5344CB8AC3E}">
        <p14:creationId xmlns:p14="http://schemas.microsoft.com/office/powerpoint/2010/main" val="1763206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2">
                    <a:lumMod val="75000"/>
                  </a:schemeClr>
                </a:solidFill>
              </a:rPr>
              <a:t>Better design = Prod. more durable, repairable, upgradable, recyclable</a:t>
            </a:r>
          </a:p>
          <a:p>
            <a:pPr lvl="0"/>
            <a:r>
              <a:rPr lang="en-GB" sz="1200" kern="1200" dirty="0">
                <a:solidFill>
                  <a:schemeClr val="tx1"/>
                </a:solidFill>
                <a:effectLst/>
                <a:latin typeface="+mn-lt"/>
                <a:ea typeface="+mn-ea"/>
                <a:cs typeface="+mn-cs"/>
              </a:rPr>
              <a:t>Eco-design is crucial for the future. The new approach will go beyond energy efficiency of products in their use phase and cover</a:t>
            </a:r>
            <a:r>
              <a:rPr lang="en-GB" sz="1200" kern="1200" baseline="0" dirty="0">
                <a:solidFill>
                  <a:schemeClr val="tx1"/>
                </a:solidFill>
                <a:effectLst/>
                <a:latin typeface="+mn-lt"/>
                <a:ea typeface="+mn-ea"/>
                <a:cs typeface="+mn-cs"/>
              </a:rPr>
              <a:t> also the material efficiency aspects. </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Background info: </a:t>
            </a:r>
          </a:p>
          <a:p>
            <a:r>
              <a:rPr lang="en-GB" sz="1200" kern="1200" dirty="0">
                <a:solidFill>
                  <a:schemeClr val="tx1"/>
                </a:solidFill>
                <a:effectLst/>
                <a:latin typeface="+mn-lt"/>
                <a:ea typeface="+mn-ea"/>
                <a:cs typeface="+mn-cs"/>
              </a:rPr>
              <a:t>The energy efficiency requirements are laid down in a number of </a:t>
            </a:r>
            <a:r>
              <a:rPr lang="en-GB" sz="1200" b="1" kern="1200" dirty="0" err="1">
                <a:solidFill>
                  <a:schemeClr val="tx1"/>
                </a:solidFill>
                <a:effectLst/>
                <a:latin typeface="+mn-lt"/>
                <a:ea typeface="+mn-ea"/>
                <a:cs typeface="+mn-cs"/>
              </a:rPr>
              <a:t>Ecodesign</a:t>
            </a:r>
            <a:r>
              <a:rPr lang="en-GB" sz="1200" b="1" kern="1200" dirty="0">
                <a:solidFill>
                  <a:schemeClr val="tx1"/>
                </a:solidFill>
                <a:effectLst/>
                <a:latin typeface="+mn-lt"/>
                <a:ea typeface="+mn-ea"/>
                <a:cs typeface="+mn-cs"/>
              </a:rPr>
              <a:t> Regulations</a:t>
            </a:r>
            <a:r>
              <a:rPr lang="en-GB" sz="1200" kern="1200" dirty="0">
                <a:solidFill>
                  <a:schemeClr val="tx1"/>
                </a:solidFill>
                <a:effectLst/>
                <a:latin typeface="+mn-lt"/>
                <a:ea typeface="+mn-ea"/>
                <a:cs typeface="+mn-cs"/>
              </a:rPr>
              <a:t> – there is one Regulation per product or product group. The requirements are so far mainly requirements on the level of </a:t>
            </a:r>
            <a:r>
              <a:rPr lang="en-GB" sz="1200" b="1" kern="1200" dirty="0">
                <a:solidFill>
                  <a:schemeClr val="tx1"/>
                </a:solidFill>
                <a:effectLst/>
                <a:latin typeface="+mn-lt"/>
                <a:ea typeface="+mn-ea"/>
                <a:cs typeface="+mn-cs"/>
              </a:rPr>
              <a:t>energy efficiency </a:t>
            </a:r>
            <a:r>
              <a:rPr lang="en-GB" sz="1200" kern="1200" dirty="0">
                <a:solidFill>
                  <a:schemeClr val="tx1"/>
                </a:solidFill>
                <a:effectLst/>
                <a:latin typeface="+mn-lt"/>
                <a:ea typeface="+mn-ea"/>
                <a:cs typeface="+mn-cs"/>
              </a:rPr>
              <a:t>that the product has to meet in the </a:t>
            </a:r>
            <a:r>
              <a:rPr lang="en-GB" sz="1200" b="1" kern="1200" dirty="0">
                <a:solidFill>
                  <a:schemeClr val="tx1"/>
                </a:solidFill>
                <a:effectLst/>
                <a:latin typeface="+mn-lt"/>
                <a:ea typeface="+mn-ea"/>
                <a:cs typeface="+mn-cs"/>
              </a:rPr>
              <a:t>use</a:t>
            </a:r>
            <a:r>
              <a:rPr lang="en-GB" sz="1200" kern="1200" dirty="0">
                <a:solidFill>
                  <a:schemeClr val="tx1"/>
                </a:solidFill>
                <a:effectLst/>
                <a:latin typeface="+mn-lt"/>
                <a:ea typeface="+mn-ea"/>
                <a:cs typeface="+mn-cs"/>
              </a:rPr>
              <a:t> phase.</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It is difficult for manufacturers to measure the energy efficiency of their products against the thresholds laid down in the Regulation. Therefore, the EC asks CEN,  CENELEC </a:t>
            </a:r>
            <a:r>
              <a:rPr lang="en-GB" sz="1200" i="0" u="none" kern="1200" dirty="0">
                <a:solidFill>
                  <a:schemeClr val="tx1"/>
                </a:solidFill>
                <a:effectLst/>
                <a:latin typeface="+mn-lt"/>
                <a:ea typeface="+mn-ea"/>
                <a:cs typeface="+mn-cs"/>
              </a:rPr>
              <a:t>and ETSI </a:t>
            </a:r>
            <a:r>
              <a:rPr lang="en-GB" sz="1200" kern="1200" dirty="0">
                <a:solidFill>
                  <a:schemeClr val="tx1"/>
                </a:solidFill>
                <a:effectLst/>
                <a:latin typeface="+mn-lt"/>
                <a:ea typeface="+mn-ea"/>
                <a:cs typeface="+mn-cs"/>
              </a:rPr>
              <a:t>to </a:t>
            </a:r>
            <a:r>
              <a:rPr lang="en-GB" sz="1200" b="0" kern="1200" dirty="0">
                <a:solidFill>
                  <a:schemeClr val="tx1"/>
                </a:solidFill>
                <a:effectLst/>
                <a:latin typeface="+mn-lt"/>
                <a:ea typeface="+mn-ea"/>
                <a:cs typeface="+mn-cs"/>
              </a:rPr>
              <a:t>deliver</a:t>
            </a:r>
            <a:r>
              <a:rPr lang="en-GB" sz="1200" b="1" kern="1200" dirty="0">
                <a:solidFill>
                  <a:schemeClr val="tx1"/>
                </a:solidFill>
                <a:effectLst/>
                <a:latin typeface="+mn-lt"/>
                <a:ea typeface="+mn-ea"/>
                <a:cs typeface="+mn-cs"/>
              </a:rPr>
              <a:t> specific methods for measuring the energy efficiency of the regulated products. </a:t>
            </a:r>
            <a:r>
              <a:rPr lang="en-GB" sz="1200" kern="1200" dirty="0">
                <a:solidFill>
                  <a:schemeClr val="tx1"/>
                </a:solidFill>
                <a:effectLst/>
                <a:latin typeface="+mn-lt"/>
                <a:ea typeface="+mn-ea"/>
                <a:cs typeface="+mn-cs"/>
              </a:rPr>
              <a:t>They do so by issuing standardization requests to </a:t>
            </a:r>
            <a:r>
              <a:rPr lang="en-GB" sz="1200" i="0" u="none" kern="1200" dirty="0">
                <a:solidFill>
                  <a:schemeClr val="tx1"/>
                </a:solidFill>
                <a:effectLst/>
                <a:latin typeface="+mn-lt"/>
                <a:ea typeface="+mn-ea"/>
                <a:cs typeface="+mn-cs"/>
              </a:rPr>
              <a:t>the ESOs </a:t>
            </a:r>
            <a:r>
              <a:rPr lang="en-GB" sz="1200" kern="1200" dirty="0">
                <a:solidFill>
                  <a:schemeClr val="tx1"/>
                </a:solidFill>
                <a:effectLst/>
                <a:latin typeface="+mn-lt"/>
                <a:ea typeface="+mn-ea"/>
                <a:cs typeface="+mn-cs"/>
              </a:rPr>
              <a:t>– there is usually one standardization request per Regulation/product.</a:t>
            </a:r>
          </a:p>
          <a:p>
            <a:r>
              <a:rPr lang="en-GB" sz="1200" kern="1200" dirty="0">
                <a:solidFill>
                  <a:schemeClr val="tx1"/>
                </a:solidFill>
                <a:effectLst/>
                <a:latin typeface="+mn-lt"/>
                <a:ea typeface="+mn-ea"/>
                <a:cs typeface="+mn-cs"/>
              </a:rPr>
              <a:t> The standards containing the measurement methods are then cited in the OJEU, and manufacturers may use them to check whether their product meets the requirements of the Regulation. </a:t>
            </a:r>
          </a:p>
          <a:p>
            <a:pPr lvl="0"/>
            <a:endParaRPr lang="en-GB"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8</a:t>
            </a:fld>
            <a:endParaRPr lang="en-GB"/>
          </a:p>
        </p:txBody>
      </p:sp>
    </p:spTree>
    <p:extLst>
      <p:ext uri="{BB962C8B-B14F-4D97-AF65-F5344CB8AC3E}">
        <p14:creationId xmlns:p14="http://schemas.microsoft.com/office/powerpoint/2010/main" val="925691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Product-group specific standards </a:t>
            </a:r>
          </a:p>
          <a:p>
            <a:r>
              <a:rPr lang="en-GB" sz="1200" b="0" kern="1200" dirty="0">
                <a:solidFill>
                  <a:schemeClr val="tx1"/>
                </a:solidFill>
                <a:effectLst/>
                <a:latin typeface="+mn-lt"/>
                <a:ea typeface="+mn-ea"/>
                <a:cs typeface="+mn-cs"/>
              </a:rPr>
              <a:t>Every three years the EC decides </a:t>
            </a:r>
            <a:r>
              <a:rPr lang="en-GB" sz="1200" kern="1200" dirty="0">
                <a:solidFill>
                  <a:schemeClr val="tx1"/>
                </a:solidFill>
                <a:effectLst/>
                <a:latin typeface="+mn-lt"/>
                <a:ea typeface="+mn-ea"/>
                <a:cs typeface="+mn-cs"/>
              </a:rPr>
              <a:t>which products could be regulated (in terms of </a:t>
            </a:r>
            <a:r>
              <a:rPr lang="en-GB" sz="1200" kern="1200" dirty="0" err="1">
                <a:solidFill>
                  <a:schemeClr val="tx1"/>
                </a:solidFill>
                <a:effectLst/>
                <a:latin typeface="+mn-lt"/>
                <a:ea typeface="+mn-ea"/>
                <a:cs typeface="+mn-cs"/>
              </a:rPr>
              <a:t>ecodesign</a:t>
            </a:r>
            <a:r>
              <a:rPr lang="en-GB" sz="1200" kern="1200" dirty="0">
                <a:solidFill>
                  <a:schemeClr val="tx1"/>
                </a:solidFill>
                <a:effectLst/>
                <a:latin typeface="+mn-lt"/>
                <a:ea typeface="+mn-ea"/>
                <a:cs typeface="+mn-cs"/>
              </a:rPr>
              <a:t>) over the next years – that information is published in the </a:t>
            </a:r>
            <a:r>
              <a:rPr lang="en-GB" sz="1200" b="1" kern="1200" dirty="0">
                <a:solidFill>
                  <a:schemeClr val="tx1"/>
                </a:solidFill>
                <a:effectLst/>
                <a:latin typeface="+mn-lt"/>
                <a:ea typeface="+mn-ea"/>
                <a:cs typeface="+mn-cs"/>
              </a:rPr>
              <a:t>EC’s Working Plan for </a:t>
            </a:r>
            <a:r>
              <a:rPr lang="en-GB" sz="1200" b="1" kern="1200" dirty="0" err="1">
                <a:solidFill>
                  <a:schemeClr val="tx1"/>
                </a:solidFill>
                <a:effectLst/>
                <a:latin typeface="+mn-lt"/>
                <a:ea typeface="+mn-ea"/>
                <a:cs typeface="+mn-cs"/>
              </a:rPr>
              <a:t>Ecodesign</a:t>
            </a:r>
            <a:r>
              <a:rPr lang="en-GB" sz="1200" b="1"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Based on the current Working Plan (2016), the EC is likely to launch procedures to develop Regulations (and thus standardization requests) for new products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the EC will be launching dedicated studies for products with large</a:t>
            </a:r>
            <a:r>
              <a:rPr lang="en-GB" sz="1200" kern="1200" baseline="0" dirty="0">
                <a:solidFill>
                  <a:schemeClr val="tx1"/>
                </a:solidFill>
                <a:effectLst/>
                <a:latin typeface="+mn-lt"/>
                <a:ea typeface="+mn-ea"/>
                <a:cs typeface="+mn-cs"/>
              </a:rPr>
              <a:t> saving potentials, including electric kettles, hand dryers, lifts, solar panels, etc. )</a:t>
            </a:r>
          </a:p>
          <a:p>
            <a:endParaRPr lang="en-GB" dirty="0"/>
          </a:p>
          <a:p>
            <a:r>
              <a:rPr lang="en-US" b="1" dirty="0"/>
              <a:t>Material efficiency standards</a:t>
            </a:r>
          </a:p>
          <a:p>
            <a:r>
              <a:rPr lang="en-US" sz="1200" b="0" kern="1200" dirty="0">
                <a:solidFill>
                  <a:schemeClr val="tx1"/>
                </a:solidFill>
                <a:effectLst/>
                <a:latin typeface="+mn-lt"/>
                <a:ea typeface="+mn-ea"/>
                <a:cs typeface="+mn-cs"/>
              </a:rPr>
              <a:t>No</a:t>
            </a:r>
            <a:r>
              <a:rPr lang="en-US" sz="1200" b="0" kern="1200" baseline="0" dirty="0">
                <a:solidFill>
                  <a:schemeClr val="tx1"/>
                </a:solidFill>
                <a:effectLst/>
                <a:latin typeface="+mn-lt"/>
                <a:ea typeface="+mn-ea"/>
                <a:cs typeface="+mn-cs"/>
              </a:rPr>
              <a:t> standards are published yet only the work </a:t>
            </a:r>
            <a:r>
              <a:rPr lang="en-US" sz="1200" b="0" kern="1200" baseline="0" dirty="0" err="1">
                <a:solidFill>
                  <a:schemeClr val="tx1"/>
                </a:solidFill>
                <a:effectLst/>
                <a:latin typeface="+mn-lt"/>
                <a:ea typeface="+mn-ea"/>
                <a:cs typeface="+mn-cs"/>
              </a:rPr>
              <a:t>programme</a:t>
            </a:r>
            <a:r>
              <a:rPr lang="en-US" sz="1200" b="0" kern="1200" baseline="0" dirty="0">
                <a:solidFill>
                  <a:schemeClr val="tx1"/>
                </a:solidFill>
                <a:effectLst/>
                <a:latin typeface="+mn-lt"/>
                <a:ea typeface="+mn-ea"/>
                <a:cs typeface="+mn-cs"/>
              </a:rPr>
              <a:t> was approved</a:t>
            </a:r>
            <a:endParaRPr lang="en-GB" sz="1200" b="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0667389F-B5BB-D045-8097-941623D52D70}" type="slidenum">
              <a:rPr lang="en-US" smtClean="0"/>
              <a:t>9</a:t>
            </a:fld>
            <a:endParaRPr lang="en-US"/>
          </a:p>
        </p:txBody>
      </p:sp>
    </p:spTree>
    <p:extLst>
      <p:ext uri="{BB962C8B-B14F-4D97-AF65-F5344CB8AC3E}">
        <p14:creationId xmlns:p14="http://schemas.microsoft.com/office/powerpoint/2010/main" val="4215147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10</a:t>
            </a:fld>
            <a:endParaRPr lang="en-GB"/>
          </a:p>
        </p:txBody>
      </p:sp>
    </p:spTree>
    <p:extLst>
      <p:ext uri="{BB962C8B-B14F-4D97-AF65-F5344CB8AC3E}">
        <p14:creationId xmlns:p14="http://schemas.microsoft.com/office/powerpoint/2010/main" val="2101622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2">
                    <a:lumMod val="75000"/>
                  </a:schemeClr>
                </a:solidFill>
              </a:rPr>
              <a:t>Information </a:t>
            </a:r>
            <a:r>
              <a:rPr lang="en-GB" dirty="0"/>
              <a:t>on environmental performance</a:t>
            </a:r>
            <a:r>
              <a:rPr lang="en-GB" baseline="0" dirty="0"/>
              <a:t> (lifetime) of products </a:t>
            </a:r>
            <a:r>
              <a:rPr lang="en-GB" dirty="0">
                <a:solidFill>
                  <a:schemeClr val="tx2">
                    <a:lumMod val="75000"/>
                  </a:schemeClr>
                </a:solidFill>
              </a:rPr>
              <a:t>, labels, spare parts have to be available for consumers to make</a:t>
            </a:r>
            <a:r>
              <a:rPr lang="en-GB" baseline="0" dirty="0">
                <a:solidFill>
                  <a:schemeClr val="tx2">
                    <a:lumMod val="75000"/>
                  </a:schemeClr>
                </a:solidFill>
              </a:rPr>
              <a:t> the right choices</a:t>
            </a:r>
            <a:endParaRPr lang="en-GB" dirty="0">
              <a:solidFill>
                <a:schemeClr val="tx2">
                  <a:lumMod val="75000"/>
                </a:schemeClr>
              </a:solidFill>
            </a:endParaRPr>
          </a:p>
          <a:p>
            <a:r>
              <a:rPr lang="en-GB" baseline="0" dirty="0"/>
              <a:t> </a:t>
            </a:r>
          </a:p>
          <a:p>
            <a:r>
              <a:rPr lang="en-GB" dirty="0">
                <a:effectLst/>
              </a:rPr>
              <a:t>Energy Labels - scale will help consumers make better informed purchasing choices</a:t>
            </a:r>
            <a:r>
              <a:rPr lang="en-GB" baseline="0" dirty="0">
                <a:effectLst/>
              </a:rPr>
              <a:t> </a:t>
            </a:r>
            <a:r>
              <a:rPr lang="en-GB" dirty="0">
                <a:effectLst/>
              </a:rPr>
              <a:t>making it easier to compare the energy efficiency of household appliances. </a:t>
            </a:r>
          </a:p>
          <a:p>
            <a:endParaRPr lang="en-GB" dirty="0"/>
          </a:p>
          <a:p>
            <a:r>
              <a:rPr lang="en-GB" dirty="0"/>
              <a:t>Fuel Labels - information on the compatibility between their vehicles and the fuels available in filling stations as established in Article 7 of the Directive 2014/94/EU "on the deployment of alternative fuels infrastructure". </a:t>
            </a:r>
            <a:r>
              <a:rPr lang="en-GB" dirty="0">
                <a:effectLst/>
              </a:rPr>
              <a:t>The acceptance of EN 16942 demonstrates the effective cooperation between fuel producers, vehicle manufacturers, filling-station equipment manufacturers, public authorities, consumer representatives and other European stakeholders in reaching a consensus on the standard in just over a year.</a:t>
            </a:r>
          </a:p>
        </p:txBody>
      </p:sp>
      <p:sp>
        <p:nvSpPr>
          <p:cNvPr id="4" name="Slide Number Placeholder 3"/>
          <p:cNvSpPr>
            <a:spLocks noGrp="1"/>
          </p:cNvSpPr>
          <p:nvPr>
            <p:ph type="sldNum" sz="quarter" idx="10"/>
          </p:nvPr>
        </p:nvSpPr>
        <p:spPr/>
        <p:txBody>
          <a:bodyPr/>
          <a:lstStyle/>
          <a:p>
            <a:fld id="{01636DBB-B0B8-4B9C-A11A-F32987B5BEA2}" type="slidenum">
              <a:rPr lang="en-GB" smtClean="0"/>
              <a:t>11</a:t>
            </a:fld>
            <a:endParaRPr lang="en-GB"/>
          </a:p>
        </p:txBody>
      </p:sp>
    </p:spTree>
    <p:extLst>
      <p:ext uri="{BB962C8B-B14F-4D97-AF65-F5344CB8AC3E}">
        <p14:creationId xmlns:p14="http://schemas.microsoft.com/office/powerpoint/2010/main" val="193082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7"/>
          <p:cNvSpPr txBox="1">
            <a:spLocks noChangeArrowheads="1"/>
          </p:cNvSpPr>
          <p:nvPr userDrawn="1"/>
        </p:nvSpPr>
        <p:spPr bwMode="auto">
          <a:xfrm>
            <a:off x="623392" y="6516648"/>
            <a:ext cx="307128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en-GB" altLang="en-US">
              <a:cs typeface="Arial" charset="0"/>
            </a:endParaRPr>
          </a:p>
        </p:txBody>
      </p:sp>
      <p:sp>
        <p:nvSpPr>
          <p:cNvPr id="2" name="Title 1"/>
          <p:cNvSpPr>
            <a:spLocks noGrp="1"/>
          </p:cNvSpPr>
          <p:nvPr>
            <p:ph type="ctrTitle"/>
          </p:nvPr>
        </p:nvSpPr>
        <p:spPr>
          <a:xfrm>
            <a:off x="0" y="2130426"/>
            <a:ext cx="12192000" cy="1470025"/>
          </a:xfrm>
        </p:spPr>
        <p:txBody>
          <a:bodyPr>
            <a:normAutofit/>
          </a:bodyPr>
          <a:lstStyle>
            <a:lvl1pPr>
              <a:defRPr sz="3600"/>
            </a:lvl1pPr>
          </a:lstStyle>
          <a:p>
            <a:r>
              <a:rPr lang="en-US" dirty="0"/>
              <a:t>Click to edit Master title style</a:t>
            </a:r>
            <a:endParaRPr lang="en-GB" dirty="0"/>
          </a:p>
        </p:txBody>
      </p:sp>
      <p:sp>
        <p:nvSpPr>
          <p:cNvPr id="3" name="Subtitle 2"/>
          <p:cNvSpPr>
            <a:spLocks noGrp="1"/>
          </p:cNvSpPr>
          <p:nvPr>
            <p:ph type="subTitle" idx="1" hasCustomPrompt="1"/>
          </p:nvPr>
        </p:nvSpPr>
        <p:spPr>
          <a:xfrm>
            <a:off x="367164" y="3717032"/>
            <a:ext cx="8534400" cy="1752600"/>
          </a:xfrm>
          <a:prstGeom prst="rect">
            <a:avLst/>
          </a:prstGeom>
        </p:spPr>
        <p:txBody>
          <a:bodyPr/>
          <a:lstStyle>
            <a:lvl1pPr marL="0" indent="0" algn="l">
              <a:buNone/>
              <a:defRPr sz="36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Name of Speaker </a:t>
            </a:r>
          </a:p>
          <a:p>
            <a:r>
              <a:rPr lang="en-US" dirty="0"/>
              <a:t>Function, Organization</a:t>
            </a:r>
            <a:endParaRPr lang="en-GB" dirty="0"/>
          </a:p>
        </p:txBody>
      </p:sp>
      <p:sp>
        <p:nvSpPr>
          <p:cNvPr id="5"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a:t>© CEN CENELEC ETSI - 2018</a:t>
            </a:r>
            <a:endParaRPr lang="en-GB" dirty="0"/>
          </a:p>
        </p:txBody>
      </p:sp>
    </p:spTree>
    <p:extLst>
      <p:ext uri="{BB962C8B-B14F-4D97-AF65-F5344CB8AC3E}">
        <p14:creationId xmlns:p14="http://schemas.microsoft.com/office/powerpoint/2010/main" val="220507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585448" y="1052736"/>
            <a:ext cx="11247967" cy="530361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9AFE680A-1DAF-4556-A055-3D9E0D80C19C}" type="slidenum">
              <a:rPr lang="en-GB" altLang="en-US"/>
              <a:pPr/>
              <a:t>‹#›</a:t>
            </a:fld>
            <a:endParaRPr lang="en-GB" altLang="en-US"/>
          </a:p>
        </p:txBody>
      </p:sp>
    </p:spTree>
    <p:extLst>
      <p:ext uri="{BB962C8B-B14F-4D97-AF65-F5344CB8AC3E}">
        <p14:creationId xmlns:p14="http://schemas.microsoft.com/office/powerpoint/2010/main" val="230388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00256" y="278933"/>
            <a:ext cx="504056" cy="5851525"/>
          </a:xfrm>
        </p:spPr>
        <p:txBody>
          <a:bodyPr vert="eaVert">
            <a:normAutofit/>
          </a:bodyPr>
          <a:lstStyle>
            <a:lvl1pPr>
              <a:defRPr sz="2800"/>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267962" y="278934"/>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00BFE2B3-438D-4ADB-B838-907ABA2761FA}" type="slidenum">
              <a:rPr lang="en-GB" altLang="en-US"/>
              <a:pPr/>
              <a:t>‹#›</a:t>
            </a:fld>
            <a:endParaRPr lang="en-GB" altLang="en-US"/>
          </a:p>
        </p:txBody>
      </p:sp>
    </p:spTree>
    <p:extLst>
      <p:ext uri="{BB962C8B-B14F-4D97-AF65-F5344CB8AC3E}">
        <p14:creationId xmlns:p14="http://schemas.microsoft.com/office/powerpoint/2010/main" val="26250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966876"/>
            <a:ext cx="11504578" cy="5305968"/>
          </a:xfrm>
          <a:prstGeom prst="rect">
            <a:avLst/>
          </a:prstGeom>
        </p:spPr>
        <p:txBody>
          <a:bodyPr/>
          <a:lstStyle>
            <a:lvl1pPr>
              <a:defRPr sz="3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lvl1pPr>
              <a:defRPr/>
            </a:lvl1pPr>
          </a:lstStyle>
          <a:p>
            <a:fld id="{E600C78D-AE5E-433F-ADF0-C5B27CAB4ADD}" type="slidenum">
              <a:rPr lang="en-GB" altLang="en-US"/>
              <a:pPr/>
              <a:t>‹#›</a:t>
            </a:fld>
            <a:endParaRPr lang="en-GB" altLang="en-US"/>
          </a:p>
        </p:txBody>
      </p:sp>
      <p:sp>
        <p:nvSpPr>
          <p:cNvPr id="7" name="Date Placeholder 3"/>
          <p:cNvSpPr>
            <a:spLocks noGrp="1"/>
          </p:cNvSpPr>
          <p:nvPr>
            <p:ph type="dt" sz="half" idx="2"/>
          </p:nvPr>
        </p:nvSpPr>
        <p:spPr>
          <a:xfrm>
            <a:off x="623392" y="6343707"/>
            <a:ext cx="1872208"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a:t>© CEN CENELEC ETSI - 2018</a:t>
            </a:r>
            <a:endParaRPr lang="en-GB" dirty="0"/>
          </a:p>
        </p:txBody>
      </p:sp>
      <p:sp>
        <p:nvSpPr>
          <p:cNvPr id="8"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158032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7368" y="4406901"/>
            <a:ext cx="10918916" cy="1362075"/>
          </a:xfrm>
        </p:spPr>
        <p:txBody>
          <a:bodyPr anchor="t">
            <a:normAutofit/>
          </a:bodyPr>
          <a:lstStyle>
            <a:lvl1pPr marL="0" indent="0" algn="l">
              <a:defRPr sz="3600" b="0" cap="all"/>
            </a:lvl1pPr>
          </a:lstStyle>
          <a:p>
            <a:r>
              <a:rPr lang="en-US" dirty="0"/>
              <a:t>Click to edit Master title style</a:t>
            </a:r>
            <a:endParaRPr lang="en-GB" dirty="0"/>
          </a:p>
        </p:txBody>
      </p:sp>
      <p:sp>
        <p:nvSpPr>
          <p:cNvPr id="3" name="Text Placeholder 2"/>
          <p:cNvSpPr>
            <a:spLocks noGrp="1"/>
          </p:cNvSpPr>
          <p:nvPr>
            <p:ph type="body" idx="1"/>
          </p:nvPr>
        </p:nvSpPr>
        <p:spPr>
          <a:xfrm>
            <a:off x="407368" y="2906713"/>
            <a:ext cx="10918916" cy="150018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 CEN CENELEC ETSI - 2018</a:t>
            </a:r>
            <a:endParaRPr lang="en-GB" dirty="0"/>
          </a:p>
        </p:txBody>
      </p:sp>
      <p:sp>
        <p:nvSpPr>
          <p:cNvPr id="6" name="Slide Number Placeholder 5"/>
          <p:cNvSpPr>
            <a:spLocks noGrp="1"/>
          </p:cNvSpPr>
          <p:nvPr>
            <p:ph type="sldNum" sz="quarter" idx="12"/>
          </p:nvPr>
        </p:nvSpPr>
        <p:spPr/>
        <p:txBody>
          <a:bodyPr/>
          <a:lstStyle>
            <a:lvl1pPr>
              <a:defRPr/>
            </a:lvl1pPr>
          </a:lstStyle>
          <a:p>
            <a:fld id="{4B0F8DAE-200C-4069-A57F-67D6E8850155}" type="slidenum">
              <a:rPr lang="en-GB" altLang="en-US"/>
              <a:pPr/>
              <a:t>‹#›</a:t>
            </a:fld>
            <a:endParaRPr lang="en-GB" altLang="en-US"/>
          </a:p>
        </p:txBody>
      </p:sp>
    </p:spTree>
    <p:extLst>
      <p:ext uri="{BB962C8B-B14F-4D97-AF65-F5344CB8AC3E}">
        <p14:creationId xmlns:p14="http://schemas.microsoft.com/office/powerpoint/2010/main" val="333925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980729"/>
            <a:ext cx="5384800" cy="51454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980729"/>
            <a:ext cx="5384800" cy="514543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lvl1pPr>
              <a:defRPr/>
            </a:lvl1pPr>
          </a:lstStyle>
          <a:p>
            <a:pPr>
              <a:defRPr/>
            </a:pPr>
            <a:r>
              <a:rPr lang="en-US"/>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EE24474F-BBD7-424D-B197-514FBBBD6817}" type="slidenum">
              <a:rPr lang="en-GB" altLang="en-US"/>
              <a:pPr/>
              <a:t>‹#›</a:t>
            </a:fld>
            <a:endParaRPr lang="en-GB" altLang="en-US"/>
          </a:p>
        </p:txBody>
      </p:sp>
    </p:spTree>
    <p:extLst>
      <p:ext uri="{BB962C8B-B14F-4D97-AF65-F5344CB8AC3E}">
        <p14:creationId xmlns:p14="http://schemas.microsoft.com/office/powerpoint/2010/main" val="1309589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51384" y="895350"/>
            <a:ext cx="5386917" cy="77300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51384" y="1535112"/>
            <a:ext cx="5386917" cy="47742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019970" y="961970"/>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34953" y="1656619"/>
            <a:ext cx="5389033" cy="4652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a:t>© CEN CENELEC ETSI - 2018</a:t>
            </a:r>
            <a:endParaRPr lang="en-GB"/>
          </a:p>
        </p:txBody>
      </p:sp>
      <p:sp>
        <p:nvSpPr>
          <p:cNvPr id="9" name="Slide Number Placeholder 8"/>
          <p:cNvSpPr>
            <a:spLocks noGrp="1"/>
          </p:cNvSpPr>
          <p:nvPr>
            <p:ph type="sldNum" sz="quarter" idx="12"/>
          </p:nvPr>
        </p:nvSpPr>
        <p:spPr/>
        <p:txBody>
          <a:bodyPr/>
          <a:lstStyle>
            <a:lvl1pPr>
              <a:defRPr/>
            </a:lvl1pPr>
          </a:lstStyle>
          <a:p>
            <a:fld id="{11C5AB25-C7B2-4E11-B42E-8C3725C3E450}" type="slidenum">
              <a:rPr lang="en-GB" altLang="en-US"/>
              <a:pPr/>
              <a:t>‹#›</a:t>
            </a:fld>
            <a:endParaRPr lang="en-GB" altLang="en-US"/>
          </a:p>
        </p:txBody>
      </p:sp>
    </p:spTree>
    <p:extLst>
      <p:ext uri="{BB962C8B-B14F-4D97-AF65-F5344CB8AC3E}">
        <p14:creationId xmlns:p14="http://schemas.microsoft.com/office/powerpoint/2010/main" val="891602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a:t>© CEN CENELEC ETSI - 2018</a:t>
            </a:r>
            <a:endParaRPr lang="en-GB"/>
          </a:p>
        </p:txBody>
      </p:sp>
      <p:sp>
        <p:nvSpPr>
          <p:cNvPr id="5" name="Slide Number Placeholder 4"/>
          <p:cNvSpPr>
            <a:spLocks noGrp="1"/>
          </p:cNvSpPr>
          <p:nvPr>
            <p:ph type="sldNum" sz="quarter" idx="12"/>
          </p:nvPr>
        </p:nvSpPr>
        <p:spPr/>
        <p:txBody>
          <a:bodyPr/>
          <a:lstStyle>
            <a:lvl1pPr>
              <a:defRPr/>
            </a:lvl1pPr>
          </a:lstStyle>
          <a:p>
            <a:fld id="{98F45EF9-ED13-4BC4-B16B-E25352C26B2F}" type="slidenum">
              <a:rPr lang="en-GB" altLang="en-US"/>
              <a:pPr/>
              <a:t>‹#›</a:t>
            </a:fld>
            <a:endParaRPr lang="en-GB" altLang="en-US"/>
          </a:p>
        </p:txBody>
      </p:sp>
    </p:spTree>
    <p:extLst>
      <p:ext uri="{BB962C8B-B14F-4D97-AF65-F5344CB8AC3E}">
        <p14:creationId xmlns:p14="http://schemas.microsoft.com/office/powerpoint/2010/main" val="390869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a:t>© CEN CENELEC ETSI - 2018</a:t>
            </a:r>
            <a:endParaRPr lang="en-GB"/>
          </a:p>
        </p:txBody>
      </p:sp>
      <p:sp>
        <p:nvSpPr>
          <p:cNvPr id="4" name="Slide Number Placeholder 3"/>
          <p:cNvSpPr>
            <a:spLocks noGrp="1"/>
          </p:cNvSpPr>
          <p:nvPr>
            <p:ph type="sldNum" sz="quarter" idx="12"/>
          </p:nvPr>
        </p:nvSpPr>
        <p:spPr/>
        <p:txBody>
          <a:bodyPr/>
          <a:lstStyle>
            <a:lvl1pPr>
              <a:defRPr/>
            </a:lvl1pPr>
          </a:lstStyle>
          <a:p>
            <a:fld id="{32EB74CC-E821-40FC-A63C-C3B0A26F2D1F}" type="slidenum">
              <a:rPr lang="en-GB" altLang="en-US"/>
              <a:pPr/>
              <a:t>‹#›</a:t>
            </a:fld>
            <a:endParaRPr lang="en-GB" altLang="en-US"/>
          </a:p>
        </p:txBody>
      </p:sp>
    </p:spTree>
    <p:extLst>
      <p:ext uri="{BB962C8B-B14F-4D97-AF65-F5344CB8AC3E}">
        <p14:creationId xmlns:p14="http://schemas.microsoft.com/office/powerpoint/2010/main" val="126593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80727"/>
            <a:ext cx="4011084" cy="895365"/>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4766733" y="980728"/>
            <a:ext cx="6815667" cy="514543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988840"/>
            <a:ext cx="4011084" cy="413732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77937EEF-C413-4031-A370-72769ADBA48A}" type="slidenum">
              <a:rPr lang="en-GB" altLang="en-US"/>
              <a:pPr/>
              <a:t>‹#›</a:t>
            </a:fld>
            <a:endParaRPr lang="en-GB" altLang="en-US"/>
          </a:p>
        </p:txBody>
      </p:sp>
    </p:spTree>
    <p:extLst>
      <p:ext uri="{BB962C8B-B14F-4D97-AF65-F5344CB8AC3E}">
        <p14:creationId xmlns:p14="http://schemas.microsoft.com/office/powerpoint/2010/main" val="3060872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marL="0" indent="0" algn="l">
              <a:defRPr sz="2000" b="1"/>
            </a:lvl1pPr>
          </a:lstStyle>
          <a:p>
            <a:r>
              <a:rPr lang="en-US" dirty="0"/>
              <a:t>Click to edit Master title style</a:t>
            </a:r>
            <a:endParaRPr lang="en-GB"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5FA53B5C-C12E-4AFB-8B5A-CA9DBC17EED5}" type="slidenum">
              <a:rPr lang="en-GB" altLang="en-US"/>
              <a:pPr/>
              <a:t>‹#›</a:t>
            </a:fld>
            <a:endParaRPr lang="en-GB" altLang="en-US"/>
          </a:p>
        </p:txBody>
      </p:sp>
    </p:spTree>
    <p:extLst>
      <p:ext uri="{BB962C8B-B14F-4D97-AF65-F5344CB8AC3E}">
        <p14:creationId xmlns:p14="http://schemas.microsoft.com/office/powerpoint/2010/main" val="1413338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a:t>Click to edit Master title style</a:t>
            </a:r>
            <a:endParaRPr lang="en-GB" dirty="0"/>
          </a:p>
        </p:txBody>
      </p:sp>
      <p:sp>
        <p:nvSpPr>
          <p:cNvPr id="4" name="Date Placeholder 3"/>
          <p:cNvSpPr>
            <a:spLocks noGrp="1"/>
          </p:cNvSpPr>
          <p:nvPr>
            <p:ph type="dt" sz="half" idx="2"/>
          </p:nvPr>
        </p:nvSpPr>
        <p:spPr>
          <a:xfrm>
            <a:off x="263352" y="6351659"/>
            <a:ext cx="28448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a:t>© CEN CENELEC ETSI - 2018</a:t>
            </a:r>
            <a:endParaRPr lang="en-GB" dirty="0"/>
          </a:p>
        </p:txBody>
      </p:sp>
      <p:sp>
        <p:nvSpPr>
          <p:cNvPr id="6" name="Slide Number Placeholder 5"/>
          <p:cNvSpPr>
            <a:spLocks noGrp="1"/>
          </p:cNvSpPr>
          <p:nvPr>
            <p:ph type="sldNum" sz="quarter" idx="4"/>
          </p:nvPr>
        </p:nvSpPr>
        <p:spPr>
          <a:xfrm>
            <a:off x="11064552" y="6339015"/>
            <a:ext cx="718868"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Verdana" panose="020B0604030504040204" pitchFamily="34" charset="0"/>
                <a:ea typeface="Verdana" panose="020B0604030504040204" pitchFamily="34" charset="0"/>
                <a:cs typeface="Verdana" panose="020B0604030504040204" pitchFamily="34" charset="0"/>
              </a:defRPr>
            </a:lvl1pPr>
          </a:lstStyle>
          <a:p>
            <a:fld id="{79B60FF9-9111-408E-A39D-38C8057CD6C8}" type="slidenum">
              <a:rPr lang="en-GB" altLang="en-US" smtClean="0"/>
              <a:pPr/>
              <a:t>‹#›</a:t>
            </a:fld>
            <a:endParaRPr lang="en-GB" altLang="en-US" dirty="0"/>
          </a:p>
        </p:txBody>
      </p:sp>
      <p:pic>
        <p:nvPicPr>
          <p:cNvPr id="3" name="Picture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04312" y="-9118"/>
            <a:ext cx="3287688" cy="1053672"/>
          </a:xfrm>
          <a:prstGeom prst="rect">
            <a:avLst/>
          </a:prstGeom>
        </p:spPr>
      </p:pic>
      <p:sp>
        <p:nvSpPr>
          <p:cNvPr id="5" name="Text Placeholder 4"/>
          <p:cNvSpPr>
            <a:spLocks noGrp="1"/>
          </p:cNvSpPr>
          <p:nvPr>
            <p:ph type="body" idx="1"/>
          </p:nvPr>
        </p:nvSpPr>
        <p:spPr>
          <a:xfrm>
            <a:off x="263352" y="1044552"/>
            <a:ext cx="11809312" cy="5192759"/>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ftr="0"/>
  <p:txStyles>
    <p:titleStyle>
      <a:lvl1pPr marL="363538" algn="l" rtl="0" eaLnBrk="0" fontAlgn="base" hangingPunct="0">
        <a:spcBef>
          <a:spcPct val="0"/>
        </a:spcBef>
        <a:spcAft>
          <a:spcPct val="0"/>
        </a:spcAft>
        <a:defRPr sz="3200" kern="1200">
          <a:solidFill>
            <a:srgbClr val="595959"/>
          </a:solidFill>
          <a:latin typeface="Verdana" panose="020B0604030504040204" pitchFamily="34" charset="0"/>
          <a:ea typeface="Verdana" panose="020B0604030504040204" pitchFamily="34" charset="0"/>
          <a:cs typeface="Verdana" panose="020B0604030504040204" pitchFamily="34" charset="0"/>
        </a:defRPr>
      </a:lvl1pPr>
      <a:lvl2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2pPr>
      <a:lvl3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3pPr>
      <a:lvl4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4pPr>
      <a:lvl5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5pPr>
      <a:lvl6pPr marL="8207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6pPr>
      <a:lvl7pPr marL="12779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7pPr>
      <a:lvl8pPr marL="17351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8pPr>
      <a:lvl9pPr marL="21923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buChar char="•"/>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rtl="0" eaLnBrk="0" fontAlgn="base" hangingPunct="0">
        <a:spcBef>
          <a:spcPct val="20000"/>
        </a:spcBef>
        <a:spcAft>
          <a:spcPct val="0"/>
        </a:spcAft>
        <a:buClr>
          <a:schemeClr val="tx2"/>
        </a:buClr>
        <a:buFont typeface="Arial" panose="020B0604020202020204" pitchFamily="34" charset="0"/>
        <a:buChar char="–"/>
        <a:defRPr sz="2800" kern="12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0" fontAlgn="base" hangingPunct="0">
        <a:spcBef>
          <a:spcPct val="20000"/>
        </a:spcBef>
        <a:spcAft>
          <a:spcPct val="0"/>
        </a:spcAft>
        <a:buClr>
          <a:schemeClr val="tx2"/>
        </a:buClr>
        <a:buFont typeface="Arial" panose="020B0604020202020204" pitchFamily="34" charset="0"/>
        <a:buChar char="•"/>
        <a:defRPr sz="2400" kern="12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ftp://ftp.cencenelec.eu/EN/EuropeanStandardization/Guides/32_CENCLCGuide32.pdf"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800" dirty="0"/>
              <a:t>Standardization in support of sustainability and circular economy</a:t>
            </a:r>
            <a:endParaRPr lang="en-GB" dirty="0"/>
          </a:p>
        </p:txBody>
      </p:sp>
      <p:sp>
        <p:nvSpPr>
          <p:cNvPr id="3" name="Text Placeholder 2"/>
          <p:cNvSpPr>
            <a:spLocks noGrp="1"/>
          </p:cNvSpPr>
          <p:nvPr>
            <p:ph type="subTitle" idx="1"/>
          </p:nvPr>
        </p:nvSpPr>
        <p:spPr/>
        <p:txBody>
          <a:bodyPr>
            <a:normAutofit/>
          </a:bodyPr>
          <a:lstStyle/>
          <a:p>
            <a:r>
              <a:rPr lang="en-US" dirty="0" err="1"/>
              <a:t>Ruggero</a:t>
            </a:r>
            <a:r>
              <a:rPr lang="en-US" dirty="0"/>
              <a:t> LENSI </a:t>
            </a:r>
          </a:p>
          <a:p>
            <a:r>
              <a:rPr lang="en-US" dirty="0"/>
              <a:t>CEN VP Technical</a:t>
            </a:r>
            <a:endParaRPr lang="en-GB" sz="2800" dirty="0"/>
          </a:p>
        </p:txBody>
      </p:sp>
      <p:sp>
        <p:nvSpPr>
          <p:cNvPr id="4" name="TextBox 3"/>
          <p:cNvSpPr txBox="1"/>
          <p:nvPr/>
        </p:nvSpPr>
        <p:spPr>
          <a:xfrm>
            <a:off x="2048718" y="5652038"/>
            <a:ext cx="5949388" cy="954107"/>
          </a:xfrm>
          <a:prstGeom prst="rect">
            <a:avLst/>
          </a:prstGeom>
          <a:solidFill>
            <a:schemeClr val="bg1"/>
          </a:solidFill>
        </p:spPr>
        <p:txBody>
          <a:bodyPr wrap="square" rtlCol="0">
            <a:spAutoFit/>
          </a:bodyPr>
          <a:lstStyle/>
          <a:p>
            <a:r>
              <a:rPr lang="en-GB" sz="2800" dirty="0">
                <a:solidFill>
                  <a:srgbClr val="6DA6D9"/>
                </a:solidFill>
              </a:rPr>
              <a:t>ESOs-ANSI Meeting</a:t>
            </a:r>
            <a:endParaRPr lang="en-GB" sz="2800" dirty="0">
              <a:solidFill>
                <a:srgbClr val="6DA6D9"/>
              </a:solidFill>
              <a:latin typeface="Times New Roman" panose="02020603050405020304" pitchFamily="18" charset="0"/>
              <a:cs typeface="Times New Roman" panose="02020603050405020304" pitchFamily="18" charset="0"/>
            </a:endParaRPr>
          </a:p>
          <a:p>
            <a:r>
              <a:rPr lang="en-GB" sz="2800" dirty="0">
                <a:solidFill>
                  <a:srgbClr val="6DA6D9"/>
                </a:solidFill>
              </a:rPr>
              <a:t>29-30 August 2018, Brussels</a:t>
            </a:r>
          </a:p>
        </p:txBody>
      </p:sp>
    </p:spTree>
    <p:extLst>
      <p:ext uri="{BB962C8B-B14F-4D97-AF65-F5344CB8AC3E}">
        <p14:creationId xmlns:p14="http://schemas.microsoft.com/office/powerpoint/2010/main" val="1595270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8976320" cy="908720"/>
          </a:xfrm>
        </p:spPr>
        <p:txBody>
          <a:bodyPr>
            <a:normAutofit/>
          </a:bodyPr>
          <a:lstStyle/>
          <a:p>
            <a:r>
              <a:rPr lang="en-GB" sz="3600" dirty="0"/>
              <a:t>Efficient production processes (III)</a:t>
            </a:r>
          </a:p>
        </p:txBody>
      </p:sp>
      <p:sp>
        <p:nvSpPr>
          <p:cNvPr id="3" name="Content Placeholder 2"/>
          <p:cNvSpPr>
            <a:spLocks noGrp="1"/>
          </p:cNvSpPr>
          <p:nvPr>
            <p:ph sz="half" idx="1"/>
          </p:nvPr>
        </p:nvSpPr>
        <p:spPr>
          <a:xfrm>
            <a:off x="825388" y="1335186"/>
            <a:ext cx="9241104" cy="5267916"/>
          </a:xfrm>
        </p:spPr>
        <p:txBody>
          <a:bodyPr/>
          <a:lstStyle/>
          <a:p>
            <a:pPr marL="0" indent="0">
              <a:buNone/>
            </a:pPr>
            <a:r>
              <a:rPr lang="en-US" dirty="0">
                <a:solidFill>
                  <a:schemeClr val="tx2">
                    <a:lumMod val="75000"/>
                  </a:schemeClr>
                </a:solidFill>
              </a:rPr>
              <a:t>Efficient production covers</a:t>
            </a:r>
          </a:p>
          <a:p>
            <a:pPr>
              <a:lnSpc>
                <a:spcPct val="100000"/>
              </a:lnSpc>
            </a:pPr>
            <a:r>
              <a:rPr lang="en-US" sz="1800" dirty="0">
                <a:solidFill>
                  <a:schemeClr val="tx2">
                    <a:lumMod val="75000"/>
                  </a:schemeClr>
                </a:solidFill>
              </a:rPr>
              <a:t>Raw materials (primary and secondary raw materials)</a:t>
            </a:r>
          </a:p>
          <a:p>
            <a:pPr>
              <a:lnSpc>
                <a:spcPct val="100000"/>
              </a:lnSpc>
            </a:pPr>
            <a:r>
              <a:rPr lang="en-US" sz="1800" dirty="0">
                <a:solidFill>
                  <a:schemeClr val="tx2">
                    <a:lumMod val="75000"/>
                  </a:schemeClr>
                </a:solidFill>
              </a:rPr>
              <a:t>Resources (efficient energy, natural resources use)</a:t>
            </a:r>
          </a:p>
          <a:p>
            <a:pPr>
              <a:lnSpc>
                <a:spcPct val="100000"/>
              </a:lnSpc>
            </a:pPr>
            <a:r>
              <a:rPr lang="en-US" sz="1800" dirty="0">
                <a:solidFill>
                  <a:schemeClr val="tx2">
                    <a:lumMod val="75000"/>
                  </a:schemeClr>
                </a:solidFill>
              </a:rPr>
              <a:t>Close to zero emissions (pollutants, waste)</a:t>
            </a:r>
          </a:p>
          <a:p>
            <a:pPr>
              <a:lnSpc>
                <a:spcPct val="100000"/>
              </a:lnSpc>
            </a:pPr>
            <a:r>
              <a:rPr lang="en-US" sz="1800" dirty="0">
                <a:solidFill>
                  <a:schemeClr val="tx2">
                    <a:lumMod val="75000"/>
                  </a:schemeClr>
                </a:solidFill>
              </a:rPr>
              <a:t>Innovative industrial processes</a:t>
            </a:r>
          </a:p>
          <a:p>
            <a:pPr marL="0" indent="0">
              <a:lnSpc>
                <a:spcPct val="100000"/>
              </a:lnSpc>
              <a:buNone/>
            </a:pPr>
            <a:endParaRPr lang="en-US" sz="1800" dirty="0">
              <a:solidFill>
                <a:schemeClr val="tx2">
                  <a:lumMod val="75000"/>
                </a:schemeClr>
              </a:solidFill>
            </a:endParaRPr>
          </a:p>
          <a:p>
            <a:pPr lvl="1">
              <a:buFont typeface="Wingdings" panose="05000000000000000000" pitchFamily="2" charset="2"/>
              <a:buChar char="ü"/>
            </a:pPr>
            <a:r>
              <a:rPr lang="en-US" sz="1600" dirty="0"/>
              <a:t>CEN WS TOP-REF ‘Methodology for Improving the Resource Efficiency of Energy Intensive Industrial Processes’</a:t>
            </a:r>
          </a:p>
          <a:p>
            <a:pPr lvl="1">
              <a:buFont typeface="Wingdings" panose="05000000000000000000" pitchFamily="2" charset="2"/>
              <a:buChar char="ü"/>
            </a:pPr>
            <a:r>
              <a:rPr lang="en-US" sz="1600" dirty="0"/>
              <a:t>EN Standards on biofuels, solar and wind energy; Energy audit for companies (</a:t>
            </a:r>
            <a:r>
              <a:rPr lang="en-GB" sz="1600" dirty="0"/>
              <a:t>EN 16247 series)</a:t>
            </a:r>
          </a:p>
          <a:p>
            <a:pPr lvl="1">
              <a:buFont typeface="Wingdings" panose="05000000000000000000" pitchFamily="2" charset="2"/>
              <a:buChar char="ü"/>
            </a:pPr>
            <a:r>
              <a:rPr lang="en-GB" sz="1600" dirty="0"/>
              <a:t>EN standard for waste characterisation, EN 50625 series on Collection, logistics &amp; treatment requirements for WEEE ((Waste Electrical &amp; Electronic Equipment) </a:t>
            </a:r>
          </a:p>
          <a:p>
            <a:pPr lvl="1">
              <a:buFont typeface="Wingdings" panose="05000000000000000000" pitchFamily="2" charset="2"/>
              <a:buChar char="ü"/>
            </a:pPr>
            <a:r>
              <a:rPr lang="en-GB" sz="1600" dirty="0"/>
              <a:t>measurement standards for environmental matrices</a:t>
            </a:r>
          </a:p>
          <a:p>
            <a:pPr lvl="1">
              <a:buFont typeface="Wingdings" panose="05000000000000000000" pitchFamily="2" charset="2"/>
              <a:buChar char="ü"/>
            </a:pPr>
            <a:r>
              <a:rPr lang="en-GB" sz="1600" dirty="0"/>
              <a:t>Uptake of EU research and innovative project results</a:t>
            </a:r>
            <a:endParaRPr lang="en-US" sz="1600" dirty="0"/>
          </a:p>
          <a:p>
            <a:pPr marL="0" indent="0">
              <a:lnSpc>
                <a:spcPct val="100000"/>
              </a:lnSpc>
              <a:spcBef>
                <a:spcPts val="0"/>
              </a:spcBef>
              <a:buNone/>
            </a:pPr>
            <a:endParaRPr lang="en-GB" sz="1800" i="1" dirty="0"/>
          </a:p>
          <a:p>
            <a:pPr marL="0" indent="0">
              <a:lnSpc>
                <a:spcPct val="100000"/>
              </a:lnSpc>
              <a:spcBef>
                <a:spcPts val="0"/>
              </a:spcBef>
              <a:buNone/>
            </a:pPr>
            <a:r>
              <a:rPr lang="en-GB" sz="1800" i="1" dirty="0"/>
              <a:t>			CEN-CENELEC Sector Forum 'Energy Management‘</a:t>
            </a:r>
          </a:p>
          <a:p>
            <a:pPr marL="0" indent="0">
              <a:lnSpc>
                <a:spcPct val="100000"/>
              </a:lnSpc>
              <a:spcBef>
                <a:spcPts val="0"/>
              </a:spcBef>
              <a:buNone/>
            </a:pPr>
            <a:r>
              <a:rPr lang="en-GB" sz="1800" i="1" dirty="0"/>
              <a:t>			CEN strategic Advisory Body for Environment</a:t>
            </a:r>
            <a:endParaRPr lang="en-US" sz="1800" dirty="0"/>
          </a:p>
          <a:p>
            <a:pPr marL="0" indent="0">
              <a:buNone/>
            </a:pPr>
            <a:endParaRPr lang="en-US" dirty="0"/>
          </a:p>
          <a:p>
            <a:pPr marL="0" indent="0">
              <a:buNone/>
            </a:pPr>
            <a:endParaRPr lang="en-US" dirty="0">
              <a:solidFill>
                <a:schemeClr val="tx2">
                  <a:lumMod val="75000"/>
                </a:schemeClr>
              </a:solidFill>
            </a:endParaRPr>
          </a:p>
          <a:p>
            <a:endParaRPr lang="en-GB" dirty="0"/>
          </a:p>
        </p:txBody>
      </p:sp>
      <p:pic>
        <p:nvPicPr>
          <p:cNvPr id="5" name="Content Placeholder 4"/>
          <p:cNvPicPr>
            <a:picLocks noGrp="1" noChangeAspect="1"/>
          </p:cNvPicPr>
          <p:nvPr>
            <p:ph sz="half" idx="2"/>
          </p:nvPr>
        </p:nvPicPr>
        <p:blipFill>
          <a:blip r:embed="rId3"/>
          <a:stretch>
            <a:fillRect/>
          </a:stretch>
        </p:blipFill>
        <p:spPr>
          <a:xfrm>
            <a:off x="10325573" y="4421163"/>
            <a:ext cx="1633870" cy="1755800"/>
          </a:xfrm>
          <a:prstGeom prst="rect">
            <a:avLst/>
          </a:prstGeom>
        </p:spPr>
      </p:pic>
      <p:sp>
        <p:nvSpPr>
          <p:cNvPr id="4" name="Date Placeholder 3">
            <a:extLst>
              <a:ext uri="{FF2B5EF4-FFF2-40B4-BE49-F238E27FC236}">
                <a16:creationId xmlns:a16="http://schemas.microsoft.com/office/drawing/2014/main" id="{D9743A19-3872-43C9-9885-387BFDCFA1EE}"/>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7CFD8B79-DABD-497E-B538-2F8241F67D07}"/>
              </a:ext>
            </a:extLst>
          </p:cNvPr>
          <p:cNvSpPr>
            <a:spLocks noGrp="1"/>
          </p:cNvSpPr>
          <p:nvPr>
            <p:ph type="sldNum" sz="quarter" idx="12"/>
          </p:nvPr>
        </p:nvSpPr>
        <p:spPr/>
        <p:txBody>
          <a:bodyPr/>
          <a:lstStyle/>
          <a:p>
            <a:fld id="{EE24474F-BBD7-424D-B197-514FBBBD6817}" type="slidenum">
              <a:rPr lang="en-GB" altLang="en-US" smtClean="0"/>
              <a:pPr/>
              <a:t>10</a:t>
            </a:fld>
            <a:endParaRPr lang="en-GB" altLang="en-US"/>
          </a:p>
        </p:txBody>
      </p:sp>
    </p:spTree>
    <p:extLst>
      <p:ext uri="{BB962C8B-B14F-4D97-AF65-F5344CB8AC3E}">
        <p14:creationId xmlns:p14="http://schemas.microsoft.com/office/powerpoint/2010/main" val="607508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6" y="15389"/>
            <a:ext cx="8898196" cy="965340"/>
          </a:xfrm>
        </p:spPr>
        <p:txBody>
          <a:bodyPr>
            <a:normAutofit/>
          </a:bodyPr>
          <a:lstStyle/>
          <a:p>
            <a:r>
              <a:rPr lang="en-GB" sz="3600" dirty="0"/>
              <a:t>Consumer information (IV)</a:t>
            </a:r>
          </a:p>
        </p:txBody>
      </p:sp>
      <p:sp>
        <p:nvSpPr>
          <p:cNvPr id="3" name="Content Placeholder 2"/>
          <p:cNvSpPr>
            <a:spLocks noGrp="1"/>
          </p:cNvSpPr>
          <p:nvPr>
            <p:ph sz="half" idx="1"/>
          </p:nvPr>
        </p:nvSpPr>
        <p:spPr>
          <a:xfrm>
            <a:off x="405245" y="1215736"/>
            <a:ext cx="9694719" cy="5143499"/>
          </a:xfrm>
        </p:spPr>
        <p:txBody>
          <a:bodyPr>
            <a:normAutofit lnSpcReduction="10000"/>
          </a:bodyPr>
          <a:lstStyle/>
          <a:p>
            <a:pPr marL="0" indent="0">
              <a:buNone/>
            </a:pPr>
            <a:r>
              <a:rPr lang="en-GB" dirty="0">
                <a:solidFill>
                  <a:schemeClr val="tx1"/>
                </a:solidFill>
              </a:rPr>
              <a:t>Creating market by influencing consumer choices:</a:t>
            </a:r>
          </a:p>
          <a:p>
            <a:pPr lvl="1">
              <a:buFontTx/>
              <a:buChar char="-"/>
            </a:pPr>
            <a:r>
              <a:rPr lang="en-GB" dirty="0">
                <a:solidFill>
                  <a:schemeClr val="tx1"/>
                </a:solidFill>
              </a:rPr>
              <a:t>create basis for informed choices</a:t>
            </a:r>
          </a:p>
          <a:p>
            <a:pPr lvl="1">
              <a:buFontTx/>
              <a:buChar char="-"/>
            </a:pPr>
            <a:r>
              <a:rPr lang="en-GB" dirty="0">
                <a:solidFill>
                  <a:schemeClr val="tx1"/>
                </a:solidFill>
              </a:rPr>
              <a:t>building consumers’ trust</a:t>
            </a:r>
          </a:p>
          <a:p>
            <a:pPr lvl="1">
              <a:buFontTx/>
              <a:buChar char="-"/>
            </a:pPr>
            <a:r>
              <a:rPr lang="en-GB" dirty="0">
                <a:solidFill>
                  <a:schemeClr val="tx1"/>
                </a:solidFill>
              </a:rPr>
              <a:t>increased demand for reused and recycled products/materials</a:t>
            </a:r>
          </a:p>
          <a:p>
            <a:pPr lvl="1">
              <a:buFontTx/>
              <a:buChar char="-"/>
            </a:pPr>
            <a:endParaRPr lang="en-GB" dirty="0"/>
          </a:p>
          <a:p>
            <a:pPr>
              <a:buFont typeface="Wingdings" panose="05000000000000000000" pitchFamily="2" charset="2"/>
              <a:buChar char="ü"/>
            </a:pPr>
            <a:r>
              <a:rPr lang="en-GB" sz="2000" dirty="0"/>
              <a:t>Energy labelling - a dozen CEN and CENELEC Technical Committees develop European Standards in the field of energy labelling (</a:t>
            </a:r>
            <a:r>
              <a:rPr lang="en-GB" sz="1800" dirty="0"/>
              <a:t>e.g. air conditioning, dishwashers, ovens, lamps, refrigerators, vacuum cleaners, washing machines)</a:t>
            </a:r>
          </a:p>
          <a:p>
            <a:pPr>
              <a:buFont typeface="Wingdings" panose="05000000000000000000" pitchFamily="2" charset="2"/>
              <a:buChar char="ü"/>
            </a:pPr>
            <a:r>
              <a:rPr lang="en-GB" sz="2000" dirty="0"/>
              <a:t>Fuel labelling –harmonized information on the compatibility between vehicles and the fuels available in filling stations and on the deployment of alternative fuels infrastructure </a:t>
            </a:r>
            <a:r>
              <a:rPr lang="en-GB" sz="1800" dirty="0"/>
              <a:t>(EN 16942 ‘Fuels - Identification of vehicle compatibility - Graphical expression for consumer information’). </a:t>
            </a:r>
          </a:p>
        </p:txBody>
      </p:sp>
      <p:pic>
        <p:nvPicPr>
          <p:cNvPr id="5" name="Content Placeholder 4"/>
          <p:cNvPicPr>
            <a:picLocks noGrp="1" noChangeAspect="1"/>
          </p:cNvPicPr>
          <p:nvPr>
            <p:ph sz="half" idx="2"/>
          </p:nvPr>
        </p:nvPicPr>
        <p:blipFill>
          <a:blip r:embed="rId3"/>
          <a:stretch>
            <a:fillRect/>
          </a:stretch>
        </p:blipFill>
        <p:spPr>
          <a:xfrm>
            <a:off x="10236425" y="4781333"/>
            <a:ext cx="1955575" cy="1398497"/>
          </a:xfrm>
          <a:prstGeom prst="rect">
            <a:avLst/>
          </a:prstGeom>
        </p:spPr>
      </p:pic>
      <p:sp>
        <p:nvSpPr>
          <p:cNvPr id="4" name="Date Placeholder 3">
            <a:extLst>
              <a:ext uri="{FF2B5EF4-FFF2-40B4-BE49-F238E27FC236}">
                <a16:creationId xmlns:a16="http://schemas.microsoft.com/office/drawing/2014/main" id="{34A6AC52-E87E-4534-87D0-265E715AD99C}"/>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3F55BF8F-1F00-408B-9D5D-9D00AD503216}"/>
              </a:ext>
            </a:extLst>
          </p:cNvPr>
          <p:cNvSpPr>
            <a:spLocks noGrp="1"/>
          </p:cNvSpPr>
          <p:nvPr>
            <p:ph type="sldNum" sz="quarter" idx="12"/>
          </p:nvPr>
        </p:nvSpPr>
        <p:spPr/>
        <p:txBody>
          <a:bodyPr/>
          <a:lstStyle/>
          <a:p>
            <a:fld id="{EE24474F-BBD7-424D-B197-514FBBBD6817}" type="slidenum">
              <a:rPr lang="en-GB" altLang="en-US" smtClean="0"/>
              <a:pPr/>
              <a:t>11</a:t>
            </a:fld>
            <a:endParaRPr lang="en-GB" altLang="en-US"/>
          </a:p>
        </p:txBody>
      </p:sp>
    </p:spTree>
    <p:extLst>
      <p:ext uri="{BB962C8B-B14F-4D97-AF65-F5344CB8AC3E}">
        <p14:creationId xmlns:p14="http://schemas.microsoft.com/office/powerpoint/2010/main" val="1457104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9" y="1"/>
            <a:ext cx="8902483" cy="908720"/>
          </a:xfrm>
        </p:spPr>
        <p:txBody>
          <a:bodyPr>
            <a:normAutofit/>
          </a:bodyPr>
          <a:lstStyle/>
          <a:p>
            <a:r>
              <a:rPr lang="en-GB" dirty="0"/>
              <a:t>Waste and secondary raw materials (V)</a:t>
            </a:r>
          </a:p>
        </p:txBody>
      </p:sp>
      <p:sp>
        <p:nvSpPr>
          <p:cNvPr id="3" name="Content Placeholder 2"/>
          <p:cNvSpPr>
            <a:spLocks noGrp="1"/>
          </p:cNvSpPr>
          <p:nvPr>
            <p:ph sz="half" idx="1"/>
          </p:nvPr>
        </p:nvSpPr>
        <p:spPr>
          <a:xfrm>
            <a:off x="702733" y="1227668"/>
            <a:ext cx="9635523" cy="4977866"/>
          </a:xfrm>
        </p:spPr>
        <p:txBody>
          <a:bodyPr/>
          <a:lstStyle/>
          <a:p>
            <a:pPr marL="0" indent="0">
              <a:lnSpc>
                <a:spcPct val="100000"/>
              </a:lnSpc>
              <a:spcBef>
                <a:spcPts val="0"/>
              </a:spcBef>
              <a:buNone/>
            </a:pPr>
            <a:r>
              <a:rPr lang="en-GB" sz="2400" dirty="0">
                <a:solidFill>
                  <a:schemeClr val="tx1"/>
                </a:solidFill>
              </a:rPr>
              <a:t>Higher level of material recovery is needed (secondary raw materials, recycling, recovery and reuse)</a:t>
            </a:r>
          </a:p>
          <a:p>
            <a:pPr marL="0" indent="0">
              <a:lnSpc>
                <a:spcPct val="100000"/>
              </a:lnSpc>
              <a:spcBef>
                <a:spcPts val="0"/>
              </a:spcBef>
              <a:buNone/>
            </a:pPr>
            <a:endParaRPr lang="en-GB" sz="2000" dirty="0"/>
          </a:p>
          <a:p>
            <a:pPr>
              <a:lnSpc>
                <a:spcPct val="100000"/>
              </a:lnSpc>
              <a:spcBef>
                <a:spcPts val="0"/>
              </a:spcBef>
              <a:buFont typeface="Wingdings" panose="05000000000000000000" pitchFamily="2" charset="2"/>
              <a:buChar char="ü"/>
            </a:pPr>
            <a:r>
              <a:rPr lang="en-GB" sz="1800" dirty="0"/>
              <a:t>EN 50625 series on collection, logistics &amp; treatment requirements for WEEE (Waste Electrical &amp; Electronic Equipment) </a:t>
            </a:r>
          </a:p>
          <a:p>
            <a:pPr>
              <a:buFont typeface="Wingdings" panose="05000000000000000000" pitchFamily="2" charset="2"/>
              <a:buChar char="ü"/>
            </a:pPr>
            <a:r>
              <a:rPr lang="en-GB" sz="1800" dirty="0"/>
              <a:t>CEN/TC 343 standards on solid recovered fuels for energy recovery in waste-incineration or co-incineration plants</a:t>
            </a:r>
          </a:p>
          <a:p>
            <a:pPr>
              <a:buFont typeface="Wingdings" panose="05000000000000000000" pitchFamily="2" charset="2"/>
              <a:buChar char="ü"/>
            </a:pPr>
            <a:r>
              <a:rPr lang="en-GB" sz="1800" dirty="0"/>
              <a:t>CEN/TC 261- standards on biodegradability of packaging materials (EN 13427 to 13432 on reuse and recycling of packaging)</a:t>
            </a:r>
          </a:p>
          <a:p>
            <a:pPr>
              <a:buFont typeface="Wingdings" panose="05000000000000000000" pitchFamily="2" charset="2"/>
              <a:buChar char="ü"/>
            </a:pPr>
            <a:r>
              <a:rPr lang="en-GB" sz="1800" dirty="0"/>
              <a:t>CEN/TC 249 standards on characterization of plastics </a:t>
            </a:r>
            <a:r>
              <a:rPr lang="en-GB" sz="1800" dirty="0" err="1"/>
              <a:t>recyclates</a:t>
            </a:r>
            <a:r>
              <a:rPr lang="en-GB" sz="1800" dirty="0"/>
              <a:t> </a:t>
            </a:r>
          </a:p>
          <a:p>
            <a:pPr>
              <a:buFont typeface="Wingdings" panose="05000000000000000000" pitchFamily="2" charset="2"/>
              <a:buChar char="ü"/>
            </a:pPr>
            <a:r>
              <a:rPr lang="en-GB" sz="1800" dirty="0"/>
              <a:t>CEN/TS 14243, CEN/TS 16916, CEN/TS 17045 on materials produced from end of life tyres</a:t>
            </a:r>
          </a:p>
          <a:p>
            <a:pPr>
              <a:buFont typeface="Wingdings" panose="05000000000000000000" pitchFamily="2" charset="2"/>
              <a:buChar char="ü"/>
            </a:pPr>
            <a:r>
              <a:rPr lang="en-US" sz="1800" dirty="0"/>
              <a:t>In the pipeline: Standards for the development of sustainable chemicals from primary and secondary raw materials and standards for phosphorus  recycling/recovery from wastewater</a:t>
            </a:r>
            <a:endParaRPr lang="en-GB" dirty="0"/>
          </a:p>
        </p:txBody>
      </p:sp>
      <p:pic>
        <p:nvPicPr>
          <p:cNvPr id="5" name="Content Placeholder 4"/>
          <p:cNvPicPr>
            <a:picLocks noGrp="1" noChangeAspect="1"/>
          </p:cNvPicPr>
          <p:nvPr>
            <p:ph sz="half" idx="2"/>
          </p:nvPr>
        </p:nvPicPr>
        <p:blipFill>
          <a:blip r:embed="rId3"/>
          <a:stretch>
            <a:fillRect/>
          </a:stretch>
        </p:blipFill>
        <p:spPr>
          <a:xfrm>
            <a:off x="10338256" y="4187536"/>
            <a:ext cx="1853743" cy="2017998"/>
          </a:xfrm>
          <a:prstGeom prst="rect">
            <a:avLst/>
          </a:prstGeom>
          <a:ln>
            <a:solidFill>
              <a:schemeClr val="tx2">
                <a:lumMod val="75000"/>
              </a:schemeClr>
            </a:solidFill>
          </a:ln>
        </p:spPr>
      </p:pic>
      <p:sp>
        <p:nvSpPr>
          <p:cNvPr id="4" name="Date Placeholder 3">
            <a:extLst>
              <a:ext uri="{FF2B5EF4-FFF2-40B4-BE49-F238E27FC236}">
                <a16:creationId xmlns:a16="http://schemas.microsoft.com/office/drawing/2014/main" id="{1C00058B-D873-4BFF-A1B9-8832B3B7A66B}"/>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800599F9-A86E-4C90-8223-8BB6D18EEDD4}"/>
              </a:ext>
            </a:extLst>
          </p:cNvPr>
          <p:cNvSpPr>
            <a:spLocks noGrp="1"/>
          </p:cNvSpPr>
          <p:nvPr>
            <p:ph type="sldNum" sz="quarter" idx="12"/>
          </p:nvPr>
        </p:nvSpPr>
        <p:spPr/>
        <p:txBody>
          <a:bodyPr/>
          <a:lstStyle/>
          <a:p>
            <a:fld id="{EE24474F-BBD7-424D-B197-514FBBBD6817}" type="slidenum">
              <a:rPr lang="en-GB" altLang="en-US" smtClean="0"/>
              <a:pPr/>
              <a:t>12</a:t>
            </a:fld>
            <a:endParaRPr lang="en-GB" altLang="en-US"/>
          </a:p>
        </p:txBody>
      </p:sp>
    </p:spTree>
    <p:extLst>
      <p:ext uri="{BB962C8B-B14F-4D97-AF65-F5344CB8AC3E}">
        <p14:creationId xmlns:p14="http://schemas.microsoft.com/office/powerpoint/2010/main" val="3010745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2862"/>
            <a:ext cx="8976320" cy="793850"/>
          </a:xfrm>
        </p:spPr>
        <p:txBody>
          <a:bodyPr>
            <a:normAutofit/>
          </a:bodyPr>
          <a:lstStyle/>
          <a:p>
            <a:r>
              <a:rPr lang="en-GB" sz="3600" dirty="0"/>
              <a:t>Priority Sectors</a:t>
            </a:r>
          </a:p>
        </p:txBody>
      </p:sp>
      <p:sp>
        <p:nvSpPr>
          <p:cNvPr id="3" name="Content Placeholder 2"/>
          <p:cNvSpPr>
            <a:spLocks noGrp="1"/>
          </p:cNvSpPr>
          <p:nvPr>
            <p:ph sz="half" idx="1"/>
          </p:nvPr>
        </p:nvSpPr>
        <p:spPr>
          <a:xfrm>
            <a:off x="694267" y="1557867"/>
            <a:ext cx="9279465" cy="4619096"/>
          </a:xfrm>
        </p:spPr>
        <p:txBody>
          <a:bodyPr/>
          <a:lstStyle/>
          <a:p>
            <a:pPr marL="0" indent="0">
              <a:buNone/>
            </a:pPr>
            <a:r>
              <a:rPr lang="en-US" dirty="0">
                <a:solidFill>
                  <a:schemeClr val="tx1"/>
                </a:solidFill>
              </a:rPr>
              <a:t>More sustainable approach in EU priority sectors </a:t>
            </a:r>
            <a:r>
              <a:rPr lang="en-US" sz="2000" dirty="0">
                <a:solidFill>
                  <a:schemeClr val="tx1"/>
                </a:solidFill>
              </a:rPr>
              <a:t>(Plastics, critical raw materials, construction and demolition waste, biomass and bio-based products, food waste)</a:t>
            </a:r>
          </a:p>
          <a:p>
            <a:pPr marL="0" indent="0">
              <a:buNone/>
            </a:pPr>
            <a:endParaRPr lang="en-US" sz="2000" dirty="0"/>
          </a:p>
          <a:p>
            <a:pPr>
              <a:buFont typeface="Wingdings" panose="05000000000000000000" pitchFamily="2" charset="2"/>
              <a:buChar char="ü"/>
            </a:pPr>
            <a:r>
              <a:rPr lang="en-US" sz="1800" dirty="0"/>
              <a:t>Plastics - </a:t>
            </a:r>
            <a:r>
              <a:rPr lang="en-GB" sz="1800" dirty="0"/>
              <a:t>CEN/TC 249 -  ‘Plastics’  - Standards on biodegradability of plastic materials </a:t>
            </a:r>
          </a:p>
          <a:p>
            <a:pPr>
              <a:buFont typeface="Wingdings" panose="05000000000000000000" pitchFamily="2" charset="2"/>
              <a:buChar char="ü"/>
            </a:pPr>
            <a:r>
              <a:rPr lang="en-GB" sz="1800" dirty="0"/>
              <a:t>TS 50625-5:  Collection, logistics &amp; treatment requirements for WEEE -- Part 5: Specification for the end-processing of WEEE fractions- copper and precious metals </a:t>
            </a:r>
          </a:p>
          <a:p>
            <a:pPr>
              <a:buFont typeface="Wingdings" panose="05000000000000000000" pitchFamily="2" charset="2"/>
              <a:buChar char="ü"/>
            </a:pPr>
            <a:r>
              <a:rPr lang="en-US" sz="1800" dirty="0"/>
              <a:t>Construction - 12 European Standards on sustainability of construction works</a:t>
            </a:r>
          </a:p>
          <a:p>
            <a:pPr>
              <a:buFont typeface="Wingdings" panose="05000000000000000000" pitchFamily="2" charset="2"/>
              <a:buChar char="ü"/>
            </a:pPr>
            <a:r>
              <a:rPr lang="en-US" sz="1800" dirty="0"/>
              <a:t>Biomass and bio-based products - EN 16760 on LCA of bio-based products and EN 16751 on sustainability of bio-based products; </a:t>
            </a:r>
          </a:p>
          <a:p>
            <a:pPr>
              <a:buFont typeface="Wingdings" panose="05000000000000000000" pitchFamily="2" charset="2"/>
              <a:buChar char="ü"/>
            </a:pPr>
            <a:r>
              <a:rPr lang="en-GB" sz="1800" dirty="0"/>
              <a:t>CEN/TC 454 Algae and algae products </a:t>
            </a:r>
            <a:endParaRPr lang="en-GB" dirty="0"/>
          </a:p>
        </p:txBody>
      </p:sp>
      <p:sp>
        <p:nvSpPr>
          <p:cNvPr id="5" name="Date Placeholder 4">
            <a:extLst>
              <a:ext uri="{FF2B5EF4-FFF2-40B4-BE49-F238E27FC236}">
                <a16:creationId xmlns:a16="http://schemas.microsoft.com/office/drawing/2014/main" id="{5B0A4ACD-E0C7-4393-9F4A-01109E3099C8}"/>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4516677E-B573-4533-8571-4D4AD5C7403A}"/>
              </a:ext>
            </a:extLst>
          </p:cNvPr>
          <p:cNvSpPr>
            <a:spLocks noGrp="1"/>
          </p:cNvSpPr>
          <p:nvPr>
            <p:ph type="sldNum" sz="quarter" idx="12"/>
          </p:nvPr>
        </p:nvSpPr>
        <p:spPr/>
        <p:txBody>
          <a:bodyPr/>
          <a:lstStyle/>
          <a:p>
            <a:fld id="{EE24474F-BBD7-424D-B197-514FBBBD6817}" type="slidenum">
              <a:rPr lang="en-GB" altLang="en-US" smtClean="0"/>
              <a:pPr/>
              <a:t>13</a:t>
            </a:fld>
            <a:endParaRPr lang="en-GB" altLang="en-US"/>
          </a:p>
        </p:txBody>
      </p:sp>
    </p:spTree>
    <p:extLst>
      <p:ext uri="{BB962C8B-B14F-4D97-AF65-F5344CB8AC3E}">
        <p14:creationId xmlns:p14="http://schemas.microsoft.com/office/powerpoint/2010/main" val="2590371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0757"/>
            <a:ext cx="8965813" cy="857469"/>
          </a:xfrm>
        </p:spPr>
        <p:txBody>
          <a:bodyPr>
            <a:normAutofit/>
          </a:bodyPr>
          <a:lstStyle/>
          <a:p>
            <a:r>
              <a:rPr lang="en-GB" sz="3600" dirty="0"/>
              <a:t>Support for Standard Writers</a:t>
            </a:r>
          </a:p>
        </p:txBody>
      </p:sp>
      <p:sp>
        <p:nvSpPr>
          <p:cNvPr id="3" name="Content Placeholder 2"/>
          <p:cNvSpPr>
            <a:spLocks noGrp="1"/>
          </p:cNvSpPr>
          <p:nvPr>
            <p:ph sz="half" idx="1"/>
          </p:nvPr>
        </p:nvSpPr>
        <p:spPr>
          <a:xfrm>
            <a:off x="830357" y="881784"/>
            <a:ext cx="8965813" cy="4923480"/>
          </a:xfrm>
        </p:spPr>
        <p:txBody>
          <a:bodyPr>
            <a:normAutofit fontScale="92500" lnSpcReduction="10000"/>
          </a:bodyPr>
          <a:lstStyle/>
          <a:p>
            <a:pPr marL="457200" lvl="1">
              <a:buNone/>
              <a:defRPr/>
            </a:pPr>
            <a:r>
              <a:rPr lang="en-GB" sz="2800" dirty="0">
                <a:solidFill>
                  <a:schemeClr val="tx1"/>
                </a:solidFill>
              </a:rPr>
              <a:t>Training – </a:t>
            </a:r>
            <a:r>
              <a:rPr lang="en-GB" sz="2000" dirty="0"/>
              <a:t>webinars, environmental e-learning and workshops</a:t>
            </a:r>
          </a:p>
          <a:p>
            <a:pPr marL="457200" lvl="1">
              <a:lnSpc>
                <a:spcPct val="150000"/>
              </a:lnSpc>
              <a:buNone/>
              <a:defRPr/>
            </a:pPr>
            <a:r>
              <a:rPr lang="en-GB" sz="2800" dirty="0">
                <a:solidFill>
                  <a:schemeClr val="tx1"/>
                </a:solidFill>
              </a:rPr>
              <a:t>Guidance documents</a:t>
            </a:r>
          </a:p>
          <a:p>
            <a:pPr marL="1028700" lvl="2" indent="-342900">
              <a:lnSpc>
                <a:spcPct val="100000"/>
              </a:lnSpc>
              <a:defRPr/>
            </a:pPr>
            <a:r>
              <a:rPr lang="en-GB" sz="2400" dirty="0">
                <a:solidFill>
                  <a:schemeClr val="tx1"/>
                </a:solidFill>
              </a:rPr>
              <a:t>CEN Guide 4 (ISO Guide 64) </a:t>
            </a:r>
            <a:r>
              <a:rPr lang="en-GB" dirty="0"/>
              <a:t>for addressing environmental issues in product standards (2008)</a:t>
            </a:r>
          </a:p>
          <a:p>
            <a:pPr marL="1028700" lvl="2" indent="-342900">
              <a:lnSpc>
                <a:spcPct val="100000"/>
              </a:lnSpc>
              <a:defRPr/>
            </a:pPr>
            <a:r>
              <a:rPr lang="en-GB" sz="2400" dirty="0">
                <a:solidFill>
                  <a:schemeClr val="tx1"/>
                </a:solidFill>
              </a:rPr>
              <a:t>CEN- CENELEC Guide 33 </a:t>
            </a:r>
            <a:r>
              <a:rPr lang="en-GB" dirty="0"/>
              <a:t>for addressing environmental issues in testing standards (2016)</a:t>
            </a:r>
          </a:p>
          <a:p>
            <a:pPr marL="1028700" lvl="2" indent="-342900">
              <a:lnSpc>
                <a:spcPct val="100000"/>
              </a:lnSpc>
              <a:defRPr/>
            </a:pPr>
            <a:r>
              <a:rPr lang="en-GB" sz="2400" dirty="0">
                <a:solidFill>
                  <a:schemeClr val="tx1"/>
                </a:solidFill>
              </a:rPr>
              <a:t>CEN Guide 15  </a:t>
            </a:r>
            <a:r>
              <a:rPr lang="en-GB" dirty="0"/>
              <a:t>for the development of service standards (2012)</a:t>
            </a:r>
          </a:p>
          <a:p>
            <a:pPr marL="1028700" lvl="2" indent="-342900">
              <a:lnSpc>
                <a:spcPct val="100000"/>
              </a:lnSpc>
              <a:defRPr/>
            </a:pPr>
            <a:r>
              <a:rPr lang="en-GB" sz="2400" dirty="0">
                <a:solidFill>
                  <a:schemeClr val="tx1"/>
                </a:solidFill>
              </a:rPr>
              <a:t>CEN Guide 16 </a:t>
            </a:r>
            <a:r>
              <a:rPr lang="en-GB" dirty="0"/>
              <a:t>for addressing chemicals in standards for consumer-relevant products (2017)</a:t>
            </a:r>
          </a:p>
          <a:p>
            <a:pPr marL="457200" lvl="1">
              <a:lnSpc>
                <a:spcPct val="100000"/>
              </a:lnSpc>
              <a:buNone/>
              <a:defRPr/>
            </a:pPr>
            <a:r>
              <a:rPr lang="en-GB" dirty="0">
                <a:solidFill>
                  <a:schemeClr val="tx1"/>
                </a:solidFill>
              </a:rPr>
              <a:t>CEN Environmental Helpdesk</a:t>
            </a:r>
            <a:r>
              <a:rPr lang="en-GB" sz="2800" dirty="0">
                <a:solidFill>
                  <a:schemeClr val="tx1"/>
                </a:solidFill>
              </a:rPr>
              <a:t> - </a:t>
            </a:r>
            <a:r>
              <a:rPr lang="en-GB" sz="2000" dirty="0"/>
              <a:t>provides information and support to CEN TCs and Working Groups when addressing  environmental issues in European Standards.</a:t>
            </a:r>
          </a:p>
          <a:p>
            <a:endParaRPr lang="en-GB" dirty="0"/>
          </a:p>
        </p:txBody>
      </p:sp>
      <p:sp>
        <p:nvSpPr>
          <p:cNvPr id="5" name="Date Placeholder 4">
            <a:extLst>
              <a:ext uri="{FF2B5EF4-FFF2-40B4-BE49-F238E27FC236}">
                <a16:creationId xmlns:a16="http://schemas.microsoft.com/office/drawing/2014/main" id="{86332464-D620-4899-A91B-E695BEABFBB8}"/>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E1509701-57F7-4F56-8650-F9B7411F9A11}"/>
              </a:ext>
            </a:extLst>
          </p:cNvPr>
          <p:cNvSpPr>
            <a:spLocks noGrp="1"/>
          </p:cNvSpPr>
          <p:nvPr>
            <p:ph type="sldNum" sz="quarter" idx="12"/>
          </p:nvPr>
        </p:nvSpPr>
        <p:spPr/>
        <p:txBody>
          <a:bodyPr/>
          <a:lstStyle/>
          <a:p>
            <a:fld id="{EE24474F-BBD7-424D-B197-514FBBBD6817}" type="slidenum">
              <a:rPr lang="en-GB" altLang="en-US" smtClean="0"/>
              <a:pPr/>
              <a:t>14</a:t>
            </a:fld>
            <a:endParaRPr lang="en-GB" altLang="en-US"/>
          </a:p>
        </p:txBody>
      </p:sp>
    </p:spTree>
    <p:extLst>
      <p:ext uri="{BB962C8B-B14F-4D97-AF65-F5344CB8AC3E}">
        <p14:creationId xmlns:p14="http://schemas.microsoft.com/office/powerpoint/2010/main" val="4155981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Climate Change</a:t>
            </a:r>
          </a:p>
        </p:txBody>
      </p:sp>
      <p:sp>
        <p:nvSpPr>
          <p:cNvPr id="4" name="Date Placeholder 3">
            <a:extLst>
              <a:ext uri="{FF2B5EF4-FFF2-40B4-BE49-F238E27FC236}">
                <a16:creationId xmlns:a16="http://schemas.microsoft.com/office/drawing/2014/main" id="{6CA8CA0D-7454-42D1-BCCD-BC9FC1CE3954}"/>
              </a:ext>
            </a:extLst>
          </p:cNvPr>
          <p:cNvSpPr>
            <a:spLocks noGrp="1"/>
          </p:cNvSpPr>
          <p:nvPr>
            <p:ph type="dt" sz="half" idx="10"/>
          </p:nvPr>
        </p:nvSpPr>
        <p:spPr/>
        <p:txBody>
          <a:bodyPr/>
          <a:lstStyle/>
          <a:p>
            <a:pPr>
              <a:defRPr/>
            </a:pPr>
            <a:r>
              <a:rPr lang="en-US"/>
              <a:t>© CEN CENELEC ETSI - 2018</a:t>
            </a:r>
            <a:endParaRPr lang="en-GB" dirty="0"/>
          </a:p>
        </p:txBody>
      </p:sp>
      <p:sp>
        <p:nvSpPr>
          <p:cNvPr id="5" name="Slide Number Placeholder 4">
            <a:extLst>
              <a:ext uri="{FF2B5EF4-FFF2-40B4-BE49-F238E27FC236}">
                <a16:creationId xmlns:a16="http://schemas.microsoft.com/office/drawing/2014/main" id="{F3422A7F-FBEB-436F-BFEB-27CF6441771B}"/>
              </a:ext>
            </a:extLst>
          </p:cNvPr>
          <p:cNvSpPr>
            <a:spLocks noGrp="1"/>
          </p:cNvSpPr>
          <p:nvPr>
            <p:ph type="sldNum" sz="quarter" idx="12"/>
          </p:nvPr>
        </p:nvSpPr>
        <p:spPr/>
        <p:txBody>
          <a:bodyPr/>
          <a:lstStyle/>
          <a:p>
            <a:fld id="{4B0F8DAE-200C-4069-A57F-67D6E8850155}" type="slidenum">
              <a:rPr lang="en-GB" altLang="en-US" smtClean="0"/>
              <a:pPr/>
              <a:t>15</a:t>
            </a:fld>
            <a:endParaRPr lang="en-GB" altLang="en-US"/>
          </a:p>
        </p:txBody>
      </p:sp>
    </p:spTree>
    <p:extLst>
      <p:ext uri="{BB962C8B-B14F-4D97-AF65-F5344CB8AC3E}">
        <p14:creationId xmlns:p14="http://schemas.microsoft.com/office/powerpoint/2010/main" val="419588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spect="1" noChangeArrowheads="1"/>
          </p:cNvSpPr>
          <p:nvPr>
            <p:ph type="title"/>
          </p:nvPr>
        </p:nvSpPr>
        <p:spPr>
          <a:xfrm>
            <a:off x="0" y="0"/>
            <a:ext cx="8976320" cy="982463"/>
          </a:xfrm>
        </p:spPr>
        <p:txBody>
          <a:bodyPr anchor="ctr">
            <a:normAutofit/>
          </a:bodyPr>
          <a:lstStyle/>
          <a:p>
            <a:pPr>
              <a:defRPr/>
            </a:pPr>
            <a:r>
              <a:rPr lang="en-GB" altLang="en-US" sz="3600" dirty="0"/>
              <a:t>Climate Change Related Activities </a:t>
            </a:r>
          </a:p>
        </p:txBody>
      </p:sp>
      <p:sp>
        <p:nvSpPr>
          <p:cNvPr id="12291" name="Rectangle 3"/>
          <p:cNvSpPr>
            <a:spLocks noChangeArrowheads="1"/>
          </p:cNvSpPr>
          <p:nvPr/>
        </p:nvSpPr>
        <p:spPr bwMode="auto">
          <a:xfrm>
            <a:off x="419102" y="1219200"/>
            <a:ext cx="8153398"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4013" indent="-354013">
              <a:spcBef>
                <a:spcPct val="20000"/>
              </a:spcBef>
              <a:buClr>
                <a:srgbClr val="1E887F"/>
              </a:buClr>
              <a:tabLst>
                <a:tab pos="622300" algn="l"/>
              </a:tabLst>
              <a:defRPr sz="2400">
                <a:solidFill>
                  <a:srgbClr val="00AFDB"/>
                </a:solidFill>
                <a:latin typeface="Verdana" panose="020B0604030504040204" pitchFamily="34" charset="0"/>
                <a:ea typeface="Verdana" panose="020B0604030504040204" pitchFamily="34" charset="0"/>
                <a:cs typeface="Verdana" panose="020B0604030504040204" pitchFamily="34" charset="0"/>
              </a:defRPr>
            </a:lvl1pPr>
            <a:lvl2pPr>
              <a:spcBef>
                <a:spcPct val="20000"/>
              </a:spcBef>
              <a:buClr>
                <a:srgbClr val="00AFDB"/>
              </a:buClr>
              <a:buFont typeface="Arial" panose="020B0604020202020204" pitchFamily="34" charset="0"/>
              <a:buChar char="•"/>
              <a:tabLst>
                <a:tab pos="622300" algn="l"/>
              </a:tabLst>
              <a:defRPr sz="24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073150" indent="-285750">
              <a:spcBef>
                <a:spcPct val="20000"/>
              </a:spcBef>
              <a:buClr>
                <a:srgbClr val="00AFDB"/>
              </a:buClr>
              <a:buFont typeface="Calibri" panose="020F0502020204030204" pitchFamily="34" charset="0"/>
              <a:buChar char="–"/>
              <a:tabLst>
                <a:tab pos="622300" algn="l"/>
              </a:tabLst>
              <a:defRPr sz="20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spcBef>
                <a:spcPct val="20000"/>
              </a:spcBef>
              <a:buClr>
                <a:srgbClr val="00AFDB"/>
              </a:buClr>
              <a:buFont typeface="Arial" panose="020B0604020202020204" pitchFamily="34" charset="0"/>
              <a:buChar char="»"/>
              <a:tabLst>
                <a:tab pos="622300" algn="l"/>
              </a:tabLst>
              <a:defRPr>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spcBef>
                <a:spcPct val="20000"/>
              </a:spcBef>
              <a:buClr>
                <a:srgbClr val="00449E"/>
              </a:buClr>
              <a:buFont typeface="Arial" panose="020B0604020202020204" pitchFamily="34" charset="0"/>
              <a:buChar char="•"/>
              <a:tabLst>
                <a:tab pos="622300" algn="l"/>
              </a:tabLst>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eaLnBrk="0" fontAlgn="base" hangingPunct="0">
              <a:spcBef>
                <a:spcPct val="20000"/>
              </a:spcBef>
              <a:spcAft>
                <a:spcPct val="0"/>
              </a:spcAft>
              <a:buClr>
                <a:srgbClr val="00449E"/>
              </a:buClr>
              <a:buFont typeface="Arial" panose="020B0604020202020204" pitchFamily="34" charset="0"/>
              <a:buChar char="•"/>
              <a:tabLst>
                <a:tab pos="622300" algn="l"/>
              </a:tabLst>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eaLnBrk="0" fontAlgn="base" hangingPunct="0">
              <a:spcBef>
                <a:spcPct val="20000"/>
              </a:spcBef>
              <a:spcAft>
                <a:spcPct val="0"/>
              </a:spcAft>
              <a:buClr>
                <a:srgbClr val="00449E"/>
              </a:buClr>
              <a:buFont typeface="Arial" panose="020B0604020202020204" pitchFamily="34" charset="0"/>
              <a:buChar char="•"/>
              <a:tabLst>
                <a:tab pos="622300" algn="l"/>
              </a:tabLst>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eaLnBrk="0" fontAlgn="base" hangingPunct="0">
              <a:spcBef>
                <a:spcPct val="20000"/>
              </a:spcBef>
              <a:spcAft>
                <a:spcPct val="0"/>
              </a:spcAft>
              <a:buClr>
                <a:srgbClr val="00449E"/>
              </a:buClr>
              <a:buFont typeface="Arial" panose="020B0604020202020204" pitchFamily="34" charset="0"/>
              <a:buChar char="•"/>
              <a:tabLst>
                <a:tab pos="622300" algn="l"/>
              </a:tabLst>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eaLnBrk="0" fontAlgn="base" hangingPunct="0">
              <a:spcBef>
                <a:spcPct val="20000"/>
              </a:spcBef>
              <a:spcAft>
                <a:spcPct val="0"/>
              </a:spcAft>
              <a:buClr>
                <a:srgbClr val="00449E"/>
              </a:buClr>
              <a:buFont typeface="Arial" panose="020B0604020202020204" pitchFamily="34" charset="0"/>
              <a:buChar char="•"/>
              <a:tabLst>
                <a:tab pos="622300" algn="l"/>
              </a:tabLst>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9pPr>
          </a:lstStyle>
          <a:p>
            <a:pPr marL="0" indent="0">
              <a:spcBef>
                <a:spcPct val="0"/>
              </a:spcBef>
              <a:buClr>
                <a:schemeClr val="tx2"/>
              </a:buClr>
              <a:defRPr/>
            </a:pPr>
            <a:r>
              <a:rPr lang="en-US" altLang="en-US" dirty="0">
                <a:solidFill>
                  <a:schemeClr val="tx1"/>
                </a:solidFill>
                <a:latin typeface="Century Gothic" panose="020B0502020202020204" pitchFamily="34" charset="0"/>
                <a:ea typeface="+mn-ea"/>
                <a:cs typeface="+mn-cs"/>
              </a:rPr>
              <a:t>CEN, CENELEC and ETSI contribute to the Paris objectives </a:t>
            </a:r>
            <a:r>
              <a:rPr lang="en-US" altLang="en-US" dirty="0">
                <a:solidFill>
                  <a:schemeClr val="accent1">
                    <a:lumMod val="50000"/>
                  </a:schemeClr>
                </a:solidFill>
                <a:latin typeface="Century Gothic" panose="020B0502020202020204" pitchFamily="34" charset="0"/>
                <a:ea typeface="+mn-ea"/>
                <a:cs typeface="+mn-cs"/>
              </a:rPr>
              <a:t>in close cooperation with</a:t>
            </a:r>
          </a:p>
          <a:p>
            <a:pPr marL="1062037" lvl="2" indent="-342900">
              <a:lnSpc>
                <a:spcPct val="150000"/>
              </a:lnSpc>
              <a:spcBef>
                <a:spcPct val="0"/>
              </a:spcBef>
              <a:buClr>
                <a:schemeClr val="tx2"/>
              </a:buClr>
              <a:buFont typeface="Wingdings" panose="05000000000000000000" pitchFamily="2" charset="2"/>
              <a:buChar char="Ø"/>
              <a:defRPr/>
            </a:pPr>
            <a:r>
              <a:rPr lang="en-US" altLang="en-US" sz="1600" dirty="0">
                <a:solidFill>
                  <a:schemeClr val="accent1">
                    <a:lumMod val="50000"/>
                  </a:schemeClr>
                </a:solidFill>
                <a:latin typeface="Century Gothic" panose="020B0502020202020204" pitchFamily="34" charset="0"/>
                <a:ea typeface="+mn-ea"/>
                <a:cs typeface="+mn-cs"/>
              </a:rPr>
              <a:t>European</a:t>
            </a:r>
            <a:r>
              <a:rPr lang="en-US" altLang="en-US" sz="1600" dirty="0">
                <a:solidFill>
                  <a:srgbClr val="00449E"/>
                </a:solidFill>
              </a:rPr>
              <a:t> </a:t>
            </a:r>
            <a:r>
              <a:rPr lang="en-US" altLang="en-US" sz="1600" dirty="0">
                <a:solidFill>
                  <a:schemeClr val="accent1">
                    <a:lumMod val="50000"/>
                  </a:schemeClr>
                </a:solidFill>
                <a:latin typeface="Century Gothic" panose="020B0502020202020204" pitchFamily="34" charset="0"/>
                <a:ea typeface="+mn-ea"/>
                <a:cs typeface="+mn-cs"/>
              </a:rPr>
              <a:t>Commission (policy implementation and mandates) </a:t>
            </a:r>
          </a:p>
          <a:p>
            <a:pPr marL="1062037" lvl="2" indent="-342900">
              <a:lnSpc>
                <a:spcPct val="150000"/>
              </a:lnSpc>
              <a:spcBef>
                <a:spcPct val="0"/>
              </a:spcBef>
              <a:buClr>
                <a:schemeClr val="tx2"/>
              </a:buClr>
              <a:buFont typeface="Wingdings" panose="05000000000000000000" pitchFamily="2" charset="2"/>
              <a:buChar char="Ø"/>
              <a:defRPr/>
            </a:pPr>
            <a:r>
              <a:rPr lang="en-US" altLang="en-US" sz="1600" dirty="0">
                <a:solidFill>
                  <a:schemeClr val="accent1">
                    <a:lumMod val="50000"/>
                  </a:schemeClr>
                </a:solidFill>
                <a:latin typeface="Century Gothic" panose="020B0502020202020204" pitchFamily="34" charset="0"/>
                <a:ea typeface="+mn-ea"/>
                <a:cs typeface="+mn-cs"/>
              </a:rPr>
              <a:t>ISO (standards and guide offered for international adoption)</a:t>
            </a:r>
          </a:p>
          <a:p>
            <a:pPr marL="1062037" lvl="2" indent="-342900">
              <a:lnSpc>
                <a:spcPct val="150000"/>
              </a:lnSpc>
              <a:spcBef>
                <a:spcPct val="0"/>
              </a:spcBef>
              <a:buClr>
                <a:schemeClr val="tx2"/>
              </a:buClr>
              <a:buFont typeface="Wingdings" panose="05000000000000000000" pitchFamily="2" charset="2"/>
              <a:buChar char="Ø"/>
              <a:defRPr/>
            </a:pPr>
            <a:r>
              <a:rPr lang="en-US" altLang="en-US" sz="1600" dirty="0">
                <a:solidFill>
                  <a:schemeClr val="accent1">
                    <a:lumMod val="50000"/>
                  </a:schemeClr>
                </a:solidFill>
                <a:latin typeface="Century Gothic" panose="020B0502020202020204" pitchFamily="34" charset="0"/>
                <a:ea typeface="+mn-ea"/>
                <a:cs typeface="+mn-cs"/>
              </a:rPr>
              <a:t>Investment banks (</a:t>
            </a:r>
            <a:r>
              <a:rPr lang="en-GB" altLang="en-US" sz="1600" dirty="0">
                <a:solidFill>
                  <a:schemeClr val="accent1">
                    <a:lumMod val="50000"/>
                  </a:schemeClr>
                </a:solidFill>
                <a:latin typeface="Century Gothic" panose="020B0502020202020204" pitchFamily="34" charset="0"/>
                <a:ea typeface="+mn-ea"/>
                <a:cs typeface="+mn-cs"/>
              </a:rPr>
              <a:t>standards contribute to mobilising investments)</a:t>
            </a:r>
          </a:p>
          <a:p>
            <a:pPr marL="446087" lvl="1" indent="-342900">
              <a:spcBef>
                <a:spcPct val="0"/>
              </a:spcBef>
              <a:buClr>
                <a:schemeClr val="tx2"/>
              </a:buClr>
              <a:buFont typeface="Wingdings" panose="05000000000000000000" pitchFamily="2" charset="2"/>
              <a:buChar char="ü"/>
              <a:defRPr/>
            </a:pPr>
            <a:r>
              <a:rPr lang="en-GB" altLang="en-US" sz="2000" dirty="0">
                <a:solidFill>
                  <a:schemeClr val="accent1">
                    <a:lumMod val="50000"/>
                  </a:schemeClr>
                </a:solidFill>
                <a:latin typeface="Century Gothic" panose="020B0502020202020204" pitchFamily="34" charset="0"/>
                <a:ea typeface="+mn-ea"/>
                <a:cs typeface="+mn-cs"/>
              </a:rPr>
              <a:t>Joint side event with ISO in COP 23 in 2017 and planned for COP 24 in 2018</a:t>
            </a:r>
          </a:p>
          <a:p>
            <a:pPr marL="0" indent="0">
              <a:spcBef>
                <a:spcPts val="1200"/>
              </a:spcBef>
              <a:buClr>
                <a:schemeClr val="tx2"/>
              </a:buClr>
              <a:defRPr/>
            </a:pPr>
            <a:r>
              <a:rPr lang="en-US" altLang="en-US" sz="2000" i="1" dirty="0">
                <a:solidFill>
                  <a:schemeClr val="accent1">
                    <a:lumMod val="50000"/>
                  </a:schemeClr>
                </a:solidFill>
                <a:latin typeface="Century Gothic" panose="020B0502020202020204" pitchFamily="34" charset="0"/>
                <a:ea typeface="+mn-ea"/>
                <a:cs typeface="+mn-cs"/>
              </a:rPr>
              <a:t>CEN-CLC Coordination Group on Adaptation to Climate Change (ACC-CG) - </a:t>
            </a:r>
            <a:r>
              <a:rPr lang="en-GB" altLang="en-US" sz="2000" i="1" dirty="0">
                <a:solidFill>
                  <a:schemeClr val="accent1">
                    <a:lumMod val="50000"/>
                  </a:schemeClr>
                </a:solidFill>
                <a:latin typeface="Century Gothic" panose="020B0502020202020204" pitchFamily="34" charset="0"/>
                <a:ea typeface="+mn-ea"/>
                <a:cs typeface="+mn-cs"/>
              </a:rPr>
              <a:t>advice and coordination of European standardization needs related to adaptation to climate change</a:t>
            </a:r>
          </a:p>
          <a:p>
            <a:pPr marL="0" indent="0">
              <a:spcBef>
                <a:spcPts val="1200"/>
              </a:spcBef>
              <a:buClr>
                <a:schemeClr val="tx2"/>
              </a:buClr>
              <a:defRPr/>
            </a:pPr>
            <a:r>
              <a:rPr lang="en-GB" altLang="en-US" sz="2000" i="1" dirty="0">
                <a:solidFill>
                  <a:schemeClr val="accent1">
                    <a:lumMod val="50000"/>
                  </a:schemeClr>
                </a:solidFill>
                <a:latin typeface="Century Gothic" panose="020B0502020202020204" pitchFamily="34" charset="0"/>
                <a:ea typeface="+mn-ea"/>
                <a:cs typeface="+mn-cs"/>
              </a:rPr>
              <a:t>ETSI joined the CEN-CLC ACC-CG to address the aspects of climate change to the telecommunication networks</a:t>
            </a:r>
            <a:endParaRPr lang="en-GB" altLang="en-US" sz="2000" dirty="0"/>
          </a:p>
          <a:p>
            <a:pPr eaLnBrk="1" hangingPunct="1">
              <a:lnSpc>
                <a:spcPct val="95000"/>
              </a:lnSpc>
              <a:spcBef>
                <a:spcPct val="0"/>
              </a:spcBef>
              <a:buClr>
                <a:srgbClr val="13508C"/>
              </a:buClr>
              <a:buFont typeface="Wingdings 3" panose="05040102010807070707" pitchFamily="18" charset="2"/>
              <a:buNone/>
            </a:pPr>
            <a:endParaRPr lang="en-US" altLang="en-US" sz="2000" dirty="0">
              <a:solidFill>
                <a:schemeClr val="tx1"/>
              </a:solidFill>
              <a:latin typeface="Arial" panose="020B0604020202020204" pitchFamily="34" charset="0"/>
            </a:endParaRPr>
          </a:p>
          <a:p>
            <a:pPr>
              <a:lnSpc>
                <a:spcPts val="1500"/>
              </a:lnSpc>
              <a:buClr>
                <a:srgbClr val="13508C"/>
              </a:buClr>
            </a:pPr>
            <a:endParaRPr lang="en-US" altLang="en-US" sz="2500" dirty="0">
              <a:solidFill>
                <a:schemeClr val="tx1"/>
              </a:solidFill>
              <a:latin typeface="Arial" panose="020B0604020202020204" pitchFamily="34" charset="0"/>
            </a:endParaRPr>
          </a:p>
        </p:txBody>
      </p:sp>
      <p:sp>
        <p:nvSpPr>
          <p:cNvPr id="12292" name="Slide Number Placeholder 3"/>
          <p:cNvSpPr>
            <a:spLocks noGrp="1"/>
          </p:cNvSpPr>
          <p:nvPr>
            <p:ph type="sldNum" sz="quarter" idx="4294967295"/>
          </p:nvPr>
        </p:nvSpPr>
        <p:spPr bwMode="auto">
          <a:xfrm>
            <a:off x="8328025" y="638175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E887F"/>
              </a:buClr>
              <a:defRPr sz="2400">
                <a:solidFill>
                  <a:srgbClr val="00AFDB"/>
                </a:solidFill>
                <a:latin typeface="Verdana" panose="020B0604030504040204" pitchFamily="34" charset="0"/>
                <a:ea typeface="Verdana" panose="020B0604030504040204" pitchFamily="34" charset="0"/>
                <a:cs typeface="Verdana" panose="020B0604030504040204" pitchFamily="34" charset="0"/>
              </a:defRPr>
            </a:lvl1pPr>
            <a:lvl2pPr marL="742950" indent="-285750">
              <a:spcBef>
                <a:spcPct val="20000"/>
              </a:spcBef>
              <a:buClr>
                <a:srgbClr val="00AFDB"/>
              </a:buClr>
              <a:buFont typeface="Arial" panose="020B0604020202020204" pitchFamily="34" charset="0"/>
              <a:buChar char="•"/>
              <a:defRPr sz="24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spcBef>
                <a:spcPct val="20000"/>
              </a:spcBef>
              <a:buClr>
                <a:srgbClr val="00AFDB"/>
              </a:buClr>
              <a:buFont typeface="Calibri" panose="020F0502020204030204" pitchFamily="34" charset="0"/>
              <a:buChar char="–"/>
              <a:defRPr sz="20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spcBef>
                <a:spcPct val="20000"/>
              </a:spcBef>
              <a:buClr>
                <a:srgbClr val="00AFDB"/>
              </a:buClr>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spcBef>
                <a:spcPct val="20000"/>
              </a:spcBef>
              <a:buClr>
                <a:srgbClr val="00449E"/>
              </a:buClr>
              <a:buFont typeface="Arial" panose="020B0604020202020204" pitchFamily="34" charset="0"/>
              <a:buChar char="•"/>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eaLnBrk="0" fontAlgn="base" hangingPunct="0">
              <a:spcBef>
                <a:spcPct val="20000"/>
              </a:spcBef>
              <a:spcAft>
                <a:spcPct val="0"/>
              </a:spcAft>
              <a:buClr>
                <a:srgbClr val="00449E"/>
              </a:buClr>
              <a:buFont typeface="Arial" panose="020B0604020202020204" pitchFamily="34" charset="0"/>
              <a:buChar char="•"/>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eaLnBrk="0" fontAlgn="base" hangingPunct="0">
              <a:spcBef>
                <a:spcPct val="20000"/>
              </a:spcBef>
              <a:spcAft>
                <a:spcPct val="0"/>
              </a:spcAft>
              <a:buClr>
                <a:srgbClr val="00449E"/>
              </a:buClr>
              <a:buFont typeface="Arial" panose="020B0604020202020204" pitchFamily="34" charset="0"/>
              <a:buChar char="•"/>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eaLnBrk="0" fontAlgn="base" hangingPunct="0">
              <a:spcBef>
                <a:spcPct val="20000"/>
              </a:spcBef>
              <a:spcAft>
                <a:spcPct val="0"/>
              </a:spcAft>
              <a:buClr>
                <a:srgbClr val="00449E"/>
              </a:buClr>
              <a:buFont typeface="Arial" panose="020B0604020202020204" pitchFamily="34" charset="0"/>
              <a:buChar char="•"/>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eaLnBrk="0" fontAlgn="base" hangingPunct="0">
              <a:spcBef>
                <a:spcPct val="20000"/>
              </a:spcBef>
              <a:spcAft>
                <a:spcPct val="0"/>
              </a:spcAft>
              <a:buClr>
                <a:srgbClr val="00449E"/>
              </a:buClr>
              <a:buFont typeface="Arial" panose="020B0604020202020204" pitchFamily="34" charset="0"/>
              <a:buChar char="•"/>
              <a:defRPr sz="1600" i="1">
                <a:solidFill>
                  <a:schemeClr val="tx1"/>
                </a:solidFill>
                <a:latin typeface="Verdana" panose="020B0604030504040204" pitchFamily="34" charset="0"/>
                <a:ea typeface="Verdana" panose="020B0604030504040204" pitchFamily="34" charset="0"/>
                <a:cs typeface="Verdana" panose="020B0604030504040204" pitchFamily="34" charset="0"/>
              </a:defRPr>
            </a:lvl9pPr>
          </a:lstStyle>
          <a:p>
            <a:pPr>
              <a:spcBef>
                <a:spcPct val="0"/>
              </a:spcBef>
              <a:buClrTx/>
            </a:pPr>
            <a:r>
              <a:rPr lang="fr-BE" altLang="en-US" sz="900" dirty="0">
                <a:solidFill>
                  <a:srgbClr val="95A0A9"/>
                </a:solidFill>
                <a:latin typeface="Vedana"/>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6164" y="4021956"/>
            <a:ext cx="3258067" cy="2160240"/>
          </a:xfrm>
          <a:prstGeom prst="rect">
            <a:avLst/>
          </a:prstGeom>
        </p:spPr>
      </p:pic>
      <p:sp>
        <p:nvSpPr>
          <p:cNvPr id="2" name="Date Placeholder 1">
            <a:extLst>
              <a:ext uri="{FF2B5EF4-FFF2-40B4-BE49-F238E27FC236}">
                <a16:creationId xmlns:a16="http://schemas.microsoft.com/office/drawing/2014/main" id="{F0BC074C-1D91-44EC-BA74-FE08A0EE4C22}"/>
              </a:ext>
            </a:extLst>
          </p:cNvPr>
          <p:cNvSpPr>
            <a:spLocks noGrp="1"/>
          </p:cNvSpPr>
          <p:nvPr>
            <p:ph type="dt" sz="half" idx="2"/>
          </p:nvPr>
        </p:nvSpPr>
        <p:spPr/>
        <p:txBody>
          <a:bodyPr/>
          <a:lstStyle/>
          <a:p>
            <a:pPr>
              <a:defRPr/>
            </a:pPr>
            <a:r>
              <a:rPr lang="en-US" dirty="0"/>
              <a:t>© CEN CENELEC ETSI - 2018</a:t>
            </a:r>
            <a:endParaRPr lang="en-GB" dirty="0"/>
          </a:p>
        </p:txBody>
      </p:sp>
    </p:spTree>
    <p:extLst>
      <p:ext uri="{BB962C8B-B14F-4D97-AF65-F5344CB8AC3E}">
        <p14:creationId xmlns:p14="http://schemas.microsoft.com/office/powerpoint/2010/main" val="409054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561"/>
            <a:ext cx="8976320" cy="901159"/>
          </a:xfrm>
        </p:spPr>
        <p:txBody>
          <a:bodyPr>
            <a:normAutofit/>
          </a:bodyPr>
          <a:lstStyle/>
          <a:p>
            <a:r>
              <a:rPr lang="en-GB" dirty="0"/>
              <a:t>Reduction of Green House Gas Emissions</a:t>
            </a:r>
          </a:p>
        </p:txBody>
      </p:sp>
      <p:sp>
        <p:nvSpPr>
          <p:cNvPr id="3" name="Content Placeholder 2"/>
          <p:cNvSpPr>
            <a:spLocks noGrp="1"/>
          </p:cNvSpPr>
          <p:nvPr>
            <p:ph sz="half" idx="1"/>
          </p:nvPr>
        </p:nvSpPr>
        <p:spPr>
          <a:xfrm>
            <a:off x="695400" y="1423491"/>
            <a:ext cx="10250715" cy="4351338"/>
          </a:xfrm>
        </p:spPr>
        <p:txBody>
          <a:bodyPr/>
          <a:lstStyle/>
          <a:p>
            <a:pPr marL="0" indent="0">
              <a:buNone/>
              <a:defRPr/>
            </a:pPr>
            <a:r>
              <a:rPr lang="en-US" altLang="en-US" sz="2400" dirty="0"/>
              <a:t>Published standards</a:t>
            </a:r>
          </a:p>
          <a:p>
            <a:pPr>
              <a:buFont typeface="Wingdings" panose="05000000000000000000" pitchFamily="2" charset="2"/>
              <a:buChar char="Ø"/>
            </a:pPr>
            <a:r>
              <a:rPr lang="en-US" altLang="en-US" sz="2000" dirty="0">
                <a:solidFill>
                  <a:srgbClr val="00449E"/>
                </a:solidFill>
              </a:rPr>
              <a:t>development of standards </a:t>
            </a:r>
            <a:r>
              <a:rPr lang="en-GB" altLang="en-US" sz="2000" dirty="0">
                <a:solidFill>
                  <a:srgbClr val="00449E"/>
                </a:solidFill>
              </a:rPr>
              <a:t>for assessing the green house gas emissions in energy intensive industries (</a:t>
            </a:r>
            <a:r>
              <a:rPr lang="en-GB" altLang="en-US" sz="2000" dirty="0" err="1">
                <a:solidFill>
                  <a:srgbClr val="00449E"/>
                </a:solidFill>
              </a:rPr>
              <a:t>i</a:t>
            </a:r>
            <a:r>
              <a:rPr lang="en-US" sz="2000" dirty="0" err="1">
                <a:solidFill>
                  <a:srgbClr val="00449E"/>
                </a:solidFill>
              </a:rPr>
              <a:t>ron</a:t>
            </a:r>
            <a:r>
              <a:rPr lang="en-US" sz="2000" dirty="0">
                <a:solidFill>
                  <a:srgbClr val="00449E"/>
                </a:solidFill>
              </a:rPr>
              <a:t> and steel, c</a:t>
            </a:r>
            <a:r>
              <a:rPr lang="en-GB" sz="2000" dirty="0" err="1">
                <a:solidFill>
                  <a:srgbClr val="00449E"/>
                </a:solidFill>
              </a:rPr>
              <a:t>ement</a:t>
            </a:r>
            <a:r>
              <a:rPr lang="en-GB" sz="2000" dirty="0">
                <a:solidFill>
                  <a:srgbClr val="00449E"/>
                </a:solidFill>
              </a:rPr>
              <a:t>, aluminium, lime, ferroalloy)</a:t>
            </a:r>
            <a:endParaRPr lang="en-GB" altLang="en-US" sz="2000" dirty="0">
              <a:solidFill>
                <a:srgbClr val="00449E"/>
              </a:solidFill>
            </a:endParaRPr>
          </a:p>
          <a:p>
            <a:pPr lvl="1">
              <a:buFont typeface="Wingdings" panose="05000000000000000000" pitchFamily="2" charset="2"/>
              <a:buChar char="ü"/>
              <a:defRPr/>
            </a:pPr>
            <a:r>
              <a:rPr lang="en-US" sz="2000" dirty="0">
                <a:solidFill>
                  <a:srgbClr val="00449E"/>
                </a:solidFill>
              </a:rPr>
              <a:t>six sector-specific standards, EN 19694 Part 1-6 </a:t>
            </a:r>
            <a:r>
              <a:rPr lang="en-GB" altLang="en-US" sz="2000" dirty="0">
                <a:solidFill>
                  <a:srgbClr val="00449E"/>
                </a:solidFill>
              </a:rPr>
              <a:t>published in July 2016. A</a:t>
            </a:r>
            <a:r>
              <a:rPr lang="en-GB" sz="2000" dirty="0">
                <a:solidFill>
                  <a:srgbClr val="00449E"/>
                </a:solidFill>
              </a:rPr>
              <a:t>doption at ISO level is ongoing</a:t>
            </a:r>
          </a:p>
          <a:p>
            <a:pPr marL="228600" lvl="1">
              <a:spcBef>
                <a:spcPts val="1000"/>
              </a:spcBef>
              <a:buFont typeface="Wingdings" panose="05000000000000000000" pitchFamily="2" charset="2"/>
              <a:buChar char="Ø"/>
              <a:defRPr/>
            </a:pPr>
            <a:r>
              <a:rPr lang="en-GB" sz="2000" dirty="0">
                <a:solidFill>
                  <a:srgbClr val="00449E"/>
                </a:solidFill>
              </a:rPr>
              <a:t>methodology for calculation and declaration of energy consumption and GHG emissions of transport services (freight and passenger) - EN 16258</a:t>
            </a:r>
          </a:p>
          <a:p>
            <a:pPr marL="0" indent="0">
              <a:buNone/>
              <a:defRPr/>
            </a:pPr>
            <a:r>
              <a:rPr lang="en-GB" sz="2400" dirty="0"/>
              <a:t>Standards to be developed</a:t>
            </a:r>
          </a:p>
          <a:p>
            <a:pPr>
              <a:buFont typeface="Wingdings" panose="05000000000000000000" pitchFamily="2" charset="2"/>
              <a:buChar char="Ø"/>
              <a:defRPr/>
            </a:pPr>
            <a:r>
              <a:rPr lang="en-GB" sz="2000" dirty="0">
                <a:solidFill>
                  <a:srgbClr val="00449E"/>
                </a:solidFill>
              </a:rPr>
              <a:t>Reduction of fluorinated greenhouse gases and the uptake of refrigerants with lower global warming potential</a:t>
            </a:r>
            <a:endParaRPr lang="en-GB" altLang="en-US" sz="2000" dirty="0">
              <a:solidFill>
                <a:srgbClr val="00449E"/>
              </a:solidFill>
            </a:endParaRPr>
          </a:p>
          <a:p>
            <a:pPr>
              <a:buFont typeface="Wingdings" panose="05000000000000000000" pitchFamily="2" charset="2"/>
              <a:buChar char="Ø"/>
              <a:defRPr/>
            </a:pPr>
            <a:endParaRPr lang="en-GB" altLang="en-US" sz="2400" dirty="0">
              <a:solidFill>
                <a:srgbClr val="00449E"/>
              </a:solidFill>
            </a:endParaRPr>
          </a:p>
          <a:p>
            <a:pPr lvl="4"/>
            <a:endParaRPr lang="en-GB" dirty="0">
              <a:solidFill>
                <a:srgbClr val="00449E"/>
              </a:solidFill>
            </a:endParaRPr>
          </a:p>
          <a:p>
            <a:pPr marL="0" indent="0">
              <a:buNone/>
            </a:pPr>
            <a:endParaRPr lang="en-GB" dirty="0"/>
          </a:p>
        </p:txBody>
      </p:sp>
      <p:sp>
        <p:nvSpPr>
          <p:cNvPr id="4" name="Date Placeholder 3">
            <a:extLst>
              <a:ext uri="{FF2B5EF4-FFF2-40B4-BE49-F238E27FC236}">
                <a16:creationId xmlns:a16="http://schemas.microsoft.com/office/drawing/2014/main" id="{DB1FB52D-4C08-4633-8ED7-7C66FE69115F}"/>
              </a:ext>
            </a:extLst>
          </p:cNvPr>
          <p:cNvSpPr>
            <a:spLocks noGrp="1"/>
          </p:cNvSpPr>
          <p:nvPr>
            <p:ph type="dt" sz="half" idx="10"/>
          </p:nvPr>
        </p:nvSpPr>
        <p:spPr/>
        <p:txBody>
          <a:bodyPr/>
          <a:lstStyle/>
          <a:p>
            <a:pPr>
              <a:defRPr/>
            </a:pPr>
            <a:r>
              <a:rPr lang="en-US"/>
              <a:t>© CEN CENELEC ETSI - 2018</a:t>
            </a:r>
            <a:endParaRPr lang="en-GB"/>
          </a:p>
        </p:txBody>
      </p:sp>
      <p:sp>
        <p:nvSpPr>
          <p:cNvPr id="5" name="Slide Number Placeholder 4">
            <a:extLst>
              <a:ext uri="{FF2B5EF4-FFF2-40B4-BE49-F238E27FC236}">
                <a16:creationId xmlns:a16="http://schemas.microsoft.com/office/drawing/2014/main" id="{00F43F4D-1B65-4CDA-8415-5A5FF697782A}"/>
              </a:ext>
            </a:extLst>
          </p:cNvPr>
          <p:cNvSpPr>
            <a:spLocks noGrp="1"/>
          </p:cNvSpPr>
          <p:nvPr>
            <p:ph type="sldNum" sz="quarter" idx="12"/>
          </p:nvPr>
        </p:nvSpPr>
        <p:spPr/>
        <p:txBody>
          <a:bodyPr/>
          <a:lstStyle/>
          <a:p>
            <a:fld id="{EE24474F-BBD7-424D-B197-514FBBBD6817}" type="slidenum">
              <a:rPr lang="en-GB" altLang="en-US" smtClean="0"/>
              <a:pPr/>
              <a:t>17</a:t>
            </a:fld>
            <a:endParaRPr lang="en-GB" altLang="en-US"/>
          </a:p>
        </p:txBody>
      </p:sp>
    </p:spTree>
    <p:extLst>
      <p:ext uri="{BB962C8B-B14F-4D97-AF65-F5344CB8AC3E}">
        <p14:creationId xmlns:p14="http://schemas.microsoft.com/office/powerpoint/2010/main" val="1333984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76320" cy="908720"/>
          </a:xfrm>
        </p:spPr>
        <p:txBody>
          <a:bodyPr>
            <a:normAutofit/>
          </a:bodyPr>
          <a:lstStyle/>
          <a:p>
            <a:r>
              <a:rPr lang="en-GB" sz="3600" dirty="0"/>
              <a:t>Climate Change Adaptation</a:t>
            </a:r>
          </a:p>
        </p:txBody>
      </p:sp>
      <p:sp>
        <p:nvSpPr>
          <p:cNvPr id="3" name="Content Placeholder 2"/>
          <p:cNvSpPr>
            <a:spLocks noGrp="1"/>
          </p:cNvSpPr>
          <p:nvPr>
            <p:ph sz="half" idx="1"/>
          </p:nvPr>
        </p:nvSpPr>
        <p:spPr>
          <a:xfrm>
            <a:off x="838200" y="1527464"/>
            <a:ext cx="9135532" cy="4649499"/>
          </a:xfrm>
        </p:spPr>
        <p:txBody>
          <a:bodyPr>
            <a:normAutofit lnSpcReduction="10000"/>
          </a:bodyPr>
          <a:lstStyle/>
          <a:p>
            <a:pPr marL="0" indent="0">
              <a:buNone/>
            </a:pPr>
            <a:r>
              <a:rPr lang="en-GB" sz="2400" dirty="0">
                <a:solidFill>
                  <a:schemeClr val="tx1"/>
                </a:solidFill>
              </a:rPr>
              <a:t>Supporting the implementation of the EU Strategy on Adaptation to Climate Change</a:t>
            </a:r>
          </a:p>
          <a:p>
            <a:pPr>
              <a:buFont typeface="Wingdings" panose="05000000000000000000" pitchFamily="2" charset="2"/>
              <a:buChar char="Ø"/>
            </a:pPr>
            <a:r>
              <a:rPr lang="en-GB" sz="2400" dirty="0"/>
              <a:t>Objective - To contribute to building and maintaining a more climate resilient infrastructure throughout the EU in the key sectors (transport infrastructure, energy infrastructure, and construction) as well as telecommunication infrastructure </a:t>
            </a:r>
          </a:p>
          <a:p>
            <a:pPr lvl="1">
              <a:buFont typeface="Wingdings" panose="05000000000000000000" pitchFamily="2" charset="2"/>
              <a:buChar char="ü"/>
            </a:pPr>
            <a:r>
              <a:rPr lang="en-GB" sz="2000" dirty="0">
                <a:hlinkClick r:id="rId3"/>
              </a:rPr>
              <a:t>CEN-CENELEC Guide 32</a:t>
            </a:r>
            <a:r>
              <a:rPr lang="en-GB" sz="2000" dirty="0"/>
              <a:t> - Guide for standard writers on how to address climate change adaptation in standards (2016) – offered to ISO and IEC for adoption</a:t>
            </a:r>
          </a:p>
          <a:p>
            <a:pPr lvl="1">
              <a:buFont typeface="Wingdings" panose="05000000000000000000" pitchFamily="2" charset="2"/>
              <a:buChar char="ü"/>
            </a:pPr>
            <a:r>
              <a:rPr lang="en-GB" sz="2000" dirty="0">
                <a:solidFill>
                  <a:schemeClr val="tx2"/>
                </a:solidFill>
              </a:rPr>
              <a:t>List of priority standards to be revised or developed identified in 2017 and the revision started in 2018</a:t>
            </a:r>
          </a:p>
          <a:p>
            <a:pPr lvl="1">
              <a:buFont typeface="Wingdings" panose="05000000000000000000" pitchFamily="2" charset="2"/>
              <a:buChar char="ü"/>
            </a:pPr>
            <a:r>
              <a:rPr lang="en-GB" sz="2000" dirty="0">
                <a:solidFill>
                  <a:schemeClr val="tx2"/>
                </a:solidFill>
              </a:rPr>
              <a:t>Tailored guidance for standard writers on climate data use</a:t>
            </a:r>
          </a:p>
          <a:p>
            <a:endParaRPr lang="en-GB" dirty="0"/>
          </a:p>
        </p:txBody>
      </p:sp>
      <p:sp>
        <p:nvSpPr>
          <p:cNvPr id="5" name="Date Placeholder 4">
            <a:extLst>
              <a:ext uri="{FF2B5EF4-FFF2-40B4-BE49-F238E27FC236}">
                <a16:creationId xmlns:a16="http://schemas.microsoft.com/office/drawing/2014/main" id="{E03A3837-51ED-4265-9037-FF749DEC7050}"/>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91DEE817-3B11-4DE6-B599-47646A9CCB42}"/>
              </a:ext>
            </a:extLst>
          </p:cNvPr>
          <p:cNvSpPr>
            <a:spLocks noGrp="1"/>
          </p:cNvSpPr>
          <p:nvPr>
            <p:ph type="sldNum" sz="quarter" idx="12"/>
          </p:nvPr>
        </p:nvSpPr>
        <p:spPr/>
        <p:txBody>
          <a:bodyPr/>
          <a:lstStyle/>
          <a:p>
            <a:fld id="{EE24474F-BBD7-424D-B197-514FBBBD6817}" type="slidenum">
              <a:rPr lang="en-GB" altLang="en-US" smtClean="0"/>
              <a:pPr/>
              <a:t>18</a:t>
            </a:fld>
            <a:endParaRPr lang="en-GB" altLang="en-US"/>
          </a:p>
        </p:txBody>
      </p:sp>
    </p:spTree>
    <p:extLst>
      <p:ext uri="{BB962C8B-B14F-4D97-AF65-F5344CB8AC3E}">
        <p14:creationId xmlns:p14="http://schemas.microsoft.com/office/powerpoint/2010/main" val="3484526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76320" cy="896013"/>
          </a:xfrm>
        </p:spPr>
        <p:txBody>
          <a:bodyPr>
            <a:normAutofit/>
          </a:bodyPr>
          <a:lstStyle/>
          <a:p>
            <a:r>
              <a:rPr lang="en-GB" sz="3600" dirty="0"/>
              <a:t>Making Circular Economy Reality</a:t>
            </a:r>
          </a:p>
        </p:txBody>
      </p:sp>
      <p:sp>
        <p:nvSpPr>
          <p:cNvPr id="3" name="Content Placeholder 2"/>
          <p:cNvSpPr>
            <a:spLocks noGrp="1"/>
          </p:cNvSpPr>
          <p:nvPr>
            <p:ph idx="1"/>
          </p:nvPr>
        </p:nvSpPr>
        <p:spPr/>
        <p:txBody>
          <a:bodyPr>
            <a:normAutofit/>
          </a:bodyPr>
          <a:lstStyle/>
          <a:p>
            <a:pPr marL="0" indent="0">
              <a:buNone/>
            </a:pPr>
            <a:r>
              <a:rPr lang="en-US" sz="2400" dirty="0"/>
              <a:t>Requires a systems-wide transformation and the long-term involvement of:</a:t>
            </a:r>
          </a:p>
          <a:p>
            <a:r>
              <a:rPr lang="en-US" sz="2400" dirty="0"/>
              <a:t>States and governments</a:t>
            </a:r>
          </a:p>
          <a:p>
            <a:r>
              <a:rPr lang="en-US" sz="2400" dirty="0"/>
              <a:t>Regions and cities</a:t>
            </a:r>
          </a:p>
          <a:p>
            <a:r>
              <a:rPr lang="en-US" sz="2400" dirty="0"/>
              <a:t>Industry and Businesses</a:t>
            </a:r>
          </a:p>
          <a:p>
            <a:r>
              <a:rPr lang="en-US" sz="2400" dirty="0"/>
              <a:t>Citizens</a:t>
            </a:r>
          </a:p>
          <a:p>
            <a:pPr marL="0" indent="0">
              <a:buNone/>
            </a:pPr>
            <a:endParaRPr lang="en-US" sz="2400" dirty="0"/>
          </a:p>
          <a:p>
            <a:pPr marL="0" indent="0">
              <a:buNone/>
            </a:pPr>
            <a:endParaRPr lang="en-US" sz="2400" dirty="0"/>
          </a:p>
          <a:p>
            <a:pPr marL="0" indent="0">
              <a:buNone/>
            </a:pPr>
            <a:r>
              <a:rPr lang="en-US" sz="2400" dirty="0"/>
              <a:t>		Needs to develop globally </a:t>
            </a:r>
          </a:p>
          <a:p>
            <a:endParaRPr lang="en-GB" dirty="0"/>
          </a:p>
        </p:txBody>
      </p:sp>
      <p:pic>
        <p:nvPicPr>
          <p:cNvPr id="4" name="Picture 6" descr="C:\Users\namand\AppData\Local\Microsoft\Windows\Temporary Internet Files\Content.IE5\G4QM60PX\Untitled[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804" y="3091456"/>
            <a:ext cx="3301197" cy="286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ate Placeholder 4">
            <a:extLst>
              <a:ext uri="{FF2B5EF4-FFF2-40B4-BE49-F238E27FC236}">
                <a16:creationId xmlns:a16="http://schemas.microsoft.com/office/drawing/2014/main" id="{AF78A10B-DDF4-44FC-B417-CEEC19B78777}"/>
              </a:ext>
            </a:extLst>
          </p:cNvPr>
          <p:cNvSpPr>
            <a:spLocks noGrp="1"/>
          </p:cNvSpPr>
          <p:nvPr>
            <p:ph type="dt" sz="half" idx="2"/>
          </p:nvPr>
        </p:nvSpPr>
        <p:spPr/>
        <p:txBody>
          <a:bodyPr/>
          <a:lstStyle/>
          <a:p>
            <a:pPr>
              <a:defRPr/>
            </a:pPr>
            <a:r>
              <a:rPr lang="en-US"/>
              <a:t>© CEN CENELEC ETSI - 2018</a:t>
            </a:r>
            <a:endParaRPr lang="en-GB" dirty="0"/>
          </a:p>
        </p:txBody>
      </p:sp>
      <p:sp>
        <p:nvSpPr>
          <p:cNvPr id="7" name="Slide Number Placeholder 6">
            <a:extLst>
              <a:ext uri="{FF2B5EF4-FFF2-40B4-BE49-F238E27FC236}">
                <a16:creationId xmlns:a16="http://schemas.microsoft.com/office/drawing/2014/main" id="{96FC9957-4ED2-451E-AB46-B4BF2C77A611}"/>
              </a:ext>
            </a:extLst>
          </p:cNvPr>
          <p:cNvSpPr>
            <a:spLocks noGrp="1"/>
          </p:cNvSpPr>
          <p:nvPr>
            <p:ph type="sldNum" sz="quarter" idx="12"/>
          </p:nvPr>
        </p:nvSpPr>
        <p:spPr/>
        <p:txBody>
          <a:bodyPr/>
          <a:lstStyle/>
          <a:p>
            <a:fld id="{E600C78D-AE5E-433F-ADF0-C5B27CAB4ADD}" type="slidenum">
              <a:rPr lang="en-GB" altLang="en-US" smtClean="0"/>
              <a:pPr/>
              <a:t>19</a:t>
            </a:fld>
            <a:endParaRPr lang="en-GB" altLang="en-US"/>
          </a:p>
        </p:txBody>
      </p:sp>
      <p:sp>
        <p:nvSpPr>
          <p:cNvPr id="8" name="Right Arrow 5">
            <a:extLst>
              <a:ext uri="{FF2B5EF4-FFF2-40B4-BE49-F238E27FC236}">
                <a16:creationId xmlns:a16="http://schemas.microsoft.com/office/drawing/2014/main" id="{F9502CD7-DBBE-4239-BF79-D8019039083B}"/>
              </a:ext>
            </a:extLst>
          </p:cNvPr>
          <p:cNvSpPr/>
          <p:nvPr/>
        </p:nvSpPr>
        <p:spPr>
          <a:xfrm>
            <a:off x="1034795" y="4384528"/>
            <a:ext cx="978408" cy="484632"/>
          </a:xfrm>
          <a:prstGeom prst="rightArrow">
            <a:avLst/>
          </a:prstGeom>
          <a:solidFill>
            <a:srgbClr val="70AD47"/>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7486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GB" sz="2000" b="1" dirty="0"/>
              <a:t>Policy</a:t>
            </a:r>
            <a:r>
              <a:rPr lang="en-GB" sz="2000" dirty="0"/>
              <a:t> - Europe 2020 strategy - smart, sustainable and inclusive growth </a:t>
            </a:r>
          </a:p>
          <a:p>
            <a:r>
              <a:rPr lang="en-GB" sz="2000" dirty="0"/>
              <a:t>2020 climate &amp; energy package and 2030 targets</a:t>
            </a:r>
          </a:p>
          <a:p>
            <a:r>
              <a:rPr lang="en-US" sz="2000" dirty="0"/>
              <a:t>EU action plan for the Circular Economy </a:t>
            </a:r>
          </a:p>
          <a:p>
            <a:pPr lvl="1">
              <a:buFont typeface="Wingdings" panose="05000000000000000000" pitchFamily="2" charset="2"/>
              <a:buChar char="ü"/>
              <a:defRPr/>
            </a:pPr>
            <a:r>
              <a:rPr lang="en-GB" sz="1800" dirty="0"/>
              <a:t>ambitious </a:t>
            </a:r>
            <a:r>
              <a:rPr lang="en-GB" sz="1800" b="1" dirty="0"/>
              <a:t>measures</a:t>
            </a:r>
            <a:r>
              <a:rPr lang="en-GB" sz="1800" dirty="0"/>
              <a:t> to cut resource use, reduce waste and boost recycling</a:t>
            </a:r>
          </a:p>
          <a:p>
            <a:pPr lvl="1">
              <a:buFont typeface="Wingdings" panose="05000000000000000000" pitchFamily="2" charset="2"/>
              <a:buChar char="ü"/>
              <a:defRPr/>
            </a:pPr>
            <a:r>
              <a:rPr lang="en-GB" sz="1800" dirty="0"/>
              <a:t>brings </a:t>
            </a:r>
            <a:r>
              <a:rPr lang="en-GB" sz="1800" b="1" dirty="0"/>
              <a:t>benefits</a:t>
            </a:r>
            <a:r>
              <a:rPr lang="en-GB" sz="1800" dirty="0"/>
              <a:t> for both the environment/climate and the economy</a:t>
            </a:r>
            <a:endParaRPr lang="en-US" sz="1800" dirty="0"/>
          </a:p>
          <a:p>
            <a:pPr marL="0" indent="0">
              <a:buNone/>
            </a:pPr>
            <a:r>
              <a:rPr lang="en-US" sz="2000" b="1" dirty="0"/>
              <a:t>Industry and business </a:t>
            </a:r>
          </a:p>
          <a:p>
            <a:r>
              <a:rPr lang="en-GB" sz="2000" dirty="0"/>
              <a:t>Instrumental in shaping a greener, healthier and more sustainable future </a:t>
            </a:r>
            <a:endParaRPr lang="en-US" sz="2000" dirty="0"/>
          </a:p>
          <a:p>
            <a:pPr lvl="1">
              <a:buFont typeface="Wingdings" panose="05000000000000000000" pitchFamily="2" charset="2"/>
              <a:buChar char="ü"/>
            </a:pPr>
            <a:r>
              <a:rPr lang="en-GB" sz="1800" dirty="0"/>
              <a:t>the EU policy landscape has a role to play in creating an attractive environment for industry investment </a:t>
            </a:r>
          </a:p>
          <a:p>
            <a:pPr lvl="1">
              <a:buFont typeface="Wingdings" panose="05000000000000000000" pitchFamily="2" charset="2"/>
              <a:buChar char="ü"/>
            </a:pPr>
            <a:r>
              <a:rPr lang="en-GB" sz="1800" dirty="0"/>
              <a:t>strengthening research and innovation with standardization</a:t>
            </a:r>
          </a:p>
          <a:p>
            <a:pPr marL="0" indent="0">
              <a:buNone/>
            </a:pPr>
            <a:r>
              <a:rPr lang="en-US" sz="2000" b="1" dirty="0"/>
              <a:t>Consumers</a:t>
            </a:r>
          </a:p>
          <a:p>
            <a:pPr lvl="1">
              <a:buFont typeface="Wingdings" panose="05000000000000000000" pitchFamily="2" charset="2"/>
              <a:buChar char="ü"/>
              <a:defRPr/>
            </a:pPr>
            <a:r>
              <a:rPr lang="en-GB" sz="1800" dirty="0"/>
              <a:t>Environmentally sound products, services, methods are more attractive to customers</a:t>
            </a:r>
          </a:p>
          <a:p>
            <a:pPr marL="0" indent="0">
              <a:buNone/>
              <a:defRPr/>
            </a:pPr>
            <a:r>
              <a:rPr lang="en-GB" sz="2000" dirty="0"/>
              <a:t>→ </a:t>
            </a:r>
            <a:r>
              <a:rPr lang="en-GB" sz="2000" b="1" dirty="0"/>
              <a:t>The transition to a stronger circular economy in the EU is ongoing</a:t>
            </a:r>
          </a:p>
        </p:txBody>
      </p:sp>
      <p:sp>
        <p:nvSpPr>
          <p:cNvPr id="2" name="Title 1"/>
          <p:cNvSpPr>
            <a:spLocks noGrp="1"/>
          </p:cNvSpPr>
          <p:nvPr>
            <p:ph type="title"/>
          </p:nvPr>
        </p:nvSpPr>
        <p:spPr>
          <a:xfrm>
            <a:off x="0" y="0"/>
            <a:ext cx="8904312" cy="896013"/>
          </a:xfrm>
        </p:spPr>
        <p:txBody>
          <a:bodyPr>
            <a:normAutofit/>
          </a:bodyPr>
          <a:lstStyle/>
          <a:p>
            <a:r>
              <a:rPr lang="en-GB" sz="3600" dirty="0"/>
              <a:t>Context and drivers</a:t>
            </a:r>
          </a:p>
        </p:txBody>
      </p:sp>
      <p:sp>
        <p:nvSpPr>
          <p:cNvPr id="3" name="Date Placeholder 2">
            <a:extLst>
              <a:ext uri="{FF2B5EF4-FFF2-40B4-BE49-F238E27FC236}">
                <a16:creationId xmlns:a16="http://schemas.microsoft.com/office/drawing/2014/main" id="{44DE0D85-89C7-4CD6-875D-61AF014A5E09}"/>
              </a:ext>
            </a:extLst>
          </p:cNvPr>
          <p:cNvSpPr>
            <a:spLocks noGrp="1"/>
          </p:cNvSpPr>
          <p:nvPr>
            <p:ph type="dt" sz="half" idx="2"/>
          </p:nvPr>
        </p:nvSpPr>
        <p:spPr/>
        <p:txBody>
          <a:bodyPr/>
          <a:lstStyle/>
          <a:p>
            <a:pPr>
              <a:defRPr/>
            </a:pPr>
            <a:r>
              <a:rPr lang="en-US"/>
              <a:t>© CEN CENELEC ETSI - 2018</a:t>
            </a:r>
            <a:endParaRPr lang="en-GB" dirty="0"/>
          </a:p>
        </p:txBody>
      </p:sp>
      <p:sp>
        <p:nvSpPr>
          <p:cNvPr id="4" name="Slide Number Placeholder 3">
            <a:extLst>
              <a:ext uri="{FF2B5EF4-FFF2-40B4-BE49-F238E27FC236}">
                <a16:creationId xmlns:a16="http://schemas.microsoft.com/office/drawing/2014/main" id="{4BD983BC-40C6-4443-868B-3E8F1E460045}"/>
              </a:ext>
            </a:extLst>
          </p:cNvPr>
          <p:cNvSpPr>
            <a:spLocks noGrp="1"/>
          </p:cNvSpPr>
          <p:nvPr>
            <p:ph type="sldNum" sz="quarter" idx="12"/>
          </p:nvPr>
        </p:nvSpPr>
        <p:spPr/>
        <p:txBody>
          <a:bodyPr/>
          <a:lstStyle/>
          <a:p>
            <a:fld id="{E600C78D-AE5E-433F-ADF0-C5B27CAB4ADD}" type="slidenum">
              <a:rPr lang="en-GB" altLang="en-US" smtClean="0"/>
              <a:pPr/>
              <a:t>2</a:t>
            </a:fld>
            <a:endParaRPr lang="en-GB" altLang="en-US"/>
          </a:p>
        </p:txBody>
      </p:sp>
    </p:spTree>
    <p:extLst>
      <p:ext uri="{BB962C8B-B14F-4D97-AF65-F5344CB8AC3E}">
        <p14:creationId xmlns:p14="http://schemas.microsoft.com/office/powerpoint/2010/main" val="1468696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2622" y="1401096"/>
            <a:ext cx="5195765" cy="2719387"/>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4786" y="4407770"/>
            <a:ext cx="4991349" cy="1816049"/>
          </a:xfrm>
          <a:prstGeom prst="rect">
            <a:avLst/>
          </a:prstGeom>
        </p:spPr>
      </p:pic>
      <p:sp>
        <p:nvSpPr>
          <p:cNvPr id="4" name="Date Placeholder 3">
            <a:extLst>
              <a:ext uri="{FF2B5EF4-FFF2-40B4-BE49-F238E27FC236}">
                <a16:creationId xmlns:a16="http://schemas.microsoft.com/office/drawing/2014/main" id="{403849E3-D2B8-44A7-87E5-7A39672B5237}"/>
              </a:ext>
            </a:extLst>
          </p:cNvPr>
          <p:cNvSpPr>
            <a:spLocks noGrp="1"/>
          </p:cNvSpPr>
          <p:nvPr>
            <p:ph type="dt" sz="half" idx="10"/>
          </p:nvPr>
        </p:nvSpPr>
        <p:spPr/>
        <p:txBody>
          <a:bodyPr/>
          <a:lstStyle/>
          <a:p>
            <a:pPr>
              <a:defRPr/>
            </a:pPr>
            <a:r>
              <a:rPr lang="en-US"/>
              <a:t>© CEN CENELEC ETSI - 2018</a:t>
            </a:r>
            <a:endParaRPr lang="en-GB"/>
          </a:p>
        </p:txBody>
      </p:sp>
      <p:sp>
        <p:nvSpPr>
          <p:cNvPr id="5" name="Slide Number Placeholder 4">
            <a:extLst>
              <a:ext uri="{FF2B5EF4-FFF2-40B4-BE49-F238E27FC236}">
                <a16:creationId xmlns:a16="http://schemas.microsoft.com/office/drawing/2014/main" id="{995EDCE4-A47A-4764-A6E7-2CBB22E2324E}"/>
              </a:ext>
            </a:extLst>
          </p:cNvPr>
          <p:cNvSpPr>
            <a:spLocks noGrp="1"/>
          </p:cNvSpPr>
          <p:nvPr>
            <p:ph type="sldNum" sz="quarter" idx="12"/>
          </p:nvPr>
        </p:nvSpPr>
        <p:spPr/>
        <p:txBody>
          <a:bodyPr/>
          <a:lstStyle/>
          <a:p>
            <a:fld id="{32EB74CC-E821-40FC-A63C-C3B0A26F2D1F}" type="slidenum">
              <a:rPr lang="en-GB" altLang="en-US" smtClean="0"/>
              <a:pPr/>
              <a:t>20</a:t>
            </a:fld>
            <a:endParaRPr lang="en-GB" altLang="en-US"/>
          </a:p>
        </p:txBody>
      </p:sp>
    </p:spTree>
    <p:extLst>
      <p:ext uri="{BB962C8B-B14F-4D97-AF65-F5344CB8AC3E}">
        <p14:creationId xmlns:p14="http://schemas.microsoft.com/office/powerpoint/2010/main" val="281314143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Circular Economy and Standards</a:t>
            </a:r>
          </a:p>
        </p:txBody>
      </p:sp>
      <p:sp>
        <p:nvSpPr>
          <p:cNvPr id="4" name="Date Placeholder 3">
            <a:extLst>
              <a:ext uri="{FF2B5EF4-FFF2-40B4-BE49-F238E27FC236}">
                <a16:creationId xmlns:a16="http://schemas.microsoft.com/office/drawing/2014/main" id="{951FDAE4-EE7C-4FE4-94D0-3BA66CF8DF25}"/>
              </a:ext>
            </a:extLst>
          </p:cNvPr>
          <p:cNvSpPr>
            <a:spLocks noGrp="1"/>
          </p:cNvSpPr>
          <p:nvPr>
            <p:ph type="dt" sz="half" idx="10"/>
          </p:nvPr>
        </p:nvSpPr>
        <p:spPr/>
        <p:txBody>
          <a:bodyPr/>
          <a:lstStyle/>
          <a:p>
            <a:pPr>
              <a:defRPr/>
            </a:pPr>
            <a:r>
              <a:rPr lang="en-US"/>
              <a:t>© CEN CENELEC ETSI - 2018</a:t>
            </a:r>
            <a:endParaRPr lang="en-GB" dirty="0"/>
          </a:p>
        </p:txBody>
      </p:sp>
      <p:sp>
        <p:nvSpPr>
          <p:cNvPr id="5" name="Slide Number Placeholder 4">
            <a:extLst>
              <a:ext uri="{FF2B5EF4-FFF2-40B4-BE49-F238E27FC236}">
                <a16:creationId xmlns:a16="http://schemas.microsoft.com/office/drawing/2014/main" id="{09B85DDF-3A0A-425E-91AE-9B413D6110DC}"/>
              </a:ext>
            </a:extLst>
          </p:cNvPr>
          <p:cNvSpPr>
            <a:spLocks noGrp="1"/>
          </p:cNvSpPr>
          <p:nvPr>
            <p:ph type="sldNum" sz="quarter" idx="12"/>
          </p:nvPr>
        </p:nvSpPr>
        <p:spPr/>
        <p:txBody>
          <a:bodyPr/>
          <a:lstStyle/>
          <a:p>
            <a:fld id="{4B0F8DAE-200C-4069-A57F-67D6E8850155}" type="slidenum">
              <a:rPr lang="en-GB" altLang="en-US" smtClean="0"/>
              <a:pPr/>
              <a:t>3</a:t>
            </a:fld>
            <a:endParaRPr lang="en-GB" altLang="en-US"/>
          </a:p>
        </p:txBody>
      </p:sp>
    </p:spTree>
    <p:extLst>
      <p:ext uri="{BB962C8B-B14F-4D97-AF65-F5344CB8AC3E}">
        <p14:creationId xmlns:p14="http://schemas.microsoft.com/office/powerpoint/2010/main" val="3609948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27384"/>
            <a:ext cx="8832304" cy="1091503"/>
          </a:xfrm>
        </p:spPr>
        <p:txBody>
          <a:bodyPr>
            <a:normAutofit/>
          </a:bodyPr>
          <a:lstStyle/>
          <a:p>
            <a:r>
              <a:rPr lang="en-US" altLang="en-US" sz="3600" b="1" dirty="0">
                <a:solidFill>
                  <a:srgbClr val="0F5494"/>
                </a:solidFill>
              </a:rPr>
              <a:t>From a linear economy …</a:t>
            </a:r>
            <a:br>
              <a:rPr lang="en-US" altLang="en-US" sz="3600" b="1" dirty="0">
                <a:solidFill>
                  <a:srgbClr val="0F5494"/>
                </a:solidFill>
              </a:rPr>
            </a:br>
            <a:endParaRPr lang="en-GB" altLang="en-US" sz="1100" b="1" dirty="0">
              <a:solidFill>
                <a:srgbClr val="0F5494"/>
              </a:solidFill>
            </a:endParaRPr>
          </a:p>
        </p:txBody>
      </p:sp>
      <p:sp>
        <p:nvSpPr>
          <p:cNvPr id="15363" name="Content Placeholder 2"/>
          <p:cNvSpPr>
            <a:spLocks noGrp="1"/>
          </p:cNvSpPr>
          <p:nvPr>
            <p:ph idx="1"/>
          </p:nvPr>
        </p:nvSpPr>
        <p:spPr>
          <a:xfrm>
            <a:off x="1981200" y="1884364"/>
            <a:ext cx="8115300" cy="3705225"/>
          </a:xfrm>
        </p:spPr>
        <p:txBody>
          <a:bodyPr>
            <a:normAutofit lnSpcReduction="10000"/>
          </a:bodyPr>
          <a:lstStyle/>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marL="0" indent="0">
              <a:spcAft>
                <a:spcPct val="0"/>
              </a:spcAft>
              <a:buNone/>
            </a:pPr>
            <a:r>
              <a:rPr lang="en-US" dirty="0"/>
              <a:t>→ This is unsustainable </a:t>
            </a: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0893" y="2958859"/>
            <a:ext cx="8723919" cy="169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ight Arrow 5"/>
          <p:cNvSpPr/>
          <p:nvPr/>
        </p:nvSpPr>
        <p:spPr>
          <a:xfrm>
            <a:off x="1421843" y="4958903"/>
            <a:ext cx="978408" cy="4846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Date Placeholder 1">
            <a:extLst>
              <a:ext uri="{FF2B5EF4-FFF2-40B4-BE49-F238E27FC236}">
                <a16:creationId xmlns:a16="http://schemas.microsoft.com/office/drawing/2014/main" id="{8EC69623-F273-42F0-8372-C80932622E94}"/>
              </a:ext>
            </a:extLst>
          </p:cNvPr>
          <p:cNvSpPr>
            <a:spLocks noGrp="1"/>
          </p:cNvSpPr>
          <p:nvPr>
            <p:ph type="dt" sz="half" idx="2"/>
          </p:nvPr>
        </p:nvSpPr>
        <p:spPr/>
        <p:txBody>
          <a:bodyPr/>
          <a:lstStyle/>
          <a:p>
            <a:pPr>
              <a:defRPr/>
            </a:pPr>
            <a:r>
              <a:rPr lang="en-US"/>
              <a:t>© CEN CENELEC ETSI - 2018</a:t>
            </a:r>
            <a:endParaRPr lang="en-GB" dirty="0"/>
          </a:p>
        </p:txBody>
      </p:sp>
      <p:sp>
        <p:nvSpPr>
          <p:cNvPr id="3" name="Slide Number Placeholder 2">
            <a:extLst>
              <a:ext uri="{FF2B5EF4-FFF2-40B4-BE49-F238E27FC236}">
                <a16:creationId xmlns:a16="http://schemas.microsoft.com/office/drawing/2014/main" id="{3B349DA9-57FE-419E-8853-CE35A8EDCA35}"/>
              </a:ext>
            </a:extLst>
          </p:cNvPr>
          <p:cNvSpPr>
            <a:spLocks noGrp="1"/>
          </p:cNvSpPr>
          <p:nvPr>
            <p:ph type="sldNum" sz="quarter" idx="12"/>
          </p:nvPr>
        </p:nvSpPr>
        <p:spPr/>
        <p:txBody>
          <a:bodyPr/>
          <a:lstStyle/>
          <a:p>
            <a:fld id="{E600C78D-AE5E-433F-ADF0-C5B27CAB4ADD}" type="slidenum">
              <a:rPr lang="en-GB" altLang="en-US" smtClean="0"/>
              <a:pPr/>
              <a:t>4</a:t>
            </a:fld>
            <a:endParaRPr lang="en-GB" altLang="en-US"/>
          </a:p>
        </p:txBody>
      </p:sp>
    </p:spTree>
    <p:extLst>
      <p:ext uri="{BB962C8B-B14F-4D97-AF65-F5344CB8AC3E}">
        <p14:creationId xmlns:p14="http://schemas.microsoft.com/office/powerpoint/2010/main" val="799925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C:\Users\petrorn\AppData\Local\Microsoft\Windows\Temporary Internet Files\Content.Outlook\HZFE1YRR\circular (2).jp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539" y="1341438"/>
            <a:ext cx="6753225"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1"/>
          <p:cNvSpPr>
            <a:spLocks noGrp="1"/>
          </p:cNvSpPr>
          <p:nvPr>
            <p:ph type="title"/>
          </p:nvPr>
        </p:nvSpPr>
        <p:spPr>
          <a:xfrm>
            <a:off x="-6243" y="0"/>
            <a:ext cx="8891210" cy="960592"/>
          </a:xfrm>
        </p:spPr>
        <p:txBody>
          <a:bodyPr vert="horz" lIns="72000" tIns="45720" rIns="72000" bIns="45720" rtlCol="0" anchor="ctr">
            <a:noAutofit/>
          </a:bodyPr>
          <a:lstStyle/>
          <a:p>
            <a:pPr>
              <a:defRPr/>
            </a:pPr>
            <a:br>
              <a:rPr lang="en-US" altLang="en-US" sz="3600" b="1" dirty="0">
                <a:solidFill>
                  <a:srgbClr val="0F5494"/>
                </a:solidFill>
              </a:rPr>
            </a:br>
            <a:r>
              <a:rPr lang="en-US" altLang="en-US" sz="3600" b="1" dirty="0">
                <a:solidFill>
                  <a:srgbClr val="0F5494"/>
                </a:solidFill>
              </a:rPr>
              <a:t>… to a circular economy</a:t>
            </a:r>
            <a:br>
              <a:rPr lang="en-US" altLang="en-US" sz="3600" b="1" dirty="0">
                <a:solidFill>
                  <a:srgbClr val="0F5494"/>
                </a:solidFill>
              </a:rPr>
            </a:br>
            <a:endParaRPr lang="en-GB" altLang="en-US" sz="3600" b="1" dirty="0">
              <a:solidFill>
                <a:srgbClr val="0F5494"/>
              </a:solidFill>
            </a:endParaRPr>
          </a:p>
        </p:txBody>
      </p:sp>
      <p:sp>
        <p:nvSpPr>
          <p:cNvPr id="17412" name="Content Placeholder 1"/>
          <p:cNvSpPr>
            <a:spLocks noGrp="1"/>
          </p:cNvSpPr>
          <p:nvPr>
            <p:ph idx="1"/>
          </p:nvPr>
        </p:nvSpPr>
        <p:spPr>
          <a:xfrm>
            <a:off x="1500996" y="1484313"/>
            <a:ext cx="9130342" cy="3888904"/>
          </a:xfrm>
        </p:spPr>
        <p:txBody>
          <a:bodyPr>
            <a:normAutofit fontScale="92500" lnSpcReduction="20000"/>
          </a:bodyPr>
          <a:lstStyle/>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a:spcAft>
                <a:spcPct val="0"/>
              </a:spcAft>
            </a:pPr>
            <a:endParaRPr lang="en-US" dirty="0"/>
          </a:p>
          <a:p>
            <a:pPr marL="0" indent="0">
              <a:spcAft>
                <a:spcPct val="0"/>
              </a:spcAft>
              <a:buNone/>
            </a:pPr>
            <a:r>
              <a:rPr lang="en-US" dirty="0"/>
              <a:t>This is sustainable</a:t>
            </a:r>
            <a:endParaRPr lang="en-GB" altLang="en-US" dirty="0"/>
          </a:p>
        </p:txBody>
      </p:sp>
      <p:sp>
        <p:nvSpPr>
          <p:cNvPr id="2" name="Date Placeholder 1">
            <a:extLst>
              <a:ext uri="{FF2B5EF4-FFF2-40B4-BE49-F238E27FC236}">
                <a16:creationId xmlns:a16="http://schemas.microsoft.com/office/drawing/2014/main" id="{B8A4BFC8-40AC-4D70-B7F0-D60E1FC7CEE6}"/>
              </a:ext>
            </a:extLst>
          </p:cNvPr>
          <p:cNvSpPr>
            <a:spLocks noGrp="1"/>
          </p:cNvSpPr>
          <p:nvPr>
            <p:ph type="dt" sz="half" idx="2"/>
          </p:nvPr>
        </p:nvSpPr>
        <p:spPr/>
        <p:txBody>
          <a:bodyPr/>
          <a:lstStyle/>
          <a:p>
            <a:pPr>
              <a:defRPr/>
            </a:pPr>
            <a:r>
              <a:rPr lang="en-US"/>
              <a:t>© CEN CENELEC ETSI - 2018</a:t>
            </a:r>
            <a:endParaRPr lang="en-GB" dirty="0"/>
          </a:p>
        </p:txBody>
      </p:sp>
      <p:sp>
        <p:nvSpPr>
          <p:cNvPr id="3" name="Slide Number Placeholder 2">
            <a:extLst>
              <a:ext uri="{FF2B5EF4-FFF2-40B4-BE49-F238E27FC236}">
                <a16:creationId xmlns:a16="http://schemas.microsoft.com/office/drawing/2014/main" id="{88C0DD28-8279-49E6-99C9-393D9D49F379}"/>
              </a:ext>
            </a:extLst>
          </p:cNvPr>
          <p:cNvSpPr>
            <a:spLocks noGrp="1"/>
          </p:cNvSpPr>
          <p:nvPr>
            <p:ph type="sldNum" sz="quarter" idx="12"/>
          </p:nvPr>
        </p:nvSpPr>
        <p:spPr/>
        <p:txBody>
          <a:bodyPr/>
          <a:lstStyle/>
          <a:p>
            <a:fld id="{E600C78D-AE5E-433F-ADF0-C5B27CAB4ADD}" type="slidenum">
              <a:rPr lang="en-GB" altLang="en-US" smtClean="0"/>
              <a:pPr/>
              <a:t>5</a:t>
            </a:fld>
            <a:endParaRPr lang="en-GB" altLang="en-US"/>
          </a:p>
        </p:txBody>
      </p:sp>
      <p:sp>
        <p:nvSpPr>
          <p:cNvPr id="10" name="Right Arrow 5">
            <a:extLst>
              <a:ext uri="{FF2B5EF4-FFF2-40B4-BE49-F238E27FC236}">
                <a16:creationId xmlns:a16="http://schemas.microsoft.com/office/drawing/2014/main" id="{F552C5AE-07D5-4C28-B525-53B28A6AAFBD}"/>
              </a:ext>
            </a:extLst>
          </p:cNvPr>
          <p:cNvSpPr/>
          <p:nvPr/>
        </p:nvSpPr>
        <p:spPr>
          <a:xfrm>
            <a:off x="522588" y="4888585"/>
            <a:ext cx="978408" cy="484632"/>
          </a:xfrm>
          <a:prstGeom prst="rightArrow">
            <a:avLst/>
          </a:prstGeom>
          <a:solidFill>
            <a:srgbClr val="70AD47"/>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058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895438" cy="818556"/>
          </a:xfrm>
        </p:spPr>
        <p:txBody>
          <a:bodyPr>
            <a:normAutofit/>
          </a:bodyPr>
          <a:lstStyle/>
          <a:p>
            <a:r>
              <a:rPr lang="en-GB" sz="3600" dirty="0"/>
              <a:t>Standards for Circular Economy</a:t>
            </a:r>
          </a:p>
        </p:txBody>
      </p:sp>
      <p:sp>
        <p:nvSpPr>
          <p:cNvPr id="3" name="Content Placeholder 2"/>
          <p:cNvSpPr>
            <a:spLocks noGrp="1"/>
          </p:cNvSpPr>
          <p:nvPr>
            <p:ph sz="half" idx="1"/>
          </p:nvPr>
        </p:nvSpPr>
        <p:spPr>
          <a:xfrm>
            <a:off x="776377" y="1690688"/>
            <a:ext cx="9197355" cy="4486275"/>
          </a:xfrm>
        </p:spPr>
        <p:txBody>
          <a:bodyPr/>
          <a:lstStyle/>
          <a:p>
            <a:r>
              <a:rPr lang="en-GB" dirty="0"/>
              <a:t>Circular economy is broad, covers the whole economy</a:t>
            </a:r>
          </a:p>
          <a:p>
            <a:r>
              <a:rPr lang="en-GB" dirty="0"/>
              <a:t>CEN and CENELEC develop standards in support of all areas of the Circular Economy</a:t>
            </a:r>
          </a:p>
          <a:p>
            <a:r>
              <a:rPr lang="en-GB" dirty="0"/>
              <a:t>ETSI, with reference to the CEN/CENELEC general standards, develop the standard for s</a:t>
            </a:r>
            <a:r>
              <a:rPr lang="en-US" dirty="0"/>
              <a:t>pecific metrics, methods and parameters for assessment of material and resource efficiency aspects of ICT network infrastructure goods</a:t>
            </a:r>
            <a:endParaRPr lang="en-GB" dirty="0"/>
          </a:p>
        </p:txBody>
      </p:sp>
      <p:sp>
        <p:nvSpPr>
          <p:cNvPr id="5" name="Date Placeholder 4">
            <a:extLst>
              <a:ext uri="{FF2B5EF4-FFF2-40B4-BE49-F238E27FC236}">
                <a16:creationId xmlns:a16="http://schemas.microsoft.com/office/drawing/2014/main" id="{CE22E930-2D77-462E-9259-52475F393EF7}"/>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13687401-4A28-44A1-A403-8338346AF130}"/>
              </a:ext>
            </a:extLst>
          </p:cNvPr>
          <p:cNvSpPr>
            <a:spLocks noGrp="1"/>
          </p:cNvSpPr>
          <p:nvPr>
            <p:ph type="sldNum" sz="quarter" idx="12"/>
          </p:nvPr>
        </p:nvSpPr>
        <p:spPr/>
        <p:txBody>
          <a:bodyPr/>
          <a:lstStyle/>
          <a:p>
            <a:fld id="{EE24474F-BBD7-424D-B197-514FBBBD6817}" type="slidenum">
              <a:rPr lang="en-GB" altLang="en-US" smtClean="0"/>
              <a:pPr/>
              <a:t>6</a:t>
            </a:fld>
            <a:endParaRPr lang="en-GB" altLang="en-US"/>
          </a:p>
        </p:txBody>
      </p:sp>
    </p:spTree>
    <p:extLst>
      <p:ext uri="{BB962C8B-B14F-4D97-AF65-F5344CB8AC3E}">
        <p14:creationId xmlns:p14="http://schemas.microsoft.com/office/powerpoint/2010/main" val="3390674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04312" cy="1107625"/>
          </a:xfrm>
        </p:spPr>
        <p:txBody>
          <a:bodyPr>
            <a:normAutofit/>
          </a:bodyPr>
          <a:lstStyle/>
          <a:p>
            <a:r>
              <a:rPr lang="en-GB" dirty="0"/>
              <a:t>The Influence of Circular Economy on Standardization</a:t>
            </a:r>
          </a:p>
        </p:txBody>
      </p:sp>
      <p:sp>
        <p:nvSpPr>
          <p:cNvPr id="3" name="Content Placeholder 2"/>
          <p:cNvSpPr>
            <a:spLocks noGrp="1"/>
          </p:cNvSpPr>
          <p:nvPr>
            <p:ph sz="half" idx="1"/>
          </p:nvPr>
        </p:nvSpPr>
        <p:spPr>
          <a:xfrm>
            <a:off x="838199" y="1825625"/>
            <a:ext cx="10707807" cy="4351338"/>
          </a:xfrm>
        </p:spPr>
        <p:txBody>
          <a:bodyPr/>
          <a:lstStyle/>
          <a:p>
            <a:pPr marL="0" indent="0">
              <a:buNone/>
            </a:pPr>
            <a:r>
              <a:rPr lang="en-GB" sz="2400" dirty="0"/>
              <a:t>Standardization responding to the demand for horizontal standards</a:t>
            </a:r>
          </a:p>
          <a:p>
            <a:r>
              <a:rPr lang="en-GB" sz="2000" dirty="0"/>
              <a:t>Closer cooperation is needed among the sectors (</a:t>
            </a:r>
            <a:r>
              <a:rPr lang="en-GB" sz="2000" dirty="0" err="1"/>
              <a:t>eg</a:t>
            </a:r>
            <a:r>
              <a:rPr lang="en-GB" sz="2000" dirty="0"/>
              <a:t>. </a:t>
            </a:r>
            <a:r>
              <a:rPr lang="en-US" sz="2000" dirty="0"/>
              <a:t> communication between the recycling sector and production sector on design and use of materials to be improved)</a:t>
            </a:r>
          </a:p>
          <a:p>
            <a:r>
              <a:rPr lang="en-US" sz="2000" dirty="0"/>
              <a:t>Broader stakeholder engagement (industry, SMEs, societal stakeholders, policy makers) helps identify the needs</a:t>
            </a:r>
          </a:p>
          <a:p>
            <a:pPr marL="0" indent="0">
              <a:buNone/>
            </a:pPr>
            <a:endParaRPr lang="en-US" sz="2400" dirty="0"/>
          </a:p>
          <a:p>
            <a:pPr>
              <a:buFont typeface="Wingdings" panose="05000000000000000000" pitchFamily="2" charset="2"/>
              <a:buChar char="Ø"/>
            </a:pPr>
            <a:r>
              <a:rPr lang="en-US" sz="2400" dirty="0"/>
              <a:t>Further improvement of the cross sectorial and more strategic coordination of circular economy-related standardization is necessary</a:t>
            </a:r>
          </a:p>
          <a:p>
            <a:pPr marL="0" indent="0">
              <a:buNone/>
            </a:pPr>
            <a:r>
              <a:rPr lang="en-GB" i="1" dirty="0"/>
              <a:t>Some examples following the cycle in the next slides</a:t>
            </a:r>
          </a:p>
          <a:p>
            <a:pPr marL="0" indent="0">
              <a:buNone/>
            </a:pPr>
            <a:endParaRPr lang="en-GB" dirty="0"/>
          </a:p>
        </p:txBody>
      </p:sp>
      <p:sp>
        <p:nvSpPr>
          <p:cNvPr id="4" name="Date Placeholder 3">
            <a:extLst>
              <a:ext uri="{FF2B5EF4-FFF2-40B4-BE49-F238E27FC236}">
                <a16:creationId xmlns:a16="http://schemas.microsoft.com/office/drawing/2014/main" id="{6A1DC403-180B-41F0-969A-DFD732A455D2}"/>
              </a:ext>
            </a:extLst>
          </p:cNvPr>
          <p:cNvSpPr>
            <a:spLocks noGrp="1"/>
          </p:cNvSpPr>
          <p:nvPr>
            <p:ph type="dt" sz="half" idx="10"/>
          </p:nvPr>
        </p:nvSpPr>
        <p:spPr/>
        <p:txBody>
          <a:bodyPr/>
          <a:lstStyle/>
          <a:p>
            <a:pPr>
              <a:defRPr/>
            </a:pPr>
            <a:r>
              <a:rPr lang="en-US"/>
              <a:t>© CEN CENELEC ETSI - 2018</a:t>
            </a:r>
            <a:endParaRPr lang="en-GB"/>
          </a:p>
        </p:txBody>
      </p:sp>
      <p:sp>
        <p:nvSpPr>
          <p:cNvPr id="5" name="Slide Number Placeholder 4">
            <a:extLst>
              <a:ext uri="{FF2B5EF4-FFF2-40B4-BE49-F238E27FC236}">
                <a16:creationId xmlns:a16="http://schemas.microsoft.com/office/drawing/2014/main" id="{B9FD32C8-2289-4598-A34E-2AF93AE50995}"/>
              </a:ext>
            </a:extLst>
          </p:cNvPr>
          <p:cNvSpPr>
            <a:spLocks noGrp="1"/>
          </p:cNvSpPr>
          <p:nvPr>
            <p:ph type="sldNum" sz="quarter" idx="12"/>
          </p:nvPr>
        </p:nvSpPr>
        <p:spPr/>
        <p:txBody>
          <a:bodyPr/>
          <a:lstStyle/>
          <a:p>
            <a:fld id="{EE24474F-BBD7-424D-B197-514FBBBD6817}" type="slidenum">
              <a:rPr lang="en-GB" altLang="en-US" smtClean="0"/>
              <a:pPr/>
              <a:t>7</a:t>
            </a:fld>
            <a:endParaRPr lang="en-GB" altLang="en-US"/>
          </a:p>
        </p:txBody>
      </p:sp>
    </p:spTree>
    <p:extLst>
      <p:ext uri="{BB962C8B-B14F-4D97-AF65-F5344CB8AC3E}">
        <p14:creationId xmlns:p14="http://schemas.microsoft.com/office/powerpoint/2010/main" val="2551113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04312" cy="908720"/>
          </a:xfrm>
        </p:spPr>
        <p:txBody>
          <a:bodyPr>
            <a:normAutofit/>
          </a:bodyPr>
          <a:lstStyle/>
          <a:p>
            <a:r>
              <a:rPr lang="en-GB" sz="3600" dirty="0"/>
              <a:t>Better product design (I)</a:t>
            </a:r>
          </a:p>
        </p:txBody>
      </p:sp>
      <p:sp>
        <p:nvSpPr>
          <p:cNvPr id="3" name="Content Placeholder 2"/>
          <p:cNvSpPr>
            <a:spLocks noGrp="1"/>
          </p:cNvSpPr>
          <p:nvPr>
            <p:ph sz="half" idx="1"/>
          </p:nvPr>
        </p:nvSpPr>
        <p:spPr>
          <a:xfrm>
            <a:off x="784927" y="1052736"/>
            <a:ext cx="9411038" cy="5298923"/>
          </a:xfrm>
        </p:spPr>
        <p:txBody>
          <a:bodyPr>
            <a:normAutofit/>
          </a:bodyPr>
          <a:lstStyle/>
          <a:p>
            <a:pPr marL="0" indent="0">
              <a:buNone/>
            </a:pPr>
            <a:r>
              <a:rPr lang="en-US" sz="2600" b="1" dirty="0">
                <a:solidFill>
                  <a:schemeClr val="tx1"/>
                </a:solidFill>
              </a:rPr>
              <a:t>Eco-Design - </a:t>
            </a:r>
            <a:r>
              <a:rPr lang="en-US" sz="2600" dirty="0">
                <a:solidFill>
                  <a:schemeClr val="tx1"/>
                </a:solidFill>
              </a:rPr>
              <a:t>Harmonized Standards</a:t>
            </a:r>
          </a:p>
          <a:p>
            <a:pPr marL="0" indent="0">
              <a:buNone/>
            </a:pPr>
            <a:r>
              <a:rPr lang="en-US" sz="2000" dirty="0"/>
              <a:t>Measurement methods (manufacturers can use to check compliance with law, Directive 2009/125/EC)</a:t>
            </a:r>
          </a:p>
          <a:p>
            <a:pPr>
              <a:spcBef>
                <a:spcPts val="1800"/>
              </a:spcBef>
              <a:buFont typeface="Wingdings" panose="05000000000000000000" pitchFamily="2" charset="2"/>
              <a:buChar char="ü"/>
            </a:pPr>
            <a:r>
              <a:rPr lang="en-US" sz="2600" b="1" dirty="0">
                <a:solidFill>
                  <a:schemeClr val="accent3"/>
                </a:solidFill>
              </a:rPr>
              <a:t>Energy performance/efficiency</a:t>
            </a:r>
            <a:r>
              <a:rPr lang="en-US" sz="2600" dirty="0"/>
              <a:t> requirements for specific energy related product groups in use phase  </a:t>
            </a:r>
          </a:p>
          <a:p>
            <a:pPr marL="0" indent="0">
              <a:buNone/>
            </a:pPr>
            <a:r>
              <a:rPr lang="en-GB" sz="2000" i="1" dirty="0"/>
              <a:t>CEN-CENELEC/</a:t>
            </a:r>
            <a:r>
              <a:rPr lang="en-US" sz="2000" i="1" dirty="0"/>
              <a:t>Eco Design Coordination Group</a:t>
            </a:r>
          </a:p>
          <a:p>
            <a:pPr marL="0" indent="0">
              <a:buNone/>
            </a:pPr>
            <a:r>
              <a:rPr lang="en-US" sz="2000" i="1" dirty="0"/>
              <a:t>CENELEC and ETSI JWG for the network standby standards  </a:t>
            </a:r>
          </a:p>
          <a:p>
            <a:pPr>
              <a:spcBef>
                <a:spcPts val="1800"/>
              </a:spcBef>
              <a:buFont typeface="Wingdings" panose="05000000000000000000" pitchFamily="2" charset="2"/>
              <a:buChar char="ü"/>
            </a:pPr>
            <a:r>
              <a:rPr lang="en-US" sz="2600" dirty="0"/>
              <a:t>New approach: </a:t>
            </a:r>
            <a:r>
              <a:rPr lang="en-US" sz="2600" b="1" dirty="0">
                <a:solidFill>
                  <a:schemeClr val="accent3"/>
                </a:solidFill>
              </a:rPr>
              <a:t>Material efficiency </a:t>
            </a:r>
            <a:r>
              <a:rPr lang="en-US" sz="2600" dirty="0"/>
              <a:t>requirements - extended beyond use phase      </a:t>
            </a:r>
          </a:p>
          <a:p>
            <a:pPr marL="0" indent="0">
              <a:buNone/>
            </a:pPr>
            <a:r>
              <a:rPr lang="en-GB" sz="2000" i="1" dirty="0"/>
              <a:t>CEN-CENELEC/JTC 10 – ‘Energy-related products - Material Efficiency Aspects for </a:t>
            </a:r>
            <a:r>
              <a:rPr lang="en-GB" sz="2000" i="1" dirty="0" err="1"/>
              <a:t>Ecodesign</a:t>
            </a:r>
            <a:r>
              <a:rPr lang="en-GB" sz="2000" i="1" dirty="0"/>
              <a:t>’</a:t>
            </a:r>
          </a:p>
          <a:p>
            <a:pPr marL="0" indent="0">
              <a:buNone/>
            </a:pPr>
            <a:r>
              <a:rPr lang="en-GB" sz="2000" i="1" dirty="0"/>
              <a:t>ETSI for the specific requirements for ICT networks</a:t>
            </a:r>
            <a:endParaRPr lang="en-US" sz="2000" i="1" dirty="0"/>
          </a:p>
        </p:txBody>
      </p:sp>
      <p:pic>
        <p:nvPicPr>
          <p:cNvPr id="5" name="Content Placeholder 4"/>
          <p:cNvPicPr>
            <a:picLocks noGrp="1" noChangeAspect="1"/>
          </p:cNvPicPr>
          <p:nvPr>
            <p:ph sz="half" idx="2"/>
          </p:nvPr>
        </p:nvPicPr>
        <p:blipFill>
          <a:blip r:embed="rId3"/>
          <a:stretch>
            <a:fillRect/>
          </a:stretch>
        </p:blipFill>
        <p:spPr>
          <a:xfrm>
            <a:off x="10333665" y="4508719"/>
            <a:ext cx="1633870" cy="1755800"/>
          </a:xfrm>
          <a:prstGeom prst="rect">
            <a:avLst/>
          </a:prstGeom>
        </p:spPr>
      </p:pic>
      <p:sp>
        <p:nvSpPr>
          <p:cNvPr id="4" name="Date Placeholder 3">
            <a:extLst>
              <a:ext uri="{FF2B5EF4-FFF2-40B4-BE49-F238E27FC236}">
                <a16:creationId xmlns:a16="http://schemas.microsoft.com/office/drawing/2014/main" id="{864FBBE6-8E62-4ED4-9522-31593F8A823A}"/>
              </a:ext>
            </a:extLst>
          </p:cNvPr>
          <p:cNvSpPr>
            <a:spLocks noGrp="1"/>
          </p:cNvSpPr>
          <p:nvPr>
            <p:ph type="dt" sz="half" idx="10"/>
          </p:nvPr>
        </p:nvSpPr>
        <p:spPr/>
        <p:txBody>
          <a:bodyPr/>
          <a:lstStyle/>
          <a:p>
            <a:pPr>
              <a:defRPr/>
            </a:pPr>
            <a:r>
              <a:rPr lang="en-US"/>
              <a:t>© CEN CENELEC ETSI - 2018</a:t>
            </a:r>
            <a:endParaRPr lang="en-GB"/>
          </a:p>
        </p:txBody>
      </p:sp>
      <p:sp>
        <p:nvSpPr>
          <p:cNvPr id="6" name="Slide Number Placeholder 5">
            <a:extLst>
              <a:ext uri="{FF2B5EF4-FFF2-40B4-BE49-F238E27FC236}">
                <a16:creationId xmlns:a16="http://schemas.microsoft.com/office/drawing/2014/main" id="{68FA54F6-4564-4282-996A-FB8C88B4A090}"/>
              </a:ext>
            </a:extLst>
          </p:cNvPr>
          <p:cNvSpPr>
            <a:spLocks noGrp="1"/>
          </p:cNvSpPr>
          <p:nvPr>
            <p:ph type="sldNum" sz="quarter" idx="12"/>
          </p:nvPr>
        </p:nvSpPr>
        <p:spPr/>
        <p:txBody>
          <a:bodyPr/>
          <a:lstStyle/>
          <a:p>
            <a:fld id="{EE24474F-BBD7-424D-B197-514FBBBD6817}" type="slidenum">
              <a:rPr lang="en-GB" altLang="en-US" smtClean="0"/>
              <a:pPr/>
              <a:t>8</a:t>
            </a:fld>
            <a:endParaRPr lang="en-GB" altLang="en-US"/>
          </a:p>
        </p:txBody>
      </p:sp>
    </p:spTree>
    <p:extLst>
      <p:ext uri="{BB962C8B-B14F-4D97-AF65-F5344CB8AC3E}">
        <p14:creationId xmlns:p14="http://schemas.microsoft.com/office/powerpoint/2010/main" val="1311065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 y="0"/>
            <a:ext cx="8903788" cy="857756"/>
          </a:xfrm>
        </p:spPr>
        <p:txBody>
          <a:bodyPr>
            <a:normAutofit/>
          </a:bodyPr>
          <a:lstStyle/>
          <a:p>
            <a:r>
              <a:rPr lang="en-GB" sz="3600" dirty="0"/>
              <a:t>Better product design (II)</a:t>
            </a:r>
          </a:p>
        </p:txBody>
      </p:sp>
      <p:sp>
        <p:nvSpPr>
          <p:cNvPr id="3" name="Content Placeholder 2"/>
          <p:cNvSpPr>
            <a:spLocks noGrp="1"/>
          </p:cNvSpPr>
          <p:nvPr>
            <p:ph idx="1"/>
          </p:nvPr>
        </p:nvSpPr>
        <p:spPr>
          <a:xfrm>
            <a:off x="776836" y="857756"/>
            <a:ext cx="9330116" cy="5324559"/>
          </a:xfrm>
        </p:spPr>
        <p:txBody>
          <a:bodyPr>
            <a:normAutofit fontScale="92500" lnSpcReduction="20000"/>
          </a:bodyPr>
          <a:lstStyle/>
          <a:p>
            <a:pPr>
              <a:buFont typeface="Wingdings" panose="05000000000000000000" pitchFamily="2" charset="2"/>
              <a:buChar char="ü"/>
            </a:pPr>
            <a:endParaRPr lang="en-US" dirty="0"/>
          </a:p>
          <a:p>
            <a:pPr>
              <a:buFont typeface="Wingdings" panose="05000000000000000000" pitchFamily="2" charset="2"/>
              <a:buChar char="ü"/>
            </a:pPr>
            <a:r>
              <a:rPr lang="en-US" dirty="0"/>
              <a:t>energy performance/efficiency requirements →  </a:t>
            </a:r>
            <a:r>
              <a:rPr lang="en-US" b="1" dirty="0"/>
              <a:t>Product-group specific standards </a:t>
            </a:r>
            <a:r>
              <a:rPr lang="en-US" b="1" dirty="0">
                <a:solidFill>
                  <a:schemeClr val="accent3"/>
                </a:solidFill>
              </a:rPr>
              <a:t>– </a:t>
            </a:r>
          </a:p>
          <a:p>
            <a:pPr lvl="1"/>
            <a:r>
              <a:rPr lang="en-US" sz="2200" dirty="0"/>
              <a:t>23 Technical Committees actively involved</a:t>
            </a:r>
          </a:p>
          <a:p>
            <a:pPr lvl="1"/>
            <a:r>
              <a:rPr lang="en-US" sz="2200" dirty="0"/>
              <a:t>Over </a:t>
            </a:r>
            <a:r>
              <a:rPr lang="en-GB" dirty="0"/>
              <a:t>275</a:t>
            </a:r>
            <a:r>
              <a:rPr lang="en-US" sz="2200" dirty="0"/>
              <a:t> published standards (some adopted </a:t>
            </a:r>
            <a:r>
              <a:rPr lang="en-GB" dirty="0"/>
              <a:t>ISO/IEC standards)</a:t>
            </a:r>
          </a:p>
          <a:p>
            <a:pPr lvl="1"/>
            <a:endParaRPr lang="en-US" sz="2200" dirty="0"/>
          </a:p>
          <a:p>
            <a:pPr>
              <a:buFont typeface="Wingdings" panose="05000000000000000000" pitchFamily="2" charset="2"/>
              <a:buChar char="ü"/>
            </a:pPr>
            <a:r>
              <a:rPr lang="en-US" dirty="0"/>
              <a:t>material efficiency requirements → </a:t>
            </a:r>
            <a:r>
              <a:rPr lang="en-US" b="1" dirty="0"/>
              <a:t>Horizontal standards</a:t>
            </a:r>
            <a:endParaRPr lang="en-US" dirty="0"/>
          </a:p>
          <a:p>
            <a:pPr lvl="1"/>
            <a:r>
              <a:rPr lang="en-US" sz="2200" dirty="0"/>
              <a:t>10 Generic standards on </a:t>
            </a:r>
          </a:p>
          <a:p>
            <a:pPr lvl="3"/>
            <a:r>
              <a:rPr lang="en-GB" dirty="0"/>
              <a:t>extending product lifetime; </a:t>
            </a:r>
          </a:p>
          <a:p>
            <a:pPr lvl="3"/>
            <a:r>
              <a:rPr lang="en-GB" dirty="0"/>
              <a:t>ability to re-use components or recycle materials from products at end-of-life;</a:t>
            </a:r>
          </a:p>
          <a:p>
            <a:pPr lvl="3"/>
            <a:r>
              <a:rPr lang="en-GB" dirty="0"/>
              <a:t>use of re-used components and/or recycled materials in products.</a:t>
            </a:r>
          </a:p>
          <a:p>
            <a:pPr lvl="1"/>
            <a:endParaRPr lang="en-US" dirty="0"/>
          </a:p>
          <a:p>
            <a:pPr lvl="1"/>
            <a:endParaRPr lang="en-US" dirty="0"/>
          </a:p>
          <a:p>
            <a:pPr lvl="1"/>
            <a:endParaRPr lang="en-US" sz="2200" dirty="0"/>
          </a:p>
          <a:p>
            <a:pPr marL="0" indent="0">
              <a:buNone/>
            </a:pPr>
            <a:endParaRPr lang="en-GB" sz="1700" dirty="0"/>
          </a:p>
          <a:p>
            <a:endParaRPr lang="en-GB" dirty="0"/>
          </a:p>
        </p:txBody>
      </p:sp>
      <p:sp>
        <p:nvSpPr>
          <p:cNvPr id="4" name="Date Placeholder 3">
            <a:extLst>
              <a:ext uri="{FF2B5EF4-FFF2-40B4-BE49-F238E27FC236}">
                <a16:creationId xmlns:a16="http://schemas.microsoft.com/office/drawing/2014/main" id="{04BE0FD9-792D-4FEF-8EA6-93393B8BEA0F}"/>
              </a:ext>
            </a:extLst>
          </p:cNvPr>
          <p:cNvSpPr>
            <a:spLocks noGrp="1"/>
          </p:cNvSpPr>
          <p:nvPr>
            <p:ph type="dt" sz="half" idx="2"/>
          </p:nvPr>
        </p:nvSpPr>
        <p:spPr/>
        <p:txBody>
          <a:bodyPr/>
          <a:lstStyle/>
          <a:p>
            <a:pPr>
              <a:defRPr/>
            </a:pPr>
            <a:r>
              <a:rPr lang="en-US"/>
              <a:t>© CEN CENELEC ETSI - 2018</a:t>
            </a:r>
            <a:endParaRPr lang="en-GB" dirty="0"/>
          </a:p>
        </p:txBody>
      </p:sp>
      <p:sp>
        <p:nvSpPr>
          <p:cNvPr id="5" name="Slide Number Placeholder 4">
            <a:extLst>
              <a:ext uri="{FF2B5EF4-FFF2-40B4-BE49-F238E27FC236}">
                <a16:creationId xmlns:a16="http://schemas.microsoft.com/office/drawing/2014/main" id="{E0FE38B7-3B8F-40A4-A9F5-351FABCB3377}"/>
              </a:ext>
            </a:extLst>
          </p:cNvPr>
          <p:cNvSpPr>
            <a:spLocks noGrp="1"/>
          </p:cNvSpPr>
          <p:nvPr>
            <p:ph type="sldNum" sz="quarter" idx="12"/>
          </p:nvPr>
        </p:nvSpPr>
        <p:spPr/>
        <p:txBody>
          <a:bodyPr/>
          <a:lstStyle/>
          <a:p>
            <a:fld id="{E600C78D-AE5E-433F-ADF0-C5B27CAB4ADD}" type="slidenum">
              <a:rPr lang="en-GB" altLang="en-US" smtClean="0"/>
              <a:pPr/>
              <a:t>9</a:t>
            </a:fld>
            <a:endParaRPr lang="en-GB" altLang="en-US"/>
          </a:p>
        </p:txBody>
      </p:sp>
    </p:spTree>
    <p:extLst>
      <p:ext uri="{BB962C8B-B14F-4D97-AF65-F5344CB8AC3E}">
        <p14:creationId xmlns:p14="http://schemas.microsoft.com/office/powerpoint/2010/main" val="38955750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978</TotalTime>
  <Words>2428</Words>
  <Application>Microsoft Office PowerPoint</Application>
  <PresentationFormat>Widescreen</PresentationFormat>
  <Paragraphs>296</Paragraphs>
  <Slides>20</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MS PGothic</vt:lpstr>
      <vt:lpstr>Arial</vt:lpstr>
      <vt:lpstr>Calibri</vt:lpstr>
      <vt:lpstr>Century Gothic</vt:lpstr>
      <vt:lpstr>Times New Roman</vt:lpstr>
      <vt:lpstr>Vedana</vt:lpstr>
      <vt:lpstr>Verdana</vt:lpstr>
      <vt:lpstr>Wingdings</vt:lpstr>
      <vt:lpstr>Wingdings 3</vt:lpstr>
      <vt:lpstr>Office Theme</vt:lpstr>
      <vt:lpstr>Standardization in support of sustainability and circular economy</vt:lpstr>
      <vt:lpstr>Context and drivers</vt:lpstr>
      <vt:lpstr>Circular Economy and Standards</vt:lpstr>
      <vt:lpstr>From a linear economy … </vt:lpstr>
      <vt:lpstr> … to a circular economy </vt:lpstr>
      <vt:lpstr>Standards for Circular Economy</vt:lpstr>
      <vt:lpstr>The Influence of Circular Economy on Standardization</vt:lpstr>
      <vt:lpstr>Better product design (I)</vt:lpstr>
      <vt:lpstr>Better product design (II)</vt:lpstr>
      <vt:lpstr>Efficient production processes (III)</vt:lpstr>
      <vt:lpstr>Consumer information (IV)</vt:lpstr>
      <vt:lpstr>Waste and secondary raw materials (V)</vt:lpstr>
      <vt:lpstr>Priority Sectors</vt:lpstr>
      <vt:lpstr>Support for Standard Writers</vt:lpstr>
      <vt:lpstr>Climate Change</vt:lpstr>
      <vt:lpstr>Climate Change Related Activities </vt:lpstr>
      <vt:lpstr>Reduction of Green House Gas Emissions</vt:lpstr>
      <vt:lpstr>Climate Change Adaptation</vt:lpstr>
      <vt:lpstr>Making Circular Economy Reality</vt:lpstr>
      <vt:lpstr>PowerPoint Presentation</vt:lpstr>
    </vt:vector>
  </TitlesOfParts>
  <Company>CENCENELEC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Van Vlierden</dc:creator>
  <cp:lastModifiedBy>Dirk Weiler</cp:lastModifiedBy>
  <cp:revision>50</cp:revision>
  <dcterms:created xsi:type="dcterms:W3CDTF">2014-06-06T11:44:21Z</dcterms:created>
  <dcterms:modified xsi:type="dcterms:W3CDTF">2018-08-24T09:41:24Z</dcterms:modified>
</cp:coreProperties>
</file>