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65" r:id="rId2"/>
    <p:sldId id="266" r:id="rId3"/>
    <p:sldId id="268" r:id="rId4"/>
    <p:sldId id="269" r:id="rId5"/>
    <p:sldId id="270" r:id="rId6"/>
    <p:sldId id="271" r:id="rId7"/>
    <p:sldId id="272" r:id="rId8"/>
    <p:sldId id="274" r:id="rId9"/>
    <p:sldId id="267" r:id="rId1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0" autoAdjust="0"/>
    <p:restoredTop sz="94660"/>
  </p:normalViewPr>
  <p:slideViewPr>
    <p:cSldViewPr showGuides="1">
      <p:cViewPr varScale="1">
        <p:scale>
          <a:sx n="79" d="100"/>
          <a:sy n="79" d="100"/>
        </p:scale>
        <p:origin x="28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23/08/2018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623392" y="6516648"/>
            <a:ext cx="307128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7164" y="3717032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Name of Speaker </a:t>
            </a:r>
          </a:p>
          <a:p>
            <a:r>
              <a:rPr lang="en-US" dirty="0"/>
              <a:t>Function, Organization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5448" y="1052736"/>
            <a:ext cx="11247967" cy="530361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0256" y="278933"/>
            <a:ext cx="504056" cy="5851525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962" y="278934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52" y="966876"/>
            <a:ext cx="11504578" cy="5305968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3392" y="6343707"/>
            <a:ext cx="1872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4406901"/>
            <a:ext cx="10918916" cy="1362075"/>
          </a:xfrm>
        </p:spPr>
        <p:txBody>
          <a:bodyPr anchor="t">
            <a:normAutofit/>
          </a:bodyPr>
          <a:lstStyle>
            <a:lvl1pPr marL="0" indent="0" algn="l">
              <a:defRPr sz="3600" b="0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8" y="2906713"/>
            <a:ext cx="10918916" cy="15001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80729"/>
            <a:ext cx="5384800" cy="51454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80729"/>
            <a:ext cx="5384800" cy="514543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384" y="895350"/>
            <a:ext cx="5386917" cy="7730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384" y="1535112"/>
            <a:ext cx="5386917" cy="477420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9970" y="96197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4953" y="1656619"/>
            <a:ext cx="5389033" cy="4652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980727"/>
            <a:ext cx="4011084" cy="8953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80728"/>
            <a:ext cx="6815667" cy="514543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988840"/>
            <a:ext cx="4011084" cy="4137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marL="0" indent="0"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CEN CENELEC ETSI - 2018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352" y="198630"/>
            <a:ext cx="864096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3352" y="63516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dirty="0"/>
              <a:t>© CEN CENELEC ETSI - 2018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64552" y="6339015"/>
            <a:ext cx="71886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79B60FF9-9111-408E-A39D-38C8057CD6C8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-9118"/>
            <a:ext cx="3287688" cy="1053672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3352" y="1044552"/>
            <a:ext cx="11809312" cy="5192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hyperlink" Target="http://www.onem2m.org/" TargetMode="External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164" y="2130426"/>
            <a:ext cx="11777508" cy="1470025"/>
          </a:xfrm>
        </p:spPr>
        <p:txBody>
          <a:bodyPr>
            <a:normAutofit/>
          </a:bodyPr>
          <a:lstStyle/>
          <a:p>
            <a:pPr marL="0" eaLnBrk="1" hangingPunct="1">
              <a:spcBef>
                <a:spcPct val="20000"/>
              </a:spcBef>
              <a:buSzPct val="90000"/>
              <a:defRPr/>
            </a:pPr>
            <a:r>
              <a:rPr lang="en-GB" sz="4000" dirty="0"/>
              <a:t>ETSI agreements with US SDO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Dirk Weiler</a:t>
            </a:r>
          </a:p>
          <a:p>
            <a:r>
              <a:rPr lang="en-GB" dirty="0"/>
              <a:t>ETSI Board Chairman</a:t>
            </a:r>
          </a:p>
          <a:p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5195"/>
            <a:ext cx="8904312" cy="638175"/>
          </a:xfrm>
        </p:spPr>
        <p:txBody>
          <a:bodyPr/>
          <a:lstStyle/>
          <a:p>
            <a:r>
              <a:rPr lang="en-US"/>
              <a:t>Partnerships, in ETSI’s DNA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Experience has shown us that working with others is the best way to:</a:t>
            </a:r>
          </a:p>
          <a:p>
            <a:pPr lvl="1"/>
            <a:r>
              <a:rPr lang="en-US"/>
              <a:t>align our standards with those produced by others</a:t>
            </a:r>
          </a:p>
          <a:p>
            <a:pPr lvl="1"/>
            <a:r>
              <a:rPr lang="en-US"/>
              <a:t>avoid the duplication of effort</a:t>
            </a:r>
          </a:p>
          <a:p>
            <a:pPr lvl="1"/>
            <a:r>
              <a:rPr lang="en-US"/>
              <a:t>ensure our work is widely accepted and implemented</a:t>
            </a:r>
          </a:p>
          <a:p>
            <a:endParaRPr lang="en-US"/>
          </a:p>
          <a:p>
            <a:r>
              <a:rPr lang="en-US"/>
              <a:t>We have built up a portfolio of partnership agreements with SDOs around the world</a:t>
            </a:r>
          </a:p>
          <a:p>
            <a:endParaRPr lang="en-US"/>
          </a:p>
          <a:p>
            <a:r>
              <a:rPr lang="en-US"/>
              <a:t>We have Partnership Agreements and Partnership Projects</a:t>
            </a:r>
          </a:p>
          <a:p>
            <a:pPr marL="541338" indent="-363538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98866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455829-2C09-4014-A1A8-DA9E4DFF0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3 main instruments:</a:t>
            </a:r>
          </a:p>
          <a:p>
            <a:pPr lvl="1"/>
            <a:r>
              <a:rPr lang="en-US" dirty="0"/>
              <a:t>Letter of Intent (</a:t>
            </a:r>
            <a:r>
              <a:rPr lang="en-US" dirty="0" err="1"/>
              <a:t>LoI</a:t>
            </a:r>
            <a:r>
              <a:rPr lang="en-US" dirty="0"/>
              <a:t>): establishes a formal contact with a Partner, to exchange operational information and identify common roadmaps. </a:t>
            </a:r>
          </a:p>
          <a:p>
            <a:pPr lvl="1"/>
            <a:r>
              <a:rPr lang="en-US" dirty="0"/>
              <a:t>Memorandum of Understanding (MoU):  establishes a framework enabling exchange of information on technical grounds (for information only)</a:t>
            </a:r>
          </a:p>
          <a:p>
            <a:pPr lvl="1"/>
            <a:r>
              <a:rPr lang="en-US" dirty="0"/>
              <a:t>Cooperation Agreement (CA): on top of the MoU, allows for technical cooperation – hence the relevance of IPR Policy check</a:t>
            </a:r>
          </a:p>
          <a:p>
            <a:r>
              <a:rPr lang="en-US" dirty="0"/>
              <a:t>We will only show the MoUs and CAs with US SDOs in this presentation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55B7D9-87FE-4F8F-87DC-F94FDA37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CCF20E-BD9F-4FDF-BC1F-A60F9748B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Partnership Agreements</a:t>
            </a:r>
          </a:p>
        </p:txBody>
      </p:sp>
    </p:spTree>
    <p:extLst>
      <p:ext uri="{BB962C8B-B14F-4D97-AF65-F5344CB8AC3E}">
        <p14:creationId xmlns:p14="http://schemas.microsoft.com/office/powerpoint/2010/main" val="35678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70D6DC-4CE9-41C5-9D1A-FE1C07E6B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MoUs with US SDOs (and other orgs.)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3EB061-3407-434C-8C88-F92B727C6A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60849"/>
            <a:ext cx="5384800" cy="4032448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US" dirty="0"/>
              <a:t>ATIS</a:t>
            </a:r>
            <a:r>
              <a:rPr lang="en-US" baseline="30000" dirty="0"/>
              <a:t>*</a:t>
            </a:r>
          </a:p>
          <a:p>
            <a:pPr lvl="1"/>
            <a:r>
              <a:rPr lang="en-US" dirty="0"/>
              <a:t>Center for Internet Security (CIS)</a:t>
            </a:r>
          </a:p>
          <a:p>
            <a:pPr lvl="1"/>
            <a:r>
              <a:rPr lang="en-US" dirty="0"/>
              <a:t>Continua Health Alliance</a:t>
            </a:r>
          </a:p>
          <a:p>
            <a:pPr lvl="1"/>
            <a:r>
              <a:rPr lang="en-US" dirty="0"/>
              <a:t>Global Platform</a:t>
            </a:r>
          </a:p>
          <a:p>
            <a:pPr lvl="1"/>
            <a:r>
              <a:rPr lang="en-US" dirty="0"/>
              <a:t>IEEE</a:t>
            </a:r>
            <a:r>
              <a:rPr lang="en-US" baseline="30000" dirty="0"/>
              <a:t>*</a:t>
            </a:r>
            <a:endParaRPr lang="en-US" dirty="0"/>
          </a:p>
          <a:p>
            <a:pPr lvl="1"/>
            <a:r>
              <a:rPr lang="en-US" dirty="0"/>
              <a:t>International Marine Electronics Association (IMEA)</a:t>
            </a:r>
          </a:p>
          <a:p>
            <a:pPr lvl="1"/>
            <a:r>
              <a:rPr lang="en-US" dirty="0"/>
              <a:t>IPSO Alliance</a:t>
            </a:r>
          </a:p>
          <a:p>
            <a:pPr lvl="1"/>
            <a:r>
              <a:rPr lang="en-US" dirty="0"/>
              <a:t>Metro Ethernet Forum (MEF)</a:t>
            </a:r>
          </a:p>
          <a:p>
            <a:pPr lvl="1"/>
            <a:r>
              <a:rPr lang="en-US" dirty="0"/>
              <a:t>Near Field Communication Forum</a:t>
            </a:r>
          </a:p>
          <a:p>
            <a:pPr lvl="1"/>
            <a:r>
              <a:rPr lang="en-US" dirty="0"/>
              <a:t>NATO Standardization Office</a:t>
            </a:r>
          </a:p>
          <a:p>
            <a:pPr lvl="1"/>
            <a:r>
              <a:rPr lang="en-US" dirty="0"/>
              <a:t>OASIS</a:t>
            </a:r>
            <a:r>
              <a:rPr lang="en-US" baseline="30000" dirty="0"/>
              <a:t>*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F5AEF7-0F6C-462F-AA3C-33F9A60946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060849"/>
            <a:ext cx="5384800" cy="4281340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US" dirty="0"/>
              <a:t>Open Grid Forum (OGF)</a:t>
            </a:r>
          </a:p>
          <a:p>
            <a:pPr lvl="1"/>
            <a:r>
              <a:rPr lang="en-US" dirty="0"/>
              <a:t>Open Networking Foundation (ONF)</a:t>
            </a:r>
          </a:p>
          <a:p>
            <a:pPr lvl="1"/>
            <a:r>
              <a:rPr lang="en-US" dirty="0" err="1"/>
              <a:t>OpenFog</a:t>
            </a:r>
            <a:r>
              <a:rPr lang="en-US" dirty="0"/>
              <a:t> Consortium</a:t>
            </a:r>
          </a:p>
          <a:p>
            <a:pPr lvl="1"/>
            <a:r>
              <a:rPr lang="en-US" dirty="0"/>
              <a:t>Office of the Assistant Secretary for Research and Technology (OST-R) of the US DOT</a:t>
            </a:r>
          </a:p>
          <a:p>
            <a:pPr lvl="1"/>
            <a:r>
              <a:rPr lang="en-US" dirty="0"/>
              <a:t>Quest Forum (Now TIA Business Performance Community (BPC) )</a:t>
            </a:r>
          </a:p>
          <a:p>
            <a:pPr lvl="1"/>
            <a:r>
              <a:rPr lang="en-US" dirty="0"/>
              <a:t>Radio Technical Commission for Maritime Services (RTCM)</a:t>
            </a:r>
          </a:p>
          <a:p>
            <a:pPr lvl="1"/>
            <a:r>
              <a:rPr lang="en-US" dirty="0"/>
              <a:t>SAFE Bio-Pharma</a:t>
            </a:r>
          </a:p>
          <a:p>
            <a:pPr lvl="1"/>
            <a:r>
              <a:rPr lang="en-US" dirty="0"/>
              <a:t>Trusted Computing Group</a:t>
            </a:r>
          </a:p>
          <a:p>
            <a:pPr lvl="1"/>
            <a:r>
              <a:rPr lang="en-US" dirty="0" err="1"/>
              <a:t>WinnForum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8191A6-E1BC-42A0-87EA-22F0BE2F0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6D4A682-9106-4D4E-946F-75B9F209EA3F}"/>
              </a:ext>
            </a:extLst>
          </p:cNvPr>
          <p:cNvSpPr txBox="1">
            <a:spLocks/>
          </p:cNvSpPr>
          <p:nvPr/>
        </p:nvSpPr>
        <p:spPr>
          <a:xfrm>
            <a:off x="609600" y="1196752"/>
            <a:ext cx="10972800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8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Out of a total of 67 MoU signed, 20 of them are with US SDOs (and related organizations), namely: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781071-7CB6-4F51-AAEE-47A10F77520F}"/>
              </a:ext>
            </a:extLst>
          </p:cNvPr>
          <p:cNvSpPr txBox="1"/>
          <p:nvPr/>
        </p:nvSpPr>
        <p:spPr>
          <a:xfrm>
            <a:off x="983432" y="6339015"/>
            <a:ext cx="4856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baseline="30000" dirty="0">
                <a:solidFill>
                  <a:schemeClr val="tx2"/>
                </a:solidFill>
              </a:rPr>
              <a:t>* </a:t>
            </a:r>
            <a:r>
              <a:rPr lang="en-US" sz="200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ANSI Accredit Standards Developer</a:t>
            </a:r>
          </a:p>
        </p:txBody>
      </p:sp>
    </p:spTree>
    <p:extLst>
      <p:ext uri="{BB962C8B-B14F-4D97-AF65-F5344CB8AC3E}">
        <p14:creationId xmlns:p14="http://schemas.microsoft.com/office/powerpoint/2010/main" val="144602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70D6DC-4CE9-41C5-9D1A-FE1C07E6B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 with US SDOs (and other orgs.)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3EB061-3407-434C-8C88-F92B727C6A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132856"/>
            <a:ext cx="10454952" cy="3493612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Car Connectivity Consortium (CCC)</a:t>
            </a:r>
          </a:p>
          <a:p>
            <a:pPr lvl="1"/>
            <a:r>
              <a:rPr lang="en-US" dirty="0"/>
              <a:t>CITEL (the Inter-American Telecommunication Commission of the Organization of American States)</a:t>
            </a:r>
          </a:p>
          <a:p>
            <a:pPr lvl="1"/>
            <a:r>
              <a:rPr lang="en-US" dirty="0"/>
              <a:t>Open Mobile Alliance (OMA)</a:t>
            </a:r>
          </a:p>
          <a:p>
            <a:pPr lvl="1"/>
            <a:r>
              <a:rPr lang="en-US" dirty="0"/>
              <a:t>SAE International</a:t>
            </a:r>
            <a:r>
              <a:rPr lang="en-US" baseline="30000" dirty="0">
                <a:solidFill>
                  <a:srgbClr val="1F497D"/>
                </a:solidFill>
              </a:rPr>
              <a:t>*</a:t>
            </a:r>
            <a:endParaRPr lang="en-US" baseline="30000" dirty="0"/>
          </a:p>
          <a:p>
            <a:pPr lvl="1"/>
            <a:r>
              <a:rPr lang="en-US" dirty="0"/>
              <a:t>Society of Cable Telecommunication Engineers (SCTE)</a:t>
            </a:r>
            <a:r>
              <a:rPr lang="en-US" baseline="30000" dirty="0">
                <a:solidFill>
                  <a:srgbClr val="1F497D"/>
                </a:solidFill>
              </a:rPr>
              <a:t>*</a:t>
            </a:r>
            <a:endParaRPr lang="en-US" baseline="30000" dirty="0"/>
          </a:p>
          <a:p>
            <a:pPr lvl="1"/>
            <a:r>
              <a:rPr lang="en-US" dirty="0"/>
              <a:t>Telecommunication Industry Association (TIA)</a:t>
            </a:r>
            <a:r>
              <a:rPr lang="en-US" baseline="30000" dirty="0">
                <a:solidFill>
                  <a:srgbClr val="1F497D"/>
                </a:solidFill>
              </a:rPr>
              <a:t>*</a:t>
            </a:r>
            <a:endParaRPr lang="en-US" dirty="0"/>
          </a:p>
          <a:p>
            <a:pPr lvl="1"/>
            <a:r>
              <a:rPr lang="en-US" dirty="0" err="1"/>
              <a:t>TeleManagement</a:t>
            </a:r>
            <a:r>
              <a:rPr lang="en-US" dirty="0"/>
              <a:t> Forum (TMF)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8191A6-E1BC-42A0-87EA-22F0BE2F0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5</a:t>
            </a:fld>
            <a:endParaRPr lang="en-GB" alt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6D4A682-9106-4D4E-946F-75B9F209EA3F}"/>
              </a:ext>
            </a:extLst>
          </p:cNvPr>
          <p:cNvSpPr txBox="1">
            <a:spLocks/>
          </p:cNvSpPr>
          <p:nvPr/>
        </p:nvSpPr>
        <p:spPr>
          <a:xfrm>
            <a:off x="609600" y="1196752"/>
            <a:ext cx="10972800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800" kern="12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Out of a total of 26 CA signed, 7 of them are with US SDOs (and related organizations), namely: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C9CCF18-603C-4FDC-A525-47B23C490FC6}"/>
              </a:ext>
            </a:extLst>
          </p:cNvPr>
          <p:cNvSpPr txBox="1">
            <a:spLocks/>
          </p:cNvSpPr>
          <p:nvPr/>
        </p:nvSpPr>
        <p:spPr>
          <a:xfrm>
            <a:off x="609600" y="5733256"/>
            <a:ext cx="1097280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24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8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»"/>
              <a:defRPr sz="18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i="1" dirty="0"/>
              <a:t>All of them sharing IPR Policies compatible with that of ETSI, condition “sine qua non” to establish a CA</a:t>
            </a:r>
          </a:p>
        </p:txBody>
      </p:sp>
    </p:spTree>
    <p:extLst>
      <p:ext uri="{BB962C8B-B14F-4D97-AF65-F5344CB8AC3E}">
        <p14:creationId xmlns:p14="http://schemas.microsoft.com/office/powerpoint/2010/main" val="570992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D106DF-4251-43E9-AB28-391E38FA6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Is an activity established when there is a need to co-operate on a peer basis with external bodies</a:t>
            </a:r>
          </a:p>
          <a:p>
            <a:r>
              <a:rPr lang="en-US" dirty="0"/>
              <a:t>Is established on the basis of a market sector requirement rather than a basic technology, where the market sector requirements for the project result described in the project requirements definition. </a:t>
            </a:r>
          </a:p>
          <a:p>
            <a:r>
              <a:rPr lang="en-US" dirty="0"/>
              <a:t>Has its own project and </a:t>
            </a:r>
            <a:r>
              <a:rPr lang="en-GB" dirty="0"/>
              <a:t>programme </a:t>
            </a:r>
            <a:r>
              <a:rPr lang="en-US" dirty="0"/>
              <a:t>management and timed deliverables; </a:t>
            </a:r>
          </a:p>
          <a:p>
            <a:r>
              <a:rPr lang="en-US" dirty="0"/>
              <a:t>Is responsible for the approval of its own deliverables</a:t>
            </a:r>
          </a:p>
          <a:p>
            <a:r>
              <a:rPr lang="en-US" dirty="0"/>
              <a:t>Comprises participation by representatives of ETSI Full and Associate members as well as significant co-operation with, and participation by, external bodies or members of such bodies</a:t>
            </a:r>
          </a:p>
          <a:p>
            <a:r>
              <a:rPr lang="en-US" dirty="0"/>
              <a:t>Has a defined legal status with respect to liability and copyright</a:t>
            </a:r>
          </a:p>
          <a:p>
            <a:r>
              <a:rPr lang="en-US" dirty="0"/>
              <a:t>Partners do need to have compatible IPR Policies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45553A-5AF0-4727-9C25-72835C8CE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6</a:t>
            </a:fld>
            <a:endParaRPr lang="en-GB" alt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CE57C4F-9BA7-4E0C-BA00-A3698CEF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Partnership Projects</a:t>
            </a:r>
          </a:p>
        </p:txBody>
      </p:sp>
    </p:spTree>
    <p:extLst>
      <p:ext uri="{BB962C8B-B14F-4D97-AF65-F5344CB8AC3E}">
        <p14:creationId xmlns:p14="http://schemas.microsoft.com/office/powerpoint/2010/main" val="2181168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7723E6-1C40-4865-BDA1-AA2555DCD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7</a:t>
            </a:fld>
            <a:endParaRPr lang="en-GB" alt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A8F887-C5FC-4375-B148-800084242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3rd Generation Partnership Project (3GPP)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33760D-96CB-444B-A3F1-BACE53C82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68" y="1127390"/>
            <a:ext cx="11405836" cy="52116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41E55D-8B64-425E-B61D-CF94BBBCDD55}"/>
              </a:ext>
            </a:extLst>
          </p:cNvPr>
          <p:cNvSpPr txBox="1"/>
          <p:nvPr/>
        </p:nvSpPr>
        <p:spPr>
          <a:xfrm>
            <a:off x="4655840" y="1052736"/>
            <a:ext cx="2460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588 Individual Members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69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7043F7-FE41-4692-856E-0D9126C42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8</a:t>
            </a:fld>
            <a:endParaRPr lang="en-GB" alt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26A1CE-DF56-4183-B631-DF8EAAD22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oneM2M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0CF84A-0A94-4E1F-B2BE-FAEB320C9CAA}"/>
              </a:ext>
            </a:extLst>
          </p:cNvPr>
          <p:cNvSpPr/>
          <p:nvPr/>
        </p:nvSpPr>
        <p:spPr>
          <a:xfrm>
            <a:off x="8970806" y="1187797"/>
            <a:ext cx="2875752" cy="113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813AD56C-8FD7-4B1F-9EB2-E88AB8B45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35360" y="1089766"/>
            <a:ext cx="11564416" cy="5363570"/>
          </a:xfrm>
          <a:prstGeom prst="rect">
            <a:avLst/>
          </a:prstGeom>
          <a:noFill/>
          <a:ln>
            <a:noFill/>
          </a:ln>
          <a:effectLst/>
          <a:extLst/>
        </p:spPr>
      </p:pic>
      <p:cxnSp>
        <p:nvCxnSpPr>
          <p:cNvPr id="8" name="Connecteur droit 110">
            <a:extLst>
              <a:ext uri="{FF2B5EF4-FFF2-40B4-BE49-F238E27FC236}">
                <a16:creationId xmlns:a16="http://schemas.microsoft.com/office/drawing/2014/main" id="{38117C69-54A4-4FBD-813E-303CB1CD993E}"/>
              </a:ext>
            </a:extLst>
          </p:cNvPr>
          <p:cNvCxnSpPr/>
          <p:nvPr/>
        </p:nvCxnSpPr>
        <p:spPr>
          <a:xfrm flipH="1" flipV="1">
            <a:off x="6131895" y="1243774"/>
            <a:ext cx="4644188" cy="29344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38">
            <a:extLst>
              <a:ext uri="{FF2B5EF4-FFF2-40B4-BE49-F238E27FC236}">
                <a16:creationId xmlns:a16="http://schemas.microsoft.com/office/drawing/2014/main" id="{B5BCF488-1838-41C3-9365-C07C73EF5D70}"/>
              </a:ext>
            </a:extLst>
          </p:cNvPr>
          <p:cNvCxnSpPr/>
          <p:nvPr/>
        </p:nvCxnSpPr>
        <p:spPr>
          <a:xfrm flipV="1">
            <a:off x="2087420" y="1243774"/>
            <a:ext cx="4044475" cy="25189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105">
            <a:extLst>
              <a:ext uri="{FF2B5EF4-FFF2-40B4-BE49-F238E27FC236}">
                <a16:creationId xmlns:a16="http://schemas.microsoft.com/office/drawing/2014/main" id="{04F0D116-4BBE-4B0A-A2B5-DDBB6ED6E350}"/>
              </a:ext>
            </a:extLst>
          </p:cNvPr>
          <p:cNvCxnSpPr/>
          <p:nvPr/>
        </p:nvCxnSpPr>
        <p:spPr>
          <a:xfrm flipV="1">
            <a:off x="3223394" y="1243774"/>
            <a:ext cx="2908501" cy="2506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6">
            <a:extLst>
              <a:ext uri="{FF2B5EF4-FFF2-40B4-BE49-F238E27FC236}">
                <a16:creationId xmlns:a16="http://schemas.microsoft.com/office/drawing/2014/main" id="{70C4ABB1-B664-4A43-9F28-B2F9F2B8E764}"/>
              </a:ext>
            </a:extLst>
          </p:cNvPr>
          <p:cNvCxnSpPr/>
          <p:nvPr/>
        </p:nvCxnSpPr>
        <p:spPr>
          <a:xfrm flipV="1">
            <a:off x="5980432" y="1243774"/>
            <a:ext cx="151463" cy="22756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107">
            <a:extLst>
              <a:ext uri="{FF2B5EF4-FFF2-40B4-BE49-F238E27FC236}">
                <a16:creationId xmlns:a16="http://schemas.microsoft.com/office/drawing/2014/main" id="{11AF795E-EFA6-4993-BF73-9C19D7C9EE80}"/>
              </a:ext>
            </a:extLst>
          </p:cNvPr>
          <p:cNvCxnSpPr/>
          <p:nvPr/>
        </p:nvCxnSpPr>
        <p:spPr>
          <a:xfrm flipH="1" flipV="1">
            <a:off x="6131895" y="1243774"/>
            <a:ext cx="2795928" cy="26416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08">
            <a:extLst>
              <a:ext uri="{FF2B5EF4-FFF2-40B4-BE49-F238E27FC236}">
                <a16:creationId xmlns:a16="http://schemas.microsoft.com/office/drawing/2014/main" id="{C83DEAE2-DE55-4725-B6B5-91BFA926E72C}"/>
              </a:ext>
            </a:extLst>
          </p:cNvPr>
          <p:cNvCxnSpPr/>
          <p:nvPr/>
        </p:nvCxnSpPr>
        <p:spPr>
          <a:xfrm>
            <a:off x="6131895" y="1243774"/>
            <a:ext cx="3614647" cy="26416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09">
            <a:extLst>
              <a:ext uri="{FF2B5EF4-FFF2-40B4-BE49-F238E27FC236}">
                <a16:creationId xmlns:a16="http://schemas.microsoft.com/office/drawing/2014/main" id="{5CEF2A33-6DB2-4542-9A3A-C9CDFEF05FD1}"/>
              </a:ext>
            </a:extLst>
          </p:cNvPr>
          <p:cNvCxnSpPr/>
          <p:nvPr/>
        </p:nvCxnSpPr>
        <p:spPr>
          <a:xfrm>
            <a:off x="6131895" y="1243774"/>
            <a:ext cx="4644188" cy="2340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e 18">
            <a:extLst>
              <a:ext uri="{FF2B5EF4-FFF2-40B4-BE49-F238E27FC236}">
                <a16:creationId xmlns:a16="http://schemas.microsoft.com/office/drawing/2014/main" id="{90EE8675-C06D-4CC0-A99D-F7FF40B24E6E}"/>
              </a:ext>
            </a:extLst>
          </p:cNvPr>
          <p:cNvGrpSpPr>
            <a:grpSpLocks/>
          </p:cNvGrpSpPr>
          <p:nvPr/>
        </p:nvGrpSpPr>
        <p:grpSpPr bwMode="auto">
          <a:xfrm>
            <a:off x="5300895" y="3224499"/>
            <a:ext cx="1361122" cy="587759"/>
            <a:chOff x="3886200" y="4881632"/>
            <a:chExt cx="1054800" cy="432000"/>
          </a:xfrm>
        </p:grpSpPr>
        <p:sp>
          <p:nvSpPr>
            <p:cNvPr id="16" name="Rounded Rectangle 13">
              <a:extLst>
                <a:ext uri="{FF2B5EF4-FFF2-40B4-BE49-F238E27FC236}">
                  <a16:creationId xmlns:a16="http://schemas.microsoft.com/office/drawing/2014/main" id="{21910862-053F-4466-8243-E76E3C8F9CC8}"/>
                </a:ext>
              </a:extLst>
            </p:cNvPr>
            <p:cNvSpPr/>
            <p:nvPr/>
          </p:nvSpPr>
          <p:spPr>
            <a:xfrm>
              <a:off x="3886200" y="4881632"/>
              <a:ext cx="10548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17" name="Picture 13">
              <a:extLst>
                <a:ext uri="{FF2B5EF4-FFF2-40B4-BE49-F238E27FC236}">
                  <a16:creationId xmlns:a16="http://schemas.microsoft.com/office/drawing/2014/main" id="{205DB216-41BD-4395-96A2-B16EAEC9A8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2513" y="4917632"/>
              <a:ext cx="982174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e 19">
            <a:extLst>
              <a:ext uri="{FF2B5EF4-FFF2-40B4-BE49-F238E27FC236}">
                <a16:creationId xmlns:a16="http://schemas.microsoft.com/office/drawing/2014/main" id="{9D438AE3-B890-40F2-B21F-5ED230540C69}"/>
              </a:ext>
            </a:extLst>
          </p:cNvPr>
          <p:cNvGrpSpPr>
            <a:grpSpLocks/>
          </p:cNvGrpSpPr>
          <p:nvPr/>
        </p:nvGrpSpPr>
        <p:grpSpPr bwMode="auto">
          <a:xfrm>
            <a:off x="9306481" y="3584045"/>
            <a:ext cx="882170" cy="585606"/>
            <a:chOff x="6912212" y="3380691"/>
            <a:chExt cx="684000" cy="432000"/>
          </a:xfrm>
        </p:grpSpPr>
        <p:sp>
          <p:nvSpPr>
            <p:cNvPr id="19" name="Rounded Rectangle 13">
              <a:extLst>
                <a:ext uri="{FF2B5EF4-FFF2-40B4-BE49-F238E27FC236}">
                  <a16:creationId xmlns:a16="http://schemas.microsoft.com/office/drawing/2014/main" id="{F7DF31B0-2067-4641-A42F-C64FF50A6F3C}"/>
                </a:ext>
              </a:extLst>
            </p:cNvPr>
            <p:cNvSpPr/>
            <p:nvPr/>
          </p:nvSpPr>
          <p:spPr>
            <a:xfrm>
              <a:off x="6912212" y="3380691"/>
              <a:ext cx="6840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20" name="Picture 14">
              <a:extLst>
                <a:ext uri="{FF2B5EF4-FFF2-40B4-BE49-F238E27FC236}">
                  <a16:creationId xmlns:a16="http://schemas.microsoft.com/office/drawing/2014/main" id="{F806F40A-D88E-4B91-8952-38EA5F38C9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12" y="3416691"/>
              <a:ext cx="612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E9537B6-D277-4EA6-BC98-0669CCC04A7E}"/>
              </a:ext>
            </a:extLst>
          </p:cNvPr>
          <p:cNvGrpSpPr>
            <a:grpSpLocks/>
          </p:cNvGrpSpPr>
          <p:nvPr/>
        </p:nvGrpSpPr>
        <p:grpSpPr bwMode="auto">
          <a:xfrm>
            <a:off x="8649458" y="3592656"/>
            <a:ext cx="556729" cy="585606"/>
            <a:chOff x="5221831" y="4419600"/>
            <a:chExt cx="432000" cy="432000"/>
          </a:xfrm>
        </p:grpSpPr>
        <p:sp>
          <p:nvSpPr>
            <p:cNvPr id="22" name="Rounded Rectangle 13">
              <a:extLst>
                <a:ext uri="{FF2B5EF4-FFF2-40B4-BE49-F238E27FC236}">
                  <a16:creationId xmlns:a16="http://schemas.microsoft.com/office/drawing/2014/main" id="{A62CDEBF-307E-4614-B8AC-A7583342FE22}"/>
                </a:ext>
              </a:extLst>
            </p:cNvPr>
            <p:cNvSpPr/>
            <p:nvPr/>
          </p:nvSpPr>
          <p:spPr>
            <a:xfrm>
              <a:off x="5221831" y="4419600"/>
              <a:ext cx="4320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23" name="Picture 17">
              <a:extLst>
                <a:ext uri="{FF2B5EF4-FFF2-40B4-BE49-F238E27FC236}">
                  <a16:creationId xmlns:a16="http://schemas.microsoft.com/office/drawing/2014/main" id="{096DB434-9415-4ABC-AAD6-8E466E867E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31" y="4455600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e 65">
            <a:extLst>
              <a:ext uri="{FF2B5EF4-FFF2-40B4-BE49-F238E27FC236}">
                <a16:creationId xmlns:a16="http://schemas.microsoft.com/office/drawing/2014/main" id="{CFF19EF7-40B7-4143-B5CA-756CD8D25994}"/>
              </a:ext>
            </a:extLst>
          </p:cNvPr>
          <p:cNvGrpSpPr>
            <a:grpSpLocks/>
          </p:cNvGrpSpPr>
          <p:nvPr/>
        </p:nvGrpSpPr>
        <p:grpSpPr bwMode="auto">
          <a:xfrm>
            <a:off x="2785379" y="3467785"/>
            <a:ext cx="876030" cy="585606"/>
            <a:chOff x="1975800" y="3295184"/>
            <a:chExt cx="680400" cy="432000"/>
          </a:xfrm>
        </p:grpSpPr>
        <p:sp>
          <p:nvSpPr>
            <p:cNvPr id="25" name="Rounded Rectangle 13">
              <a:extLst>
                <a:ext uri="{FF2B5EF4-FFF2-40B4-BE49-F238E27FC236}">
                  <a16:creationId xmlns:a16="http://schemas.microsoft.com/office/drawing/2014/main" id="{591ECC11-F040-406A-B3F1-B3B4395430FA}"/>
                </a:ext>
              </a:extLst>
            </p:cNvPr>
            <p:cNvSpPr/>
            <p:nvPr/>
          </p:nvSpPr>
          <p:spPr>
            <a:xfrm>
              <a:off x="1975800" y="3295184"/>
              <a:ext cx="6804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26" name="Picture 8">
              <a:extLst>
                <a:ext uri="{FF2B5EF4-FFF2-40B4-BE49-F238E27FC236}">
                  <a16:creationId xmlns:a16="http://schemas.microsoft.com/office/drawing/2014/main" id="{46F5FF9F-AF9A-4029-BF29-728BF2EC72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1074" y="3323697"/>
              <a:ext cx="609851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e 66">
            <a:extLst>
              <a:ext uri="{FF2B5EF4-FFF2-40B4-BE49-F238E27FC236}">
                <a16:creationId xmlns:a16="http://schemas.microsoft.com/office/drawing/2014/main" id="{76B4B5D7-41AC-4835-8E51-2A67E879A085}"/>
              </a:ext>
            </a:extLst>
          </p:cNvPr>
          <p:cNvGrpSpPr>
            <a:grpSpLocks/>
          </p:cNvGrpSpPr>
          <p:nvPr/>
        </p:nvGrpSpPr>
        <p:grpSpPr bwMode="auto">
          <a:xfrm>
            <a:off x="1489755" y="3469937"/>
            <a:ext cx="1021353" cy="585606"/>
            <a:chOff x="971400" y="3296484"/>
            <a:chExt cx="792000" cy="432000"/>
          </a:xfrm>
        </p:grpSpPr>
        <p:sp>
          <p:nvSpPr>
            <p:cNvPr id="28" name="Rounded Rectangle 13">
              <a:extLst>
                <a:ext uri="{FF2B5EF4-FFF2-40B4-BE49-F238E27FC236}">
                  <a16:creationId xmlns:a16="http://schemas.microsoft.com/office/drawing/2014/main" id="{520BD786-5A22-4038-8DBD-D33FCE837E12}"/>
                </a:ext>
              </a:extLst>
            </p:cNvPr>
            <p:cNvSpPr/>
            <p:nvPr/>
          </p:nvSpPr>
          <p:spPr>
            <a:xfrm>
              <a:off x="971400" y="3296484"/>
              <a:ext cx="7920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29" name="Picture 32">
              <a:extLst>
                <a:ext uri="{FF2B5EF4-FFF2-40B4-BE49-F238E27FC236}">
                  <a16:creationId xmlns:a16="http://schemas.microsoft.com/office/drawing/2014/main" id="{30264FCF-4D1D-4F7E-A8AF-D7AC992A6B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400" y="3323697"/>
              <a:ext cx="72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Groupe 5">
            <a:extLst>
              <a:ext uri="{FF2B5EF4-FFF2-40B4-BE49-F238E27FC236}">
                <a16:creationId xmlns:a16="http://schemas.microsoft.com/office/drawing/2014/main" id="{9701358E-14C2-4D75-88AA-FC4EC0254542}"/>
              </a:ext>
            </a:extLst>
          </p:cNvPr>
          <p:cNvGrpSpPr>
            <a:grpSpLocks/>
          </p:cNvGrpSpPr>
          <p:nvPr/>
        </p:nvGrpSpPr>
        <p:grpSpPr bwMode="auto">
          <a:xfrm>
            <a:off x="10311459" y="3889765"/>
            <a:ext cx="929247" cy="585606"/>
            <a:chOff x="7737806" y="3683697"/>
            <a:chExt cx="720000" cy="432000"/>
          </a:xfrm>
        </p:grpSpPr>
        <p:sp>
          <p:nvSpPr>
            <p:cNvPr id="31" name="Rounded Rectangle 13">
              <a:extLst>
                <a:ext uri="{FF2B5EF4-FFF2-40B4-BE49-F238E27FC236}">
                  <a16:creationId xmlns:a16="http://schemas.microsoft.com/office/drawing/2014/main" id="{618419D9-EDA4-47AC-90E9-D01BC2C2F2A3}"/>
                </a:ext>
              </a:extLst>
            </p:cNvPr>
            <p:cNvSpPr/>
            <p:nvPr/>
          </p:nvSpPr>
          <p:spPr>
            <a:xfrm>
              <a:off x="7737806" y="3683697"/>
              <a:ext cx="7200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32" name="Picture 6">
              <a:extLst>
                <a:ext uri="{FF2B5EF4-FFF2-40B4-BE49-F238E27FC236}">
                  <a16:creationId xmlns:a16="http://schemas.microsoft.com/office/drawing/2014/main" id="{8C012C7F-8B51-4A44-AF1C-50AD3D0033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2806" y="3719697"/>
              <a:ext cx="65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Groupe 4">
            <a:extLst>
              <a:ext uri="{FF2B5EF4-FFF2-40B4-BE49-F238E27FC236}">
                <a16:creationId xmlns:a16="http://schemas.microsoft.com/office/drawing/2014/main" id="{00CEF440-E93D-412B-85B9-BBD356D824F5}"/>
              </a:ext>
            </a:extLst>
          </p:cNvPr>
          <p:cNvGrpSpPr>
            <a:grpSpLocks/>
          </p:cNvGrpSpPr>
          <p:nvPr/>
        </p:nvGrpSpPr>
        <p:grpSpPr bwMode="auto">
          <a:xfrm>
            <a:off x="10311459" y="3254641"/>
            <a:ext cx="929247" cy="587759"/>
            <a:chOff x="7883605" y="3235816"/>
            <a:chExt cx="720000" cy="432000"/>
          </a:xfrm>
        </p:grpSpPr>
        <p:sp>
          <p:nvSpPr>
            <p:cNvPr id="34" name="Rounded Rectangle 13">
              <a:extLst>
                <a:ext uri="{FF2B5EF4-FFF2-40B4-BE49-F238E27FC236}">
                  <a16:creationId xmlns:a16="http://schemas.microsoft.com/office/drawing/2014/main" id="{1D35283E-509F-4293-9535-EA24275E897C}"/>
                </a:ext>
              </a:extLst>
            </p:cNvPr>
            <p:cNvSpPr/>
            <p:nvPr/>
          </p:nvSpPr>
          <p:spPr>
            <a:xfrm>
              <a:off x="7883605" y="3235816"/>
              <a:ext cx="720000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A0C34514-736C-4425-BC79-542B13B696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4501" y="3271816"/>
              <a:ext cx="61820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6" name="Connecteur droit 53">
            <a:extLst>
              <a:ext uri="{FF2B5EF4-FFF2-40B4-BE49-F238E27FC236}">
                <a16:creationId xmlns:a16="http://schemas.microsoft.com/office/drawing/2014/main" id="{94A567C0-B6B1-4943-ADC1-7D6819717482}"/>
              </a:ext>
            </a:extLst>
          </p:cNvPr>
          <p:cNvCxnSpPr/>
          <p:nvPr/>
        </p:nvCxnSpPr>
        <p:spPr>
          <a:xfrm flipH="1" flipV="1">
            <a:off x="6131895" y="1245928"/>
            <a:ext cx="2216684" cy="32746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ounded Rectangle 14">
            <a:extLst>
              <a:ext uri="{FF2B5EF4-FFF2-40B4-BE49-F238E27FC236}">
                <a16:creationId xmlns:a16="http://schemas.microsoft.com/office/drawing/2014/main" id="{DB1977AC-B7D0-46C8-9480-B0EC9C5CF109}"/>
              </a:ext>
            </a:extLst>
          </p:cNvPr>
          <p:cNvSpPr/>
          <p:nvPr/>
        </p:nvSpPr>
        <p:spPr>
          <a:xfrm>
            <a:off x="3833340" y="1146892"/>
            <a:ext cx="4597111" cy="587758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1F497D">
                    <a:lumMod val="75000"/>
                  </a:srgbClr>
                </a:solidFill>
              </a:rPr>
              <a:t>Over 200 member organizations in oneM2M</a:t>
            </a:r>
          </a:p>
        </p:txBody>
      </p:sp>
      <p:grpSp>
        <p:nvGrpSpPr>
          <p:cNvPr id="38" name="Groupe 2">
            <a:extLst>
              <a:ext uri="{FF2B5EF4-FFF2-40B4-BE49-F238E27FC236}">
                <a16:creationId xmlns:a16="http://schemas.microsoft.com/office/drawing/2014/main" id="{6F119948-A3BB-477C-BD20-9024C1B743F5}"/>
              </a:ext>
            </a:extLst>
          </p:cNvPr>
          <p:cNvGrpSpPr>
            <a:grpSpLocks/>
          </p:cNvGrpSpPr>
          <p:nvPr/>
        </p:nvGrpSpPr>
        <p:grpSpPr bwMode="auto">
          <a:xfrm>
            <a:off x="7863487" y="4225627"/>
            <a:ext cx="970183" cy="587758"/>
            <a:chOff x="479713" y="5004453"/>
            <a:chExt cx="752400" cy="433387"/>
          </a:xfrm>
        </p:grpSpPr>
        <p:sp>
          <p:nvSpPr>
            <p:cNvPr id="39" name="Rounded Rectangle 13">
              <a:extLst>
                <a:ext uri="{FF2B5EF4-FFF2-40B4-BE49-F238E27FC236}">
                  <a16:creationId xmlns:a16="http://schemas.microsoft.com/office/drawing/2014/main" id="{AEDE552B-9FD3-4E0C-87DE-6F4AB4B68795}"/>
                </a:ext>
              </a:extLst>
            </p:cNvPr>
            <p:cNvSpPr/>
            <p:nvPr/>
          </p:nvSpPr>
          <p:spPr bwMode="auto">
            <a:xfrm>
              <a:off x="479713" y="5004453"/>
              <a:ext cx="752400" cy="43338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>
                <a:defRPr/>
              </a:pPr>
              <a:endParaRPr lang="fr-FR" altLang="fr-FR" sz="1100">
                <a:solidFill>
                  <a:srgbClr val="262626"/>
                </a:solidFill>
              </a:endParaRPr>
            </a:p>
          </p:txBody>
        </p:sp>
        <p:pic>
          <p:nvPicPr>
            <p:cNvPr id="40" name="Picture 2">
              <a:extLst>
                <a:ext uri="{FF2B5EF4-FFF2-40B4-BE49-F238E27FC236}">
                  <a16:creationId xmlns:a16="http://schemas.microsoft.com/office/drawing/2014/main" id="{D7AE6B3D-C104-481C-8506-DB0CF15E03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13" y="5041146"/>
              <a:ext cx="68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TextBox 1">
            <a:extLst>
              <a:ext uri="{FF2B5EF4-FFF2-40B4-BE49-F238E27FC236}">
                <a16:creationId xmlns:a16="http://schemas.microsoft.com/office/drawing/2014/main" id="{66359326-94B3-4717-81D0-EB4542948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410" y="5877272"/>
            <a:ext cx="83120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0000"/>
                </a:solidFill>
                <a:hlinkClick r:id="rId11"/>
              </a:rPr>
              <a:t>www.oneM2M.org</a:t>
            </a:r>
            <a:endParaRPr lang="en-US" altLang="en-US" sz="1600" b="1" dirty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0000"/>
                </a:solidFill>
              </a:rPr>
              <a:t>All documents are publicly available</a:t>
            </a:r>
          </a:p>
        </p:txBody>
      </p:sp>
      <p:pic>
        <p:nvPicPr>
          <p:cNvPr id="60" name="Picture 57">
            <a:extLst>
              <a:ext uri="{FF2B5EF4-FFF2-40B4-BE49-F238E27FC236}">
                <a16:creationId xmlns:a16="http://schemas.microsoft.com/office/drawing/2014/main" id="{C5F4DC7E-D7ED-42CB-9FDA-1F533F4480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3" y="1198563"/>
            <a:ext cx="1555567" cy="111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9480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3705052"/>
            <a:ext cx="10918916" cy="2190451"/>
          </a:xfrm>
        </p:spPr>
        <p:txBody>
          <a:bodyPr>
            <a:normAutofit/>
          </a:bodyPr>
          <a:lstStyle/>
          <a:p>
            <a:r>
              <a:rPr lang="en-GB" sz="2800" dirty="0"/>
              <a:t>Dirk Weiler</a:t>
            </a:r>
            <a:br>
              <a:rPr lang="en-GB" sz="2800" dirty="0"/>
            </a:br>
            <a:r>
              <a:rPr lang="en-GB" sz="2800" dirty="0"/>
              <a:t>dirk.weiler@Nokia.com</a:t>
            </a:r>
            <a:br>
              <a:rPr lang="en-GB" sz="2800" dirty="0"/>
            </a:br>
            <a:r>
              <a:rPr lang="en-GB" sz="2800" dirty="0"/>
              <a:t>www.etsi.org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8" y="2204864"/>
            <a:ext cx="10918916" cy="1500188"/>
          </a:xfrm>
        </p:spPr>
        <p:txBody>
          <a:bodyPr/>
          <a:lstStyle/>
          <a:p>
            <a:r>
              <a:rPr lang="en-GB" dirty="0"/>
              <a:t>Thank you for your attention!</a:t>
            </a:r>
          </a:p>
          <a:p>
            <a:r>
              <a:rPr lang="en-GB" sz="3200" dirty="0"/>
              <a:t>Questions?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8DAE-200C-4069-A57F-67D6E8850155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342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545</Words>
  <Application>Microsoft Office PowerPoint</Application>
  <PresentationFormat>Widescreen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Verdana</vt:lpstr>
      <vt:lpstr>Office Theme</vt:lpstr>
      <vt:lpstr>ETSI agreements with US SDO</vt:lpstr>
      <vt:lpstr>Partnerships, in ETSI’s DNA</vt:lpstr>
      <vt:lpstr>Partnership Agreements</vt:lpstr>
      <vt:lpstr>MoUs with US SDOs (and other orgs.)</vt:lpstr>
      <vt:lpstr>CAs with US SDOs (and other orgs.)</vt:lpstr>
      <vt:lpstr>Partnership Projects</vt:lpstr>
      <vt:lpstr>3rd Generation Partnership Project (3GPP)</vt:lpstr>
      <vt:lpstr>oneM2M</vt:lpstr>
      <vt:lpstr>Dirk Weiler dirk.weiler@Nokia.com www.etsi.org</vt:lpstr>
    </vt:vector>
  </TitlesOfParts>
  <Company>CENCENELEC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Van Vlierden</dc:creator>
  <cp:lastModifiedBy>Dirk Weiler</cp:lastModifiedBy>
  <cp:revision>55</cp:revision>
  <dcterms:created xsi:type="dcterms:W3CDTF">2014-06-06T11:44:21Z</dcterms:created>
  <dcterms:modified xsi:type="dcterms:W3CDTF">2018-08-23T13:52:52Z</dcterms:modified>
</cp:coreProperties>
</file>