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65" r:id="rId2"/>
    <p:sldId id="266" r:id="rId3"/>
    <p:sldId id="271" r:id="rId4"/>
    <p:sldId id="270" r:id="rId5"/>
    <p:sldId id="276" r:id="rId6"/>
    <p:sldId id="272" r:id="rId7"/>
    <p:sldId id="274" r:id="rId8"/>
    <p:sldId id="275" r:id="rId9"/>
    <p:sldId id="267" r:id="rId1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hapi Spiro" initials="DS" lastIdx="0" clrIdx="0">
    <p:extLst>
      <p:ext uri="{19B8F6BF-5375-455C-9EA6-DF929625EA0E}">
        <p15:presenceInfo xmlns:p15="http://schemas.microsoft.com/office/powerpoint/2012/main" userId="S-1-5-21-982128319-202332819-689510791-16427" providerId="AD"/>
      </p:ext>
    </p:extLst>
  </p:cmAuthor>
  <p:cmAuthor id="2" name="Ganesh Ashok" initials="GA" lastIdx="2" clrIdx="1">
    <p:extLst>
      <p:ext uri="{19B8F6BF-5375-455C-9EA6-DF929625EA0E}">
        <p15:presenceInfo xmlns:p15="http://schemas.microsoft.com/office/powerpoint/2012/main" userId="S-1-5-21-982128319-202332819-689510791-13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0" autoAdjust="0"/>
    <p:restoredTop sz="80566" autoAdjust="0"/>
  </p:normalViewPr>
  <p:slideViewPr>
    <p:cSldViewPr showGuides="1">
      <p:cViewPr varScale="1">
        <p:scale>
          <a:sx n="52" d="100"/>
          <a:sy n="52" d="100"/>
        </p:scale>
        <p:origin x="115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6BFD909C-403C-4D76-BE87-8A32D9D2974B}" type="datetimeFigureOut">
              <a:rPr lang="en-GB"/>
              <a:pPr>
                <a:defRPr/>
              </a:pPr>
              <a:t>2018-08-22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6DF394-AD9C-4862-9696-EC7F1FDA2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78454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US accounts</a:t>
            </a:r>
            <a:r>
              <a:rPr lang="en-GB" baseline="0" dirty="0" smtClean="0"/>
              <a:t> for 20% of EU exports</a:t>
            </a:r>
          </a:p>
          <a:p>
            <a:endParaRPr lang="en-GB" baseline="0" dirty="0" smtClean="0"/>
          </a:p>
          <a:p>
            <a:r>
              <a:rPr lang="en-GB" baseline="0" dirty="0" smtClean="0"/>
              <a:t>More than 25 years of dialogue between ESOs and ANSI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9391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The following areas for cooperation needs with other US SDOs have been expressed: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• Lifts (ASME): Apparently both the US (ASME) and Europe (CEN/TC 10) are interested in</a:t>
            </a:r>
            <a:r>
              <a:rPr lang="en-GB" baseline="0" dirty="0" smtClean="0"/>
              <a:t> </a:t>
            </a:r>
            <a:r>
              <a:rPr lang="en-GB" dirty="0" smtClean="0"/>
              <a:t>developing a cooperation.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• Automotive (SAE): Interest from both sides to further exchange info on activities and plans,</a:t>
            </a:r>
            <a:r>
              <a:rPr lang="en-GB" baseline="0" dirty="0" smtClean="0"/>
              <a:t> </a:t>
            </a:r>
            <a:r>
              <a:rPr lang="en-GB" dirty="0" smtClean="0"/>
              <a:t>wish to avoid duplication of efforts.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• Smart Grids: Liaison between ESOs Coordination Group on Smart Energy Grids and US</a:t>
            </a:r>
            <a:r>
              <a:rPr lang="en-GB" baseline="0" dirty="0" smtClean="0"/>
              <a:t> </a:t>
            </a:r>
            <a:r>
              <a:rPr lang="en-GB" dirty="0" smtClean="0"/>
              <a:t>SGIP.</a:t>
            </a:r>
          </a:p>
          <a:p>
            <a:pPr>
              <a:buFont typeface="Wingdings" panose="05000000000000000000" pitchFamily="2" charset="2"/>
              <a:buNone/>
            </a:pPr>
            <a:endParaRPr lang="en-GB" dirty="0" smtClean="0"/>
          </a:p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After having consulted the CEN and CENELEC Technical Committees, experts have confirmed an</a:t>
            </a:r>
            <a:r>
              <a:rPr lang="en-GB" baseline="0" dirty="0" smtClean="0"/>
              <a:t> </a:t>
            </a:r>
            <a:r>
              <a:rPr lang="en-GB" dirty="0" smtClean="0"/>
              <a:t>interest in cooperating with the US on the following topics: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• Personal protective equipment (PPE)</a:t>
            </a:r>
          </a:p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• Automobile (particular focus on </a:t>
            </a:r>
            <a:r>
              <a:rPr lang="en-GB" dirty="0" err="1" smtClean="0"/>
              <a:t>eMobility</a:t>
            </a:r>
            <a:r>
              <a:rPr lang="en-GB" dirty="0" smtClean="0"/>
              <a:t> and Autonomous Driving)</a:t>
            </a:r>
          </a:p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• Medical devices</a:t>
            </a:r>
          </a:p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• eHealth</a:t>
            </a:r>
          </a:p>
          <a:p>
            <a:pPr>
              <a:buFont typeface="Wingdings" panose="05000000000000000000" pitchFamily="2" charset="2"/>
              <a:buNone/>
            </a:pPr>
            <a:r>
              <a:rPr lang="en-GB" dirty="0" smtClean="0"/>
              <a:t>• Energy management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58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CEN/TC 19 on</a:t>
            </a:r>
            <a:r>
              <a:rPr lang="en-GB" baseline="0" dirty="0" smtClean="0"/>
              <a:t> “petroleum products”</a:t>
            </a:r>
            <a:r>
              <a:rPr lang="en-GB" dirty="0" smtClean="0"/>
              <a:t> initiated in 2003</a:t>
            </a:r>
            <a:r>
              <a:rPr lang="en-GB" baseline="0" dirty="0" smtClean="0"/>
              <a:t> </a:t>
            </a:r>
            <a:r>
              <a:rPr lang="en-GB" dirty="0" smtClean="0"/>
              <a:t>the setting-up of a </a:t>
            </a:r>
            <a:r>
              <a:rPr lang="en-GB" dirty="0" err="1" smtClean="0"/>
              <a:t>MoU</a:t>
            </a:r>
            <a:r>
              <a:rPr lang="en-GB" dirty="0" smtClean="0"/>
              <a:t> with ASTM D02, ISO/TC 28</a:t>
            </a:r>
          </a:p>
          <a:p>
            <a:endParaRPr lang="en-GB" dirty="0" smtClean="0"/>
          </a:p>
          <a:p>
            <a:r>
              <a:rPr lang="en-GB" dirty="0" smtClean="0"/>
              <a:t>The formalization of the </a:t>
            </a:r>
            <a:r>
              <a:rPr lang="en-GB" dirty="0" err="1" smtClean="0"/>
              <a:t>MoU</a:t>
            </a:r>
            <a:r>
              <a:rPr lang="en-GB" dirty="0" smtClean="0"/>
              <a:t> did not take place but the experts continued the technical exchanges.</a:t>
            </a:r>
          </a:p>
          <a:p>
            <a:endParaRPr lang="en-GB" dirty="0" smtClean="0"/>
          </a:p>
          <a:p>
            <a:r>
              <a:rPr lang="en-GB" dirty="0" smtClean="0"/>
              <a:t>ASTM has requested from CEN, through an official letter from its President Mrs. Catherine Morgan to the CEN Director General</a:t>
            </a:r>
            <a:r>
              <a:rPr lang="en-GB" baseline="0" dirty="0" smtClean="0"/>
              <a:t> Mrs. Elena Santiago</a:t>
            </a:r>
            <a:r>
              <a:rPr lang="en-GB" dirty="0" smtClean="0"/>
              <a:t>, to use a CEN/TC 19 deliverable for the revision of the relevant ASTM standard. CEN/TC 19 has endorsed this request and this is currently being addressed by CEN for approval.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1318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 smtClean="0"/>
              <a:t>Identified</a:t>
            </a:r>
            <a:r>
              <a:rPr lang="en-GB" b="1" u="sng" baseline="0" dirty="0" smtClean="0"/>
              <a:t> areas of cooperation:</a:t>
            </a:r>
          </a:p>
          <a:p>
            <a:r>
              <a:rPr lang="en-GB" dirty="0" smtClean="0"/>
              <a:t>Bio-based products, </a:t>
            </a:r>
          </a:p>
          <a:p>
            <a:r>
              <a:rPr lang="en-GB" dirty="0" smtClean="0"/>
              <a:t>Paints and varnishes, </a:t>
            </a:r>
          </a:p>
          <a:p>
            <a:r>
              <a:rPr lang="en-GB" dirty="0" err="1" smtClean="0"/>
              <a:t>Geosynthetics</a:t>
            </a:r>
            <a:r>
              <a:rPr lang="en-GB" dirty="0" smtClean="0"/>
              <a:t> </a:t>
            </a:r>
          </a:p>
          <a:p>
            <a:r>
              <a:rPr lang="en-GB" dirty="0" smtClean="0"/>
              <a:t>Additive manufacturing,</a:t>
            </a:r>
          </a:p>
          <a:p>
            <a:r>
              <a:rPr lang="en-GB" dirty="0" smtClean="0"/>
              <a:t>Petroleum, </a:t>
            </a:r>
          </a:p>
          <a:p>
            <a:r>
              <a:rPr lang="en-GB" dirty="0" smtClean="0"/>
              <a:t>End of life Tyres</a:t>
            </a:r>
          </a:p>
          <a:p>
            <a:endParaRPr lang="en-GB" dirty="0" smtClean="0"/>
          </a:p>
          <a:p>
            <a:r>
              <a:rPr lang="en-GB" b="1" u="sng" dirty="0" smtClean="0"/>
              <a:t>Triple logo standards</a:t>
            </a:r>
          </a:p>
          <a:p>
            <a:r>
              <a:rPr lang="en-GB" dirty="0" smtClean="0"/>
              <a:t>3 published, 6 drafts: in</a:t>
            </a:r>
            <a:r>
              <a:rPr lang="en-GB" baseline="0" dirty="0" smtClean="0"/>
              <a:t> additive manufacturing </a:t>
            </a:r>
          </a:p>
          <a:p>
            <a:r>
              <a:rPr lang="en-GB" baseline="0" dirty="0" smtClean="0"/>
              <a:t>Need for the TCs to coordinate on the content of the standards, to avoid duplication. Ensure that CEN and CENELEC can adopt such standards with respect to ASTM copyrights 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53678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proposal of technical cooperation Agreement foresees for the possibility for: 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Participation of experts as observers in the relevant technical groups identified of interest; 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Access to technical documents for review purposes; 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The possibility for the Parties to make reference to or reproduce parts of technical publications in their own deliverables (without the payment of a fee). </a:t>
            </a:r>
          </a:p>
          <a:p>
            <a:endParaRPr lang="en-GB" dirty="0" smtClean="0"/>
          </a:p>
          <a:p>
            <a:r>
              <a:rPr lang="en-GB" dirty="0" smtClean="0"/>
              <a:t>It includes as an Annex a template form to be used by the parties </a:t>
            </a:r>
            <a:r>
              <a:rPr lang="en-GB" baseline="0" dirty="0" smtClean="0"/>
              <a:t>to easily and uniformly address the </a:t>
            </a:r>
            <a:r>
              <a:rPr lang="en-GB" baseline="0" smtClean="0"/>
              <a:t>relevant specific </a:t>
            </a:r>
            <a:r>
              <a:rPr lang="en-GB" baseline="0" dirty="0" smtClean="0"/>
              <a:t>requests for cooperation </a:t>
            </a:r>
          </a:p>
          <a:p>
            <a:endParaRPr lang="en-GB" baseline="0" dirty="0" smtClean="0"/>
          </a:p>
          <a:p>
            <a:r>
              <a:rPr lang="en-GB" baseline="0" dirty="0" smtClean="0"/>
              <a:t>CEN and CENELEC have defined their own internal decision making flow-chart: Ensure coordination, respect for relevant policies and link with strategic cooperation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6155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AHRI request approved under a licence fee of €6k to be paid to CEN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087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623392" y="6516648"/>
            <a:ext cx="307128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en-GB" altLang="en-US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7164" y="3717032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Name of Speaker </a:t>
            </a:r>
          </a:p>
          <a:p>
            <a:r>
              <a:rPr lang="en-US" dirty="0" smtClean="0"/>
              <a:t>Function, Organization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5074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5448" y="1052736"/>
            <a:ext cx="11247967" cy="53036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E680A-1DAF-4556-A055-3D9E0D80C19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3881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00256" y="278933"/>
            <a:ext cx="504056" cy="5851525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7962" y="278934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FE2B3-438D-4ADB-B838-907ABA2761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50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52" y="966876"/>
            <a:ext cx="11504578" cy="5305968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0C78D-AE5E-433F-ADF0-C5B27CAB4ADD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3392" y="6343707"/>
            <a:ext cx="1872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032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4406901"/>
            <a:ext cx="10918916" cy="1362075"/>
          </a:xfrm>
        </p:spPr>
        <p:txBody>
          <a:bodyPr anchor="t">
            <a:normAutofit/>
          </a:bodyPr>
          <a:lstStyle>
            <a:lvl1pPr marL="0" indent="0" algn="l">
              <a:defRPr sz="3600" b="0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368" y="2906713"/>
            <a:ext cx="10918916" cy="15001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F8DAE-200C-4069-A57F-67D6E88501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9250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980729"/>
            <a:ext cx="5384800" cy="51454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80729"/>
            <a:ext cx="5384800" cy="514543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4474F-BBD7-424D-B197-514FBBBD681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9589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1384" y="895350"/>
            <a:ext cx="5386917" cy="7730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1384" y="1535112"/>
            <a:ext cx="5386917" cy="477420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9970" y="96197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4953" y="1656619"/>
            <a:ext cx="5389033" cy="4652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5AB25-C7B2-4E11-B42E-8C3725C3E45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160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45EF9-ED13-4BC4-B16B-E25352C26B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869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B74CC-E821-40FC-A63C-C3B0A26F2D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5934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980727"/>
            <a:ext cx="4011084" cy="895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80728"/>
            <a:ext cx="6815667" cy="514543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988840"/>
            <a:ext cx="4011084" cy="41373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37EEF-C413-4031-A370-72769ADBA4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087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marL="0" indent="0"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53B5C-C12E-4AFB-8B5A-CA9DBC17EE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333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3352" y="63516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64552" y="6339015"/>
            <a:ext cx="71886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79B60FF9-9111-408E-A39D-38C8057CD6C8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-9118"/>
            <a:ext cx="3287688" cy="105367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63352" y="1044552"/>
            <a:ext cx="11809312" cy="5192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dt="0"/>
  <p:txStyles>
    <p:titleStyle>
      <a:lvl1pPr marL="363538"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8207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12779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7351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21923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84" y="2204864"/>
            <a:ext cx="11679916" cy="1442590"/>
          </a:xfr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eaLnBrk="1" hangingPunct="1">
              <a:spcBef>
                <a:spcPct val="20000"/>
              </a:spcBef>
              <a:buSzPct val="90000"/>
            </a:pPr>
            <a:r>
              <a:rPr lang="en-GB" sz="4000" b="1" dirty="0"/>
              <a:t>CEN-CENELEC Cooperation with US SDOs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3288" y="4005064"/>
            <a:ext cx="11777508" cy="1368152"/>
          </a:xfrm>
        </p:spPr>
        <p:txBody>
          <a:bodyPr>
            <a:noAutofit/>
          </a:bodyPr>
          <a:lstStyle/>
          <a:p>
            <a:r>
              <a:rPr lang="en-GB" sz="3200" dirty="0"/>
              <a:t>Christoph </a:t>
            </a:r>
            <a:r>
              <a:rPr lang="en-GB" sz="3200" dirty="0" smtClean="0"/>
              <a:t>WINTERHALTER </a:t>
            </a:r>
          </a:p>
          <a:p>
            <a:r>
              <a:rPr lang="en-GB" sz="3200" dirty="0" smtClean="0"/>
              <a:t>CEN VP Policy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9825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5195"/>
            <a:ext cx="8904312" cy="638175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Europe-US standardization cooperation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842" y="1340768"/>
            <a:ext cx="11504578" cy="5305968"/>
          </a:xfrm>
        </p:spPr>
        <p:txBody>
          <a:bodyPr/>
          <a:lstStyle/>
          <a:p>
            <a:pPr marL="541338" indent="-363538"/>
            <a:r>
              <a:rPr lang="en-GB" dirty="0" smtClean="0"/>
              <a:t>US is the largest trading partner of the EU</a:t>
            </a:r>
          </a:p>
          <a:p>
            <a:pPr marL="541338" indent="-363538"/>
            <a:endParaRPr lang="en-GB" dirty="0" smtClean="0"/>
          </a:p>
          <a:p>
            <a:pPr marL="541338" indent="-363538"/>
            <a:r>
              <a:rPr lang="en-GB" dirty="0" smtClean="0"/>
              <a:t>Long standing dialogue between ESOs and ANSI</a:t>
            </a:r>
          </a:p>
          <a:p>
            <a:pPr marL="541338" indent="-363538"/>
            <a:endParaRPr lang="en-GB" dirty="0" smtClean="0"/>
          </a:p>
          <a:p>
            <a:pPr marL="541338" indent="-363538"/>
            <a:r>
              <a:rPr lang="en-GB" dirty="0" smtClean="0"/>
              <a:t>Mutual respect </a:t>
            </a:r>
            <a:r>
              <a:rPr lang="en-GB" dirty="0"/>
              <a:t>for </a:t>
            </a:r>
            <a:r>
              <a:rPr lang="en-GB" dirty="0" smtClean="0"/>
              <a:t>each </a:t>
            </a:r>
            <a:r>
              <a:rPr lang="en-GB" dirty="0"/>
              <a:t>other’s functioning and working </a:t>
            </a:r>
            <a:r>
              <a:rPr lang="en-GB" dirty="0" smtClean="0"/>
              <a:t>principles</a:t>
            </a:r>
          </a:p>
          <a:p>
            <a:pPr marL="541338" indent="-363538"/>
            <a:endParaRPr lang="en-GB" dirty="0" smtClean="0"/>
          </a:p>
          <a:p>
            <a:pPr marL="541338" indent="-363538"/>
            <a:r>
              <a:rPr lang="en-GB" dirty="0" smtClean="0"/>
              <a:t>Aim to facilitate standardization </a:t>
            </a:r>
            <a:r>
              <a:rPr lang="en-GB" dirty="0"/>
              <a:t>dialogue </a:t>
            </a:r>
            <a:r>
              <a:rPr lang="en-GB" dirty="0" smtClean="0"/>
              <a:t>in areas of common interest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886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79376" y="1271910"/>
            <a:ext cx="11700480" cy="36004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GB" dirty="0"/>
              <a:t>Expressed needs of experts for technical cooperation – changing </a:t>
            </a:r>
            <a:r>
              <a:rPr lang="en-GB" dirty="0" smtClean="0"/>
              <a:t>economy</a:t>
            </a:r>
            <a:endParaRPr lang="en-GB" dirty="0"/>
          </a:p>
          <a:p>
            <a:pPr>
              <a:spcAft>
                <a:spcPts val="1200"/>
              </a:spcAft>
            </a:pPr>
            <a:r>
              <a:rPr lang="en-GB" dirty="0"/>
              <a:t>Exchanges among experts already taking place, without strategic overview and coordination </a:t>
            </a:r>
          </a:p>
          <a:p>
            <a:pPr>
              <a:spcAft>
                <a:spcPts val="1200"/>
              </a:spcAft>
            </a:pPr>
            <a:r>
              <a:rPr lang="en-GB" dirty="0"/>
              <a:t>ISO and IEC have </a:t>
            </a:r>
            <a:r>
              <a:rPr lang="en-GB" dirty="0" smtClean="0"/>
              <a:t>already established </a:t>
            </a:r>
            <a:r>
              <a:rPr lang="en-GB" dirty="0"/>
              <a:t>direct cooperation with US </a:t>
            </a:r>
            <a:r>
              <a:rPr lang="en-GB" dirty="0" smtClean="0"/>
              <a:t>SDOs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en-GB" dirty="0" smtClean="0"/>
          </a:p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8630"/>
            <a:ext cx="8904312" cy="638175"/>
          </a:xfrm>
        </p:spPr>
        <p:txBody>
          <a:bodyPr/>
          <a:lstStyle/>
          <a:p>
            <a:r>
              <a:rPr lang="en-GB" b="1" dirty="0" smtClean="0"/>
              <a:t>Technical level cooperation</a:t>
            </a:r>
            <a:endParaRPr lang="en-GB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76988" y="5097831"/>
            <a:ext cx="11305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hangingPunct="0">
              <a:spcBef>
                <a:spcPct val="20000"/>
              </a:spcBef>
              <a:spcAft>
                <a:spcPts val="1200"/>
              </a:spcAft>
              <a:buClr>
                <a:srgbClr val="1F497D"/>
              </a:buClr>
            </a:pPr>
            <a:r>
              <a:rPr lang="en-GB" sz="30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Need to supplement &amp; complete cooperation with ANSI</a:t>
            </a:r>
          </a:p>
        </p:txBody>
      </p:sp>
    </p:spTree>
    <p:extLst>
      <p:ext uri="{BB962C8B-B14F-4D97-AF65-F5344CB8AC3E}">
        <p14:creationId xmlns:p14="http://schemas.microsoft.com/office/powerpoint/2010/main" val="3241374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9542" y="1124325"/>
            <a:ext cx="11504578" cy="5579815"/>
          </a:xfrm>
        </p:spPr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GB" b="1" dirty="0"/>
              <a:t>CEN/TC 19 </a:t>
            </a:r>
            <a:r>
              <a:rPr lang="en-GB" b="1" dirty="0" smtClean="0"/>
              <a:t>on petroleum products</a:t>
            </a:r>
          </a:p>
          <a:p>
            <a:pPr>
              <a:spcAft>
                <a:spcPts val="1200"/>
              </a:spcAft>
            </a:pPr>
            <a:r>
              <a:rPr lang="en-GB" dirty="0" smtClean="0"/>
              <a:t>Effort to formalise cooperation with respective ASTM and ISO TCs since 2003</a:t>
            </a:r>
          </a:p>
          <a:p>
            <a:pPr>
              <a:spcAft>
                <a:spcPts val="1200"/>
              </a:spcAft>
            </a:pPr>
            <a:r>
              <a:rPr lang="en-GB" dirty="0" smtClean="0"/>
              <a:t>Objective to end duplication and </a:t>
            </a:r>
            <a:r>
              <a:rPr lang="en-GB" dirty="0"/>
              <a:t>to </a:t>
            </a:r>
            <a:r>
              <a:rPr lang="en-GB" dirty="0" smtClean="0"/>
              <a:t>put </a:t>
            </a:r>
            <a:r>
              <a:rPr lang="en-GB" dirty="0"/>
              <a:t>in place a worldwide co-operation </a:t>
            </a:r>
            <a:endParaRPr lang="en-GB" dirty="0" smtClean="0"/>
          </a:p>
          <a:p>
            <a:pPr>
              <a:spcAft>
                <a:spcPts val="1200"/>
              </a:spcAft>
            </a:pPr>
            <a:r>
              <a:rPr lang="en-GB" dirty="0" smtClean="0"/>
              <a:t>The TCs continued </a:t>
            </a:r>
            <a:r>
              <a:rPr lang="en-GB" dirty="0"/>
              <a:t>their collaboration </a:t>
            </a:r>
            <a:r>
              <a:rPr lang="en-GB" dirty="0" smtClean="0"/>
              <a:t>though informal technical exchanges</a:t>
            </a:r>
            <a:endParaRPr lang="en-GB" dirty="0"/>
          </a:p>
          <a:p>
            <a:pPr>
              <a:spcAft>
                <a:spcPts val="1200"/>
              </a:spcAft>
            </a:pPr>
            <a:r>
              <a:rPr lang="en-GB" dirty="0" smtClean="0"/>
              <a:t>Official request from ASTM in 2018 to </a:t>
            </a:r>
            <a:r>
              <a:rPr lang="en-GB" smtClean="0"/>
              <a:t>reproduce a </a:t>
            </a:r>
            <a:r>
              <a:rPr lang="en-GB" dirty="0" smtClean="0"/>
              <a:t>CEN deliverable in its revised ASTM standard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4</a:t>
            </a:fld>
            <a:endParaRPr lang="en-GB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8630"/>
            <a:ext cx="8904312" cy="638175"/>
          </a:xfrm>
        </p:spPr>
        <p:txBody>
          <a:bodyPr>
            <a:normAutofit/>
          </a:bodyPr>
          <a:lstStyle/>
          <a:p>
            <a:r>
              <a:rPr lang="en-GB" b="1" dirty="0" smtClean="0"/>
              <a:t>The </a:t>
            </a:r>
            <a:r>
              <a:rPr lang="en-GB" b="1" dirty="0" smtClean="0"/>
              <a:t>Starting Point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277654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9558" y="1124325"/>
            <a:ext cx="11504578" cy="5579815"/>
          </a:xfrm>
        </p:spPr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GB" b="1" dirty="0" smtClean="0"/>
              <a:t>Why is this needed?</a:t>
            </a:r>
          </a:p>
          <a:p>
            <a:pPr>
              <a:spcAft>
                <a:spcPts val="0"/>
              </a:spcAft>
            </a:pPr>
            <a:r>
              <a:rPr lang="en-GB" dirty="0" smtClean="0"/>
              <a:t>Existing informal relationship </a:t>
            </a:r>
            <a:r>
              <a:rPr lang="en-GB" dirty="0"/>
              <a:t>between </a:t>
            </a:r>
            <a:r>
              <a:rPr lang="en-GB" dirty="0" smtClean="0"/>
              <a:t>TCs – experts exchanging ideas</a:t>
            </a:r>
          </a:p>
          <a:p>
            <a:pPr>
              <a:spcAft>
                <a:spcPts val="0"/>
              </a:spcAft>
            </a:pPr>
            <a:endParaRPr lang="en-GB" dirty="0" smtClean="0"/>
          </a:p>
          <a:p>
            <a:pPr>
              <a:spcAft>
                <a:spcPts val="0"/>
              </a:spcAft>
            </a:pPr>
            <a:r>
              <a:rPr lang="en-GB" dirty="0" smtClean="0"/>
              <a:t>Expressed interest for cooperation in specific areas </a:t>
            </a:r>
          </a:p>
          <a:p>
            <a:pPr>
              <a:spcAft>
                <a:spcPts val="0"/>
              </a:spcAft>
            </a:pPr>
            <a:endParaRPr lang="en-GB" dirty="0" smtClean="0"/>
          </a:p>
          <a:p>
            <a:pPr>
              <a:spcAft>
                <a:spcPts val="0"/>
              </a:spcAft>
            </a:pPr>
            <a:r>
              <a:rPr lang="en-GB" dirty="0" smtClean="0"/>
              <a:t>Complement the </a:t>
            </a:r>
            <a:r>
              <a:rPr lang="en-GB" dirty="0"/>
              <a:t>work in ISO </a:t>
            </a:r>
            <a:r>
              <a:rPr lang="en-GB" dirty="0" smtClean="0"/>
              <a:t>and IEC</a:t>
            </a:r>
          </a:p>
          <a:p>
            <a:pPr>
              <a:spcAft>
                <a:spcPts val="0"/>
              </a:spcAft>
            </a:pPr>
            <a:endParaRPr lang="en-GB" dirty="0" smtClean="0"/>
          </a:p>
          <a:p>
            <a:pPr>
              <a:spcAft>
                <a:spcPts val="0"/>
              </a:spcAft>
            </a:pPr>
            <a:r>
              <a:rPr lang="en-GB" dirty="0" smtClean="0"/>
              <a:t>Existing triple logo EN ISO/ASTM standards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5</a:t>
            </a:fld>
            <a:endParaRPr lang="en-GB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8630"/>
            <a:ext cx="8904312" cy="638175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Proposed </a:t>
            </a:r>
            <a:r>
              <a:rPr lang="en-GB" b="1" dirty="0" smtClean="0"/>
              <a:t>Pilot </a:t>
            </a:r>
            <a:r>
              <a:rPr lang="en-GB" b="1" dirty="0"/>
              <a:t>C</a:t>
            </a:r>
            <a:r>
              <a:rPr lang="en-GB" b="1" dirty="0" smtClean="0"/>
              <a:t>ooperation </a:t>
            </a:r>
            <a:r>
              <a:rPr lang="en-GB" b="1" dirty="0" smtClean="0"/>
              <a:t>with ASTM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345821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7422" y="966876"/>
            <a:ext cx="11504578" cy="57372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 smtClean="0"/>
              <a:t>Benefits from </a:t>
            </a:r>
            <a:r>
              <a:rPr lang="en-GB" b="1" dirty="0"/>
              <a:t>framing </a:t>
            </a:r>
            <a:r>
              <a:rPr lang="en-GB" b="1" dirty="0" smtClean="0"/>
              <a:t>cooperation</a:t>
            </a:r>
            <a:endParaRPr lang="en-GB" b="1" strike="sngStrike" dirty="0" smtClean="0"/>
          </a:p>
          <a:p>
            <a:pPr marL="0" indent="0">
              <a:buNone/>
            </a:pPr>
            <a:endParaRPr lang="en-GB" b="1" dirty="0"/>
          </a:p>
          <a:p>
            <a:pPr>
              <a:spcAft>
                <a:spcPts val="1800"/>
              </a:spcAft>
            </a:pPr>
            <a:r>
              <a:rPr lang="en-GB" dirty="0" smtClean="0"/>
              <a:t>Satisfy practical needs of the TCs</a:t>
            </a:r>
          </a:p>
          <a:p>
            <a:pPr>
              <a:spcAft>
                <a:spcPts val="1800"/>
              </a:spcAft>
            </a:pPr>
            <a:r>
              <a:rPr lang="en-GB" dirty="0"/>
              <a:t>L</a:t>
            </a:r>
            <a:r>
              <a:rPr lang="en-GB" dirty="0" smtClean="0"/>
              <a:t>ink technical cooperation with </a:t>
            </a:r>
            <a:r>
              <a:rPr lang="en-GB" dirty="0"/>
              <a:t>strategic level discussions to better support and enable that </a:t>
            </a:r>
            <a:r>
              <a:rPr lang="en-GB" dirty="0" smtClean="0"/>
              <a:t>cooperation</a:t>
            </a:r>
          </a:p>
          <a:p>
            <a:pPr>
              <a:spcAft>
                <a:spcPts val="1800"/>
              </a:spcAft>
            </a:pPr>
            <a:r>
              <a:rPr lang="en-GB" dirty="0" smtClean="0"/>
              <a:t>More efficiently coordinate exchanges between experts</a:t>
            </a:r>
          </a:p>
          <a:p>
            <a:pPr>
              <a:spcAft>
                <a:spcPts val="1800"/>
              </a:spcAft>
            </a:pPr>
            <a:r>
              <a:rPr lang="en-GB" dirty="0" smtClean="0"/>
              <a:t>Raise </a:t>
            </a:r>
            <a:r>
              <a:rPr lang="en-GB" dirty="0"/>
              <a:t>awareness </a:t>
            </a:r>
            <a:r>
              <a:rPr lang="en-GB" dirty="0" smtClean="0"/>
              <a:t>among </a:t>
            </a:r>
            <a:r>
              <a:rPr lang="en-GB" dirty="0"/>
              <a:t>experts </a:t>
            </a:r>
            <a:r>
              <a:rPr lang="en-GB" dirty="0" smtClean="0"/>
              <a:t>regarding the standard development rules of the organizations</a:t>
            </a:r>
            <a:endParaRPr lang="en-GB" dirty="0"/>
          </a:p>
          <a:p>
            <a:pPr>
              <a:spcAft>
                <a:spcPts val="1800"/>
              </a:spcAft>
            </a:pPr>
            <a:r>
              <a:rPr lang="en-GB" dirty="0" smtClean="0"/>
              <a:t>Ensure respect for </a:t>
            </a:r>
            <a:r>
              <a:rPr lang="en-GB" dirty="0"/>
              <a:t>each party’s c</a:t>
            </a:r>
            <a:r>
              <a:rPr lang="en-GB" dirty="0" smtClean="0"/>
              <a:t>opyrights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6</a:t>
            </a:fld>
            <a:endParaRPr lang="en-GB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8630"/>
            <a:ext cx="8904312" cy="638175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Proposed </a:t>
            </a:r>
            <a:r>
              <a:rPr lang="en-GB" b="1" dirty="0" smtClean="0"/>
              <a:t>Pilot </a:t>
            </a:r>
            <a:r>
              <a:rPr lang="en-GB" b="1" dirty="0"/>
              <a:t>C</a:t>
            </a:r>
            <a:r>
              <a:rPr lang="en-GB" b="1" dirty="0" smtClean="0"/>
              <a:t>ooperation </a:t>
            </a:r>
            <a:r>
              <a:rPr lang="en-GB" b="1" dirty="0" smtClean="0"/>
              <a:t>with ASTM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290510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3392" y="903635"/>
            <a:ext cx="11377264" cy="54353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Specific requests for cooperation addressed on ad-hoc basis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The case of the Air-Conditioning</a:t>
            </a:r>
            <a:r>
              <a:rPr lang="en-GB" dirty="0"/>
              <a:t>, Heating and Refrigeration Institute (AHRI):</a:t>
            </a:r>
          </a:p>
          <a:p>
            <a:pPr marL="1079500">
              <a:buFont typeface="Verdana" panose="020B0604030504040204" pitchFamily="34" charset="0"/>
              <a:buChar char="−"/>
            </a:pPr>
            <a:r>
              <a:rPr lang="en-GB" dirty="0"/>
              <a:t>Request to reproduce parts of draft European standards</a:t>
            </a:r>
          </a:p>
          <a:p>
            <a:pPr marL="1079500">
              <a:buFont typeface="Verdana" panose="020B0604030504040204" pitchFamily="34" charset="0"/>
              <a:buChar char="−"/>
            </a:pPr>
            <a:r>
              <a:rPr lang="en-GB" dirty="0"/>
              <a:t>Approved by CEN and licence agreement is being </a:t>
            </a:r>
            <a:r>
              <a:rPr lang="en-GB" dirty="0" smtClean="0"/>
              <a:t>finalised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7</a:t>
            </a:fld>
            <a:endParaRPr lang="en-GB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8630"/>
            <a:ext cx="8904312" cy="638175"/>
          </a:xfrm>
        </p:spPr>
        <p:txBody>
          <a:bodyPr/>
          <a:lstStyle/>
          <a:p>
            <a:r>
              <a:rPr lang="en-GB" b="1" dirty="0" smtClean="0"/>
              <a:t>Other </a:t>
            </a:r>
            <a:r>
              <a:rPr lang="en-GB" b="1" dirty="0" smtClean="0"/>
              <a:t>Cases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12613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7422" y="1988840"/>
            <a:ext cx="10377130" cy="39604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Finalise the terms of the technical cooperation Agreement between CEN, CENELEC and ASTM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Assess the impact and benefits from the cooperation 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8</a:t>
            </a:fld>
            <a:endParaRPr lang="en-GB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8630"/>
            <a:ext cx="8904312" cy="638175"/>
          </a:xfrm>
        </p:spPr>
        <p:txBody>
          <a:bodyPr/>
          <a:lstStyle/>
          <a:p>
            <a:r>
              <a:rPr lang="en-GB" b="1" dirty="0" smtClean="0"/>
              <a:t>What </a:t>
            </a:r>
            <a:r>
              <a:rPr lang="en-GB" b="1" dirty="0" smtClean="0"/>
              <a:t>Next</a:t>
            </a:r>
            <a:r>
              <a:rPr lang="en-GB" b="1" dirty="0" smtClean="0"/>
              <a:t>?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451797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60" y="2852936"/>
            <a:ext cx="10918916" cy="1500188"/>
          </a:xfrm>
        </p:spPr>
        <p:txBody>
          <a:bodyPr/>
          <a:lstStyle/>
          <a:p>
            <a:r>
              <a:rPr lang="en-GB" dirty="0" smtClean="0"/>
              <a:t>Thank you for your attention!</a:t>
            </a:r>
          </a:p>
          <a:p>
            <a:r>
              <a:rPr lang="en-GB" sz="3200" dirty="0" smtClean="0"/>
              <a:t>Questions?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8DAE-200C-4069-A57F-67D6E8850155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3342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</TotalTime>
  <Words>769</Words>
  <Application>Microsoft Office PowerPoint</Application>
  <PresentationFormat>Widescreen</PresentationFormat>
  <Paragraphs>106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Verdana</vt:lpstr>
      <vt:lpstr>Wingdings</vt:lpstr>
      <vt:lpstr>Office Theme</vt:lpstr>
      <vt:lpstr>CEN-CENELEC Cooperation with US SDOs</vt:lpstr>
      <vt:lpstr>Europe-US standardization cooperation</vt:lpstr>
      <vt:lpstr>Technical level cooperation</vt:lpstr>
      <vt:lpstr>The Starting Point</vt:lpstr>
      <vt:lpstr>Proposed Pilot Cooperation with ASTM</vt:lpstr>
      <vt:lpstr>Proposed Pilot Cooperation with ASTM</vt:lpstr>
      <vt:lpstr>Other Cases</vt:lpstr>
      <vt:lpstr>What Next?</vt:lpstr>
      <vt:lpstr>PowerPoint Presentation</vt:lpstr>
    </vt:vector>
  </TitlesOfParts>
  <Company>CENCENELEC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Dhapi Spiro</dc:creator>
  <cp:lastModifiedBy>Chen Zhuohua</cp:lastModifiedBy>
  <cp:revision>83</cp:revision>
  <dcterms:created xsi:type="dcterms:W3CDTF">2014-06-06T11:44:21Z</dcterms:created>
  <dcterms:modified xsi:type="dcterms:W3CDTF">2018-08-22T12:07:53Z</dcterms:modified>
</cp:coreProperties>
</file>