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16"/>
  </p:notesMasterIdLst>
  <p:handoutMasterIdLst>
    <p:handoutMasterId r:id="rId17"/>
  </p:handoutMasterIdLst>
  <p:sldIdLst>
    <p:sldId id="1719" r:id="rId6"/>
    <p:sldId id="264" r:id="rId7"/>
    <p:sldId id="263" r:id="rId8"/>
    <p:sldId id="1841" r:id="rId9"/>
    <p:sldId id="258" r:id="rId10"/>
    <p:sldId id="259" r:id="rId11"/>
    <p:sldId id="261" r:id="rId12"/>
    <p:sldId id="1842" r:id="rId13"/>
    <p:sldId id="262" r:id="rId14"/>
    <p:sldId id="1843" r:id="rId15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8616D459-25C9-41BE-A675-B213035DE140}">
          <p14:sldIdLst/>
        </p14:section>
        <p14:section name="White Template" id="{A073DAE3-B461-442F-A3D3-6642BD875E45}">
          <p14:sldIdLst>
            <p14:sldId id="1719"/>
            <p14:sldId id="264"/>
            <p14:sldId id="263"/>
            <p14:sldId id="1841"/>
            <p14:sldId id="258"/>
            <p14:sldId id="259"/>
            <p14:sldId id="261"/>
            <p14:sldId id="1842"/>
            <p14:sldId id="262"/>
            <p14:sldId id="1843"/>
          </p14:sldIdLst>
        </p14:section>
        <p14:section name="Soft Black template" id="{888AB95E-1B7E-4E95-8F39-C5D0E8372BC2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A1A1A"/>
    <a:srgbClr val="0078D4"/>
    <a:srgbClr val="107C10"/>
    <a:srgbClr val="EAEAEA"/>
    <a:srgbClr val="004B50"/>
    <a:srgbClr val="008272"/>
    <a:srgbClr val="00BCF2"/>
    <a:srgbClr val="00188F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532" autoAdjust="0"/>
    <p:restoredTop sz="92109" autoAdjust="0"/>
  </p:normalViewPr>
  <p:slideViewPr>
    <p:cSldViewPr snapToGrid="0">
      <p:cViewPr>
        <p:scale>
          <a:sx n="93" d="100"/>
          <a:sy n="93" d="100"/>
        </p:scale>
        <p:origin x="38" y="322"/>
      </p:cViewPr>
      <p:guideLst/>
    </p:cSldViewPr>
  </p:slideViewPr>
  <p:outlineViewPr>
    <p:cViewPr>
      <p:scale>
        <a:sx n="33" d="100"/>
        <a:sy n="33" d="100"/>
      </p:scale>
      <p:origin x="0" y="-651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766" y="3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8/29/2018 7:57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8/29/2018 7:57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619146B-24F9-441E-A368-DB3B5A84C1D4}" type="datetime8">
              <a:rPr lang="en-US" smtClean="0"/>
              <a:t>8/29/2018 7:57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39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 dirty="0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 or subtitle</a:t>
            </a:r>
          </a:p>
        </p:txBody>
      </p:sp>
      <p:pic>
        <p:nvPicPr>
          <p:cNvPr id="8" name="Picture 7" descr="close up of a woman's hand, holding Surface" title="Microsoft brand photo">
            <a:extLst>
              <a:ext uri="{FF2B5EF4-FFF2-40B4-BE49-F238E27FC236}">
                <a16:creationId xmlns:a16="http://schemas.microsoft.com/office/drawing/2014/main" id="{8B1D3D53-38D6-4DC4-80C1-438E650BD2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0213" t="8676" r="10432" b="17317"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 dirty="0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 or subtitle</a:t>
            </a:r>
          </a:p>
        </p:txBody>
      </p:sp>
      <p:pic>
        <p:nvPicPr>
          <p:cNvPr id="8" name="Picture 7" descr="close up of a woman's hand, holding Surface" title="Microsoft brand photo">
            <a:extLst>
              <a:ext uri="{FF2B5EF4-FFF2-40B4-BE49-F238E27FC236}">
                <a16:creationId xmlns:a16="http://schemas.microsoft.com/office/drawing/2014/main" id="{96E6B167-F315-472E-BF60-1388FA5BC0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0213" t="8676" r="10432" b="17317"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5600" y="330200"/>
            <a:ext cx="109220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lang="en-US" dirty="0">
                <a:solidFill>
                  <a:srgbClr val="007DB8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content page title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sz="quarter" idx="10"/>
          </p:nvPr>
        </p:nvSpPr>
        <p:spPr>
          <a:xfrm>
            <a:off x="361952" y="1600201"/>
            <a:ext cx="10610849" cy="108747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808080"/>
              </a:buClr>
              <a:buNone/>
              <a:defRPr>
                <a:latin typeface="+mn-lt"/>
                <a:ea typeface="Arial"/>
              </a:defRPr>
            </a:lvl1pPr>
            <a:lvl2pPr marL="455071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08080"/>
              </a:buClr>
              <a:buNone/>
              <a:defRPr>
                <a:latin typeface="+mn-lt"/>
                <a:ea typeface="Arial"/>
              </a:defRPr>
            </a:lvl2pPr>
            <a:lvl3pPr marL="91861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08080"/>
              </a:buClr>
              <a:buNone/>
              <a:defRPr>
                <a:latin typeface="+mn-lt"/>
                <a:ea typeface="Arial"/>
              </a:defRPr>
            </a:lvl3pPr>
            <a:lvl4pPr marL="1678475" indent="-30691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08080"/>
              </a:buClr>
              <a:defRPr>
                <a:latin typeface="+mn-lt"/>
              </a:defRPr>
            </a:lvl4pPr>
            <a:lvl5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08080"/>
              </a:buClr>
              <a:defRPr sz="1333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29665807"/>
      </p:ext>
    </p:extLst>
  </p:cSld>
  <p:clrMapOvr>
    <a:masterClrMapping/>
  </p:clrMapOvr>
  <p:transition spd="med"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 dirty="0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 or subtitle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8" name="Picture 7" descr="close up of a woman's hand, holding Surface" title="Microsoft brand photo">
            <a:extLst>
              <a:ext uri="{FF2B5EF4-FFF2-40B4-BE49-F238E27FC236}">
                <a16:creationId xmlns:a16="http://schemas.microsoft.com/office/drawing/2014/main" id="{F2AAFB59-1FF6-40F7-AF8C-9CA0C58DCF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0213" t="8676" r="10432" b="17317"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 dirty="0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 or subtitle</a:t>
            </a:r>
          </a:p>
        </p:txBody>
      </p:sp>
      <p:pic>
        <p:nvPicPr>
          <p:cNvPr id="6" name="MS logo white - EMF" descr="Microsoft logo white text version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9" name="Picture 8" descr="close up of a woman's hand, holding Surface" title="Microsoft brand photo">
            <a:extLst>
              <a:ext uri="{FF2B5EF4-FFF2-40B4-BE49-F238E27FC236}">
                <a16:creationId xmlns:a16="http://schemas.microsoft.com/office/drawing/2014/main" id="{DDBBE2C4-5B72-4733-B58D-88DDF0318E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0213" t="8676" r="10432" b="17317"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 or subtitle text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 or subtitle text</a:t>
            </a:r>
          </a:p>
        </p:txBody>
      </p:sp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mmerce.gov/page/report-president-enhancing-resilience-against-botnets" TargetMode="External"/><Relationship Id="rId2" Type="http://schemas.openxmlformats.org/officeDocument/2006/relationships/hyperlink" Target="https://www.congress.gov/bill/115th-congress/senate-bill/1691/text" TargetMode="Externa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8263" y="2979539"/>
            <a:ext cx="4167887" cy="553998"/>
          </a:xfrm>
        </p:spPr>
        <p:txBody>
          <a:bodyPr/>
          <a:lstStyle/>
          <a:p>
            <a:r>
              <a:rPr lang="en-US" dirty="0"/>
              <a:t>US IoT Standards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Laura Lindsay</a:t>
            </a:r>
          </a:p>
        </p:txBody>
      </p:sp>
    </p:spTree>
    <p:extLst>
      <p:ext uri="{BB962C8B-B14F-4D97-AF65-F5344CB8AC3E}">
        <p14:creationId xmlns:p14="http://schemas.microsoft.com/office/powerpoint/2010/main" val="363585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57E66-1750-484C-96CF-3942B0409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293" y="3112477"/>
            <a:ext cx="4239846" cy="372410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  <p:pic>
        <p:nvPicPr>
          <p:cNvPr id="3" name="Picture 2" descr="3 people talking with devices in their hands" title="Microsoft brand photo">
            <a:extLst>
              <a:ext uri="{FF2B5EF4-FFF2-40B4-BE49-F238E27FC236}">
                <a16:creationId xmlns:a16="http://schemas.microsoft.com/office/drawing/2014/main" id="{B642879E-4698-4565-A7C8-84B03EDB94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306" t="21600" r="8823" b="6614"/>
          <a:stretch/>
        </p:blipFill>
        <p:spPr>
          <a:xfrm>
            <a:off x="5332096" y="0"/>
            <a:ext cx="68599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1153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82652-E908-4A5F-8303-E5551359D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384" y="142631"/>
            <a:ext cx="10922000" cy="553998"/>
          </a:xfrm>
        </p:spPr>
        <p:txBody>
          <a:bodyPr/>
          <a:lstStyle/>
          <a:p>
            <a:r>
              <a:rPr lang="en-US" dirty="0"/>
              <a:t>Many Organizations engaged in IoT	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502346-0CA9-47FE-890A-097CA64165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7"/>
          <a:stretch/>
        </p:blipFill>
        <p:spPr>
          <a:xfrm>
            <a:off x="1049215" y="879357"/>
            <a:ext cx="9099492" cy="583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2355"/>
      </p:ext>
    </p:extLst>
  </p:cSld>
  <p:clrMapOvr>
    <a:masterClrMapping/>
  </p:clrMapOvr>
  <p:transition spd="med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4E95D-595A-4B94-99DC-AC65964DF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of the application areas of IoT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BF0FFF-FFC8-49FE-9ABB-C73DEF4A2A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1952" y="1600201"/>
            <a:ext cx="10610849" cy="361124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Connected vehicles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Consumer IoT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Health IoT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Smart Buildings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Smart Manufacturing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Sensor Networks</a:t>
            </a:r>
          </a:p>
        </p:txBody>
      </p:sp>
    </p:spTree>
    <p:extLst>
      <p:ext uri="{BB962C8B-B14F-4D97-AF65-F5344CB8AC3E}">
        <p14:creationId xmlns:p14="http://schemas.microsoft.com/office/powerpoint/2010/main" val="4284551951"/>
      </p:ext>
    </p:extLst>
  </p:cSld>
  <p:clrMapOvr>
    <a:masterClrMapping/>
  </p:clrMapOvr>
  <p:transition spd="med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64711-780A-4123-8254-BC4952AB9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ISO/IEC JTC 1 SC 41 IoT Coverage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B711EC-1FA8-4D12-920C-A0FD0A5372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64" r="-2" b="4814"/>
          <a:stretch/>
        </p:blipFill>
        <p:spPr>
          <a:xfrm>
            <a:off x="1946031" y="1092308"/>
            <a:ext cx="7121770" cy="543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044951"/>
      </p:ext>
    </p:extLst>
  </p:cSld>
  <p:clrMapOvr>
    <a:masterClrMapping/>
  </p:clrMapOvr>
  <p:transition spd="med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BDBA768-C3F3-4C29-A050-B87311945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 IoT – Areas of Standardization Focus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347AE2-8BAA-4DCA-A033-1497639A48E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2603" y="2133601"/>
            <a:ext cx="14147799" cy="4370042"/>
          </a:xfrm>
        </p:spPr>
        <p:txBody>
          <a:bodyPr/>
          <a:lstStyle/>
          <a:p>
            <a:pPr marL="457189" indent="-457189">
              <a:buFont typeface="+mj-lt"/>
              <a:buAutoNum type="arabicPeriod"/>
            </a:pPr>
            <a:r>
              <a:rPr lang="en-US" sz="2400" dirty="0"/>
              <a:t>Security, Privacy and Trustworthiness</a:t>
            </a:r>
          </a:p>
          <a:p>
            <a:pPr marL="457189" indent="-457189">
              <a:buFont typeface="+mj-lt"/>
              <a:buAutoNum type="arabicPeriod"/>
            </a:pPr>
            <a:r>
              <a:rPr lang="en-US" sz="2400" dirty="0"/>
              <a:t>A solid reference architecture standard</a:t>
            </a:r>
          </a:p>
          <a:p>
            <a:pPr marL="912260" lvl="1" indent="-457189">
              <a:buFont typeface="Arial" panose="020B0604020202020204" pitchFamily="34" charset="0"/>
              <a:buChar char="•"/>
            </a:pPr>
            <a:r>
              <a:rPr lang="en-US" sz="2133" dirty="0"/>
              <a:t>Generic and high-level enough to support all IoT verticals/markets</a:t>
            </a:r>
          </a:p>
          <a:p>
            <a:pPr marL="912260" lvl="1" indent="-457189">
              <a:buFont typeface="Arial" panose="020B0604020202020204" pitchFamily="34" charset="0"/>
              <a:buChar char="•"/>
            </a:pPr>
            <a:r>
              <a:rPr lang="en-US" sz="2133" dirty="0"/>
              <a:t>Inclusive of the various Sensor Network architectures</a:t>
            </a:r>
          </a:p>
          <a:p>
            <a:pPr marL="457189" indent="-457189">
              <a:buFont typeface="+mj-lt"/>
              <a:buAutoNum type="arabicPeriod"/>
            </a:pPr>
            <a:r>
              <a:rPr lang="en-US" sz="2400" dirty="0"/>
              <a:t>A vocabulary standard </a:t>
            </a:r>
          </a:p>
          <a:p>
            <a:pPr marL="912260" lvl="1" indent="-457189">
              <a:buFont typeface="Arial" panose="020B0604020202020204" pitchFamily="34" charset="0"/>
              <a:buChar char="•"/>
            </a:pPr>
            <a:r>
              <a:rPr lang="en-US" sz="2133" dirty="0"/>
              <a:t>To reduce terminology misuse and confusion that’s prevalent in the industry today</a:t>
            </a:r>
          </a:p>
          <a:p>
            <a:pPr marL="457189" indent="-457189">
              <a:buFont typeface="+mj-lt"/>
              <a:buAutoNum type="arabicPeriod"/>
            </a:pPr>
            <a:r>
              <a:rPr lang="en-US" sz="2400" dirty="0"/>
              <a:t>Interoperability standards</a:t>
            </a:r>
          </a:p>
          <a:p>
            <a:pPr marL="912260" lvl="1" indent="-457189">
              <a:buFont typeface="Arial" panose="020B0604020202020204" pitchFamily="34" charset="0"/>
              <a:buChar char="•"/>
            </a:pPr>
            <a:r>
              <a:rPr lang="en-US" sz="2133" dirty="0"/>
              <a:t>Guides/specifies how individual IoT components communicate with each other</a:t>
            </a:r>
          </a:p>
          <a:p>
            <a:pPr marL="912260" lvl="1" indent="-457189">
              <a:buFont typeface="Arial" panose="020B0604020202020204" pitchFamily="34" charset="0"/>
              <a:buChar char="•"/>
            </a:pPr>
            <a:r>
              <a:rPr lang="en-US" sz="2133" dirty="0"/>
              <a:t>Guides/specifies how IoT systems communicate with each other</a:t>
            </a:r>
          </a:p>
          <a:p>
            <a:pPr lvl="1"/>
            <a:endParaRPr lang="en-US" sz="2133" dirty="0"/>
          </a:p>
        </p:txBody>
      </p:sp>
    </p:spTree>
    <p:extLst>
      <p:ext uri="{BB962C8B-B14F-4D97-AF65-F5344CB8AC3E}">
        <p14:creationId xmlns:p14="http://schemas.microsoft.com/office/powerpoint/2010/main" val="2523630738"/>
      </p:ext>
    </p:extLst>
  </p:cSld>
  <p:clrMapOvr>
    <a:masterClrMapping/>
  </p:clrMapOvr>
  <p:transition spd="med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BDBA768-C3F3-4C29-A050-B87311945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Looking Ahead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347AE2-8BAA-4DCA-A033-1497639A48E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1952" y="1600200"/>
            <a:ext cx="10610849" cy="5272790"/>
          </a:xfrm>
        </p:spPr>
        <p:txBody>
          <a:bodyPr/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/>
              <a:t>Next revision of reference architectures</a:t>
            </a:r>
          </a:p>
          <a:p>
            <a:pPr marL="912260" lvl="1" indent="-457189">
              <a:buFont typeface="Arial" panose="020B0604020202020204" pitchFamily="34" charset="0"/>
              <a:buChar char="•"/>
            </a:pPr>
            <a:r>
              <a:rPr lang="en-US" sz="2133" dirty="0"/>
              <a:t>Addresses aspects of Edge, Fog, and Cloud Computing</a:t>
            </a:r>
          </a:p>
          <a:p>
            <a:pPr marL="912260" lvl="1" indent="-457189">
              <a:buFont typeface="Arial" panose="020B0604020202020204" pitchFamily="34" charset="0"/>
              <a:buChar char="•"/>
            </a:pPr>
            <a:r>
              <a:rPr lang="en-US" sz="2133" dirty="0"/>
              <a:t>Considers the use of artificial intelligence in IoT environments</a:t>
            </a:r>
          </a:p>
          <a:p>
            <a:pPr marL="912260" lvl="1" indent="-457189">
              <a:buFont typeface="Arial" panose="020B0604020202020204" pitchFamily="34" charset="0"/>
              <a:buChar char="•"/>
            </a:pPr>
            <a:r>
              <a:rPr lang="en-US" sz="2133" dirty="0"/>
              <a:t>Trustworthiness aspect integrates with ongoing initiatives in JTC1, SC27, SC42, and elsewhere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/>
              <a:t>Ongoing Interoperability standards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/>
              <a:t>Ongoing Application-related activities</a:t>
            </a:r>
          </a:p>
          <a:p>
            <a:pPr marL="836062" lvl="1" indent="-380990">
              <a:buFont typeface="Arial" panose="020B0604020202020204" pitchFamily="34" charset="0"/>
              <a:buChar char="•"/>
            </a:pPr>
            <a:r>
              <a:rPr lang="en-US" sz="2133" dirty="0"/>
              <a:t>Industrial IoT</a:t>
            </a:r>
          </a:p>
          <a:p>
            <a:pPr marL="836062" lvl="1" indent="-380990">
              <a:buFont typeface="Arial" panose="020B0604020202020204" pitchFamily="34" charset="0"/>
              <a:buChar char="•"/>
            </a:pPr>
            <a:r>
              <a:rPr lang="en-US" sz="2133" dirty="0"/>
              <a:t>Wearables</a:t>
            </a:r>
          </a:p>
          <a:p>
            <a:pPr marL="836062" lvl="1" indent="-380990">
              <a:buFont typeface="Arial" panose="020B0604020202020204" pitchFamily="34" charset="0"/>
              <a:buChar char="•"/>
            </a:pPr>
            <a:r>
              <a:rPr lang="en-US" sz="2133" dirty="0"/>
              <a:t>IoT Use Cases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18466171"/>
      </p:ext>
    </p:extLst>
  </p:cSld>
  <p:clrMapOvr>
    <a:masterClrMapping/>
  </p:clrMapOvr>
  <p:transition spd="med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AAE5-1F38-450C-A213-A5BB3CCEA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and Privacy Concerns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F1A654-6B86-47B8-BDBA-DBBB39F061E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1175" y="1148863"/>
            <a:ext cx="10610849" cy="5457091"/>
          </a:xfrm>
        </p:spPr>
        <p:txBody>
          <a:bodyPr/>
          <a:lstStyle/>
          <a:p>
            <a:pPr lvl="0"/>
            <a:r>
              <a:rPr lang="en-US" dirty="0"/>
              <a:t>What is driving US Industry desire for Security and Privacy standards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u="sng" dirty="0"/>
              <a:t>US Senate: Internet of Things (IoT) Cybersecurity Improvement Act of 2017 </a:t>
            </a:r>
            <a:r>
              <a:rPr lang="en-US" dirty="0"/>
              <a:t>: </a:t>
            </a:r>
            <a:r>
              <a:rPr lang="en-US" u="sng" dirty="0">
                <a:hlinkClick r:id="rId2"/>
              </a:rPr>
              <a:t>https://www.congress.gov/bill/115th-congress/senate-bill/1691/text</a:t>
            </a:r>
            <a:r>
              <a:rPr lang="en-US" dirty="0"/>
              <a:t>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NIST Cybersecurity for IoT (including NISTIR 8200 </a:t>
            </a:r>
            <a:r>
              <a:rPr lang="en-US" i="1" dirty="0"/>
              <a:t>Status of International Cybersecurity Standardization for Internet of Things (IoT)</a:t>
            </a:r>
            <a:r>
              <a:rPr lang="en-US" dirty="0"/>
              <a:t>)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US Report to the President on Enhancing Resilience Against Botnets </a:t>
            </a:r>
            <a:r>
              <a:rPr lang="en-US" u="sng" dirty="0">
                <a:hlinkClick r:id="rId3"/>
              </a:rPr>
              <a:t>https://www.commerce.gov/page/report-president-enhancing-resilience-against-botnets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09760"/>
      </p:ext>
    </p:extLst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E04ED-23AA-41DE-9CEA-E724A503D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Standards Efforts for Security and Privacy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E22E6-0018-4680-8FE3-E2A898DFE6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1952" y="1600201"/>
            <a:ext cx="10610849" cy="336502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ISO/IEC JTC 1/SC 27 work on Guidelines for Security and Privacy of IoT</a:t>
            </a:r>
          </a:p>
          <a:p>
            <a:pPr marL="912271" lvl="1" indent="-457200">
              <a:buFont typeface="Arial" panose="020B0604020202020204" pitchFamily="34" charset="0"/>
              <a:buChar char="•"/>
            </a:pPr>
            <a:r>
              <a:rPr lang="en-US" dirty="0"/>
              <a:t>Risks</a:t>
            </a:r>
          </a:p>
          <a:p>
            <a:pPr marL="912271" lvl="1" indent="-457200">
              <a:buFont typeface="Arial" panose="020B0604020202020204" pitchFamily="34" charset="0"/>
              <a:buChar char="•"/>
            </a:pPr>
            <a:r>
              <a:rPr lang="en-US" dirty="0"/>
              <a:t>principles </a:t>
            </a:r>
          </a:p>
          <a:p>
            <a:pPr marL="912271" lvl="1" indent="-457200">
              <a:buFont typeface="Arial" panose="020B0604020202020204" pitchFamily="34" charset="0"/>
              <a:buChar char="•"/>
            </a:pPr>
            <a:r>
              <a:rPr lang="en-US" dirty="0"/>
              <a:t>Life Cycle</a:t>
            </a:r>
          </a:p>
          <a:p>
            <a:pPr marL="912271" lvl="1" indent="-457200">
              <a:buFont typeface="Arial" panose="020B0604020202020204" pitchFamily="34" charset="0"/>
              <a:buChar char="•"/>
            </a:pPr>
            <a:r>
              <a:rPr lang="en-US" dirty="0"/>
              <a:t>Controls for security and privacy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 standard(s) that provide a set of baseline controls for security and privacy</a:t>
            </a:r>
          </a:p>
        </p:txBody>
      </p:sp>
    </p:spTree>
    <p:extLst>
      <p:ext uri="{BB962C8B-B14F-4D97-AF65-F5344CB8AC3E}">
        <p14:creationId xmlns:p14="http://schemas.microsoft.com/office/powerpoint/2010/main" val="3306194039"/>
      </p:ext>
    </p:extLst>
  </p:cSld>
  <p:clrMapOvr>
    <a:masterClrMapping/>
  </p:clrMapOvr>
  <p:transition spd="med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8FA99-A0C0-4D4C-BB94-FF4580FA1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Trustworthiness Efforts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2A4EEE-58F8-478F-A615-D7A444A8814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1952" y="1600201"/>
            <a:ext cx="10610849" cy="286232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Driven out of work in ISO/IEC JTC 1/SC 41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Trustworthiness includes</a:t>
            </a:r>
          </a:p>
          <a:p>
            <a:pPr marL="912271" lvl="1" indent="-457200">
              <a:buFont typeface="Arial" panose="020B0604020202020204" pitchFamily="34" charset="0"/>
              <a:buChar char="•"/>
            </a:pPr>
            <a:r>
              <a:rPr lang="en-US" dirty="0"/>
              <a:t>Security</a:t>
            </a:r>
          </a:p>
          <a:p>
            <a:pPr marL="912271" lvl="1" indent="-457200">
              <a:buFont typeface="Arial" panose="020B0604020202020204" pitchFamily="34" charset="0"/>
              <a:buChar char="•"/>
            </a:pPr>
            <a:r>
              <a:rPr lang="en-US" dirty="0"/>
              <a:t>Privacy</a:t>
            </a:r>
          </a:p>
          <a:p>
            <a:pPr marL="912271" lvl="1" indent="-457200">
              <a:buFont typeface="Arial" panose="020B0604020202020204" pitchFamily="34" charset="0"/>
              <a:buChar char="•"/>
            </a:pPr>
            <a:r>
              <a:rPr lang="en-US" dirty="0"/>
              <a:t>Safety</a:t>
            </a:r>
          </a:p>
          <a:p>
            <a:pPr marL="912271" lvl="1" indent="-457200">
              <a:buFont typeface="Arial" panose="020B0604020202020204" pitchFamily="34" charset="0"/>
              <a:buChar char="•"/>
            </a:pPr>
            <a:r>
              <a:rPr lang="en-US" dirty="0"/>
              <a:t>Reliability</a:t>
            </a:r>
          </a:p>
          <a:p>
            <a:pPr marL="912271" lvl="1" indent="-457200">
              <a:buFont typeface="Arial" panose="020B0604020202020204" pitchFamily="34" charset="0"/>
              <a:buChar char="•"/>
            </a:pPr>
            <a:r>
              <a:rPr lang="en-US" dirty="0"/>
              <a:t>Resilience</a:t>
            </a:r>
          </a:p>
        </p:txBody>
      </p:sp>
    </p:spTree>
    <p:extLst>
      <p:ext uri="{BB962C8B-B14F-4D97-AF65-F5344CB8AC3E}">
        <p14:creationId xmlns:p14="http://schemas.microsoft.com/office/powerpoint/2010/main" val="1269595362"/>
      </p:ext>
    </p:extLst>
  </p:cSld>
  <p:clrMapOvr>
    <a:masterClrMapping/>
  </p:clrMapOvr>
  <p:transition spd="med">
    <p:wipe dir="r"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25.potx" id="{26FBF7B6-6C07-4EB1-A1B9-61BEFB7BA8F4}" vid="{1E175A8A-5B50-42F3-A59E-151DC5965B00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25.potx" id="{26FBF7B6-6C07-4EB1-A1B9-61BEFB7BA8F4}" vid="{CBFE5F0B-026D-4644-AAA5-264F0517C61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B0BB5962AB3C45A9A1CE1EC4C4F647" ma:contentTypeVersion="3" ma:contentTypeDescription="Create a new document." ma:contentTypeScope="" ma:versionID="f0876370c90de824ab54c09b0bd2a056">
  <xsd:schema xmlns:xsd="http://www.w3.org/2001/XMLSchema" xmlns:xs="http://www.w3.org/2001/XMLSchema" xmlns:p="http://schemas.microsoft.com/office/2006/metadata/properties" xmlns:ns3="630a2e83-186a-4a0f-ab27-bee8a8096abc" targetNamespace="http://schemas.microsoft.com/office/2006/metadata/properties" ma:root="true" ma:fieldsID="a2a3b5ed8b4accd7c8a398d0cb075271" ns3:_="">
    <xsd:import namespace="630a2e83-186a-4a0f-ab27-bee8a8096abc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0a2e83-186a-4a0f-ab27-bee8a8096ab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30841A-A209-44E7-824E-9DDB4DE0DC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30a2e83-186a-4a0f-ab27-bee8a8096ab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990F116-B58F-4255-B05B-DA3808E0E5C6}">
  <ds:schemaRefs>
    <ds:schemaRef ds:uri="http://schemas.openxmlformats.org/package/2006/metadata/core-properties"/>
    <ds:schemaRef ds:uri="630a2e83-186a-4a0f-ab27-bee8a8096ab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16-9_Business_2018_26</Template>
  <TotalTime>738</TotalTime>
  <Words>353</Words>
  <Application>Microsoft Office PowerPoint</Application>
  <PresentationFormat>Widescreen</PresentationFormat>
  <Paragraphs>55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Consolas</vt:lpstr>
      <vt:lpstr>Segoe UI</vt:lpstr>
      <vt:lpstr>Segoe UI Light</vt:lpstr>
      <vt:lpstr>Segoe UI Semibold</vt:lpstr>
      <vt:lpstr>Segoe UI Semilight</vt:lpstr>
      <vt:lpstr>Wingdings</vt:lpstr>
      <vt:lpstr>WHITE TEMPLATE</vt:lpstr>
      <vt:lpstr>SOFT BLACK TEMPLATE</vt:lpstr>
      <vt:lpstr>US IoT Standards</vt:lpstr>
      <vt:lpstr>Many Organizations engaged in IoT </vt:lpstr>
      <vt:lpstr>Some of the application areas of IoT</vt:lpstr>
      <vt:lpstr>ISO/IEC JTC 1 SC 41 IoT Coverage</vt:lpstr>
      <vt:lpstr>US IoT – Areas of Standardization Focus</vt:lpstr>
      <vt:lpstr>Looking Ahead</vt:lpstr>
      <vt:lpstr>Security and Privacy Concerns</vt:lpstr>
      <vt:lpstr>Standards Efforts for Security and Privacy</vt:lpstr>
      <vt:lpstr>Trustworthiness Efforts</vt:lpstr>
      <vt:lpstr>Questions?</vt:lpstr>
    </vt:vector>
  </TitlesOfParts>
  <Manager>&lt;Comms manager name here&gt;</Manager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brand template</dc:title>
  <dc:subject>&lt;Event name&gt;</dc:subject>
  <dc:creator>Laura Lindsay (CELA)</dc:creator>
  <cp:keywords/>
  <dc:description/>
  <cp:lastModifiedBy>Laura Lindsay (CELA)</cp:lastModifiedBy>
  <cp:revision>6</cp:revision>
  <dcterms:created xsi:type="dcterms:W3CDTF">2018-08-29T14:57:11Z</dcterms:created>
  <dcterms:modified xsi:type="dcterms:W3CDTF">2018-08-30T03:15:56Z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0x010100A2B0BB5962AB3C45A9A1CE1EC4C4F647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SIP_Label_f42aa342-8706-4288-bd11-ebb85995028c_Enabled">
    <vt:lpwstr>True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MSIP_Label_f42aa342-8706-4288-bd11-ebb85995028c_Ref">
    <vt:lpwstr>https://api.informationprotection.azure.com/api/72f988bf-86f1-41af-91ab-2d7cd011db47</vt:lpwstr>
  </property>
  <property fmtid="{D5CDD505-2E9C-101B-9397-08002B2CF9AE}" pid="14" name="MSIP_Label_f42aa342-8706-4288-bd11-ebb85995028c_Owner">
    <vt:lpwstr>maryfj@microsoft.com</vt:lpwstr>
  </property>
  <property fmtid="{D5CDD505-2E9C-101B-9397-08002B2CF9AE}" pid="15" name="MSIP_Label_f42aa342-8706-4288-bd11-ebb85995028c_SetDate">
    <vt:lpwstr>2017-08-29T14:27:20.8568347-07:00</vt:lpwstr>
  </property>
  <property fmtid="{D5CDD505-2E9C-101B-9397-08002B2CF9AE}" pid="16" name="MSIP_Label_f42aa342-8706-4288-bd11-ebb85995028c_Name">
    <vt:lpwstr>General</vt:lpwstr>
  </property>
  <property fmtid="{D5CDD505-2E9C-101B-9397-08002B2CF9AE}" pid="17" name="MSIP_Label_f42aa342-8706-4288-bd11-ebb85995028c_Application">
    <vt:lpwstr>Microsoft Azure Information Protection</vt:lpwstr>
  </property>
  <property fmtid="{D5CDD505-2E9C-101B-9397-08002B2CF9AE}" pid="18" name="MSIP_Label_f42aa342-8706-4288-bd11-ebb85995028c_Extended_MSFT_Method">
    <vt:lpwstr>Automatic</vt:lpwstr>
  </property>
  <property fmtid="{D5CDD505-2E9C-101B-9397-08002B2CF9AE}" pid="19" name="Sensitivity">
    <vt:lpwstr>General</vt:lpwstr>
  </property>
</Properties>
</file>