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1.xml" ContentType="application/vnd.openxmlformats-officedocument.presentationml.tags+xml"/>
  <Override PartName="/ppt/tags/tag14.xml" ContentType="application/vnd.openxmlformats-officedocument.presentationml.tags+xml"/>
  <Override PartName="/docProps/app.xml" ContentType="application/vnd.openxmlformats-officedocument.extended-properties+xml"/>
  <Override PartName="/ppt/tags/tag9.xml" ContentType="application/vnd.openxmlformats-officedocument.presentationml.tags+xml"/>
  <Override PartName="/ppt/revisionInfo.xml" ContentType="application/vnd.ms-powerpoint.revisioninfo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622" r:id="rId2"/>
    <p:sldId id="636" r:id="rId3"/>
    <p:sldId id="637" r:id="rId4"/>
    <p:sldId id="638" r:id="rId5"/>
    <p:sldId id="640" r:id="rId6"/>
    <p:sldId id="639" r:id="rId7"/>
    <p:sldId id="641" r:id="rId8"/>
    <p:sldId id="642" r:id="rId9"/>
    <p:sldId id="643" r:id="rId10"/>
    <p:sldId id="621" r:id="rId11"/>
    <p:sldId id="644" r:id="rId12"/>
    <p:sldId id="645" r:id="rId13"/>
    <p:sldId id="29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D7A92-4D67-49F9-9793-3750B14C9CB1}" v="2" dt="2022-08-12T15:18:12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942388-2438-427B-9649-A93A15CBE0F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0D2C5B-4FC1-4C14-A485-85CF6FD0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5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36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8437">
              <a:defRPr/>
            </a:pPr>
            <a:fld id="{93803B4F-99E3-4D69-B2E2-80E37FEBD453}" type="slidenum">
              <a:rPr lang="en-US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defTabSz="978437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8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7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9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4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5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1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BD36-11F3-2E55-0F71-047D5C58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4A6EF-7220-46DD-D863-D42165854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64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846D-EA2A-E5A0-8792-6FA13291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A2778-F455-7F49-D4AB-CB124615C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FFD66-DB4A-46D5-1732-E5BA4D78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9376-A20A-7DA7-8186-64A13A88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2153-3D5D-B1E2-483D-A07F56A0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9406D-7F5A-037A-B280-AB7A02B89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C920C-0443-5D98-90FD-E2E48CFB4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4B07-25E3-14DE-5F75-ED009C40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EF718-86E7-5301-8254-2BE6CDFE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CEADC-5887-2F20-DBE1-C6108C83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2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02A8DF-8F6B-4BCB-9C2C-47A74EC021D3}"/>
              </a:ext>
            </a:extLst>
          </p:cNvPr>
          <p:cNvSpPr txBox="1"/>
          <p:nvPr userDrawn="1"/>
        </p:nvSpPr>
        <p:spPr>
          <a:xfrm>
            <a:off x="609600" y="1447801"/>
            <a:ext cx="10871200" cy="209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>
                <a:solidFill>
                  <a:srgbClr val="71B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endParaRPr lang="en-US" altLang="en-US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>
                <a:solidFill>
                  <a:srgbClr val="BFBFBF"/>
                </a:solidFill>
              </a:rPr>
              <a:t>For the most up-to-date information please </a:t>
            </a:r>
            <a:br>
              <a:rPr lang="en-US" altLang="en-US" sz="2400">
                <a:solidFill>
                  <a:srgbClr val="BFBFBF"/>
                </a:solidFill>
              </a:rPr>
            </a:br>
            <a:r>
              <a:rPr lang="en-US" altLang="en-US" sz="2400">
                <a:solidFill>
                  <a:srgbClr val="BFBFBF"/>
                </a:solidFill>
              </a:rPr>
              <a:t>visit the American Concrete Institute at:</a:t>
            </a:r>
          </a:p>
          <a:p>
            <a:pPr algn="ctr" eaLnBrk="1" hangingPunct="1">
              <a:defRPr/>
            </a:pPr>
            <a:r>
              <a:rPr lang="en-US" altLang="en-US" sz="2400">
                <a:solidFill>
                  <a:schemeClr val="bg1"/>
                </a:solidFill>
              </a:rPr>
              <a:t>www.concrete.org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56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4D5C-C212-0783-95FF-CF8A0674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448B-8996-705B-2404-AA468BDF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E34A-508B-68C3-EDC8-63547382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37A7C-512C-074A-98FB-F39C74C3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5FE6-E58E-EF15-6387-0BD0FA39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BB06-3EE2-E4DF-3029-A46AF937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712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7FF45-34C4-A690-96C7-280E8163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505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F4EC-1D07-B67F-943A-F4CE7DC4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0387-00A3-502D-F0DD-DBDC9B20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D45D5-428D-5CDD-3EF5-EE709543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449A-F4D6-121C-89A0-64D9252E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4CA1-89D2-02A6-A263-3C0AF5FD0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4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1CE0D-CEDE-6BB7-769C-4EE942812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4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0E63F-04D3-A1A1-4CBC-973658B6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" y="6593840"/>
            <a:ext cx="955040" cy="268732"/>
          </a:xfrm>
        </p:spPr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5EA0C-204B-F9FA-1AB1-DA11675C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00640" y="6583680"/>
            <a:ext cx="1544320" cy="25320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DB0C3-337E-17B2-C7E7-F87A9720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960" y="6583680"/>
            <a:ext cx="441960" cy="249555"/>
          </a:xfrm>
        </p:spPr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552B-8C95-4309-5188-09C4E96A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C0B53-AAD7-755E-1301-C12351D0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E958F-34F3-ABAE-9544-CFDD54E99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B7B1D-3BF0-9780-6896-8E0D27898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115CE-AE77-A132-F1EE-B9435BF83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445A9-09BF-539A-A51C-6254EB7F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0D5D9-291C-0C86-CCCE-1DB2D7A0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3F3C5-4482-18D3-8962-DDB5250D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4774-8D83-E8FF-8DA5-D173A063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20699-FEB8-C87C-656F-E38E9829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E2A66-E6F9-0DF5-26CC-B4148269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1D401-3D11-068E-7DC7-6017E908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6C7C6-6697-7E34-627A-DC0B99A1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3BCC5-2D07-D4FF-AAF1-00998150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DAB9A-FD0A-2914-8D38-9E262269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1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5558-1139-7FAD-CF87-724C55BF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A278-CD8E-EFFB-0DDB-789F7591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2219-7997-1169-F408-519AADBC4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347EF-5063-D898-25D3-8B34682F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3A767-BA8C-125F-EE82-7CE01F53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B5AB4-6695-150A-BFC9-E107B5A9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543-26F5-12CE-65E3-516D0C6D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71BC-D73D-7205-F4A7-28EEA9C07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F214-1ED1-C675-38A5-74BE398FE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1B215-6AD9-1AE0-F542-3B296490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C62EB-926B-9B41-BF9C-D864A609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BDF31-F263-FA80-87C6-A6464811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27D7B-554D-2FB8-0A2D-48A9CE6F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324C-1838-0A0B-7FEC-7EE8ABD4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E76A-120F-B8A1-C580-59786C7A9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" y="6593840"/>
            <a:ext cx="955040" cy="268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8/24/2022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CF97-EFEE-4339-DC69-EB7F2F356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00640" y="6564504"/>
            <a:ext cx="1249680" cy="27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12747-7D8B-CA18-A79C-B5D6A8121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320" y="6564504"/>
            <a:ext cx="736600" cy="268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5460-B6E5-423B-AD94-4170150D1E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03780-4A9B-8635-3943-594A7AB3E0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52937" y="5765298"/>
            <a:ext cx="5157663" cy="652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81A6B-D09F-89CA-AA6D-68D9C027AA4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75781"/>
            <a:ext cx="12192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6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DD466D-9081-0DD4-3487-0667EE96B6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Who We Are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(International Activities)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B980D-8962-52A2-AB2D-1F652F6D6764}"/>
              </a:ext>
            </a:extLst>
          </p:cNvPr>
          <p:cNvSpPr/>
          <p:nvPr/>
        </p:nvSpPr>
        <p:spPr>
          <a:xfrm>
            <a:off x="4136164" y="2712093"/>
            <a:ext cx="173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Bernie Pekor,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Director, International Business Development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5C95C-6FD2-5436-9F6F-76FF9777B0E2}"/>
              </a:ext>
            </a:extLst>
          </p:cNvPr>
          <p:cNvSpPr/>
          <p:nvPr/>
        </p:nvSpPr>
        <p:spPr>
          <a:xfrm>
            <a:off x="6557571" y="2700458"/>
            <a:ext cx="135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Ahmad Mhanna,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Middle East Regional Director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37BA45-3EAF-8012-5578-C2233F9A3821}"/>
              </a:ext>
            </a:extLst>
          </p:cNvPr>
          <p:cNvSpPr/>
          <p:nvPr/>
        </p:nvSpPr>
        <p:spPr>
          <a:xfrm>
            <a:off x="6467923" y="508891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Mauro Saavedra. Translation Coordinator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0FFF0-2624-FE30-E2A7-7F4D5B4BABDE}"/>
              </a:ext>
            </a:extLst>
          </p:cNvPr>
          <p:cNvSpPr/>
          <p:nvPr/>
        </p:nvSpPr>
        <p:spPr>
          <a:xfrm>
            <a:off x="4258438" y="5088913"/>
            <a:ext cx="161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Shannon Hale, Translation Coordinator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90E89-D475-7A6B-09CB-2AEB6826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258" y="1311955"/>
            <a:ext cx="1017839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F77E0-3923-BFD8-5DDC-73D59EA4F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904" y="1279161"/>
            <a:ext cx="1017840" cy="1371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DDC6-CB8E-7F06-3A05-A97A04396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481" y="3695451"/>
            <a:ext cx="1017839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D39E5-3A78-2005-620E-3F7FA6A32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94" y="3684521"/>
            <a:ext cx="1025950" cy="13825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FE33D7-68AC-6886-6A6C-E75C155D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35" y="3695451"/>
            <a:ext cx="1025950" cy="13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6BCFEF-D037-0ED0-67DF-87A00C4F76D9}"/>
              </a:ext>
            </a:extLst>
          </p:cNvPr>
          <p:cNvSpPr txBox="1"/>
          <p:nvPr/>
        </p:nvSpPr>
        <p:spPr>
          <a:xfrm>
            <a:off x="8143838" y="5088911"/>
            <a:ext cx="1744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508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  <a:cs typeface="+mn-cs"/>
              </a:rPr>
              <a:t>Karen P. Smith,</a:t>
            </a:r>
          </a:p>
          <a:p>
            <a:pPr marL="0" marR="0" lvl="0" indent="0" algn="ctr" defTabSz="1508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  <a:cs typeface="+mn-cs"/>
              </a:rPr>
              <a:t>Administrative Coordinator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67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DD466D-9081-0DD4-3487-0667EE96B6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41 International Chapters in 30 Countries: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B980D-8962-52A2-AB2D-1F652F6D6764}"/>
              </a:ext>
            </a:extLst>
          </p:cNvPr>
          <p:cNvSpPr/>
          <p:nvPr/>
        </p:nvSpPr>
        <p:spPr>
          <a:xfrm>
            <a:off x="4136164" y="2712093"/>
            <a:ext cx="173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Bernie Pekor,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Director, International Business Development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5C95C-6FD2-5436-9F6F-76FF9777B0E2}"/>
              </a:ext>
            </a:extLst>
          </p:cNvPr>
          <p:cNvSpPr/>
          <p:nvPr/>
        </p:nvSpPr>
        <p:spPr>
          <a:xfrm>
            <a:off x="6557571" y="2700458"/>
            <a:ext cx="135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Ahmad Mhanna,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Middle East Regional Director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37BA45-3EAF-8012-5578-C2233F9A3821}"/>
              </a:ext>
            </a:extLst>
          </p:cNvPr>
          <p:cNvSpPr/>
          <p:nvPr/>
        </p:nvSpPr>
        <p:spPr>
          <a:xfrm>
            <a:off x="6467923" y="508891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Mauro Saavedra. Translation Coordinator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0FFF0-2624-FE30-E2A7-7F4D5B4BABDE}"/>
              </a:ext>
            </a:extLst>
          </p:cNvPr>
          <p:cNvSpPr/>
          <p:nvPr/>
        </p:nvSpPr>
        <p:spPr>
          <a:xfrm>
            <a:off x="4258438" y="5088913"/>
            <a:ext cx="161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Shannon Hale, Translation Coordinator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90E89-D475-7A6B-09CB-2AEB6826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72" y="1279162"/>
            <a:ext cx="1017839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F77E0-3923-BFD8-5DDC-73D59EA4F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904" y="1279161"/>
            <a:ext cx="1017840" cy="1371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DDC6-CB8E-7F06-3A05-A97A04396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481" y="3695451"/>
            <a:ext cx="1017839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D39E5-3A78-2005-620E-3F7FA6A32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94" y="3684521"/>
            <a:ext cx="1025950" cy="1382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4D515-C353-0A26-CE20-740BF9A09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062" y="1236460"/>
            <a:ext cx="9639875" cy="4498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68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DD466D-9081-0DD4-3487-0667EE96B6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An </a:t>
            </a:r>
            <a:r>
              <a:rPr lang="en-US" sz="4000" dirty="0">
                <a:solidFill>
                  <a:srgbClr val="B2C506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ACI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Partner or Chapter in 54 Countries: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B980D-8962-52A2-AB2D-1F652F6D6764}"/>
              </a:ext>
            </a:extLst>
          </p:cNvPr>
          <p:cNvSpPr/>
          <p:nvPr/>
        </p:nvSpPr>
        <p:spPr>
          <a:xfrm>
            <a:off x="4136164" y="2712093"/>
            <a:ext cx="173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Bernie Pekor,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Director, International Business Development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5C95C-6FD2-5436-9F6F-76FF9777B0E2}"/>
              </a:ext>
            </a:extLst>
          </p:cNvPr>
          <p:cNvSpPr/>
          <p:nvPr/>
        </p:nvSpPr>
        <p:spPr>
          <a:xfrm>
            <a:off x="6557571" y="2700458"/>
            <a:ext cx="135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Ahmad Mhanna,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Middle East Regional Director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37BA45-3EAF-8012-5578-C2233F9A3821}"/>
              </a:ext>
            </a:extLst>
          </p:cNvPr>
          <p:cNvSpPr/>
          <p:nvPr/>
        </p:nvSpPr>
        <p:spPr>
          <a:xfrm>
            <a:off x="6467923" y="508891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Mauro Saavedra. Translation Coordinator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0FFF0-2624-FE30-E2A7-7F4D5B4BABDE}"/>
              </a:ext>
            </a:extLst>
          </p:cNvPr>
          <p:cNvSpPr/>
          <p:nvPr/>
        </p:nvSpPr>
        <p:spPr>
          <a:xfrm>
            <a:off x="4258438" y="5088913"/>
            <a:ext cx="161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Shannon Hale, Translation Coordinator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90E89-D475-7A6B-09CB-2AEB6826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72" y="1279162"/>
            <a:ext cx="1017839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F77E0-3923-BFD8-5DDC-73D59EA4F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904" y="1279161"/>
            <a:ext cx="1017840" cy="1371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DDC6-CB8E-7F06-3A05-A97A04396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481" y="3695451"/>
            <a:ext cx="1017839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D39E5-3A78-2005-620E-3F7FA6A32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94" y="3684521"/>
            <a:ext cx="1025950" cy="1382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84381-72FF-B302-4005-34AB2792E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851" y="1188535"/>
            <a:ext cx="9572297" cy="4480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8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B8D880-8293-4F1C-9D02-FD454A288D72}"/>
              </a:ext>
            </a:extLst>
          </p:cNvPr>
          <p:cNvSpPr txBox="1">
            <a:spLocks/>
          </p:cNvSpPr>
          <p:nvPr/>
        </p:nvSpPr>
        <p:spPr bwMode="auto">
          <a:xfrm>
            <a:off x="640080" y="1463040"/>
            <a:ext cx="110053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800100" indent="-393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defRPr sz="2800" kern="1200">
                <a:solidFill>
                  <a:srgbClr val="C6C7C8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571500" indent="-165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ACI Membership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New ACI 318 PLUS and ACI Collection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cs typeface="Times New Roman" pitchFamily="18" charset="0"/>
              </a:rPr>
              <a:t>NEx</a:t>
            </a:r>
            <a:r>
              <a:rPr lang="en-US" sz="2800" dirty="0">
                <a:cs typeface="Times New Roman" pitchFamily="18" charset="0"/>
              </a:rPr>
              <a:t>: ACI Center of Excellence for Nonmetallic Building Materials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neu: ACI Center of Excellence for Carbon Neutral Concrete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ACI CODE-440 Fiber-Reinforced Polymers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New Innovation Director – Dr. Rex Donahey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ACI 24 Hours of Concrete Knowledge &amp; ACI Int. Code Summit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ACI CODE-318 &amp; Concrete Sustainability</a:t>
            </a:r>
          </a:p>
          <a:p>
            <a:pPr marL="800100" marR="0" lvl="1" indent="-393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C7C8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163D5-95AB-B108-6622-D59A361B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ACI Innovation: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34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B8D880-8293-4F1C-9D02-FD454A288D72}"/>
              </a:ext>
            </a:extLst>
          </p:cNvPr>
          <p:cNvSpPr txBox="1">
            <a:spLocks/>
          </p:cNvSpPr>
          <p:nvPr/>
        </p:nvSpPr>
        <p:spPr bwMode="auto">
          <a:xfrm>
            <a:off x="640080" y="1463040"/>
            <a:ext cx="108935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800100" indent="-393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defRPr sz="2800" kern="1200">
                <a:solidFill>
                  <a:srgbClr val="C6C7C8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571500" indent="-165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indent="-171450" defTabSz="342900">
              <a:spcAft>
                <a:spcPts val="600"/>
              </a:spcAft>
            </a:pPr>
            <a:r>
              <a:rPr lang="en-US" sz="2800" dirty="0"/>
              <a:t>Build and maintain international relationships in sectors related to the concrete industry (engineering, government, business, academia, etc.)</a:t>
            </a:r>
          </a:p>
          <a:p>
            <a:pPr marL="304800" marR="0" indent="-171450" defTabSz="342900">
              <a:spcAft>
                <a:spcPts val="600"/>
              </a:spcAft>
            </a:pPr>
            <a:r>
              <a:rPr lang="en-US" sz="2800" dirty="0"/>
              <a:t>Develop international business opportunities for ACI products/services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sz="2800" dirty="0"/>
              <a:t>Seek new international relationships to expand ACI’s relevance globally</a:t>
            </a:r>
          </a:p>
          <a:p>
            <a:pPr marL="304800" marR="0" indent="-171450" defTabSz="342900">
              <a:spcAft>
                <a:spcPts val="600"/>
              </a:spcAft>
            </a:pPr>
            <a:r>
              <a:rPr lang="en-US" sz="2800" dirty="0"/>
              <a:t>Gather and analyze information on international markets to improve the implementation of the strategic plan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sz="2800" dirty="0"/>
              <a:t>Engage chapters, partners, and other concrete related organizations in ACI concrete initiatives and business development activities.</a:t>
            </a:r>
          </a:p>
          <a:p>
            <a:pPr marL="800100" marR="0" lvl="1" indent="-393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C7C8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163D5-95AB-B108-6622-D59A361B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International Business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64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B8D880-8293-4F1C-9D02-FD454A288D72}"/>
              </a:ext>
            </a:extLst>
          </p:cNvPr>
          <p:cNvSpPr txBox="1">
            <a:spLocks/>
          </p:cNvSpPr>
          <p:nvPr/>
        </p:nvSpPr>
        <p:spPr bwMode="auto">
          <a:xfrm>
            <a:off x="640080" y="1463040"/>
            <a:ext cx="108935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800100" indent="-393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defRPr sz="2800" kern="1200">
                <a:solidFill>
                  <a:srgbClr val="C6C7C8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571500" indent="-165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171450" defTabSz="342900">
              <a:spcAft>
                <a:spcPts val="600"/>
              </a:spcAft>
            </a:pPr>
            <a:r>
              <a:rPr lang="en-US" sz="2800" dirty="0"/>
              <a:t>Increase use of ACI’s Concrete Knowledge around the world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sz="2800" dirty="0"/>
              <a:t>Work as a team with Chapters, Partners and other concrete-related organizations to customize ACI codes and standards for local use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sz="2800" dirty="0"/>
              <a:t>Meet with government officials and national standards organizations to explain the benefits of utilizing ACI codes and standards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sz="2800" dirty="0"/>
              <a:t>Coordinate ACI involvement and support efforts leading to code / standard adoption.</a:t>
            </a:r>
            <a:endParaRPr lang="en-US" sz="2800" dirty="0">
              <a:solidFill>
                <a:prstClr val="white"/>
              </a:solidFill>
            </a:endParaRPr>
          </a:p>
          <a:p>
            <a:pPr marL="800100" marR="0" lvl="1" indent="-393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C7C8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163D5-95AB-B108-6622-D59A361B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Knowledge Sharing &amp; Codes/Standards Adoption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23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B8D880-8293-4F1C-9D02-FD454A288D72}"/>
              </a:ext>
            </a:extLst>
          </p:cNvPr>
          <p:cNvSpPr txBox="1">
            <a:spLocks/>
          </p:cNvSpPr>
          <p:nvPr/>
        </p:nvSpPr>
        <p:spPr bwMode="auto">
          <a:xfrm>
            <a:off x="640080" y="1463040"/>
            <a:ext cx="110053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800100" indent="-393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defRPr sz="2800" kern="1200">
                <a:solidFill>
                  <a:srgbClr val="C6C7C8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571500" indent="-165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171450" defTabSz="342900">
              <a:spcAft>
                <a:spcPts val="600"/>
              </a:spcAft>
            </a:pPr>
            <a:r>
              <a:rPr lang="en-US" dirty="0"/>
              <a:t>Presidential Travel/Virtual Meetings with international partners/chapters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dirty="0"/>
              <a:t>MENA Region development and strategic planning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dirty="0"/>
              <a:t>Translations (Licensed, Provisional &amp; Official)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dirty="0"/>
              <a:t>International Events – 24 Hours of Concrete Knowledge Conference, MENA Regional Conference, ACF, Big 5, WOC-Asia, Partner events, etc.</a:t>
            </a:r>
          </a:p>
          <a:p>
            <a:pPr marL="304800" indent="-171450" defTabSz="342900">
              <a:spcAft>
                <a:spcPts val="600"/>
              </a:spcAft>
            </a:pPr>
            <a:r>
              <a:rPr lang="en-US" dirty="0"/>
              <a:t>Relationship Building – Key to International development</a:t>
            </a:r>
          </a:p>
          <a:p>
            <a:pPr marL="800100" marR="0" lvl="1" indent="-393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C7C8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163D5-95AB-B108-6622-D59A361B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Additional International Responsibilities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49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B8D880-8293-4F1C-9D02-FD454A288D72}"/>
              </a:ext>
            </a:extLst>
          </p:cNvPr>
          <p:cNvSpPr txBox="1">
            <a:spLocks/>
          </p:cNvSpPr>
          <p:nvPr/>
        </p:nvSpPr>
        <p:spPr bwMode="auto">
          <a:xfrm>
            <a:off x="640080" y="1463040"/>
            <a:ext cx="110053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800100" indent="-393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defRPr sz="2800" kern="1200">
                <a:solidFill>
                  <a:srgbClr val="C6C7C8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571500" indent="-165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171450" defTabSz="342900">
              <a:spcAft>
                <a:spcPts val="600"/>
              </a:spcAft>
            </a:pPr>
            <a:r>
              <a:rPr lang="en-US" dirty="0"/>
              <a:t>Developed to promote ACI technical expertise globally and to create, strengthen and solidify ACI relations with international organizations (chapters, partners, technical societies, etc.)</a:t>
            </a:r>
            <a:endParaRPr lang="en-US" sz="4800" dirty="0"/>
          </a:p>
          <a:p>
            <a:pPr marL="304800" indent="-171450" defTabSz="342900">
              <a:spcAft>
                <a:spcPts val="600"/>
              </a:spcAft>
            </a:pPr>
            <a:r>
              <a:rPr lang="en-US" dirty="0"/>
              <a:t>ACI members participate as expert speakers in international conferences and symposiums on behalf of ACI.</a:t>
            </a:r>
            <a:endParaRPr lang="en-US" sz="4800" dirty="0"/>
          </a:p>
          <a:p>
            <a:pPr marL="304800" indent="-171450" defTabSz="342900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Fund 8-12 “ACI Ambassador Speakers” per year.</a:t>
            </a:r>
          </a:p>
          <a:p>
            <a:pPr marL="304800" indent="-171450" defTabSz="342900">
              <a:spcAft>
                <a:spcPts val="600"/>
              </a:spcAft>
            </a:pPr>
            <a:endParaRPr lang="en-US" dirty="0"/>
          </a:p>
          <a:p>
            <a:pPr marL="800100" marR="0" lvl="1" indent="-393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C7C8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163D5-95AB-B108-6622-D59A361B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ACI Ambassador Speaker Program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65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DD466D-9081-0DD4-3487-0667EE96B6BD}"/>
              </a:ext>
            </a:extLst>
          </p:cNvPr>
          <p:cNvSpPr txBox="1">
            <a:spLocks/>
          </p:cNvSpPr>
          <p:nvPr/>
        </p:nvSpPr>
        <p:spPr>
          <a:xfrm>
            <a:off x="0" y="86465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71 Countries Currently “Using” ACI Code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B2C50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B980D-8962-52A2-AB2D-1F652F6D6764}"/>
              </a:ext>
            </a:extLst>
          </p:cNvPr>
          <p:cNvSpPr/>
          <p:nvPr/>
        </p:nvSpPr>
        <p:spPr>
          <a:xfrm>
            <a:off x="4136164" y="2712093"/>
            <a:ext cx="173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Bernie Pekor,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Director, International Business Development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5C95C-6FD2-5436-9F6F-76FF9777B0E2}"/>
              </a:ext>
            </a:extLst>
          </p:cNvPr>
          <p:cNvSpPr/>
          <p:nvPr/>
        </p:nvSpPr>
        <p:spPr>
          <a:xfrm>
            <a:off x="6557571" y="2700458"/>
            <a:ext cx="135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Ahmad Mhanna,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Middle East Regional Director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37BA45-3EAF-8012-5578-C2233F9A3821}"/>
              </a:ext>
            </a:extLst>
          </p:cNvPr>
          <p:cNvSpPr/>
          <p:nvPr/>
        </p:nvSpPr>
        <p:spPr>
          <a:xfrm>
            <a:off x="6467923" y="508891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Mauro Saavedra. Translation Coordinator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0FFF0-2624-FE30-E2A7-7F4D5B4BABDE}"/>
              </a:ext>
            </a:extLst>
          </p:cNvPr>
          <p:cNvSpPr/>
          <p:nvPr/>
        </p:nvSpPr>
        <p:spPr>
          <a:xfrm>
            <a:off x="4258438" y="5088913"/>
            <a:ext cx="161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Shannon Hale, Translation Coordinator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90E89-D475-7A6B-09CB-2AEB6826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72" y="1279162"/>
            <a:ext cx="1017839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F77E0-3923-BFD8-5DDC-73D59EA4F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904" y="1279161"/>
            <a:ext cx="1017840" cy="1371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DDC6-CB8E-7F06-3A05-A97A04396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481" y="3695451"/>
            <a:ext cx="1017839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D39E5-3A78-2005-620E-3F7FA6A32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94" y="3684521"/>
            <a:ext cx="1025950" cy="1382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91E70-849B-0A4F-F29F-B1AC59140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772" y="1303344"/>
            <a:ext cx="9606455" cy="4431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22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B8D880-8293-4F1C-9D02-FD454A288D72}"/>
              </a:ext>
            </a:extLst>
          </p:cNvPr>
          <p:cNvSpPr txBox="1">
            <a:spLocks/>
          </p:cNvSpPr>
          <p:nvPr/>
        </p:nvSpPr>
        <p:spPr bwMode="auto">
          <a:xfrm>
            <a:off x="640080" y="1463040"/>
            <a:ext cx="110053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800100" indent="-393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defRPr sz="2800" kern="1200">
                <a:solidFill>
                  <a:srgbClr val="C6C7C8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571500" indent="-165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 International Partners in Asia, Europe, North and South America, Australia, and Africa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lvl="1" indent="7938">
              <a:lnSpc>
                <a:spcPct val="115000"/>
              </a:lnSpc>
              <a:buSzPct val="120000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collaboration and cooperation and improve concrete construction by making technical expertise of the partners available through mutually agreed upon activities. </a:t>
            </a:r>
          </a:p>
          <a:p>
            <a:pPr marL="800100" marR="0" lvl="1" indent="-393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C7C8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163D5-95AB-B108-6622-D59A361B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International Partners and Agreements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16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DD466D-9081-0DD4-3487-0667EE96B6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57 International Partners in 40 Countries: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B980D-8962-52A2-AB2D-1F652F6D6764}"/>
              </a:ext>
            </a:extLst>
          </p:cNvPr>
          <p:cNvSpPr/>
          <p:nvPr/>
        </p:nvSpPr>
        <p:spPr>
          <a:xfrm>
            <a:off x="4136164" y="2712093"/>
            <a:ext cx="173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Bernie Pekor,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Director, International Business Development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5C95C-6FD2-5436-9F6F-76FF9777B0E2}"/>
              </a:ext>
            </a:extLst>
          </p:cNvPr>
          <p:cNvSpPr/>
          <p:nvPr/>
        </p:nvSpPr>
        <p:spPr>
          <a:xfrm>
            <a:off x="6557571" y="2700458"/>
            <a:ext cx="135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Ahmad Mhanna,</a:t>
            </a:r>
          </a:p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Middle East Regional Director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37BA45-3EAF-8012-5578-C2233F9A3821}"/>
              </a:ext>
            </a:extLst>
          </p:cNvPr>
          <p:cNvSpPr/>
          <p:nvPr/>
        </p:nvSpPr>
        <p:spPr>
          <a:xfrm>
            <a:off x="6467923" y="508891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Mauro Saavedra. Translation Coordinator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0FFF0-2624-FE30-E2A7-7F4D5B4BABDE}"/>
              </a:ext>
            </a:extLst>
          </p:cNvPr>
          <p:cNvSpPr/>
          <p:nvPr/>
        </p:nvSpPr>
        <p:spPr>
          <a:xfrm>
            <a:off x="4258438" y="5088913"/>
            <a:ext cx="161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8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Shannon Hale, Translation Coordinator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90E89-D475-7A6B-09CB-2AEB6826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72" y="1279162"/>
            <a:ext cx="1017839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F77E0-3923-BFD8-5DDC-73D59EA4F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904" y="1279161"/>
            <a:ext cx="1017840" cy="1371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DDC6-CB8E-7F06-3A05-A97A04396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481" y="3695451"/>
            <a:ext cx="1017839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D39E5-3A78-2005-620E-3F7FA6A32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94" y="3684521"/>
            <a:ext cx="1025950" cy="1382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056D6-6387-3836-547F-93188EDDF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783" y="1191211"/>
            <a:ext cx="9849507" cy="4544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97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B8D880-8293-4F1C-9D02-FD454A288D72}"/>
              </a:ext>
            </a:extLst>
          </p:cNvPr>
          <p:cNvSpPr txBox="1">
            <a:spLocks/>
          </p:cNvSpPr>
          <p:nvPr/>
        </p:nvSpPr>
        <p:spPr bwMode="auto">
          <a:xfrm>
            <a:off x="2879834" y="1452529"/>
            <a:ext cx="63062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800100" indent="-393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defRPr sz="2800" kern="1200">
                <a:solidFill>
                  <a:srgbClr val="C6C7C8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571500" indent="-165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406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3464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93 Chapters worldwide</a:t>
            </a:r>
          </a:p>
          <a:p>
            <a:pPr marL="457200" indent="-283464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52 Chapters in the U.S.</a:t>
            </a:r>
          </a:p>
          <a:p>
            <a:pPr marL="457200" indent="-283464">
              <a:spcBef>
                <a:spcPts val="1800"/>
              </a:spcBef>
              <a:buClr>
                <a:schemeClr val="accent1"/>
              </a:buClr>
            </a:pPr>
            <a:r>
              <a:rPr lang="en-US" u="sng" dirty="0"/>
              <a:t>41 Chapters outside the U.S.</a:t>
            </a:r>
          </a:p>
          <a:p>
            <a:pPr marL="457200" indent="-283464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278 Student Chapters worldwide</a:t>
            </a:r>
          </a:p>
          <a:p>
            <a:pPr marL="457200" indent="-283464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68 Student Chapters in the U.S.</a:t>
            </a:r>
          </a:p>
          <a:p>
            <a:pPr marL="457200" indent="-283464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210 Student Chapters outside U.S.</a:t>
            </a:r>
          </a:p>
          <a:p>
            <a:pPr marL="800100" marR="0" lvl="1" indent="-393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C7C8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163D5-95AB-B108-6622-D59A361B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38138" indent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10" charset="-128"/>
                <a:cs typeface="+mj-cs"/>
              </a:defRPr>
            </a:lvl1pPr>
            <a:lvl2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C5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ACI Chapters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971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E6807065-DC24-499D-8D34-BD65ADFA22BD}"/>
</file>

<file path=customXml/itemProps2.xml><?xml version="1.0" encoding="utf-8"?>
<ds:datastoreItem xmlns:ds="http://schemas.openxmlformats.org/officeDocument/2006/customXml" ds:itemID="{0E9A608C-99FF-41ED-B802-90777AFA74FF}"/>
</file>

<file path=customXml/itemProps3.xml><?xml version="1.0" encoding="utf-8"?>
<ds:datastoreItem xmlns:ds="http://schemas.openxmlformats.org/officeDocument/2006/customXml" ds:itemID="{C02C1387-0AD4-42A7-B1EF-586D76606CCE}"/>
</file>

<file path=customXml/itemProps4.xml><?xml version="1.0" encoding="utf-8"?>
<ds:datastoreItem xmlns:ds="http://schemas.openxmlformats.org/officeDocument/2006/customXml" ds:itemID="{0E9A608C-99FF-41ED-B802-90777AFA74FF}"/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586</Words>
  <Application>Microsoft Office PowerPoint</Application>
  <PresentationFormat>Widescreen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Abril Fatface</vt:lpstr>
      <vt:lpstr>Arial</vt:lpstr>
      <vt:lpstr>Calibri</vt:lpstr>
      <vt:lpstr>Calibri Light</vt:lpstr>
      <vt:lpstr>Lato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Pekor</dc:creator>
  <cp:lastModifiedBy>Steve S. Szoke</cp:lastModifiedBy>
  <cp:revision>14</cp:revision>
  <cp:lastPrinted>2022-08-16T13:17:01Z</cp:lastPrinted>
  <dcterms:created xsi:type="dcterms:W3CDTF">2022-08-12T14:44:55Z</dcterms:created>
  <dcterms:modified xsi:type="dcterms:W3CDTF">2022-08-18T19:35:55Z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2694f928-029b-4730-bb90-42c0fb90165f</vt:lpwstr>
  </property>
</Properties>
</file>