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655" r:id="rId2"/>
    <p:sldId id="664" r:id="rId3"/>
    <p:sldId id="661" r:id="rId4"/>
    <p:sldId id="665" r:id="rId5"/>
    <p:sldId id="666" r:id="rId6"/>
    <p:sldId id="673" r:id="rId7"/>
    <p:sldId id="672" r:id="rId8"/>
    <p:sldId id="671" r:id="rId9"/>
    <p:sldId id="670" r:id="rId10"/>
    <p:sldId id="669" r:id="rId11"/>
    <p:sldId id="668" r:id="rId12"/>
    <p:sldId id="667" r:id="rId13"/>
    <p:sldId id="65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AFABAB"/>
    <a:srgbClr val="939C3D"/>
    <a:srgbClr val="4472C4"/>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58" autoAdjust="0"/>
    <p:restoredTop sz="80112" autoAdjust="0"/>
  </p:normalViewPr>
  <p:slideViewPr>
    <p:cSldViewPr snapToGrid="0">
      <p:cViewPr varScale="1">
        <p:scale>
          <a:sx n="51" d="100"/>
          <a:sy n="51" d="100"/>
        </p:scale>
        <p:origin x="844" y="24"/>
      </p:cViewPr>
      <p:guideLst/>
    </p:cSldViewPr>
  </p:slideViewPr>
  <p:notesTextViewPr>
    <p:cViewPr>
      <p:scale>
        <a:sx n="1" d="1"/>
        <a:sy n="1" d="1"/>
      </p:scale>
      <p:origin x="0" y="0"/>
    </p:cViewPr>
  </p:notesTextViewPr>
  <p:sorterViewPr>
    <p:cViewPr>
      <p:scale>
        <a:sx n="100" d="100"/>
        <a:sy n="100" d="100"/>
      </p:scale>
      <p:origin x="0" y="-57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69D14F-F881-4CE3-A279-1A7987130823}" type="datetimeFigureOut">
              <a:rPr lang="en-US" smtClean="0"/>
              <a:t>8/16/2022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63FD3-0412-4D4C-ACDE-BE8104526964}" type="slidenum">
              <a:rPr lang="en-US" smtClean="0"/>
              <a:t>‹#›</a:t>
            </a:fld>
            <a:endParaRPr lang="en-US"/>
          </a:p>
        </p:txBody>
      </p:sp>
    </p:spTree>
    <p:extLst>
      <p:ext uri="{BB962C8B-B14F-4D97-AF65-F5344CB8AC3E}">
        <p14:creationId xmlns:p14="http://schemas.microsoft.com/office/powerpoint/2010/main" val="3426690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I‘m Steve Szoke, one of ACI’s code advocacy engineers.  This program is sponsored by the standards alliance.  Thus, we’d be remiss if we didn’t provide some information about ACI’s standards and the benefits of using them.</a:t>
            </a:r>
          </a:p>
        </p:txBody>
      </p:sp>
      <p:sp>
        <p:nvSpPr>
          <p:cNvPr id="4" name="Slide Number Placeholder 3"/>
          <p:cNvSpPr>
            <a:spLocks noGrp="1"/>
          </p:cNvSpPr>
          <p:nvPr>
            <p:ph type="sldNum" sz="quarter" idx="5"/>
          </p:nvPr>
        </p:nvSpPr>
        <p:spPr/>
        <p:txBody>
          <a:bodyPr/>
          <a:lstStyle/>
          <a:p>
            <a:fld id="{D9763FD3-0412-4D4C-ACDE-BE8104526964}" type="slidenum">
              <a:rPr lang="en-US" smtClean="0"/>
              <a:t>1</a:t>
            </a:fld>
            <a:endParaRPr lang="en-US"/>
          </a:p>
        </p:txBody>
      </p:sp>
    </p:spTree>
    <p:extLst>
      <p:ext uri="{BB962C8B-B14F-4D97-AF65-F5344CB8AC3E}">
        <p14:creationId xmlns:p14="http://schemas.microsoft.com/office/powerpoint/2010/main" val="1848059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heard earlier, ACI does not just develop standards.  ACI standards are supported by a variety of programs and documents that pertain to overall concrete knowledge: numerous technical documents; a variety of education programs; and certification programs to qualify testing technicians, inspectors, and installers.</a:t>
            </a:r>
          </a:p>
        </p:txBody>
      </p:sp>
      <p:sp>
        <p:nvSpPr>
          <p:cNvPr id="4" name="Slide Number Placeholder 3"/>
          <p:cNvSpPr>
            <a:spLocks noGrp="1"/>
          </p:cNvSpPr>
          <p:nvPr>
            <p:ph type="sldNum" sz="quarter" idx="5"/>
          </p:nvPr>
        </p:nvSpPr>
        <p:spPr/>
        <p:txBody>
          <a:bodyPr/>
          <a:lstStyle/>
          <a:p>
            <a:fld id="{D9763FD3-0412-4D4C-ACDE-BE8104526964}" type="slidenum">
              <a:rPr lang="en-US" smtClean="0"/>
              <a:t>10</a:t>
            </a:fld>
            <a:endParaRPr lang="en-US"/>
          </a:p>
        </p:txBody>
      </p:sp>
    </p:spTree>
    <p:extLst>
      <p:ext uri="{BB962C8B-B14F-4D97-AF65-F5344CB8AC3E}">
        <p14:creationId xmlns:p14="http://schemas.microsoft.com/office/powerpoint/2010/main" val="1791701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 case-by-case basis ACI standards are customizable to reflect the needs of the adopting authorities.  This is generally the types  of units, language, format, and development of modifications if needed. </a:t>
            </a:r>
          </a:p>
        </p:txBody>
      </p:sp>
      <p:sp>
        <p:nvSpPr>
          <p:cNvPr id="4" name="Slide Number Placeholder 3"/>
          <p:cNvSpPr>
            <a:spLocks noGrp="1"/>
          </p:cNvSpPr>
          <p:nvPr>
            <p:ph type="sldNum" sz="quarter" idx="5"/>
          </p:nvPr>
        </p:nvSpPr>
        <p:spPr/>
        <p:txBody>
          <a:bodyPr/>
          <a:lstStyle/>
          <a:p>
            <a:fld id="{D9763FD3-0412-4D4C-ACDE-BE8104526964}" type="slidenum">
              <a:rPr lang="en-US" smtClean="0"/>
              <a:t>11</a:t>
            </a:fld>
            <a:endParaRPr lang="en-US"/>
          </a:p>
        </p:txBody>
      </p:sp>
    </p:spTree>
    <p:extLst>
      <p:ext uri="{BB962C8B-B14F-4D97-AF65-F5344CB8AC3E}">
        <p14:creationId xmlns:p14="http://schemas.microsoft.com/office/powerpoint/2010/main" val="3014840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ACI members have access to engineers who are a resource for understanding and using ACI standards.  They do not provide design services, but can help users understand the basis for the requirements, often by directing users to related technical documents.</a:t>
            </a:r>
          </a:p>
        </p:txBody>
      </p:sp>
      <p:sp>
        <p:nvSpPr>
          <p:cNvPr id="4" name="Slide Number Placeholder 3"/>
          <p:cNvSpPr>
            <a:spLocks noGrp="1"/>
          </p:cNvSpPr>
          <p:nvPr>
            <p:ph type="sldNum" sz="quarter" idx="5"/>
          </p:nvPr>
        </p:nvSpPr>
        <p:spPr/>
        <p:txBody>
          <a:bodyPr/>
          <a:lstStyle/>
          <a:p>
            <a:fld id="{D9763FD3-0412-4D4C-ACDE-BE8104526964}" type="slidenum">
              <a:rPr lang="en-US" smtClean="0"/>
              <a:t>12</a:t>
            </a:fld>
            <a:endParaRPr lang="en-US"/>
          </a:p>
        </p:txBody>
      </p:sp>
    </p:spTree>
    <p:extLst>
      <p:ext uri="{BB962C8B-B14F-4D97-AF65-F5344CB8AC3E}">
        <p14:creationId xmlns:p14="http://schemas.microsoft.com/office/powerpoint/2010/main" val="3915689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this opportunity to share some background and insight on ACI standards. </a:t>
            </a:r>
          </a:p>
        </p:txBody>
      </p:sp>
      <p:sp>
        <p:nvSpPr>
          <p:cNvPr id="4" name="Slide Number Placeholder 3"/>
          <p:cNvSpPr>
            <a:spLocks noGrp="1"/>
          </p:cNvSpPr>
          <p:nvPr>
            <p:ph type="sldNum" sz="quarter" idx="5"/>
          </p:nvPr>
        </p:nvSpPr>
        <p:spPr/>
        <p:txBody>
          <a:bodyPr/>
          <a:lstStyle/>
          <a:p>
            <a:pPr>
              <a:defRPr/>
            </a:pPr>
            <a:fld id="{C56B91FE-511F-4236-8CD7-7ECBEA58E5B1}" type="slidenum">
              <a:rPr lang="en-US" altLang="en-US" smtClean="0"/>
              <a:pPr>
                <a:defRPr/>
              </a:pPr>
              <a:t>13</a:t>
            </a:fld>
            <a:endParaRPr lang="en-US" altLang="en-US"/>
          </a:p>
        </p:txBody>
      </p:sp>
    </p:spTree>
    <p:extLst>
      <p:ext uri="{BB962C8B-B14F-4D97-AF65-F5344CB8AC3E}">
        <p14:creationId xmlns:p14="http://schemas.microsoft.com/office/powerpoint/2010/main" val="2145421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ACI standards on concrete design and construction are developed using an American National Standards Institute approved method.  This requires committee work to be transparent and fair with balance amongst interest groups in various categories of users, producers, and general interest.  All public comments must be adjudicated based on technical merit.  </a:t>
            </a:r>
          </a:p>
        </p:txBody>
      </p:sp>
      <p:sp>
        <p:nvSpPr>
          <p:cNvPr id="4" name="Slide Number Placeholder 3"/>
          <p:cNvSpPr>
            <a:spLocks noGrp="1"/>
          </p:cNvSpPr>
          <p:nvPr>
            <p:ph type="sldNum" sz="quarter" idx="5"/>
          </p:nvPr>
        </p:nvSpPr>
        <p:spPr/>
        <p:txBody>
          <a:bodyPr/>
          <a:lstStyle/>
          <a:p>
            <a:fld id="{D9763FD3-0412-4D4C-ACDE-BE8104526964}" type="slidenum">
              <a:rPr lang="en-US" smtClean="0"/>
              <a:t>2</a:t>
            </a:fld>
            <a:endParaRPr lang="en-US"/>
          </a:p>
        </p:txBody>
      </p:sp>
    </p:spTree>
    <p:extLst>
      <p:ext uri="{BB962C8B-B14F-4D97-AF65-F5344CB8AC3E}">
        <p14:creationId xmlns:p14="http://schemas.microsoft.com/office/powerpoint/2010/main" val="1891370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standards committee have representation from a variety of countries.  For example, ACI Committee 318 on building code requirements for structural concrete has representation from 15 countries.</a:t>
            </a:r>
          </a:p>
        </p:txBody>
      </p:sp>
      <p:sp>
        <p:nvSpPr>
          <p:cNvPr id="4" name="Slide Number Placeholder 3"/>
          <p:cNvSpPr>
            <a:spLocks noGrp="1"/>
          </p:cNvSpPr>
          <p:nvPr>
            <p:ph type="sldNum" sz="quarter" idx="5"/>
          </p:nvPr>
        </p:nvSpPr>
        <p:spPr/>
        <p:txBody>
          <a:bodyPr/>
          <a:lstStyle/>
          <a:p>
            <a:fld id="{D9763FD3-0412-4D4C-ACDE-BE8104526964}" type="slidenum">
              <a:rPr lang="en-US" smtClean="0"/>
              <a:t>3</a:t>
            </a:fld>
            <a:endParaRPr lang="en-US"/>
          </a:p>
        </p:txBody>
      </p:sp>
    </p:spTree>
    <p:extLst>
      <p:ext uri="{BB962C8B-B14F-4D97-AF65-F5344CB8AC3E}">
        <p14:creationId xmlns:p14="http://schemas.microsoft.com/office/powerpoint/2010/main" val="1551737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ACI standards are written specifically for and with input from construction industry experts.  This is reflected in the way the requirements are presented, in the order that the typical design professionals consider and develop their designs. </a:t>
            </a:r>
          </a:p>
        </p:txBody>
      </p:sp>
      <p:sp>
        <p:nvSpPr>
          <p:cNvPr id="4" name="Slide Number Placeholder 3"/>
          <p:cNvSpPr>
            <a:spLocks noGrp="1"/>
          </p:cNvSpPr>
          <p:nvPr>
            <p:ph type="sldNum" sz="quarter" idx="5"/>
          </p:nvPr>
        </p:nvSpPr>
        <p:spPr/>
        <p:txBody>
          <a:bodyPr/>
          <a:lstStyle/>
          <a:p>
            <a:fld id="{D9763FD3-0412-4D4C-ACDE-BE8104526964}" type="slidenum">
              <a:rPr lang="en-US" smtClean="0"/>
              <a:t>4</a:t>
            </a:fld>
            <a:endParaRPr lang="en-US"/>
          </a:p>
        </p:txBody>
      </p:sp>
    </p:spTree>
    <p:extLst>
      <p:ext uri="{BB962C8B-B14F-4D97-AF65-F5344CB8AC3E}">
        <p14:creationId xmlns:p14="http://schemas.microsoft.com/office/powerpoint/2010/main" val="2960317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ACI standards, like all ANSI standards, must be routinely updated to ensure new research, analysis methods, materials, and construction practices are incorporated into the standards in a way that best results in a reasonable level of life safety.  These routine revisions also provide the mechanism to ensure that what is learned from disasters is appropriated integrated in minimum code requirements.  </a:t>
            </a:r>
          </a:p>
        </p:txBody>
      </p:sp>
      <p:sp>
        <p:nvSpPr>
          <p:cNvPr id="4" name="Slide Number Placeholder 3"/>
          <p:cNvSpPr>
            <a:spLocks noGrp="1"/>
          </p:cNvSpPr>
          <p:nvPr>
            <p:ph type="sldNum" sz="quarter" idx="5"/>
          </p:nvPr>
        </p:nvSpPr>
        <p:spPr/>
        <p:txBody>
          <a:bodyPr/>
          <a:lstStyle/>
          <a:p>
            <a:fld id="{D9763FD3-0412-4D4C-ACDE-BE8104526964}" type="slidenum">
              <a:rPr lang="en-US" smtClean="0"/>
              <a:t>5</a:t>
            </a:fld>
            <a:endParaRPr lang="en-US"/>
          </a:p>
        </p:txBody>
      </p:sp>
    </p:spTree>
    <p:extLst>
      <p:ext uri="{BB962C8B-B14F-4D97-AF65-F5344CB8AC3E}">
        <p14:creationId xmlns:p14="http://schemas.microsoft.com/office/powerpoint/2010/main" val="2168121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ACI standards are developed for a variety of applications as stand-a-lone or companion documents.  Core standards are applicable to many concrete applications, but supplementary information may be required for specific applications such as thin shells, tanks, water and waste-water treatment structures, nuclear power plant containment structures, and transmission and wind turbine towers.  There may also be the need for unique requires for specific materials like glass fiber reinforced polymer reinforcing bars.    </a:t>
            </a:r>
          </a:p>
        </p:txBody>
      </p:sp>
      <p:sp>
        <p:nvSpPr>
          <p:cNvPr id="4" name="Slide Number Placeholder 3"/>
          <p:cNvSpPr>
            <a:spLocks noGrp="1"/>
          </p:cNvSpPr>
          <p:nvPr>
            <p:ph type="sldNum" sz="quarter" idx="5"/>
          </p:nvPr>
        </p:nvSpPr>
        <p:spPr/>
        <p:txBody>
          <a:bodyPr/>
          <a:lstStyle/>
          <a:p>
            <a:fld id="{D9763FD3-0412-4D4C-ACDE-BE8104526964}" type="slidenum">
              <a:rPr lang="en-US" smtClean="0"/>
              <a:t>6</a:t>
            </a:fld>
            <a:endParaRPr lang="en-US"/>
          </a:p>
        </p:txBody>
      </p:sp>
    </p:spTree>
    <p:extLst>
      <p:ext uri="{BB962C8B-B14F-4D97-AF65-F5344CB8AC3E}">
        <p14:creationId xmlns:p14="http://schemas.microsoft.com/office/powerpoint/2010/main" val="3775330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adopting authorities find it best to adopt ACI standards as published with modifications if any in separate umbrella documents.  This reduces costs for development and maintaining standards.  The International Code Council does this with very few modifications to ACI 318 building code requirements for structural concrete.  The ICC modifications are, for the most part, to allow some relaxation in the provisions for concrete elements supporting lightweight frame structures in high seismic areas.   </a:t>
            </a:r>
          </a:p>
        </p:txBody>
      </p:sp>
      <p:sp>
        <p:nvSpPr>
          <p:cNvPr id="4" name="Slide Number Placeholder 3"/>
          <p:cNvSpPr>
            <a:spLocks noGrp="1"/>
          </p:cNvSpPr>
          <p:nvPr>
            <p:ph type="sldNum" sz="quarter" idx="5"/>
          </p:nvPr>
        </p:nvSpPr>
        <p:spPr/>
        <p:txBody>
          <a:bodyPr/>
          <a:lstStyle/>
          <a:p>
            <a:fld id="{D9763FD3-0412-4D4C-ACDE-BE8104526964}" type="slidenum">
              <a:rPr lang="en-US" smtClean="0"/>
              <a:t>7</a:t>
            </a:fld>
            <a:endParaRPr lang="en-US"/>
          </a:p>
        </p:txBody>
      </p:sp>
    </p:spTree>
    <p:extLst>
      <p:ext uri="{BB962C8B-B14F-4D97-AF65-F5344CB8AC3E}">
        <p14:creationId xmlns:p14="http://schemas.microsoft.com/office/powerpoint/2010/main" val="753544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ACI standards are accepted in many countries and the acceptance is expanding.  Generally, ACI standards are adopted as the primary method of compliance, but sometimes as a deemed to comply method.  In some instances, to facilitate transition from a prior code to a more modern code, the application might be limited to certain buildings.  In Vietnam compliance with ACI 318 is permitted on buildings of any height, but is required for any buildings over 75 meters in height.</a:t>
            </a:r>
          </a:p>
          <a:p>
            <a:endParaRPr lang="en-US" dirty="0"/>
          </a:p>
        </p:txBody>
      </p:sp>
      <p:sp>
        <p:nvSpPr>
          <p:cNvPr id="4" name="Slide Number Placeholder 3"/>
          <p:cNvSpPr>
            <a:spLocks noGrp="1"/>
          </p:cNvSpPr>
          <p:nvPr>
            <p:ph type="sldNum" sz="quarter" idx="5"/>
          </p:nvPr>
        </p:nvSpPr>
        <p:spPr/>
        <p:txBody>
          <a:bodyPr/>
          <a:lstStyle/>
          <a:p>
            <a:fld id="{D9763FD3-0412-4D4C-ACDE-BE8104526964}" type="slidenum">
              <a:rPr lang="en-US" smtClean="0"/>
              <a:t>8</a:t>
            </a:fld>
            <a:endParaRPr lang="en-US"/>
          </a:p>
        </p:txBody>
      </p:sp>
    </p:spTree>
    <p:extLst>
      <p:ext uri="{BB962C8B-B14F-4D97-AF65-F5344CB8AC3E}">
        <p14:creationId xmlns:p14="http://schemas.microsoft.com/office/powerpoint/2010/main" val="3649748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ACI has been developing standards for over 100 years.  The result is a proven process that, through updates, ensures minimum requirements to reasonably safeguard the public.</a:t>
            </a:r>
          </a:p>
          <a:p>
            <a:endParaRPr lang="en-US" dirty="0"/>
          </a:p>
        </p:txBody>
      </p:sp>
      <p:sp>
        <p:nvSpPr>
          <p:cNvPr id="4" name="Slide Number Placeholder 3"/>
          <p:cNvSpPr>
            <a:spLocks noGrp="1"/>
          </p:cNvSpPr>
          <p:nvPr>
            <p:ph type="sldNum" sz="quarter" idx="5"/>
          </p:nvPr>
        </p:nvSpPr>
        <p:spPr/>
        <p:txBody>
          <a:bodyPr/>
          <a:lstStyle/>
          <a:p>
            <a:fld id="{D9763FD3-0412-4D4C-ACDE-BE8104526964}" type="slidenum">
              <a:rPr lang="en-US" smtClean="0"/>
              <a:t>9</a:t>
            </a:fld>
            <a:endParaRPr lang="en-US"/>
          </a:p>
        </p:txBody>
      </p:sp>
    </p:spTree>
    <p:extLst>
      <p:ext uri="{BB962C8B-B14F-4D97-AF65-F5344CB8AC3E}">
        <p14:creationId xmlns:p14="http://schemas.microsoft.com/office/powerpoint/2010/main" val="4237234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BD36-11F3-2E55-0F71-047D5C5874B9}"/>
              </a:ext>
            </a:extLst>
          </p:cNvPr>
          <p:cNvSpPr>
            <a:spLocks noGrp="1"/>
          </p:cNvSpPr>
          <p:nvPr>
            <p:ph type="ctrTitle"/>
          </p:nvPr>
        </p:nvSpPr>
        <p:spPr>
          <a:xfrm>
            <a:off x="1524000" y="868362"/>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9C74A6EF-7220-46DD-D863-D4216585412D}"/>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2768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846D-EA2A-E5A0-8792-6FA132918D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9A2778-F455-7F49-D4AB-CB124615C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FFD66-DB4A-46D5-1732-E5BA4D789CE6}"/>
              </a:ext>
            </a:extLst>
          </p:cNvPr>
          <p:cNvSpPr>
            <a:spLocks noGrp="1"/>
          </p:cNvSpPr>
          <p:nvPr>
            <p:ph type="dt" sz="half" idx="10"/>
          </p:nvPr>
        </p:nvSpPr>
        <p:spPr/>
        <p:txBody>
          <a:bodyPr/>
          <a:lstStyle/>
          <a:p>
            <a:fld id="{74EB226F-885B-4476-852B-1526DA80E560}" type="datetimeFigureOut">
              <a:rPr lang="en-US" smtClean="0"/>
              <a:t>8/16/2022</a:t>
            </a:fld>
            <a:endParaRPr lang="en-US"/>
          </a:p>
        </p:txBody>
      </p:sp>
      <p:sp>
        <p:nvSpPr>
          <p:cNvPr id="5" name="Footer Placeholder 4">
            <a:extLst>
              <a:ext uri="{FF2B5EF4-FFF2-40B4-BE49-F238E27FC236}">
                <a16:creationId xmlns:a16="http://schemas.microsoft.com/office/drawing/2014/main" id="{58B79376-A20A-7DA7-8186-64A13A883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B2153-3D5D-B1E2-483D-A07F56A09153}"/>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72569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99406D-7F5A-037A-B280-AB7A02B896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C920C-0443-5D98-90FD-E2E48CFB48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04B07-25E3-14DE-5F75-ED009C406960}"/>
              </a:ext>
            </a:extLst>
          </p:cNvPr>
          <p:cNvSpPr>
            <a:spLocks noGrp="1"/>
          </p:cNvSpPr>
          <p:nvPr>
            <p:ph type="dt" sz="half" idx="10"/>
          </p:nvPr>
        </p:nvSpPr>
        <p:spPr/>
        <p:txBody>
          <a:bodyPr/>
          <a:lstStyle/>
          <a:p>
            <a:fld id="{74EB226F-885B-4476-852B-1526DA80E560}" type="datetimeFigureOut">
              <a:rPr lang="en-US" smtClean="0"/>
              <a:t>8/16/2022</a:t>
            </a:fld>
            <a:endParaRPr lang="en-US"/>
          </a:p>
        </p:txBody>
      </p:sp>
      <p:sp>
        <p:nvSpPr>
          <p:cNvPr id="5" name="Footer Placeholder 4">
            <a:extLst>
              <a:ext uri="{FF2B5EF4-FFF2-40B4-BE49-F238E27FC236}">
                <a16:creationId xmlns:a16="http://schemas.microsoft.com/office/drawing/2014/main" id="{56AEF718-86E7-5301-8254-2BE6CDFEA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CEADC-5887-2F20-DBE1-C6108C830DA0}"/>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217036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02A8DF-8F6B-4BCB-9C2C-47A74EC021D3}"/>
              </a:ext>
            </a:extLst>
          </p:cNvPr>
          <p:cNvSpPr txBox="1"/>
          <p:nvPr userDrawn="1"/>
        </p:nvSpPr>
        <p:spPr>
          <a:xfrm>
            <a:off x="609600" y="1447801"/>
            <a:ext cx="10871200" cy="2092325"/>
          </a:xfrm>
          <a:prstGeom prst="rect">
            <a:avLst/>
          </a:prstGeom>
          <a:noFill/>
        </p:spPr>
        <p:txBody>
          <a:bodyPr>
            <a:spAutoFit/>
          </a:bodyPr>
          <a:lstStyle>
            <a:lvl1pPr>
              <a:defRPr>
                <a:solidFill>
                  <a:schemeClr val="tx1"/>
                </a:solidFill>
                <a:latin typeface="Arial" charset="0"/>
                <a:ea typeface="ＭＳ Ｐゴシック" pitchFamily="-110" charset="-128"/>
              </a:defRPr>
            </a:lvl1pPr>
            <a:lvl2pPr marL="37931725" indent="-37474525">
              <a:defRPr>
                <a:solidFill>
                  <a:schemeClr val="tx1"/>
                </a:solidFill>
                <a:latin typeface="Arial" charset="0"/>
                <a:ea typeface="ＭＳ Ｐゴシック" pitchFamily="-110" charset="-128"/>
              </a:defRPr>
            </a:lvl2pPr>
            <a:lvl3pPr>
              <a:defRPr>
                <a:solidFill>
                  <a:schemeClr val="tx1"/>
                </a:solidFill>
                <a:latin typeface="Arial" charset="0"/>
                <a:ea typeface="ＭＳ Ｐゴシック" pitchFamily="-110" charset="-128"/>
              </a:defRPr>
            </a:lvl3pPr>
            <a:lvl4pPr>
              <a:defRPr>
                <a:solidFill>
                  <a:schemeClr val="tx1"/>
                </a:solidFill>
                <a:latin typeface="Arial" charset="0"/>
                <a:ea typeface="ＭＳ Ｐゴシック" pitchFamily="-110" charset="-128"/>
              </a:defRPr>
            </a:lvl4pPr>
            <a:lvl5pPr>
              <a:defRPr>
                <a:solidFill>
                  <a:schemeClr val="tx1"/>
                </a:solidFill>
                <a:latin typeface="Arial" charset="0"/>
                <a:ea typeface="ＭＳ Ｐゴシック" pitchFamily="-110" charset="-128"/>
              </a:defRPr>
            </a:lvl5pPr>
            <a:lvl6pPr marL="457200" fontAlgn="base">
              <a:spcBef>
                <a:spcPct val="0"/>
              </a:spcBef>
              <a:spcAft>
                <a:spcPct val="0"/>
              </a:spcAft>
              <a:defRPr>
                <a:solidFill>
                  <a:schemeClr val="tx1"/>
                </a:solidFill>
                <a:latin typeface="Arial" charset="0"/>
                <a:ea typeface="ＭＳ Ｐゴシック" pitchFamily="-110" charset="-128"/>
              </a:defRPr>
            </a:lvl6pPr>
            <a:lvl7pPr marL="914400" fontAlgn="base">
              <a:spcBef>
                <a:spcPct val="0"/>
              </a:spcBef>
              <a:spcAft>
                <a:spcPct val="0"/>
              </a:spcAft>
              <a:defRPr>
                <a:solidFill>
                  <a:schemeClr val="tx1"/>
                </a:solidFill>
                <a:latin typeface="Arial" charset="0"/>
                <a:ea typeface="ＭＳ Ｐゴシック" pitchFamily="-110" charset="-128"/>
              </a:defRPr>
            </a:lvl7pPr>
            <a:lvl8pPr marL="1371600" fontAlgn="base">
              <a:spcBef>
                <a:spcPct val="0"/>
              </a:spcBef>
              <a:spcAft>
                <a:spcPct val="0"/>
              </a:spcAft>
              <a:defRPr>
                <a:solidFill>
                  <a:schemeClr val="tx1"/>
                </a:solidFill>
                <a:latin typeface="Arial" charset="0"/>
                <a:ea typeface="ＭＳ Ｐゴシック" pitchFamily="-110" charset="-128"/>
              </a:defRPr>
            </a:lvl8pPr>
            <a:lvl9pPr marL="1828800" fontAlgn="base">
              <a:spcBef>
                <a:spcPct val="0"/>
              </a:spcBef>
              <a:spcAft>
                <a:spcPct val="0"/>
              </a:spcAft>
              <a:defRPr>
                <a:solidFill>
                  <a:schemeClr val="tx1"/>
                </a:solidFill>
                <a:latin typeface="Arial" charset="0"/>
                <a:ea typeface="ＭＳ Ｐゴシック" pitchFamily="-110" charset="-128"/>
              </a:defRPr>
            </a:lvl9pPr>
          </a:lstStyle>
          <a:p>
            <a:pPr algn="ctr" eaLnBrk="1" hangingPunct="1">
              <a:defRPr/>
            </a:pPr>
            <a:r>
              <a:rPr lang="en-US" altLang="en-US" sz="3600" i="1">
                <a:solidFill>
                  <a:srgbClr val="71BDFF"/>
                </a:solidFill>
                <a:effectLst>
                  <a:outerShdw blurRad="38100" dist="38100" dir="2700000" algn="tl">
                    <a:srgbClr val="C0C0C0"/>
                  </a:outerShdw>
                </a:effectLst>
              </a:rPr>
              <a:t>Thank you</a:t>
            </a:r>
          </a:p>
          <a:p>
            <a:pPr algn="ctr" eaLnBrk="1" hangingPunct="1">
              <a:defRPr/>
            </a:pPr>
            <a:endParaRPr lang="en-US" altLang="en-US">
              <a:solidFill>
                <a:srgbClr val="BFBFBF"/>
              </a:solidFill>
              <a:effectLst>
                <a:outerShdw blurRad="38100" dist="38100" dir="2700000" algn="tl">
                  <a:srgbClr val="C0C0C0"/>
                </a:outerShdw>
              </a:effectLst>
            </a:endParaRPr>
          </a:p>
          <a:p>
            <a:pPr algn="ctr" eaLnBrk="1" hangingPunct="1">
              <a:defRPr/>
            </a:pPr>
            <a:r>
              <a:rPr lang="en-US" altLang="en-US" sz="2400">
                <a:solidFill>
                  <a:srgbClr val="BFBFBF"/>
                </a:solidFill>
              </a:rPr>
              <a:t>For the most up-to-date information please </a:t>
            </a:r>
            <a:br>
              <a:rPr lang="en-US" altLang="en-US" sz="2400">
                <a:solidFill>
                  <a:srgbClr val="BFBFBF"/>
                </a:solidFill>
              </a:rPr>
            </a:br>
            <a:r>
              <a:rPr lang="en-US" altLang="en-US" sz="2400">
                <a:solidFill>
                  <a:srgbClr val="BFBFBF"/>
                </a:solidFill>
              </a:rPr>
              <a:t>visit the American Concrete Institute at:</a:t>
            </a:r>
          </a:p>
          <a:p>
            <a:pPr algn="ctr" eaLnBrk="1" hangingPunct="1">
              <a:defRPr/>
            </a:pPr>
            <a:r>
              <a:rPr lang="en-US" altLang="en-US" sz="2400">
                <a:solidFill>
                  <a:schemeClr val="bg1"/>
                </a:solidFill>
              </a:rPr>
              <a:t>www.concrete.org</a:t>
            </a:r>
          </a:p>
        </p:txBody>
      </p:sp>
    </p:spTree>
    <p:custDataLst>
      <p:tags r:id="rId1"/>
    </p:custDataLst>
    <p:extLst>
      <p:ext uri="{BB962C8B-B14F-4D97-AF65-F5344CB8AC3E}">
        <p14:creationId xmlns:p14="http://schemas.microsoft.com/office/powerpoint/2010/main" val="684184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4D5C-C212-0783-95FF-CF8A06742A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53448B-8996-705B-2404-AA468BDF48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DE34A-508B-68C3-EDC8-635473824D71}"/>
              </a:ext>
            </a:extLst>
          </p:cNvPr>
          <p:cNvSpPr>
            <a:spLocks noGrp="1"/>
          </p:cNvSpPr>
          <p:nvPr>
            <p:ph type="dt" sz="half" idx="10"/>
          </p:nvPr>
        </p:nvSpPr>
        <p:spPr/>
        <p:txBody>
          <a:bodyPr/>
          <a:lstStyle/>
          <a:p>
            <a:fld id="{74EB226F-885B-4476-852B-1526DA80E560}" type="datetimeFigureOut">
              <a:rPr lang="en-US" smtClean="0"/>
              <a:t>8/16/2022</a:t>
            </a:fld>
            <a:endParaRPr lang="en-US" dirty="0"/>
          </a:p>
        </p:txBody>
      </p:sp>
      <p:sp>
        <p:nvSpPr>
          <p:cNvPr id="5" name="Footer Placeholder 4">
            <a:extLst>
              <a:ext uri="{FF2B5EF4-FFF2-40B4-BE49-F238E27FC236}">
                <a16:creationId xmlns:a16="http://schemas.microsoft.com/office/drawing/2014/main" id="{C4137A7C-512C-074A-98FB-F39C74C36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E5FE6-E58E-EF15-6387-0BD0FA39F31F}"/>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368612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BB06-3EE2-E4DF-3029-A46AF937F011}"/>
              </a:ext>
            </a:extLst>
          </p:cNvPr>
          <p:cNvSpPr>
            <a:spLocks noGrp="1"/>
          </p:cNvSpPr>
          <p:nvPr>
            <p:ph type="title"/>
          </p:nvPr>
        </p:nvSpPr>
        <p:spPr>
          <a:xfrm>
            <a:off x="831850" y="77120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17FF45-34C4-A690-96C7-280E8163D31B}"/>
              </a:ext>
            </a:extLst>
          </p:cNvPr>
          <p:cNvSpPr>
            <a:spLocks noGrp="1"/>
          </p:cNvSpPr>
          <p:nvPr>
            <p:ph type="body" idx="1"/>
          </p:nvPr>
        </p:nvSpPr>
        <p:spPr>
          <a:xfrm>
            <a:off x="838200" y="363505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7CF4EC-1D07-B67F-943A-F4CE7DC45124}"/>
              </a:ext>
            </a:extLst>
          </p:cNvPr>
          <p:cNvSpPr>
            <a:spLocks noGrp="1"/>
          </p:cNvSpPr>
          <p:nvPr>
            <p:ph type="dt" sz="half" idx="10"/>
          </p:nvPr>
        </p:nvSpPr>
        <p:spPr/>
        <p:txBody>
          <a:bodyPr/>
          <a:lstStyle/>
          <a:p>
            <a:fld id="{74EB226F-885B-4476-852B-1526DA80E560}" type="datetimeFigureOut">
              <a:rPr lang="en-US" smtClean="0"/>
              <a:t>8/16/2022</a:t>
            </a:fld>
            <a:endParaRPr lang="en-US"/>
          </a:p>
        </p:txBody>
      </p:sp>
      <p:sp>
        <p:nvSpPr>
          <p:cNvPr id="5" name="Footer Placeholder 4">
            <a:extLst>
              <a:ext uri="{FF2B5EF4-FFF2-40B4-BE49-F238E27FC236}">
                <a16:creationId xmlns:a16="http://schemas.microsoft.com/office/drawing/2014/main" id="{7DE40387-00A3-502D-F0DD-DBDC9B205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D45D5-428D-5CDD-3EF5-EE709543A7E4}"/>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4166492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D449A-F4D6-121C-89A0-64D9252EC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F04CA1-89D2-02A6-A263-3C0AF5FD004B}"/>
              </a:ext>
            </a:extLst>
          </p:cNvPr>
          <p:cNvSpPr>
            <a:spLocks noGrp="1"/>
          </p:cNvSpPr>
          <p:nvPr>
            <p:ph sz="half" idx="1"/>
          </p:nvPr>
        </p:nvSpPr>
        <p:spPr>
          <a:xfrm>
            <a:off x="838200" y="1825625"/>
            <a:ext cx="5181600" cy="3924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D1CE0D-CEDE-6BB7-769C-4EE9428120C3}"/>
              </a:ext>
            </a:extLst>
          </p:cNvPr>
          <p:cNvSpPr>
            <a:spLocks noGrp="1"/>
          </p:cNvSpPr>
          <p:nvPr>
            <p:ph sz="half" idx="2"/>
          </p:nvPr>
        </p:nvSpPr>
        <p:spPr>
          <a:xfrm>
            <a:off x="6172200" y="1825625"/>
            <a:ext cx="5181600" cy="39249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A0E63F-04D3-A1A1-4CBC-973658B6E9D1}"/>
              </a:ext>
            </a:extLst>
          </p:cNvPr>
          <p:cNvSpPr>
            <a:spLocks noGrp="1"/>
          </p:cNvSpPr>
          <p:nvPr>
            <p:ph type="dt" sz="half" idx="10"/>
          </p:nvPr>
        </p:nvSpPr>
        <p:spPr>
          <a:xfrm>
            <a:off x="10160" y="6593840"/>
            <a:ext cx="955040" cy="268732"/>
          </a:xfrm>
        </p:spPr>
        <p:txBody>
          <a:bodyPr/>
          <a:lstStyle/>
          <a:p>
            <a:fld id="{74EB226F-885B-4476-852B-1526DA80E560}" type="datetimeFigureOut">
              <a:rPr lang="en-US" smtClean="0"/>
              <a:t>8/16/2022</a:t>
            </a:fld>
            <a:endParaRPr lang="en-US"/>
          </a:p>
        </p:txBody>
      </p:sp>
      <p:sp>
        <p:nvSpPr>
          <p:cNvPr id="6" name="Footer Placeholder 5">
            <a:extLst>
              <a:ext uri="{FF2B5EF4-FFF2-40B4-BE49-F238E27FC236}">
                <a16:creationId xmlns:a16="http://schemas.microsoft.com/office/drawing/2014/main" id="{5055EA0C-204B-F9FA-1AB1-DA11675C7BF8}"/>
              </a:ext>
            </a:extLst>
          </p:cNvPr>
          <p:cNvSpPr>
            <a:spLocks noGrp="1"/>
          </p:cNvSpPr>
          <p:nvPr>
            <p:ph type="ftr" sz="quarter" idx="11"/>
          </p:nvPr>
        </p:nvSpPr>
        <p:spPr>
          <a:xfrm>
            <a:off x="10200640" y="6583680"/>
            <a:ext cx="1544320" cy="253205"/>
          </a:xfrm>
        </p:spPr>
        <p:txBody>
          <a:bodyPr/>
          <a:lstStyle/>
          <a:p>
            <a:endParaRPr lang="en-US"/>
          </a:p>
        </p:txBody>
      </p:sp>
      <p:sp>
        <p:nvSpPr>
          <p:cNvPr id="7" name="Slide Number Placeholder 6">
            <a:extLst>
              <a:ext uri="{FF2B5EF4-FFF2-40B4-BE49-F238E27FC236}">
                <a16:creationId xmlns:a16="http://schemas.microsoft.com/office/drawing/2014/main" id="{FC2DB0C3-337E-17B2-C7E7-F87A972055CE}"/>
              </a:ext>
            </a:extLst>
          </p:cNvPr>
          <p:cNvSpPr>
            <a:spLocks noGrp="1"/>
          </p:cNvSpPr>
          <p:nvPr>
            <p:ph type="sldNum" sz="quarter" idx="12"/>
          </p:nvPr>
        </p:nvSpPr>
        <p:spPr>
          <a:xfrm>
            <a:off x="11744960" y="6583680"/>
            <a:ext cx="441960" cy="249555"/>
          </a:xfrm>
        </p:spPr>
        <p:txBody>
          <a:bodyPr/>
          <a:lstStyle/>
          <a:p>
            <a:fld id="{07585460-B6E5-423B-AD94-4170150D1E44}" type="slidenum">
              <a:rPr lang="en-US" smtClean="0"/>
              <a:t>‹#›</a:t>
            </a:fld>
            <a:endParaRPr lang="en-US" dirty="0"/>
          </a:p>
        </p:txBody>
      </p:sp>
    </p:spTree>
    <p:extLst>
      <p:ext uri="{BB962C8B-B14F-4D97-AF65-F5344CB8AC3E}">
        <p14:creationId xmlns:p14="http://schemas.microsoft.com/office/powerpoint/2010/main" val="2052997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552B-8C95-4309-5188-09C4E96A9E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BC0B53-AAD7-755E-1301-C12351D098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DE958F-34F3-ABAE-9544-CFDD54E990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CB7B1D-3BF0-9780-6896-8E0D27898F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C115CE-AE77-A132-F1EE-B9435BF832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B445A9-09BF-539A-A51C-6254EB7F2C63}"/>
              </a:ext>
            </a:extLst>
          </p:cNvPr>
          <p:cNvSpPr>
            <a:spLocks noGrp="1"/>
          </p:cNvSpPr>
          <p:nvPr>
            <p:ph type="dt" sz="half" idx="10"/>
          </p:nvPr>
        </p:nvSpPr>
        <p:spPr/>
        <p:txBody>
          <a:bodyPr/>
          <a:lstStyle/>
          <a:p>
            <a:fld id="{74EB226F-885B-4476-852B-1526DA80E560}" type="datetimeFigureOut">
              <a:rPr lang="en-US" smtClean="0"/>
              <a:t>8/16/2022</a:t>
            </a:fld>
            <a:endParaRPr lang="en-US"/>
          </a:p>
        </p:txBody>
      </p:sp>
      <p:sp>
        <p:nvSpPr>
          <p:cNvPr id="8" name="Footer Placeholder 7">
            <a:extLst>
              <a:ext uri="{FF2B5EF4-FFF2-40B4-BE49-F238E27FC236}">
                <a16:creationId xmlns:a16="http://schemas.microsoft.com/office/drawing/2014/main" id="{0F30D5D9-291C-0C86-CCCE-1DB2D7A02A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53F3C5-4482-18D3-8962-DDB5250D0DBB}"/>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0346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24774-8D83-E8FF-8DA5-D173A063D7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D20699-FEB8-C87C-656F-E38E9829E8D2}"/>
              </a:ext>
            </a:extLst>
          </p:cNvPr>
          <p:cNvSpPr>
            <a:spLocks noGrp="1"/>
          </p:cNvSpPr>
          <p:nvPr>
            <p:ph type="dt" sz="half" idx="10"/>
          </p:nvPr>
        </p:nvSpPr>
        <p:spPr/>
        <p:txBody>
          <a:bodyPr/>
          <a:lstStyle/>
          <a:p>
            <a:fld id="{74EB226F-885B-4476-852B-1526DA80E560}" type="datetimeFigureOut">
              <a:rPr lang="en-US" smtClean="0"/>
              <a:t>8/16/2022</a:t>
            </a:fld>
            <a:endParaRPr lang="en-US"/>
          </a:p>
        </p:txBody>
      </p:sp>
      <p:sp>
        <p:nvSpPr>
          <p:cNvPr id="4" name="Footer Placeholder 3">
            <a:extLst>
              <a:ext uri="{FF2B5EF4-FFF2-40B4-BE49-F238E27FC236}">
                <a16:creationId xmlns:a16="http://schemas.microsoft.com/office/drawing/2014/main" id="{CC4E2A66-E6F9-0DF5-26CC-B41482693C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11D401-3D11-068E-7DC7-6017E90849EC}"/>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3867548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6C7C6-6697-7E34-627A-DC0B99A19B99}"/>
              </a:ext>
            </a:extLst>
          </p:cNvPr>
          <p:cNvSpPr>
            <a:spLocks noGrp="1"/>
          </p:cNvSpPr>
          <p:nvPr>
            <p:ph type="dt" sz="half" idx="10"/>
          </p:nvPr>
        </p:nvSpPr>
        <p:spPr/>
        <p:txBody>
          <a:bodyPr/>
          <a:lstStyle/>
          <a:p>
            <a:fld id="{74EB226F-885B-4476-852B-1526DA80E560}" type="datetimeFigureOut">
              <a:rPr lang="en-US" smtClean="0"/>
              <a:t>8/16/2022</a:t>
            </a:fld>
            <a:endParaRPr lang="en-US"/>
          </a:p>
        </p:txBody>
      </p:sp>
      <p:sp>
        <p:nvSpPr>
          <p:cNvPr id="3" name="Footer Placeholder 2">
            <a:extLst>
              <a:ext uri="{FF2B5EF4-FFF2-40B4-BE49-F238E27FC236}">
                <a16:creationId xmlns:a16="http://schemas.microsoft.com/office/drawing/2014/main" id="{61C3BCC5-2D07-D4FF-AAF1-009981509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DDAB9A-FD0A-2914-8D38-9E262269FAE1}"/>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131966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85558-1139-7FAD-CF87-724C55BF1A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11A278-CD8E-EFFB-0DDB-789F7591F9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622219-7997-1169-F408-519AADBC4F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347EF-5063-D898-25D3-8B34682F22E0}"/>
              </a:ext>
            </a:extLst>
          </p:cNvPr>
          <p:cNvSpPr>
            <a:spLocks noGrp="1"/>
          </p:cNvSpPr>
          <p:nvPr>
            <p:ph type="dt" sz="half" idx="10"/>
          </p:nvPr>
        </p:nvSpPr>
        <p:spPr/>
        <p:txBody>
          <a:bodyPr/>
          <a:lstStyle/>
          <a:p>
            <a:fld id="{74EB226F-885B-4476-852B-1526DA80E560}" type="datetimeFigureOut">
              <a:rPr lang="en-US" smtClean="0"/>
              <a:t>8/16/2022</a:t>
            </a:fld>
            <a:endParaRPr lang="en-US"/>
          </a:p>
        </p:txBody>
      </p:sp>
      <p:sp>
        <p:nvSpPr>
          <p:cNvPr id="6" name="Footer Placeholder 5">
            <a:extLst>
              <a:ext uri="{FF2B5EF4-FFF2-40B4-BE49-F238E27FC236}">
                <a16:creationId xmlns:a16="http://schemas.microsoft.com/office/drawing/2014/main" id="{D263A767-BA8C-125F-EE82-7CE01F53D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AB5AB4-6695-150A-BFC9-E107B5A9B1BB}"/>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729745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6543-26F5-12CE-65E3-516D0C6D89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B671BC-D73D-7205-F4A7-28EEA9C07C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B9F214-1ED1-C675-38A5-74BE398FE1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1B215-6AD9-1AE0-F542-3B2964908143}"/>
              </a:ext>
            </a:extLst>
          </p:cNvPr>
          <p:cNvSpPr>
            <a:spLocks noGrp="1"/>
          </p:cNvSpPr>
          <p:nvPr>
            <p:ph type="dt" sz="half" idx="10"/>
          </p:nvPr>
        </p:nvSpPr>
        <p:spPr/>
        <p:txBody>
          <a:bodyPr/>
          <a:lstStyle/>
          <a:p>
            <a:fld id="{74EB226F-885B-4476-852B-1526DA80E560}" type="datetimeFigureOut">
              <a:rPr lang="en-US" smtClean="0"/>
              <a:t>8/16/2022</a:t>
            </a:fld>
            <a:endParaRPr lang="en-US"/>
          </a:p>
        </p:txBody>
      </p:sp>
      <p:sp>
        <p:nvSpPr>
          <p:cNvPr id="6" name="Footer Placeholder 5">
            <a:extLst>
              <a:ext uri="{FF2B5EF4-FFF2-40B4-BE49-F238E27FC236}">
                <a16:creationId xmlns:a16="http://schemas.microsoft.com/office/drawing/2014/main" id="{7E7C62EB-926B-9B41-BF9C-D864A6092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CBDF31-F263-FA80-87C6-A6464811B538}"/>
              </a:ext>
            </a:extLst>
          </p:cNvPr>
          <p:cNvSpPr>
            <a:spLocks noGrp="1"/>
          </p:cNvSpPr>
          <p:nvPr>
            <p:ph type="sldNum" sz="quarter" idx="12"/>
          </p:nvPr>
        </p:nvSpPr>
        <p:spPr/>
        <p:txBody>
          <a:bodyPr/>
          <a:lstStyle/>
          <a:p>
            <a:fld id="{07585460-B6E5-423B-AD94-4170150D1E44}" type="slidenum">
              <a:rPr lang="en-US" smtClean="0"/>
              <a:t>‹#›</a:t>
            </a:fld>
            <a:endParaRPr lang="en-US"/>
          </a:p>
        </p:txBody>
      </p:sp>
    </p:spTree>
    <p:extLst>
      <p:ext uri="{BB962C8B-B14F-4D97-AF65-F5344CB8AC3E}">
        <p14:creationId xmlns:p14="http://schemas.microsoft.com/office/powerpoint/2010/main" val="3315718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727D7B-554D-2FB8-0A2D-48A9CE6F18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10324C-1838-0A0B-7FEC-7EE8ABD47738}"/>
              </a:ext>
            </a:extLst>
          </p:cNvPr>
          <p:cNvSpPr>
            <a:spLocks noGrp="1"/>
          </p:cNvSpPr>
          <p:nvPr>
            <p:ph type="body" idx="1"/>
          </p:nvPr>
        </p:nvSpPr>
        <p:spPr>
          <a:xfrm>
            <a:off x="838200" y="1825625"/>
            <a:ext cx="10515600" cy="34474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70E76A-120F-B8A1-C580-59786C7A9EA1}"/>
              </a:ext>
            </a:extLst>
          </p:cNvPr>
          <p:cNvSpPr>
            <a:spLocks noGrp="1"/>
          </p:cNvSpPr>
          <p:nvPr>
            <p:ph type="dt" sz="half" idx="2"/>
          </p:nvPr>
        </p:nvSpPr>
        <p:spPr>
          <a:xfrm>
            <a:off x="10160" y="6593840"/>
            <a:ext cx="955040" cy="268732"/>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8/24/2022</a:t>
            </a:r>
          </a:p>
        </p:txBody>
      </p:sp>
      <p:sp>
        <p:nvSpPr>
          <p:cNvPr id="5" name="Footer Placeholder 4">
            <a:extLst>
              <a:ext uri="{FF2B5EF4-FFF2-40B4-BE49-F238E27FC236}">
                <a16:creationId xmlns:a16="http://schemas.microsoft.com/office/drawing/2014/main" id="{B55DCF97-EFEE-4339-DC69-EB7F2F356C1B}"/>
              </a:ext>
            </a:extLst>
          </p:cNvPr>
          <p:cNvSpPr>
            <a:spLocks noGrp="1"/>
          </p:cNvSpPr>
          <p:nvPr>
            <p:ph type="ftr" sz="quarter" idx="3"/>
          </p:nvPr>
        </p:nvSpPr>
        <p:spPr>
          <a:xfrm>
            <a:off x="10200640" y="6564504"/>
            <a:ext cx="1249680" cy="27238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8712747-7D8B-CA18-A79C-B5D6A8121F46}"/>
              </a:ext>
            </a:extLst>
          </p:cNvPr>
          <p:cNvSpPr>
            <a:spLocks noGrp="1"/>
          </p:cNvSpPr>
          <p:nvPr>
            <p:ph type="sldNum" sz="quarter" idx="4"/>
          </p:nvPr>
        </p:nvSpPr>
        <p:spPr>
          <a:xfrm>
            <a:off x="11450320" y="6564504"/>
            <a:ext cx="736600" cy="268731"/>
          </a:xfrm>
          <a:prstGeom prst="rect">
            <a:avLst/>
          </a:prstGeom>
        </p:spPr>
        <p:txBody>
          <a:bodyPr vert="horz" lIns="91440" tIns="45720" rIns="91440" bIns="45720" rtlCol="0" anchor="ctr"/>
          <a:lstStyle>
            <a:lvl1pPr algn="r">
              <a:defRPr sz="1200">
                <a:solidFill>
                  <a:schemeClr val="tx1">
                    <a:tint val="75000"/>
                  </a:schemeClr>
                </a:solidFill>
              </a:defRPr>
            </a:lvl1pPr>
          </a:lstStyle>
          <a:p>
            <a:fld id="{07585460-B6E5-423B-AD94-4170150D1E44}" type="slidenum">
              <a:rPr lang="en-US" smtClean="0"/>
              <a:t>‹#›</a:t>
            </a:fld>
            <a:endParaRPr lang="en-US" dirty="0"/>
          </a:p>
        </p:txBody>
      </p:sp>
      <p:pic>
        <p:nvPicPr>
          <p:cNvPr id="7" name="Picture 6">
            <a:extLst>
              <a:ext uri="{FF2B5EF4-FFF2-40B4-BE49-F238E27FC236}">
                <a16:creationId xmlns:a16="http://schemas.microsoft.com/office/drawing/2014/main" id="{09603780-4A9B-8635-3943-594A7AB3E036}"/>
              </a:ext>
            </a:extLst>
          </p:cNvPr>
          <p:cNvPicPr>
            <a:picLocks noChangeAspect="1"/>
          </p:cNvPicPr>
          <p:nvPr userDrawn="1"/>
        </p:nvPicPr>
        <p:blipFill>
          <a:blip r:embed="rId14"/>
          <a:stretch>
            <a:fillRect/>
          </a:stretch>
        </p:blipFill>
        <p:spPr>
          <a:xfrm>
            <a:off x="3452937" y="5765298"/>
            <a:ext cx="5157663" cy="652329"/>
          </a:xfrm>
          <a:prstGeom prst="rect">
            <a:avLst/>
          </a:prstGeom>
        </p:spPr>
      </p:pic>
      <p:pic>
        <p:nvPicPr>
          <p:cNvPr id="8" name="Picture 7">
            <a:extLst>
              <a:ext uri="{FF2B5EF4-FFF2-40B4-BE49-F238E27FC236}">
                <a16:creationId xmlns:a16="http://schemas.microsoft.com/office/drawing/2014/main" id="{B0481A6B-D09F-89CA-AA6D-68D9C027AA49}"/>
              </a:ext>
            </a:extLst>
          </p:cNvPr>
          <p:cNvPicPr>
            <a:picLocks noChangeAspect="1"/>
          </p:cNvPicPr>
          <p:nvPr userDrawn="1"/>
        </p:nvPicPr>
        <p:blipFill>
          <a:blip r:embed="rId15"/>
          <a:stretch>
            <a:fillRect/>
          </a:stretch>
        </p:blipFill>
        <p:spPr>
          <a:xfrm>
            <a:off x="0" y="6375781"/>
            <a:ext cx="12192000" cy="646176"/>
          </a:xfrm>
          <a:prstGeom prst="rect">
            <a:avLst/>
          </a:prstGeom>
        </p:spPr>
      </p:pic>
    </p:spTree>
    <p:extLst>
      <p:ext uri="{BB962C8B-B14F-4D97-AF65-F5344CB8AC3E}">
        <p14:creationId xmlns:p14="http://schemas.microsoft.com/office/powerpoint/2010/main" val="336950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12"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notesSlide" Target="../notesSlides/notesSlide12.xml"/><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13.xml"/><Relationship Id="rId4"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notesSlide" Target="../notesSlides/notesSlide6.xml"/><Relationship Id="rId9" Type="http://schemas.openxmlformats.org/officeDocument/2006/relationships/image" Target="../media/image13.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8EA419-9C4E-54D6-4A80-561B887BE5D4}"/>
              </a:ext>
            </a:extLst>
          </p:cNvPr>
          <p:cNvPicPr>
            <a:picLocks noChangeAspect="1"/>
          </p:cNvPicPr>
          <p:nvPr/>
        </p:nvPicPr>
        <p:blipFill rotWithShape="1">
          <a:blip r:embed="rId5"/>
          <a:srcRect t="17750" b="6855"/>
          <a:stretch/>
        </p:blipFill>
        <p:spPr>
          <a:xfrm>
            <a:off x="0" y="2168013"/>
            <a:ext cx="12213290" cy="3572387"/>
          </a:xfrm>
          <a:prstGeom prst="rect">
            <a:avLst/>
          </a:prstGeom>
        </p:spPr>
      </p:pic>
      <p:sp>
        <p:nvSpPr>
          <p:cNvPr id="2" name="Title 1">
            <a:extLst>
              <a:ext uri="{FF2B5EF4-FFF2-40B4-BE49-F238E27FC236}">
                <a16:creationId xmlns:a16="http://schemas.microsoft.com/office/drawing/2014/main" id="{44B071E8-6112-67F7-00BD-6D6EF584E412}"/>
              </a:ext>
            </a:extLst>
          </p:cNvPr>
          <p:cNvSpPr>
            <a:spLocks noGrp="1"/>
          </p:cNvSpPr>
          <p:nvPr>
            <p:ph type="ctrTitle"/>
          </p:nvPr>
        </p:nvSpPr>
        <p:spPr>
          <a:xfrm>
            <a:off x="931607" y="224694"/>
            <a:ext cx="10328787" cy="1655762"/>
          </a:xfrm>
        </p:spPr>
        <p:txBody>
          <a:bodyPr>
            <a:noAutofit/>
          </a:bodyPr>
          <a:lstStyle/>
          <a:p>
            <a:r>
              <a:rPr lang="en-US" sz="4800" dirty="0">
                <a:solidFill>
                  <a:srgbClr val="939C3D"/>
                </a:solidFill>
                <a:latin typeface="Abril Fatface" panose="02000503000000020003" pitchFamily="50" charset="0"/>
                <a:ea typeface="Ebrima" panose="02000000000000000000" pitchFamily="2" charset="0"/>
                <a:cs typeface="Ebrima" panose="02000000000000000000" pitchFamily="2" charset="0"/>
              </a:rPr>
              <a:t>American Concrete Institute (ACI)</a:t>
            </a:r>
            <a:br>
              <a:rPr lang="en-US" sz="4800" dirty="0">
                <a:solidFill>
                  <a:srgbClr val="939C3D"/>
                </a:solidFill>
                <a:latin typeface="Abril Fatface" panose="02000503000000020003" pitchFamily="50" charset="0"/>
                <a:ea typeface="Ebrima" panose="02000000000000000000" pitchFamily="2" charset="0"/>
                <a:cs typeface="Ebrima" panose="02000000000000000000" pitchFamily="2" charset="0"/>
              </a:rPr>
            </a:br>
            <a:r>
              <a:rPr lang="en-US" sz="4800" dirty="0">
                <a:latin typeface="Abril Fatface" panose="02000503000000020003" pitchFamily="50" charset="0"/>
                <a:ea typeface="Ebrima" panose="02000000000000000000" pitchFamily="2" charset="0"/>
                <a:cs typeface="Ebrima" panose="02000000000000000000" pitchFamily="2" charset="0"/>
              </a:rPr>
              <a:t>Standards Acceptance and Use</a:t>
            </a:r>
          </a:p>
        </p:txBody>
      </p:sp>
      <p:sp>
        <p:nvSpPr>
          <p:cNvPr id="3" name="Subtitle 2">
            <a:extLst>
              <a:ext uri="{FF2B5EF4-FFF2-40B4-BE49-F238E27FC236}">
                <a16:creationId xmlns:a16="http://schemas.microsoft.com/office/drawing/2014/main" id="{F158BC1B-0121-1147-3D0C-1C83FB841DC8}"/>
              </a:ext>
            </a:extLst>
          </p:cNvPr>
          <p:cNvSpPr>
            <a:spLocks noGrp="1"/>
          </p:cNvSpPr>
          <p:nvPr>
            <p:ph type="subTitle" idx="1"/>
          </p:nvPr>
        </p:nvSpPr>
        <p:spPr>
          <a:xfrm>
            <a:off x="0" y="3277456"/>
            <a:ext cx="12192000" cy="1378494"/>
          </a:xfrm>
          <a:solidFill>
            <a:srgbClr val="AFABAB">
              <a:alpha val="74902"/>
            </a:srgbClr>
          </a:solidFill>
        </p:spPr>
        <p:txBody>
          <a:bodyPr>
            <a:noAutofit/>
          </a:bodyPr>
          <a:lstStyle/>
          <a:p>
            <a:r>
              <a:rPr lang="en-US" sz="4400" dirty="0">
                <a:solidFill>
                  <a:schemeClr val="accent1">
                    <a:lumMod val="50000"/>
                  </a:schemeClr>
                </a:solidFill>
              </a:rPr>
              <a:t>Steve Szoke</a:t>
            </a:r>
          </a:p>
          <a:p>
            <a:r>
              <a:rPr lang="en-US" sz="4400" dirty="0">
                <a:solidFill>
                  <a:schemeClr val="accent1">
                    <a:lumMod val="50000"/>
                  </a:schemeClr>
                </a:solidFill>
              </a:rPr>
              <a:t>Code Advocacy Engineer</a:t>
            </a:r>
          </a:p>
        </p:txBody>
      </p:sp>
      <p:pic>
        <p:nvPicPr>
          <p:cNvPr id="121" name="Audio 120">
            <a:hlinkClick r:id="" action="ppaction://media"/>
            <a:extLst>
              <a:ext uri="{FF2B5EF4-FFF2-40B4-BE49-F238E27FC236}">
                <a16:creationId xmlns:a16="http://schemas.microsoft.com/office/drawing/2014/main" id="{9ADCD062-B779-9E2B-A8E5-574542D43E3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2656" t="-160938" r="-322656" b="-160938"/>
          <a:stretch>
            <a:fillRect/>
          </a:stretch>
        </p:blipFill>
        <p:spPr>
          <a:xfrm>
            <a:off x="9163050" y="5143500"/>
            <a:ext cx="3028949" cy="1714500"/>
          </a:xfrm>
          <a:prstGeom prst="rect">
            <a:avLst/>
          </a:prstGeom>
        </p:spPr>
      </p:pic>
      <p:pic>
        <p:nvPicPr>
          <p:cNvPr id="122" name="Audio 121">
            <a:hlinkClick r:id="" action="ppaction://media"/>
            <a:extLst>
              <a:ext uri="{FF2B5EF4-FFF2-40B4-BE49-F238E27FC236}">
                <a16:creationId xmlns:a16="http://schemas.microsoft.com/office/drawing/2014/main" id="{7BFF2AEC-FF05-97DD-4C36-15492546E58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4094" t="-160938" r="-324094" b="-160938"/>
          <a:stretch>
            <a:fillRect/>
          </a:stretch>
        </p:blipFill>
        <p:spPr>
          <a:xfrm>
            <a:off x="9147683" y="5143500"/>
            <a:ext cx="3040633" cy="1714500"/>
          </a:xfrm>
          <a:prstGeom prst="rect">
            <a:avLst/>
          </a:prstGeom>
        </p:spPr>
      </p:pic>
      <p:pic>
        <p:nvPicPr>
          <p:cNvPr id="123" name="Audio 122">
            <a:hlinkClick r:id="" action="ppaction://media"/>
            <a:extLst>
              <a:ext uri="{FF2B5EF4-FFF2-40B4-BE49-F238E27FC236}">
                <a16:creationId xmlns:a16="http://schemas.microsoft.com/office/drawing/2014/main" id="{B2840C91-5ED5-E8F7-5EC5-FB412694E44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4094" t="-160938" r="-324094" b="-160938"/>
          <a:stretch>
            <a:fillRect/>
          </a:stretch>
        </p:blipFill>
        <p:spPr>
          <a:xfrm>
            <a:off x="9147683" y="5143500"/>
            <a:ext cx="3040633" cy="1714500"/>
          </a:xfrm>
          <a:prstGeom prst="rect">
            <a:avLst/>
          </a:prstGeom>
        </p:spPr>
      </p:pic>
      <p:pic>
        <p:nvPicPr>
          <p:cNvPr id="124" name="Audio 123">
            <a:hlinkClick r:id="" action="ppaction://media"/>
            <a:extLst>
              <a:ext uri="{FF2B5EF4-FFF2-40B4-BE49-F238E27FC236}">
                <a16:creationId xmlns:a16="http://schemas.microsoft.com/office/drawing/2014/main" id="{FC09C991-9A65-AA7C-44D6-C25224A7328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26277874"/>
      </p:ext>
    </p:extLst>
  </p:cSld>
  <p:clrMapOvr>
    <a:masterClrMapping/>
  </p:clrMapOvr>
  <mc:AlternateContent xmlns:mc="http://schemas.openxmlformats.org/markup-compatibility/2006">
    <mc:Choice xmlns:p14="http://schemas.microsoft.com/office/powerpoint/2010/main" Requires="p14">
      <p:transition spd="slow" p14:dur="2000" advTm="19033"/>
    </mc:Choice>
    <mc:Fallback>
      <p:transition spd="slow" advTm="19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23"/>
                                        </p:tgtEl>
                                      </p:cBhvr>
                                    </p:cmd>
                                  </p:childTnLst>
                                </p:cTn>
                              </p:par>
                            </p:childTnLst>
                          </p:cTn>
                        </p:par>
                        <p:par>
                          <p:cTn id="10" fill="hold">
                            <p:stCondLst>
                              <p:cond delay="0"/>
                            </p:stCondLst>
                            <p:childTnLst>
                              <p:par>
                                <p:cTn id="11" presetID="1" presetClass="mediacall" presetSubtype="0" fill="hold" nodeType="afterEffect">
                                  <p:stCondLst>
                                    <p:cond delay="0"/>
                                  </p:stCondLst>
                                  <p:childTnLst>
                                    <p:cmd type="call" cmd="playFrom(0.0)">
                                      <p:cBhvr>
                                        <p:cTn id="12" dur="1" fill="hold"/>
                                        <p:tgtEl>
                                          <p:spTgt spid="122"/>
                                        </p:tgtEl>
                                      </p:cBhvr>
                                    </p:cmd>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1" fill="hold"/>
                                        <p:tgtEl>
                                          <p:spTgt spid="1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21"/>
                </p:tgtEl>
              </p:cMediaNode>
            </p:audio>
            <p:audio isNarration="1">
              <p:cMediaNode vol="80000" showWhenStopped="0">
                <p:cTn id="17" fill="hold" display="0">
                  <p:stCondLst>
                    <p:cond delay="indefinite"/>
                  </p:stCondLst>
                  <p:endCondLst>
                    <p:cond evt="onStopAudio" delay="0">
                      <p:tgtEl>
                        <p:sldTgt/>
                      </p:tgtEl>
                    </p:cond>
                  </p:endCondLst>
                </p:cTn>
                <p:tgtEl>
                  <p:spTgt spid="122"/>
                </p:tgtEl>
              </p:cMediaNode>
            </p:audio>
            <p:audio isNarration="1">
              <p:cMediaNode vol="80000" showWhenStopped="0">
                <p:cTn id="18" fill="hold" display="0">
                  <p:stCondLst>
                    <p:cond delay="indefinite"/>
                  </p:stCondLst>
                  <p:endCondLst>
                    <p:cond evt="onStopAudio" delay="0">
                      <p:tgtEl>
                        <p:sldTgt/>
                      </p:tgtEl>
                    </p:cond>
                  </p:endCondLst>
                </p:cTn>
                <p:tgtEl>
                  <p:spTgt spid="123"/>
                </p:tgtEl>
              </p:cMediaNode>
            </p:audio>
            <p:audio isNarration="1">
              <p:cMediaNode vol="80000" showWhenStopped="0">
                <p:cTn id="19" fill="hold" display="0">
                  <p:stCondLst>
                    <p:cond delay="indefinite"/>
                  </p:stCondLst>
                  <p:endCondLst>
                    <p:cond evt="onStopAudio" delay="0">
                      <p:tgtEl>
                        <p:sldTgt/>
                      </p:tgtEl>
                    </p:cond>
                  </p:endCondLst>
                </p:cTn>
                <p:tgtEl>
                  <p:spTgt spid="1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96CA-C79A-3F7C-B9FD-F3BFA8BDF559}"/>
              </a:ext>
            </a:extLst>
          </p:cNvPr>
          <p:cNvSpPr>
            <a:spLocks noGrp="1"/>
          </p:cNvSpPr>
          <p:nvPr>
            <p:ph type="title"/>
          </p:nvPr>
        </p:nvSpPr>
        <p:spPr/>
        <p:txBody>
          <a:bodyPr/>
          <a:lstStyle/>
          <a:p>
            <a:r>
              <a:rPr lang="en-US" dirty="0"/>
              <a:t>ACI Standards</a:t>
            </a:r>
          </a:p>
        </p:txBody>
      </p:sp>
      <p:sp>
        <p:nvSpPr>
          <p:cNvPr id="3" name="Content Placeholder 2">
            <a:extLst>
              <a:ext uri="{FF2B5EF4-FFF2-40B4-BE49-F238E27FC236}">
                <a16:creationId xmlns:a16="http://schemas.microsoft.com/office/drawing/2014/main" id="{9ACC7D75-8DA7-081B-6865-3F481E9EF5A9}"/>
              </a:ext>
            </a:extLst>
          </p:cNvPr>
          <p:cNvSpPr>
            <a:spLocks noGrp="1"/>
          </p:cNvSpPr>
          <p:nvPr>
            <p:ph idx="1"/>
          </p:nvPr>
        </p:nvSpPr>
        <p:spPr/>
        <p:txBody>
          <a:bodyPr>
            <a:normAutofit/>
          </a:bodyPr>
          <a:lstStyle/>
          <a:p>
            <a:pPr marL="0" indent="0">
              <a:buNone/>
            </a:pPr>
            <a:r>
              <a:rPr lang="en-US" sz="3200" dirty="0"/>
              <a:t>9. Educational support – PROFESSIONAL DEVELOPMENT</a:t>
            </a:r>
          </a:p>
          <a:p>
            <a:pPr marL="0" indent="0">
              <a:buNone/>
            </a:pPr>
            <a:r>
              <a:rPr lang="en-US" sz="3200" dirty="0"/>
              <a:t>	</a:t>
            </a:r>
          </a:p>
        </p:txBody>
      </p:sp>
      <p:sp>
        <p:nvSpPr>
          <p:cNvPr id="6" name="TextBox 5">
            <a:extLst>
              <a:ext uri="{FF2B5EF4-FFF2-40B4-BE49-F238E27FC236}">
                <a16:creationId xmlns:a16="http://schemas.microsoft.com/office/drawing/2014/main" id="{8727B5B8-6F25-0C70-57EB-700321C0190E}"/>
              </a:ext>
            </a:extLst>
          </p:cNvPr>
          <p:cNvSpPr txBox="1"/>
          <p:nvPr/>
        </p:nvSpPr>
        <p:spPr>
          <a:xfrm>
            <a:off x="1704372" y="2410718"/>
            <a:ext cx="8041511" cy="2862322"/>
          </a:xfrm>
          <a:prstGeom prst="rect">
            <a:avLst/>
          </a:prstGeom>
          <a:noFill/>
        </p:spPr>
        <p:txBody>
          <a:bodyPr wrap="square">
            <a:spAutoFit/>
          </a:bodyPr>
          <a:lstStyle/>
          <a:p>
            <a:pPr>
              <a:buClr>
                <a:srgbClr val="939C3D"/>
              </a:buClr>
            </a:pPr>
            <a:r>
              <a:rPr lang="en-US" sz="3600" b="0" dirty="0">
                <a:solidFill>
                  <a:schemeClr val="accent4">
                    <a:lumMod val="60000"/>
                    <a:lumOff val="40000"/>
                  </a:schemeClr>
                </a:solidFill>
              </a:rPr>
              <a:t>ACI University</a:t>
            </a:r>
          </a:p>
          <a:p>
            <a:pPr>
              <a:buClr>
                <a:srgbClr val="939C3D"/>
              </a:buClr>
            </a:pPr>
            <a:r>
              <a:rPr lang="en-US" sz="3600" b="0" dirty="0">
                <a:solidFill>
                  <a:schemeClr val="accent4">
                    <a:lumMod val="60000"/>
                    <a:lumOff val="40000"/>
                  </a:schemeClr>
                </a:solidFill>
              </a:rPr>
              <a:t>Seminars</a:t>
            </a:r>
          </a:p>
          <a:p>
            <a:pPr>
              <a:buClr>
                <a:srgbClr val="939C3D"/>
              </a:buClr>
            </a:pPr>
            <a:r>
              <a:rPr lang="en-US" sz="3600" b="0" dirty="0">
                <a:solidFill>
                  <a:schemeClr val="accent4">
                    <a:lumMod val="60000"/>
                    <a:lumOff val="40000"/>
                  </a:schemeClr>
                </a:solidFill>
              </a:rPr>
              <a:t>Professors’ Workshop</a:t>
            </a:r>
          </a:p>
          <a:p>
            <a:pPr>
              <a:buClr>
                <a:srgbClr val="939C3D"/>
              </a:buClr>
            </a:pPr>
            <a:r>
              <a:rPr lang="en-US" sz="3600" b="0" dirty="0">
                <a:solidFill>
                  <a:schemeClr val="accent4">
                    <a:lumMod val="60000"/>
                    <a:lumOff val="40000"/>
                  </a:schemeClr>
                </a:solidFill>
              </a:rPr>
              <a:t>Free online educational presentations</a:t>
            </a:r>
          </a:p>
          <a:p>
            <a:pPr>
              <a:buClr>
                <a:srgbClr val="939C3D"/>
              </a:buClr>
            </a:pPr>
            <a:r>
              <a:rPr lang="en-US" sz="3600" b="0" dirty="0">
                <a:solidFill>
                  <a:schemeClr val="accent4">
                    <a:lumMod val="60000"/>
                    <a:lumOff val="40000"/>
                  </a:schemeClr>
                </a:solidFill>
              </a:rPr>
              <a:t>ACI education documents</a:t>
            </a:r>
          </a:p>
        </p:txBody>
      </p:sp>
      <p:pic>
        <p:nvPicPr>
          <p:cNvPr id="14" name="Audio 13">
            <a:hlinkClick r:id="" action="ppaction://media"/>
            <a:extLst>
              <a:ext uri="{FF2B5EF4-FFF2-40B4-BE49-F238E27FC236}">
                <a16:creationId xmlns:a16="http://schemas.microsoft.com/office/drawing/2014/main" id="{5E1E7833-E6E3-817A-F2A8-4B9A0F1E774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2656" t="-160938" r="-322656" b="-160938"/>
          <a:stretch>
            <a:fillRect/>
          </a:stretch>
        </p:blipFill>
        <p:spPr>
          <a:xfrm>
            <a:off x="9163050" y="5143500"/>
            <a:ext cx="3028949" cy="1714500"/>
          </a:xfrm>
          <a:prstGeom prst="rect">
            <a:avLst/>
          </a:prstGeom>
        </p:spPr>
      </p:pic>
    </p:spTree>
    <p:extLst>
      <p:ext uri="{BB962C8B-B14F-4D97-AF65-F5344CB8AC3E}">
        <p14:creationId xmlns:p14="http://schemas.microsoft.com/office/powerpoint/2010/main" val="3424384888"/>
      </p:ext>
    </p:extLst>
  </p:cSld>
  <p:clrMapOvr>
    <a:masterClrMapping/>
  </p:clrMapOvr>
  <mc:AlternateContent xmlns:mc="http://schemas.openxmlformats.org/markup-compatibility/2006">
    <mc:Choice xmlns:p14="http://schemas.microsoft.com/office/powerpoint/2010/main" Requires="p14">
      <p:transition spd="slow" p14:dur="2000" advTm="29977"/>
    </mc:Choice>
    <mc:Fallback>
      <p:transition spd="slow" advTm="29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96CA-C79A-3F7C-B9FD-F3BFA8BDF559}"/>
              </a:ext>
            </a:extLst>
          </p:cNvPr>
          <p:cNvSpPr>
            <a:spLocks noGrp="1"/>
          </p:cNvSpPr>
          <p:nvPr>
            <p:ph type="title"/>
          </p:nvPr>
        </p:nvSpPr>
        <p:spPr/>
        <p:txBody>
          <a:bodyPr/>
          <a:lstStyle/>
          <a:p>
            <a:r>
              <a:rPr lang="en-US" dirty="0"/>
              <a:t>ACI Standards</a:t>
            </a:r>
          </a:p>
        </p:txBody>
      </p:sp>
      <p:sp>
        <p:nvSpPr>
          <p:cNvPr id="3" name="Content Placeholder 2">
            <a:extLst>
              <a:ext uri="{FF2B5EF4-FFF2-40B4-BE49-F238E27FC236}">
                <a16:creationId xmlns:a16="http://schemas.microsoft.com/office/drawing/2014/main" id="{9ACC7D75-8DA7-081B-6865-3F481E9EF5A9}"/>
              </a:ext>
            </a:extLst>
          </p:cNvPr>
          <p:cNvSpPr>
            <a:spLocks noGrp="1"/>
          </p:cNvSpPr>
          <p:nvPr>
            <p:ph idx="1"/>
          </p:nvPr>
        </p:nvSpPr>
        <p:spPr/>
        <p:txBody>
          <a:bodyPr vert="horz" lIns="91440" tIns="45720" rIns="91440" bIns="45720" rtlCol="0" anchor="t">
            <a:normAutofit/>
          </a:bodyPr>
          <a:lstStyle/>
          <a:p>
            <a:pPr marL="0" indent="0">
              <a:buNone/>
            </a:pPr>
            <a:r>
              <a:rPr lang="en-US" sz="3200" dirty="0"/>
              <a:t>10. Customizable (case-by-case basis)</a:t>
            </a:r>
          </a:p>
          <a:p>
            <a:pPr marL="0" indent="0">
              <a:buNone/>
            </a:pPr>
            <a:r>
              <a:rPr lang="en-US" sz="3200" dirty="0"/>
              <a:t>	In-</a:t>
            </a:r>
            <a:r>
              <a:rPr lang="en-US" sz="3200" dirty="0" err="1"/>
              <a:t>lb</a:t>
            </a:r>
            <a:r>
              <a:rPr lang="en-US" sz="3200" dirty="0"/>
              <a:t> or metric</a:t>
            </a:r>
          </a:p>
          <a:p>
            <a:pPr marL="0" indent="0">
              <a:buNone/>
            </a:pPr>
            <a:r>
              <a:rPr lang="en-US" sz="3200" dirty="0"/>
              <a:t>	English or translations (Spanish, Chinese…)</a:t>
            </a:r>
          </a:p>
          <a:p>
            <a:pPr marL="0" indent="0">
              <a:buNone/>
            </a:pPr>
            <a:r>
              <a:rPr lang="en-US" sz="3200" dirty="0"/>
              <a:t>	Hard copy or web viewable pdf</a:t>
            </a:r>
          </a:p>
          <a:p>
            <a:pPr marL="0" indent="0">
              <a:buNone/>
            </a:pPr>
            <a:r>
              <a:rPr lang="en-US" sz="3200" dirty="0"/>
              <a:t>	With or without modifications</a:t>
            </a:r>
          </a:p>
        </p:txBody>
      </p:sp>
      <p:pic>
        <p:nvPicPr>
          <p:cNvPr id="13" name="Audio 12">
            <a:hlinkClick r:id="" action="ppaction://media"/>
            <a:extLst>
              <a:ext uri="{FF2B5EF4-FFF2-40B4-BE49-F238E27FC236}">
                <a16:creationId xmlns:a16="http://schemas.microsoft.com/office/drawing/2014/main" id="{654B29FD-C422-2CDF-219D-74D0EEDE546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2656" t="-160938" r="-322656" b="-160938"/>
          <a:stretch>
            <a:fillRect/>
          </a:stretch>
        </p:blipFill>
        <p:spPr>
          <a:xfrm>
            <a:off x="9163050" y="5143500"/>
            <a:ext cx="3028949" cy="1714500"/>
          </a:xfrm>
          <a:prstGeom prst="rect">
            <a:avLst/>
          </a:prstGeom>
        </p:spPr>
      </p:pic>
    </p:spTree>
    <p:extLst>
      <p:ext uri="{BB962C8B-B14F-4D97-AF65-F5344CB8AC3E}">
        <p14:creationId xmlns:p14="http://schemas.microsoft.com/office/powerpoint/2010/main" val="1148743069"/>
      </p:ext>
    </p:extLst>
  </p:cSld>
  <p:clrMapOvr>
    <a:masterClrMapping/>
  </p:clrMapOvr>
  <mc:AlternateContent xmlns:mc="http://schemas.openxmlformats.org/markup-compatibility/2006">
    <mc:Choice xmlns:p14="http://schemas.microsoft.com/office/powerpoint/2010/main" Requires="p14">
      <p:transition spd="slow" p14:dur="2000" advTm="17529"/>
    </mc:Choice>
    <mc:Fallback>
      <p:transition spd="slow" advTm="17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96CA-C79A-3F7C-B9FD-F3BFA8BDF559}"/>
              </a:ext>
            </a:extLst>
          </p:cNvPr>
          <p:cNvSpPr>
            <a:spLocks noGrp="1"/>
          </p:cNvSpPr>
          <p:nvPr>
            <p:ph type="title"/>
          </p:nvPr>
        </p:nvSpPr>
        <p:spPr/>
        <p:txBody>
          <a:bodyPr/>
          <a:lstStyle/>
          <a:p>
            <a:r>
              <a:rPr lang="en-US" dirty="0"/>
              <a:t>ACI Standards</a:t>
            </a:r>
          </a:p>
        </p:txBody>
      </p:sp>
      <p:sp>
        <p:nvSpPr>
          <p:cNvPr id="3" name="Content Placeholder 2">
            <a:extLst>
              <a:ext uri="{FF2B5EF4-FFF2-40B4-BE49-F238E27FC236}">
                <a16:creationId xmlns:a16="http://schemas.microsoft.com/office/drawing/2014/main" id="{9ACC7D75-8DA7-081B-6865-3F481E9EF5A9}"/>
              </a:ext>
            </a:extLst>
          </p:cNvPr>
          <p:cNvSpPr>
            <a:spLocks noGrp="1"/>
          </p:cNvSpPr>
          <p:nvPr>
            <p:ph idx="1"/>
          </p:nvPr>
        </p:nvSpPr>
        <p:spPr/>
        <p:txBody>
          <a:bodyPr>
            <a:normAutofit/>
          </a:bodyPr>
          <a:lstStyle/>
          <a:p>
            <a:pPr marL="0" indent="0">
              <a:buNone/>
            </a:pPr>
            <a:r>
              <a:rPr lang="en-US" sz="3200" dirty="0"/>
              <a:t>11. Member technical support - ENGINEERING</a:t>
            </a:r>
          </a:p>
          <a:p>
            <a:pPr marL="0" indent="0">
              <a:buNone/>
            </a:pPr>
            <a:r>
              <a:rPr lang="en-US" sz="3200" dirty="0"/>
              <a:t>	Understanding - Code requirements</a:t>
            </a:r>
          </a:p>
          <a:p>
            <a:pPr marL="0" indent="0">
              <a:buNone/>
            </a:pPr>
            <a:r>
              <a:rPr lang="en-US" sz="3200" dirty="0"/>
              <a:t>	</a:t>
            </a:r>
          </a:p>
        </p:txBody>
      </p:sp>
      <p:sp>
        <p:nvSpPr>
          <p:cNvPr id="4" name="Rectangle 3">
            <a:extLst>
              <a:ext uri="{FF2B5EF4-FFF2-40B4-BE49-F238E27FC236}">
                <a16:creationId xmlns:a16="http://schemas.microsoft.com/office/drawing/2014/main" id="{9AF86CCF-B5C9-0CA8-3FD8-E192AB80ECF8}"/>
              </a:ext>
            </a:extLst>
          </p:cNvPr>
          <p:cNvSpPr/>
          <p:nvPr/>
        </p:nvSpPr>
        <p:spPr>
          <a:xfrm>
            <a:off x="7084573" y="4791819"/>
            <a:ext cx="1487521" cy="461665"/>
          </a:xfrm>
          <a:prstGeom prst="rect">
            <a:avLst/>
          </a:prstGeom>
        </p:spPr>
        <p:txBody>
          <a:bodyPr wrap="square">
            <a:spAutoFit/>
          </a:bodyPr>
          <a:lstStyle/>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Andrea Schokker, Engineer</a:t>
            </a:r>
          </a:p>
        </p:txBody>
      </p:sp>
      <p:sp>
        <p:nvSpPr>
          <p:cNvPr id="5" name="Rectangle 4">
            <a:extLst>
              <a:ext uri="{FF2B5EF4-FFF2-40B4-BE49-F238E27FC236}">
                <a16:creationId xmlns:a16="http://schemas.microsoft.com/office/drawing/2014/main" id="{02BCE9F0-F9E3-DEB7-6FB1-7B120892C63B}"/>
              </a:ext>
            </a:extLst>
          </p:cNvPr>
          <p:cNvSpPr/>
          <p:nvPr/>
        </p:nvSpPr>
        <p:spPr>
          <a:xfrm>
            <a:off x="758429" y="4700438"/>
            <a:ext cx="1524000" cy="646331"/>
          </a:xfrm>
          <a:prstGeom prst="rect">
            <a:avLst/>
          </a:prstGeom>
        </p:spPr>
        <p:txBody>
          <a:bodyPr wrap="square">
            <a:spAutoFit/>
          </a:bodyPr>
          <a:lstStyle/>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Matt Senecal,  Director,  </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Engineering</a:t>
            </a:r>
          </a:p>
        </p:txBody>
      </p:sp>
      <p:sp>
        <p:nvSpPr>
          <p:cNvPr id="6" name="Rectangle 5">
            <a:extLst>
              <a:ext uri="{FF2B5EF4-FFF2-40B4-BE49-F238E27FC236}">
                <a16:creationId xmlns:a16="http://schemas.microsoft.com/office/drawing/2014/main" id="{72AD1A54-8818-8275-D426-58E9D22B3AA7}"/>
              </a:ext>
            </a:extLst>
          </p:cNvPr>
          <p:cNvSpPr/>
          <p:nvPr/>
        </p:nvSpPr>
        <p:spPr>
          <a:xfrm>
            <a:off x="10372154" y="4916382"/>
            <a:ext cx="1524000" cy="461665"/>
          </a:xfrm>
          <a:prstGeom prst="rect">
            <a:avLst/>
          </a:prstGeom>
        </p:spPr>
        <p:txBody>
          <a:bodyPr wrap="square">
            <a:spAutoFit/>
          </a:bodyPr>
          <a:lstStyle/>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Greg Zeisler,</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Engineer</a:t>
            </a:r>
          </a:p>
        </p:txBody>
      </p:sp>
      <p:sp>
        <p:nvSpPr>
          <p:cNvPr id="7" name="Rectangle 6">
            <a:extLst>
              <a:ext uri="{FF2B5EF4-FFF2-40B4-BE49-F238E27FC236}">
                <a16:creationId xmlns:a16="http://schemas.microsoft.com/office/drawing/2014/main" id="{C22B929D-28B2-33F1-BCA6-69FCE5D9A185}"/>
              </a:ext>
            </a:extLst>
          </p:cNvPr>
          <p:cNvSpPr/>
          <p:nvPr/>
        </p:nvSpPr>
        <p:spPr>
          <a:xfrm>
            <a:off x="5569759" y="4768783"/>
            <a:ext cx="1524000" cy="461665"/>
          </a:xfrm>
          <a:prstGeom prst="rect">
            <a:avLst/>
          </a:prstGeom>
        </p:spPr>
        <p:txBody>
          <a:bodyPr wrap="square">
            <a:spAutoFit/>
          </a:bodyPr>
          <a:lstStyle/>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Khaled Nahlawi, Engineer</a:t>
            </a:r>
          </a:p>
        </p:txBody>
      </p:sp>
      <p:sp>
        <p:nvSpPr>
          <p:cNvPr id="8" name="Rectangle 7">
            <a:extLst>
              <a:ext uri="{FF2B5EF4-FFF2-40B4-BE49-F238E27FC236}">
                <a16:creationId xmlns:a16="http://schemas.microsoft.com/office/drawing/2014/main" id="{8C0EF86E-29BC-A51D-598E-BA0B7D64B2FF}"/>
              </a:ext>
            </a:extLst>
          </p:cNvPr>
          <p:cNvSpPr/>
          <p:nvPr/>
        </p:nvSpPr>
        <p:spPr>
          <a:xfrm>
            <a:off x="3995620" y="4758713"/>
            <a:ext cx="1447800" cy="461665"/>
          </a:xfrm>
          <a:prstGeom prst="rect">
            <a:avLst/>
          </a:prstGeom>
        </p:spPr>
        <p:txBody>
          <a:bodyPr wrap="square">
            <a:spAutoFit/>
          </a:bodyPr>
          <a:lstStyle/>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Trey Hamilton, </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Engineer</a:t>
            </a:r>
          </a:p>
        </p:txBody>
      </p:sp>
      <p:sp>
        <p:nvSpPr>
          <p:cNvPr id="9" name="Rectangle 8">
            <a:extLst>
              <a:ext uri="{FF2B5EF4-FFF2-40B4-BE49-F238E27FC236}">
                <a16:creationId xmlns:a16="http://schemas.microsoft.com/office/drawing/2014/main" id="{7025CBA6-0027-5C37-6F90-370728622595}"/>
              </a:ext>
            </a:extLst>
          </p:cNvPr>
          <p:cNvSpPr/>
          <p:nvPr/>
        </p:nvSpPr>
        <p:spPr>
          <a:xfrm>
            <a:off x="2306679" y="4738799"/>
            <a:ext cx="1447800" cy="461665"/>
          </a:xfrm>
          <a:prstGeom prst="rect">
            <a:avLst/>
          </a:prstGeom>
        </p:spPr>
        <p:txBody>
          <a:bodyPr wrap="square">
            <a:spAutoFit/>
          </a:bodyPr>
          <a:lstStyle/>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Will Gold, </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Engineer</a:t>
            </a:r>
          </a:p>
        </p:txBody>
      </p:sp>
      <p:pic>
        <p:nvPicPr>
          <p:cNvPr id="10" name="Picture 9">
            <a:extLst>
              <a:ext uri="{FF2B5EF4-FFF2-40B4-BE49-F238E27FC236}">
                <a16:creationId xmlns:a16="http://schemas.microsoft.com/office/drawing/2014/main" id="{419192FA-3A0A-834D-E9D5-9CB73D910D76}"/>
              </a:ext>
            </a:extLst>
          </p:cNvPr>
          <p:cNvPicPr>
            <a:picLocks noChangeAspect="1"/>
          </p:cNvPicPr>
          <p:nvPr/>
        </p:nvPicPr>
        <p:blipFill>
          <a:blip r:embed="rId5"/>
          <a:stretch>
            <a:fillRect/>
          </a:stretch>
        </p:blipFill>
        <p:spPr>
          <a:xfrm>
            <a:off x="954092" y="3309602"/>
            <a:ext cx="1046551" cy="1409356"/>
          </a:xfrm>
          <a:prstGeom prst="rect">
            <a:avLst/>
          </a:prstGeom>
        </p:spPr>
      </p:pic>
      <p:pic>
        <p:nvPicPr>
          <p:cNvPr id="11" name="Picture 10">
            <a:extLst>
              <a:ext uri="{FF2B5EF4-FFF2-40B4-BE49-F238E27FC236}">
                <a16:creationId xmlns:a16="http://schemas.microsoft.com/office/drawing/2014/main" id="{D9B11CDB-15A0-7328-6442-289BF5532FE4}"/>
              </a:ext>
            </a:extLst>
          </p:cNvPr>
          <p:cNvPicPr>
            <a:picLocks noChangeAspect="1"/>
          </p:cNvPicPr>
          <p:nvPr/>
        </p:nvPicPr>
        <p:blipFill>
          <a:blip r:embed="rId6"/>
          <a:stretch>
            <a:fillRect/>
          </a:stretch>
        </p:blipFill>
        <p:spPr>
          <a:xfrm>
            <a:off x="2554617" y="3326166"/>
            <a:ext cx="1041862" cy="1403041"/>
          </a:xfrm>
          <a:prstGeom prst="rect">
            <a:avLst/>
          </a:prstGeom>
        </p:spPr>
      </p:pic>
      <p:pic>
        <p:nvPicPr>
          <p:cNvPr id="12" name="Picture 11">
            <a:extLst>
              <a:ext uri="{FF2B5EF4-FFF2-40B4-BE49-F238E27FC236}">
                <a16:creationId xmlns:a16="http://schemas.microsoft.com/office/drawing/2014/main" id="{15C2A8E6-0A8C-5089-B04B-3F4AC5D406A3}"/>
              </a:ext>
            </a:extLst>
          </p:cNvPr>
          <p:cNvPicPr>
            <a:picLocks noChangeAspect="1"/>
          </p:cNvPicPr>
          <p:nvPr/>
        </p:nvPicPr>
        <p:blipFill>
          <a:blip r:embed="rId7"/>
          <a:stretch>
            <a:fillRect/>
          </a:stretch>
        </p:blipFill>
        <p:spPr>
          <a:xfrm>
            <a:off x="4189264" y="3342474"/>
            <a:ext cx="1047245" cy="1396327"/>
          </a:xfrm>
          <a:prstGeom prst="rect">
            <a:avLst/>
          </a:prstGeom>
        </p:spPr>
      </p:pic>
      <p:pic>
        <p:nvPicPr>
          <p:cNvPr id="13" name="Picture 12">
            <a:extLst>
              <a:ext uri="{FF2B5EF4-FFF2-40B4-BE49-F238E27FC236}">
                <a16:creationId xmlns:a16="http://schemas.microsoft.com/office/drawing/2014/main" id="{7B4DFE17-CB5D-3B45-2F8B-73975C907263}"/>
              </a:ext>
            </a:extLst>
          </p:cNvPr>
          <p:cNvPicPr>
            <a:picLocks noChangeAspect="1"/>
          </p:cNvPicPr>
          <p:nvPr/>
        </p:nvPicPr>
        <p:blipFill>
          <a:blip r:embed="rId8"/>
          <a:stretch>
            <a:fillRect/>
          </a:stretch>
        </p:blipFill>
        <p:spPr>
          <a:xfrm>
            <a:off x="5802781" y="3321674"/>
            <a:ext cx="1057956" cy="1424714"/>
          </a:xfrm>
          <a:prstGeom prst="rect">
            <a:avLst/>
          </a:prstGeom>
        </p:spPr>
      </p:pic>
      <p:pic>
        <p:nvPicPr>
          <p:cNvPr id="14" name="Picture 13">
            <a:extLst>
              <a:ext uri="{FF2B5EF4-FFF2-40B4-BE49-F238E27FC236}">
                <a16:creationId xmlns:a16="http://schemas.microsoft.com/office/drawing/2014/main" id="{195AC116-E859-5E83-A97E-A59F3A67DB37}"/>
              </a:ext>
            </a:extLst>
          </p:cNvPr>
          <p:cNvPicPr>
            <a:picLocks noChangeAspect="1"/>
          </p:cNvPicPr>
          <p:nvPr/>
        </p:nvPicPr>
        <p:blipFill>
          <a:blip r:embed="rId9"/>
          <a:stretch>
            <a:fillRect/>
          </a:stretch>
        </p:blipFill>
        <p:spPr>
          <a:xfrm>
            <a:off x="7373432" y="3337796"/>
            <a:ext cx="958939" cy="1438409"/>
          </a:xfrm>
          <a:prstGeom prst="rect">
            <a:avLst/>
          </a:prstGeom>
        </p:spPr>
      </p:pic>
      <p:pic>
        <p:nvPicPr>
          <p:cNvPr id="15" name="Picture 14">
            <a:extLst>
              <a:ext uri="{FF2B5EF4-FFF2-40B4-BE49-F238E27FC236}">
                <a16:creationId xmlns:a16="http://schemas.microsoft.com/office/drawing/2014/main" id="{F1FABB85-CEDF-5B51-AF66-05E54B5108EE}"/>
              </a:ext>
            </a:extLst>
          </p:cNvPr>
          <p:cNvPicPr>
            <a:picLocks noChangeAspect="1"/>
          </p:cNvPicPr>
          <p:nvPr/>
        </p:nvPicPr>
        <p:blipFill>
          <a:blip r:embed="rId10"/>
          <a:stretch>
            <a:fillRect/>
          </a:stretch>
        </p:blipFill>
        <p:spPr>
          <a:xfrm>
            <a:off x="10557868" y="3347379"/>
            <a:ext cx="1152572" cy="1552130"/>
          </a:xfrm>
          <a:prstGeom prst="rect">
            <a:avLst/>
          </a:prstGeom>
        </p:spPr>
      </p:pic>
      <p:sp>
        <p:nvSpPr>
          <p:cNvPr id="16" name="Rectangle 15">
            <a:extLst>
              <a:ext uri="{FF2B5EF4-FFF2-40B4-BE49-F238E27FC236}">
                <a16:creationId xmlns:a16="http://schemas.microsoft.com/office/drawing/2014/main" id="{F3E5B214-3BC2-745F-0C9B-6FD1A75AFC8C}"/>
              </a:ext>
            </a:extLst>
          </p:cNvPr>
          <p:cNvSpPr/>
          <p:nvPr/>
        </p:nvSpPr>
        <p:spPr>
          <a:xfrm>
            <a:off x="8652887" y="4896630"/>
            <a:ext cx="1524000" cy="646331"/>
          </a:xfrm>
          <a:prstGeom prst="rect">
            <a:avLst/>
          </a:prstGeom>
        </p:spPr>
        <p:txBody>
          <a:bodyPr wrap="square">
            <a:spAutoFit/>
          </a:bodyPr>
          <a:lstStyle/>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Kerry Sutton,</a:t>
            </a:r>
          </a:p>
          <a:p>
            <a:pPr algn="ctr" defTabSz="1508760"/>
            <a:r>
              <a:rPr lang="en-US" sz="1200" dirty="0">
                <a:solidFill>
                  <a:schemeClr val="bg1"/>
                </a:solidFill>
                <a:effectLst>
                  <a:outerShdw blurRad="38100" dist="38100" dir="2700000" algn="tl">
                    <a:srgbClr val="000000">
                      <a:alpha val="43137"/>
                    </a:srgbClr>
                  </a:outerShdw>
                </a:effectLst>
                <a:latin typeface="Lato" panose="020F0502020204030203" pitchFamily="34" charset="0"/>
              </a:rPr>
              <a:t>Code Advocacy Engineer</a:t>
            </a:r>
          </a:p>
        </p:txBody>
      </p:sp>
      <p:pic>
        <p:nvPicPr>
          <p:cNvPr id="17" name="Picture 16">
            <a:extLst>
              <a:ext uri="{FF2B5EF4-FFF2-40B4-BE49-F238E27FC236}">
                <a16:creationId xmlns:a16="http://schemas.microsoft.com/office/drawing/2014/main" id="{6AC685C9-2D21-3AE7-AD90-3FB776FD3449}"/>
              </a:ext>
            </a:extLst>
          </p:cNvPr>
          <p:cNvPicPr>
            <a:picLocks noChangeAspect="1"/>
          </p:cNvPicPr>
          <p:nvPr/>
        </p:nvPicPr>
        <p:blipFill>
          <a:blip r:embed="rId11"/>
          <a:stretch>
            <a:fillRect/>
          </a:stretch>
        </p:blipFill>
        <p:spPr>
          <a:xfrm>
            <a:off x="8867600" y="3349488"/>
            <a:ext cx="1148105" cy="1547142"/>
          </a:xfrm>
          <a:prstGeom prst="rect">
            <a:avLst/>
          </a:prstGeom>
        </p:spPr>
      </p:pic>
      <p:pic>
        <p:nvPicPr>
          <p:cNvPr id="28" name="Audio 27">
            <a:hlinkClick r:id="" action="ppaction://media"/>
            <a:extLst>
              <a:ext uri="{FF2B5EF4-FFF2-40B4-BE49-F238E27FC236}">
                <a16:creationId xmlns:a16="http://schemas.microsoft.com/office/drawing/2014/main" id="{E535E7AB-39A7-4F07-761E-241FEE8DB73D}"/>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322656" t="-160938" r="-322656" b="-160938"/>
          <a:stretch>
            <a:fillRect/>
          </a:stretch>
        </p:blipFill>
        <p:spPr>
          <a:xfrm>
            <a:off x="9163050" y="5143500"/>
            <a:ext cx="3028949" cy="1714500"/>
          </a:xfrm>
          <a:prstGeom prst="rect">
            <a:avLst/>
          </a:prstGeom>
        </p:spPr>
      </p:pic>
    </p:spTree>
    <p:extLst>
      <p:ext uri="{BB962C8B-B14F-4D97-AF65-F5344CB8AC3E}">
        <p14:creationId xmlns:p14="http://schemas.microsoft.com/office/powerpoint/2010/main" val="3189652560"/>
      </p:ext>
    </p:extLst>
  </p:cSld>
  <p:clrMapOvr>
    <a:masterClrMapping/>
  </p:clrMapOvr>
  <mc:AlternateContent xmlns:mc="http://schemas.openxmlformats.org/markup-compatibility/2006">
    <mc:Choice xmlns:p14="http://schemas.microsoft.com/office/powerpoint/2010/main" Requires="p14">
      <p:transition spd="slow" p14:dur="2000" advTm="23672"/>
    </mc:Choice>
    <mc:Fallback>
      <p:transition spd="slow" advTm="23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8A940AC7-5F70-44FE-8C38-40495035B23A}"/>
              </a:ext>
            </a:extLst>
          </p:cNvPr>
          <p:cNvSpPr txBox="1">
            <a:spLocks/>
          </p:cNvSpPr>
          <p:nvPr/>
        </p:nvSpPr>
        <p:spPr>
          <a:xfrm>
            <a:off x="1295400" y="4038600"/>
            <a:ext cx="9296400" cy="762000"/>
          </a:xfrm>
          <a:prstGeom prst="rect">
            <a:avLst/>
          </a:prstGeom>
        </p:spPr>
        <p:txBody>
          <a:bodyPr/>
          <a:lstStyle>
            <a:lvl1pPr marL="406400" indent="-228600" algn="l" defTabSz="457200" rtl="0" eaLnBrk="0" fontAlgn="base" hangingPunct="0">
              <a:spcBef>
                <a:spcPct val="20000"/>
              </a:spcBef>
              <a:spcAft>
                <a:spcPct val="0"/>
              </a:spcAft>
              <a:buClr>
                <a:srgbClr val="F5821F"/>
              </a:buClr>
              <a:buFont typeface="Arial" panose="020B0604020202020204" pitchFamily="34" charset="0"/>
              <a:buChar char="•"/>
              <a:defRPr sz="2800" kern="1200">
                <a:solidFill>
                  <a:srgbClr val="FFFFFF"/>
                </a:solidFill>
                <a:latin typeface="+mn-lt"/>
                <a:ea typeface="ＭＳ Ｐゴシック" pitchFamily="-110" charset="-128"/>
                <a:cs typeface="+mn-cs"/>
              </a:defRPr>
            </a:lvl1pPr>
            <a:lvl2pPr marL="800100" indent="-393700" algn="l" defTabSz="457200" rtl="0" eaLnBrk="0" fontAlgn="base" hangingPunct="0">
              <a:spcBef>
                <a:spcPct val="20000"/>
              </a:spcBef>
              <a:spcAft>
                <a:spcPct val="0"/>
              </a:spcAft>
              <a:buClr>
                <a:srgbClr val="F5821F"/>
              </a:buClr>
              <a:defRPr sz="2800" kern="1200">
                <a:solidFill>
                  <a:srgbClr val="C6C7C8"/>
                </a:solidFill>
                <a:latin typeface="+mn-lt"/>
                <a:ea typeface="ＭＳ Ｐゴシック" pitchFamily="-110" charset="-128"/>
                <a:cs typeface="+mn-cs"/>
              </a:defRPr>
            </a:lvl2pPr>
            <a:lvl3pPr marL="406400" indent="-228600" algn="l" defTabSz="457200" rtl="0" eaLnBrk="0" fontAlgn="base" hangingPunct="0">
              <a:spcBef>
                <a:spcPct val="20000"/>
              </a:spcBef>
              <a:spcAft>
                <a:spcPct val="0"/>
              </a:spcAft>
              <a:buClr>
                <a:srgbClr val="51B848"/>
              </a:buClr>
              <a:buFont typeface="Arial" panose="020B0604020202020204" pitchFamily="34" charset="0"/>
              <a:buChar char="•"/>
              <a:defRPr sz="2400" kern="1200">
                <a:solidFill>
                  <a:srgbClr val="FFFFFF"/>
                </a:solidFill>
                <a:latin typeface="+mn-lt"/>
                <a:ea typeface="ＭＳ Ｐゴシック" pitchFamily="-110" charset="-128"/>
                <a:cs typeface="+mn-cs"/>
              </a:defRPr>
            </a:lvl3pPr>
            <a:lvl4pPr marL="571500" indent="-165100" algn="l" defTabSz="457200" rtl="0" eaLnBrk="0" fontAlgn="base" hangingPunct="0">
              <a:spcBef>
                <a:spcPct val="20000"/>
              </a:spcBef>
              <a:spcAft>
                <a:spcPct val="0"/>
              </a:spcAft>
              <a:defRPr sz="2000" kern="1200">
                <a:solidFill>
                  <a:srgbClr val="FFFFFF"/>
                </a:solidFill>
                <a:latin typeface="+mn-lt"/>
                <a:ea typeface="ＭＳ Ｐゴシック" pitchFamily="-110" charset="-128"/>
                <a:cs typeface="+mn-cs"/>
              </a:defRPr>
            </a:lvl4pPr>
            <a:lvl5pPr marL="406400" indent="-228600" algn="l" defTabSz="457200" rtl="0" eaLnBrk="0" fontAlgn="base" hangingPunct="0">
              <a:spcBef>
                <a:spcPct val="20000"/>
              </a:spcBef>
              <a:spcAft>
                <a:spcPct val="0"/>
              </a:spcAft>
              <a:buClr>
                <a:schemeClr val="accent2"/>
              </a:buClr>
              <a:buFont typeface="Arial" panose="020B0604020202020204" pitchFamily="34" charset="0"/>
              <a:buChar char="»"/>
              <a:defRPr sz="2000" kern="1200">
                <a:solidFill>
                  <a:srgbClr val="FFFFFF"/>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indent="0" algn="ctr" eaLnBrk="1" hangingPunct="1">
              <a:buNone/>
            </a:pPr>
            <a:r>
              <a:rPr lang="en-US" altLang="en-US" sz="3600" dirty="0">
                <a:solidFill>
                  <a:schemeClr val="tx2">
                    <a:lumMod val="40000"/>
                    <a:lumOff val="60000"/>
                  </a:schemeClr>
                </a:solidFill>
                <a:effectLst>
                  <a:outerShdw blurRad="38100" dist="38100" dir="2700000" algn="tl">
                    <a:srgbClr val="000000">
                      <a:alpha val="43137"/>
                    </a:srgbClr>
                  </a:outerShdw>
                </a:effectLst>
                <a:ea typeface="ＭＳ Ｐゴシック" panose="020B0600070205080204" pitchFamily="34" charset="-128"/>
              </a:rPr>
              <a:t>Steve. Szoke@concrete.org</a:t>
            </a:r>
          </a:p>
        </p:txBody>
      </p:sp>
      <p:pic>
        <p:nvPicPr>
          <p:cNvPr id="19" name="Audio 18">
            <a:hlinkClick r:id="" action="ppaction://media"/>
            <a:extLst>
              <a:ext uri="{FF2B5EF4-FFF2-40B4-BE49-F238E27FC236}">
                <a16:creationId xmlns:a16="http://schemas.microsoft.com/office/drawing/2014/main" id="{E8800218-A754-CA63-B964-2EE5AC632699}"/>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322656" t="-160938" r="-322656" b="-160938"/>
          <a:stretch>
            <a:fillRect/>
          </a:stretch>
        </p:blipFill>
        <p:spPr>
          <a:xfrm>
            <a:off x="9163050" y="5143500"/>
            <a:ext cx="3028949" cy="1714500"/>
          </a:xfrm>
          <a:prstGeom prst="rect">
            <a:avLst/>
          </a:prstGeom>
        </p:spPr>
      </p:pic>
    </p:spTree>
    <p:custDataLst>
      <p:tags r:id="rId1"/>
    </p:custDataLst>
    <p:extLst>
      <p:ext uri="{BB962C8B-B14F-4D97-AF65-F5344CB8AC3E}">
        <p14:creationId xmlns:p14="http://schemas.microsoft.com/office/powerpoint/2010/main" val="3908479835"/>
      </p:ext>
    </p:extLst>
  </p:cSld>
  <p:clrMapOvr>
    <a:masterClrMapping/>
  </p:clrMapOvr>
  <mc:AlternateContent xmlns:mc="http://schemas.openxmlformats.org/markup-compatibility/2006">
    <mc:Choice xmlns:p14="http://schemas.microsoft.com/office/powerpoint/2010/main" Requires="p14">
      <p:transition spd="slow" p14:dur="2000" advTm="9560"/>
    </mc:Choice>
    <mc:Fallback>
      <p:transition spd="slow" advTm="9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96CA-C79A-3F7C-B9FD-F3BFA8BDF559}"/>
              </a:ext>
            </a:extLst>
          </p:cNvPr>
          <p:cNvSpPr>
            <a:spLocks noGrp="1"/>
          </p:cNvSpPr>
          <p:nvPr>
            <p:ph type="title"/>
          </p:nvPr>
        </p:nvSpPr>
        <p:spPr/>
        <p:txBody>
          <a:bodyPr/>
          <a:lstStyle/>
          <a:p>
            <a:r>
              <a:rPr lang="en-US" dirty="0"/>
              <a:t>ACI Standards</a:t>
            </a:r>
          </a:p>
        </p:txBody>
      </p:sp>
      <p:sp>
        <p:nvSpPr>
          <p:cNvPr id="3" name="Content Placeholder 2">
            <a:extLst>
              <a:ext uri="{FF2B5EF4-FFF2-40B4-BE49-F238E27FC236}">
                <a16:creationId xmlns:a16="http://schemas.microsoft.com/office/drawing/2014/main" id="{9ACC7D75-8DA7-081B-6865-3F481E9EF5A9}"/>
              </a:ext>
            </a:extLst>
          </p:cNvPr>
          <p:cNvSpPr>
            <a:spLocks noGrp="1"/>
          </p:cNvSpPr>
          <p:nvPr>
            <p:ph idx="1"/>
          </p:nvPr>
        </p:nvSpPr>
        <p:spPr/>
        <p:txBody>
          <a:bodyPr>
            <a:normAutofit/>
          </a:bodyPr>
          <a:lstStyle/>
          <a:p>
            <a:pPr marL="514350" indent="-514350">
              <a:buAutoNum type="arabicPeriod"/>
            </a:pPr>
            <a:r>
              <a:rPr lang="en-US" sz="3200" dirty="0"/>
              <a:t>Consensus ensures unbiased standards</a:t>
            </a:r>
          </a:p>
          <a:p>
            <a:pPr marL="0" indent="0">
              <a:buNone/>
            </a:pPr>
            <a:r>
              <a:rPr lang="en-US" sz="3200" dirty="0"/>
              <a:t>20 to 50 members</a:t>
            </a:r>
          </a:p>
          <a:p>
            <a:pPr marL="0" indent="0">
              <a:buNone/>
            </a:pPr>
            <a:r>
              <a:rPr lang="en-US" sz="3200" dirty="0"/>
              <a:t>Plus Subcommittees and </a:t>
            </a:r>
          </a:p>
          <a:p>
            <a:pPr marL="0" indent="0">
              <a:buNone/>
            </a:pPr>
            <a:r>
              <a:rPr lang="en-US" sz="3200" dirty="0"/>
              <a:t>Task groups</a:t>
            </a:r>
          </a:p>
          <a:p>
            <a:pPr marL="0" indent="0">
              <a:buNone/>
            </a:pPr>
            <a:r>
              <a:rPr lang="en-US" sz="3200" dirty="0"/>
              <a:t>BALANCED</a:t>
            </a:r>
          </a:p>
        </p:txBody>
      </p:sp>
      <p:pic>
        <p:nvPicPr>
          <p:cNvPr id="4" name="Picture 3">
            <a:extLst>
              <a:ext uri="{FF2B5EF4-FFF2-40B4-BE49-F238E27FC236}">
                <a16:creationId xmlns:a16="http://schemas.microsoft.com/office/drawing/2014/main" id="{AC3D53AE-3C1C-B5B0-BE5C-9458D973C5AD}"/>
              </a:ext>
            </a:extLst>
          </p:cNvPr>
          <p:cNvPicPr>
            <a:picLocks noChangeAspect="1"/>
          </p:cNvPicPr>
          <p:nvPr/>
        </p:nvPicPr>
        <p:blipFill rotWithShape="1">
          <a:blip r:embed="rId5"/>
          <a:srcRect t="27004"/>
          <a:stretch/>
        </p:blipFill>
        <p:spPr>
          <a:xfrm>
            <a:off x="5178287" y="2405270"/>
            <a:ext cx="6370568" cy="3100162"/>
          </a:xfrm>
          <a:prstGeom prst="rect">
            <a:avLst/>
          </a:prstGeom>
        </p:spPr>
      </p:pic>
      <p:pic>
        <p:nvPicPr>
          <p:cNvPr id="80" name="Audio 79">
            <a:hlinkClick r:id="" action="ppaction://media"/>
            <a:extLst>
              <a:ext uri="{FF2B5EF4-FFF2-40B4-BE49-F238E27FC236}">
                <a16:creationId xmlns:a16="http://schemas.microsoft.com/office/drawing/2014/main" id="{7411FD92-1E47-0E24-764B-172CEE24E2F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2656" t="-160938" r="-322656" b="-160938"/>
          <a:stretch>
            <a:fillRect/>
          </a:stretch>
        </p:blipFill>
        <p:spPr>
          <a:xfrm>
            <a:off x="9163050" y="5143500"/>
            <a:ext cx="3028949" cy="1714500"/>
          </a:xfrm>
          <a:prstGeom prst="rect">
            <a:avLst/>
          </a:prstGeom>
        </p:spPr>
      </p:pic>
      <p:pic>
        <p:nvPicPr>
          <p:cNvPr id="81" name="Audio 80">
            <a:hlinkClick r:id="" action="ppaction://media"/>
            <a:extLst>
              <a:ext uri="{FF2B5EF4-FFF2-40B4-BE49-F238E27FC236}">
                <a16:creationId xmlns:a16="http://schemas.microsoft.com/office/drawing/2014/main" id="{567B9465-3E47-3166-7E23-406CDB4D0F6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4094" t="-160938" r="-324094" b="-160938"/>
          <a:stretch>
            <a:fillRect/>
          </a:stretch>
        </p:blipFill>
        <p:spPr>
          <a:xfrm>
            <a:off x="9147683" y="5143500"/>
            <a:ext cx="3040633" cy="1714500"/>
          </a:xfrm>
          <a:prstGeom prst="rect">
            <a:avLst/>
          </a:prstGeom>
        </p:spPr>
      </p:pic>
      <p:pic>
        <p:nvPicPr>
          <p:cNvPr id="82" name="Audio 81">
            <a:hlinkClick r:id="" action="ppaction://media"/>
            <a:extLst>
              <a:ext uri="{FF2B5EF4-FFF2-40B4-BE49-F238E27FC236}">
                <a16:creationId xmlns:a16="http://schemas.microsoft.com/office/drawing/2014/main" id="{3B730130-18FA-65C1-E8DD-48BC46F1E07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4094" t="-160938" r="-324094" b="-160938"/>
          <a:stretch>
            <a:fillRect/>
          </a:stretch>
        </p:blipFill>
        <p:spPr>
          <a:xfrm>
            <a:off x="9147683" y="5143500"/>
            <a:ext cx="3040633" cy="1714500"/>
          </a:xfrm>
          <a:prstGeom prst="rect">
            <a:avLst/>
          </a:prstGeom>
        </p:spPr>
      </p:pic>
      <p:pic>
        <p:nvPicPr>
          <p:cNvPr id="83" name="Audio 82">
            <a:hlinkClick r:id="" action="ppaction://media"/>
            <a:extLst>
              <a:ext uri="{FF2B5EF4-FFF2-40B4-BE49-F238E27FC236}">
                <a16:creationId xmlns:a16="http://schemas.microsoft.com/office/drawing/2014/main" id="{A4C842F7-C7B8-6B4C-50CF-82BA30D932F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4094" t="-160938" r="-324094" b="-160938"/>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86311006"/>
      </p:ext>
    </p:extLst>
  </p:cSld>
  <p:clrMapOvr>
    <a:masterClrMapping/>
  </p:clrMapOvr>
  <mc:AlternateContent xmlns:mc="http://schemas.openxmlformats.org/markup-compatibility/2006">
    <mc:Choice xmlns:p14="http://schemas.microsoft.com/office/powerpoint/2010/main" Requires="p14">
      <p:transition spd="slow" p14:dur="2000" advTm="28955"/>
    </mc:Choice>
    <mc:Fallback>
      <p:transition spd="slow" advTm="28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82"/>
                                        </p:tgtEl>
                                      </p:cBhvr>
                                    </p:cmd>
                                  </p:childTnLst>
                                </p:cTn>
                              </p:par>
                            </p:childTnLst>
                          </p:cTn>
                        </p:par>
                        <p:par>
                          <p:cTn id="10" fill="hold">
                            <p:stCondLst>
                              <p:cond delay="0"/>
                            </p:stCondLst>
                            <p:childTnLst>
                              <p:par>
                                <p:cTn id="11" presetID="1" presetClass="mediacall" presetSubtype="0" fill="hold" nodeType="afterEffect">
                                  <p:stCondLst>
                                    <p:cond delay="0"/>
                                  </p:stCondLst>
                                  <p:childTnLst>
                                    <p:cmd type="call" cmd="playFrom(0.0)">
                                      <p:cBhvr>
                                        <p:cTn id="12" dur="1" fill="hold"/>
                                        <p:tgtEl>
                                          <p:spTgt spid="81"/>
                                        </p:tgtEl>
                                      </p:cBhvr>
                                    </p:cmd>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1" fill="hold"/>
                                        <p:tgtEl>
                                          <p:spTgt spid="8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80"/>
                </p:tgtEl>
              </p:cMediaNode>
            </p:audio>
            <p:audio isNarration="1">
              <p:cMediaNode vol="80000" showWhenStopped="0">
                <p:cTn id="17" fill="hold" display="0">
                  <p:stCondLst>
                    <p:cond delay="indefinite"/>
                  </p:stCondLst>
                  <p:endCondLst>
                    <p:cond evt="onStopAudio" delay="0">
                      <p:tgtEl>
                        <p:sldTgt/>
                      </p:tgtEl>
                    </p:cond>
                  </p:endCondLst>
                </p:cTn>
                <p:tgtEl>
                  <p:spTgt spid="81"/>
                </p:tgtEl>
              </p:cMediaNode>
            </p:audio>
            <p:audio isNarration="1">
              <p:cMediaNode vol="80000" showWhenStopped="0">
                <p:cTn id="18" fill="hold" display="0">
                  <p:stCondLst>
                    <p:cond delay="indefinite"/>
                  </p:stCondLst>
                  <p:endCondLst>
                    <p:cond evt="onStopAudio" delay="0">
                      <p:tgtEl>
                        <p:sldTgt/>
                      </p:tgtEl>
                    </p:cond>
                  </p:endCondLst>
                </p:cTn>
                <p:tgtEl>
                  <p:spTgt spid="82"/>
                </p:tgtEl>
              </p:cMediaNode>
            </p:audio>
            <p:audio isNarration="1">
              <p:cMediaNode vol="80000" showWhenStopped="0">
                <p:cTn id="19" fill="hold" display="0">
                  <p:stCondLst>
                    <p:cond delay="indefinite"/>
                  </p:stCondLst>
                  <p:endCondLst>
                    <p:cond evt="onStopAudio" delay="0">
                      <p:tgtEl>
                        <p:sldTgt/>
                      </p:tgtEl>
                    </p:cond>
                  </p:endCondLst>
                </p:cTn>
                <p:tgtEl>
                  <p:spTgt spid="8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96CA-C79A-3F7C-B9FD-F3BFA8BDF559}"/>
              </a:ext>
            </a:extLst>
          </p:cNvPr>
          <p:cNvSpPr>
            <a:spLocks noGrp="1"/>
          </p:cNvSpPr>
          <p:nvPr>
            <p:ph type="title"/>
          </p:nvPr>
        </p:nvSpPr>
        <p:spPr/>
        <p:txBody>
          <a:bodyPr/>
          <a:lstStyle/>
          <a:p>
            <a:r>
              <a:rPr lang="en-US" dirty="0"/>
              <a:t>ACI Standards</a:t>
            </a:r>
          </a:p>
        </p:txBody>
      </p:sp>
      <p:sp>
        <p:nvSpPr>
          <p:cNvPr id="3" name="Content Placeholder 2">
            <a:extLst>
              <a:ext uri="{FF2B5EF4-FFF2-40B4-BE49-F238E27FC236}">
                <a16:creationId xmlns:a16="http://schemas.microsoft.com/office/drawing/2014/main" id="{9ACC7D75-8DA7-081B-6865-3F481E9EF5A9}"/>
              </a:ext>
            </a:extLst>
          </p:cNvPr>
          <p:cNvSpPr>
            <a:spLocks noGrp="1"/>
          </p:cNvSpPr>
          <p:nvPr>
            <p:ph idx="1"/>
          </p:nvPr>
        </p:nvSpPr>
        <p:spPr/>
        <p:txBody>
          <a:bodyPr>
            <a:normAutofit/>
          </a:bodyPr>
          <a:lstStyle/>
          <a:p>
            <a:pPr marL="0" indent="0" algn="just">
              <a:buNone/>
            </a:pPr>
            <a:r>
              <a:rPr lang="en-US" sz="3200" dirty="0"/>
              <a:t>2.  Global Input </a:t>
            </a:r>
          </a:p>
        </p:txBody>
      </p:sp>
      <p:pic>
        <p:nvPicPr>
          <p:cNvPr id="6" name="Picture 5">
            <a:extLst>
              <a:ext uri="{FF2B5EF4-FFF2-40B4-BE49-F238E27FC236}">
                <a16:creationId xmlns:a16="http://schemas.microsoft.com/office/drawing/2014/main" id="{581BDD08-36E9-7820-401B-57B98A24A7FE}"/>
              </a:ext>
            </a:extLst>
          </p:cNvPr>
          <p:cNvPicPr>
            <a:picLocks noChangeAspect="1"/>
          </p:cNvPicPr>
          <p:nvPr/>
        </p:nvPicPr>
        <p:blipFill rotWithShape="1">
          <a:blip r:embed="rId5"/>
          <a:srcRect l="53723" t="14928" r="7473" b="15217"/>
          <a:stretch/>
        </p:blipFill>
        <p:spPr>
          <a:xfrm>
            <a:off x="3886200" y="1505447"/>
            <a:ext cx="7971707" cy="4036095"/>
          </a:xfrm>
          <a:prstGeom prst="rect">
            <a:avLst/>
          </a:prstGeom>
        </p:spPr>
      </p:pic>
      <p:pic>
        <p:nvPicPr>
          <p:cNvPr id="30" name="Audio 29">
            <a:hlinkClick r:id="" action="ppaction://media"/>
            <a:extLst>
              <a:ext uri="{FF2B5EF4-FFF2-40B4-BE49-F238E27FC236}">
                <a16:creationId xmlns:a16="http://schemas.microsoft.com/office/drawing/2014/main" id="{30635563-FDE3-8FCF-AC67-4A5C52DF280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2656" t="-160938" r="-322656" b="-160938"/>
          <a:stretch>
            <a:fillRect/>
          </a:stretch>
        </p:blipFill>
        <p:spPr>
          <a:xfrm>
            <a:off x="9163050" y="5143500"/>
            <a:ext cx="3028949" cy="1714500"/>
          </a:xfrm>
          <a:prstGeom prst="rect">
            <a:avLst/>
          </a:prstGeom>
        </p:spPr>
      </p:pic>
    </p:spTree>
    <p:extLst>
      <p:ext uri="{BB962C8B-B14F-4D97-AF65-F5344CB8AC3E}">
        <p14:creationId xmlns:p14="http://schemas.microsoft.com/office/powerpoint/2010/main" val="2552003565"/>
      </p:ext>
    </p:extLst>
  </p:cSld>
  <p:clrMapOvr>
    <a:masterClrMapping/>
  </p:clrMapOvr>
  <mc:AlternateContent xmlns:mc="http://schemas.openxmlformats.org/markup-compatibility/2006">
    <mc:Choice xmlns:p14="http://schemas.microsoft.com/office/powerpoint/2010/main" Requires="p14">
      <p:transition spd="slow" p14:dur="2000" advTm="16565"/>
    </mc:Choice>
    <mc:Fallback>
      <p:transition spd="slow" advTm="16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96CA-C79A-3F7C-B9FD-F3BFA8BDF559}"/>
              </a:ext>
            </a:extLst>
          </p:cNvPr>
          <p:cNvSpPr>
            <a:spLocks noGrp="1"/>
          </p:cNvSpPr>
          <p:nvPr>
            <p:ph type="title"/>
          </p:nvPr>
        </p:nvSpPr>
        <p:spPr/>
        <p:txBody>
          <a:bodyPr/>
          <a:lstStyle/>
          <a:p>
            <a:r>
              <a:rPr lang="en-US" dirty="0"/>
              <a:t>ACI Standards</a:t>
            </a:r>
          </a:p>
        </p:txBody>
      </p:sp>
      <p:sp>
        <p:nvSpPr>
          <p:cNvPr id="3" name="Content Placeholder 2">
            <a:extLst>
              <a:ext uri="{FF2B5EF4-FFF2-40B4-BE49-F238E27FC236}">
                <a16:creationId xmlns:a16="http://schemas.microsoft.com/office/drawing/2014/main" id="{9ACC7D75-8DA7-081B-6865-3F481E9EF5A9}"/>
              </a:ext>
            </a:extLst>
          </p:cNvPr>
          <p:cNvSpPr>
            <a:spLocks noGrp="1"/>
          </p:cNvSpPr>
          <p:nvPr>
            <p:ph idx="1"/>
          </p:nvPr>
        </p:nvSpPr>
        <p:spPr/>
        <p:txBody>
          <a:bodyPr>
            <a:normAutofit/>
          </a:bodyPr>
          <a:lstStyle/>
          <a:p>
            <a:pPr marL="0" indent="0">
              <a:buNone/>
            </a:pPr>
            <a:r>
              <a:rPr lang="en-US" sz="3200" dirty="0"/>
              <a:t>3. Practitioner focus</a:t>
            </a:r>
          </a:p>
          <a:p>
            <a:pPr marL="0" indent="0">
              <a:buNone/>
            </a:pPr>
            <a:r>
              <a:rPr lang="en-US" sz="3200" dirty="0"/>
              <a:t>In order of design steps</a:t>
            </a:r>
          </a:p>
          <a:p>
            <a:pPr marL="0" indent="0">
              <a:buNone/>
            </a:pPr>
            <a:r>
              <a:rPr lang="en-US" sz="3200" dirty="0"/>
              <a:t>In-</a:t>
            </a:r>
            <a:r>
              <a:rPr lang="en-US" sz="3200" dirty="0" err="1"/>
              <a:t>lb</a:t>
            </a:r>
            <a:r>
              <a:rPr lang="en-US" sz="3200" dirty="0"/>
              <a:t> or SI</a:t>
            </a:r>
          </a:p>
        </p:txBody>
      </p:sp>
      <p:sp>
        <p:nvSpPr>
          <p:cNvPr id="5" name="TextBox 4">
            <a:extLst>
              <a:ext uri="{FF2B5EF4-FFF2-40B4-BE49-F238E27FC236}">
                <a16:creationId xmlns:a16="http://schemas.microsoft.com/office/drawing/2014/main" id="{4ED07344-2804-84A2-8E22-AD2CF2F84C9C}"/>
              </a:ext>
            </a:extLst>
          </p:cNvPr>
          <p:cNvSpPr txBox="1"/>
          <p:nvPr/>
        </p:nvSpPr>
        <p:spPr>
          <a:xfrm>
            <a:off x="6096000" y="620866"/>
            <a:ext cx="5622235" cy="461665"/>
          </a:xfrm>
          <a:prstGeom prst="rect">
            <a:avLst/>
          </a:prstGeom>
          <a:solidFill>
            <a:srgbClr val="0070C0"/>
          </a:solidFill>
        </p:spPr>
        <p:txBody>
          <a:bodyPr wrap="square" rtlCol="0">
            <a:spAutoFit/>
          </a:bodyPr>
          <a:lstStyle/>
          <a:p>
            <a:r>
              <a:rPr lang="en-US" sz="2400" b="1" dirty="0">
                <a:solidFill>
                  <a:schemeClr val="bg1"/>
                </a:solidFill>
              </a:rPr>
              <a:t>PART 1: GENERAL</a:t>
            </a:r>
          </a:p>
        </p:txBody>
      </p:sp>
      <p:sp>
        <p:nvSpPr>
          <p:cNvPr id="16" name="TextBox 15">
            <a:extLst>
              <a:ext uri="{FF2B5EF4-FFF2-40B4-BE49-F238E27FC236}">
                <a16:creationId xmlns:a16="http://schemas.microsoft.com/office/drawing/2014/main" id="{1435D213-4BD9-5153-AB80-B1CEF76F1CE3}"/>
              </a:ext>
            </a:extLst>
          </p:cNvPr>
          <p:cNvSpPr txBox="1"/>
          <p:nvPr/>
        </p:nvSpPr>
        <p:spPr>
          <a:xfrm>
            <a:off x="6096000" y="1092635"/>
            <a:ext cx="5622235" cy="461665"/>
          </a:xfrm>
          <a:prstGeom prst="rect">
            <a:avLst/>
          </a:prstGeom>
          <a:solidFill>
            <a:srgbClr val="FFC000"/>
          </a:solidFill>
        </p:spPr>
        <p:txBody>
          <a:bodyPr wrap="square" rtlCol="0">
            <a:spAutoFit/>
          </a:bodyPr>
          <a:lstStyle/>
          <a:p>
            <a:r>
              <a:rPr lang="en-US" sz="2400" b="1" dirty="0">
                <a:solidFill>
                  <a:schemeClr val="bg1"/>
                </a:solidFill>
              </a:rPr>
              <a:t>PART 2: LOADS &amp; ANALYSIS</a:t>
            </a:r>
          </a:p>
        </p:txBody>
      </p:sp>
      <p:sp>
        <p:nvSpPr>
          <p:cNvPr id="17" name="TextBox 16">
            <a:extLst>
              <a:ext uri="{FF2B5EF4-FFF2-40B4-BE49-F238E27FC236}">
                <a16:creationId xmlns:a16="http://schemas.microsoft.com/office/drawing/2014/main" id="{AA262436-BF1A-9798-76E8-5A3E550A2FA2}"/>
              </a:ext>
            </a:extLst>
          </p:cNvPr>
          <p:cNvSpPr txBox="1"/>
          <p:nvPr/>
        </p:nvSpPr>
        <p:spPr>
          <a:xfrm>
            <a:off x="6086056" y="4732641"/>
            <a:ext cx="5622235" cy="461665"/>
          </a:xfrm>
          <a:prstGeom prst="rect">
            <a:avLst/>
          </a:prstGeom>
          <a:solidFill>
            <a:srgbClr val="FFC000"/>
          </a:solidFill>
        </p:spPr>
        <p:txBody>
          <a:bodyPr wrap="square" rtlCol="0">
            <a:spAutoFit/>
          </a:bodyPr>
          <a:lstStyle/>
          <a:p>
            <a:r>
              <a:rPr lang="en-US" sz="2400" b="1" dirty="0">
                <a:solidFill>
                  <a:schemeClr val="bg1"/>
                </a:solidFill>
              </a:rPr>
              <a:t>PART 10: EVALUATION</a:t>
            </a:r>
          </a:p>
        </p:txBody>
      </p:sp>
      <p:sp>
        <p:nvSpPr>
          <p:cNvPr id="18" name="TextBox 17">
            <a:extLst>
              <a:ext uri="{FF2B5EF4-FFF2-40B4-BE49-F238E27FC236}">
                <a16:creationId xmlns:a16="http://schemas.microsoft.com/office/drawing/2014/main" id="{11AB4BF8-D8AE-124A-AEE8-3021BB84C552}"/>
              </a:ext>
            </a:extLst>
          </p:cNvPr>
          <p:cNvSpPr txBox="1"/>
          <p:nvPr/>
        </p:nvSpPr>
        <p:spPr>
          <a:xfrm>
            <a:off x="6086059" y="2023320"/>
            <a:ext cx="5622235" cy="461665"/>
          </a:xfrm>
          <a:prstGeom prst="rect">
            <a:avLst/>
          </a:prstGeom>
          <a:solidFill>
            <a:schemeClr val="bg1">
              <a:lumMod val="65000"/>
            </a:schemeClr>
          </a:solidFill>
        </p:spPr>
        <p:txBody>
          <a:bodyPr wrap="square" rtlCol="0">
            <a:spAutoFit/>
          </a:bodyPr>
          <a:lstStyle/>
          <a:p>
            <a:r>
              <a:rPr lang="en-US" sz="2400" b="1" dirty="0">
                <a:solidFill>
                  <a:schemeClr val="bg1"/>
                </a:solidFill>
              </a:rPr>
              <a:t>PART 4: JOINTS/CONNECTIONS/ANCHORS</a:t>
            </a:r>
          </a:p>
        </p:txBody>
      </p:sp>
      <p:sp>
        <p:nvSpPr>
          <p:cNvPr id="19" name="TextBox 18">
            <a:extLst>
              <a:ext uri="{FF2B5EF4-FFF2-40B4-BE49-F238E27FC236}">
                <a16:creationId xmlns:a16="http://schemas.microsoft.com/office/drawing/2014/main" id="{C5759C5C-7481-3F46-B4B6-5E9CCD70E138}"/>
              </a:ext>
            </a:extLst>
          </p:cNvPr>
          <p:cNvSpPr txBox="1"/>
          <p:nvPr/>
        </p:nvSpPr>
        <p:spPr>
          <a:xfrm>
            <a:off x="6086060" y="1554222"/>
            <a:ext cx="5622235" cy="461665"/>
          </a:xfrm>
          <a:prstGeom prst="rect">
            <a:avLst/>
          </a:prstGeom>
          <a:solidFill>
            <a:srgbClr val="00FF00"/>
          </a:solidFill>
        </p:spPr>
        <p:txBody>
          <a:bodyPr wrap="square" rtlCol="0">
            <a:spAutoFit/>
          </a:bodyPr>
          <a:lstStyle/>
          <a:p>
            <a:r>
              <a:rPr lang="en-US" sz="2400" b="1" dirty="0">
                <a:solidFill>
                  <a:schemeClr val="bg1"/>
                </a:solidFill>
              </a:rPr>
              <a:t>PART 3: MEMBERS (beams, columns, etc.)</a:t>
            </a:r>
          </a:p>
        </p:txBody>
      </p:sp>
      <p:sp>
        <p:nvSpPr>
          <p:cNvPr id="20" name="TextBox 19">
            <a:extLst>
              <a:ext uri="{FF2B5EF4-FFF2-40B4-BE49-F238E27FC236}">
                <a16:creationId xmlns:a16="http://schemas.microsoft.com/office/drawing/2014/main" id="{F9094633-7B28-810F-8B21-7214358709D3}"/>
              </a:ext>
            </a:extLst>
          </p:cNvPr>
          <p:cNvSpPr txBox="1"/>
          <p:nvPr/>
        </p:nvSpPr>
        <p:spPr>
          <a:xfrm>
            <a:off x="6095999" y="2482479"/>
            <a:ext cx="5622235" cy="461665"/>
          </a:xfrm>
          <a:prstGeom prst="rect">
            <a:avLst/>
          </a:prstGeom>
          <a:solidFill>
            <a:srgbClr val="0070C0"/>
          </a:solidFill>
        </p:spPr>
        <p:txBody>
          <a:bodyPr wrap="square" rtlCol="0">
            <a:spAutoFit/>
          </a:bodyPr>
          <a:lstStyle/>
          <a:p>
            <a:r>
              <a:rPr lang="en-US" sz="2400" b="1" dirty="0">
                <a:solidFill>
                  <a:schemeClr val="bg1"/>
                </a:solidFill>
              </a:rPr>
              <a:t>PART 5: EARTHQUAKE RESISTANCE</a:t>
            </a:r>
          </a:p>
        </p:txBody>
      </p:sp>
      <p:sp>
        <p:nvSpPr>
          <p:cNvPr id="21" name="TextBox 20">
            <a:extLst>
              <a:ext uri="{FF2B5EF4-FFF2-40B4-BE49-F238E27FC236}">
                <a16:creationId xmlns:a16="http://schemas.microsoft.com/office/drawing/2014/main" id="{929B9B5C-5C9F-2E22-A9C1-639435A28456}"/>
              </a:ext>
            </a:extLst>
          </p:cNvPr>
          <p:cNvSpPr txBox="1"/>
          <p:nvPr/>
        </p:nvSpPr>
        <p:spPr>
          <a:xfrm>
            <a:off x="6086055" y="5182856"/>
            <a:ext cx="5622235" cy="461665"/>
          </a:xfrm>
          <a:prstGeom prst="rect">
            <a:avLst/>
          </a:prstGeom>
          <a:solidFill>
            <a:srgbClr val="00FF00"/>
          </a:solidFill>
        </p:spPr>
        <p:txBody>
          <a:bodyPr wrap="square" rtlCol="0">
            <a:spAutoFit/>
          </a:bodyPr>
          <a:lstStyle/>
          <a:p>
            <a:r>
              <a:rPr lang="en-US" sz="2400" b="1" dirty="0">
                <a:solidFill>
                  <a:schemeClr val="bg1"/>
                </a:solidFill>
              </a:rPr>
              <a:t>PART 11: APPENDICES &amp; REFERENCES</a:t>
            </a:r>
          </a:p>
        </p:txBody>
      </p:sp>
      <p:sp>
        <p:nvSpPr>
          <p:cNvPr id="22" name="TextBox 21">
            <a:extLst>
              <a:ext uri="{FF2B5EF4-FFF2-40B4-BE49-F238E27FC236}">
                <a16:creationId xmlns:a16="http://schemas.microsoft.com/office/drawing/2014/main" id="{25EA7EA6-537F-714C-8A35-2AB7D5783EEA}"/>
              </a:ext>
            </a:extLst>
          </p:cNvPr>
          <p:cNvSpPr txBox="1"/>
          <p:nvPr/>
        </p:nvSpPr>
        <p:spPr>
          <a:xfrm>
            <a:off x="6086060" y="3832753"/>
            <a:ext cx="5622235" cy="461665"/>
          </a:xfrm>
          <a:prstGeom prst="rect">
            <a:avLst/>
          </a:prstGeom>
          <a:solidFill>
            <a:schemeClr val="bg1">
              <a:lumMod val="65000"/>
            </a:schemeClr>
          </a:solidFill>
        </p:spPr>
        <p:txBody>
          <a:bodyPr wrap="square" rtlCol="0">
            <a:spAutoFit/>
          </a:bodyPr>
          <a:lstStyle/>
          <a:p>
            <a:r>
              <a:rPr lang="en-US" sz="2400" b="1" dirty="0">
                <a:solidFill>
                  <a:schemeClr val="bg1"/>
                </a:solidFill>
              </a:rPr>
              <a:t>PART 8: REINFORCEMENT</a:t>
            </a:r>
          </a:p>
        </p:txBody>
      </p:sp>
      <p:sp>
        <p:nvSpPr>
          <p:cNvPr id="23" name="TextBox 22">
            <a:extLst>
              <a:ext uri="{FF2B5EF4-FFF2-40B4-BE49-F238E27FC236}">
                <a16:creationId xmlns:a16="http://schemas.microsoft.com/office/drawing/2014/main" id="{EA0B8232-FBB6-E7E4-BDBE-CCB7FC316EBE}"/>
              </a:ext>
            </a:extLst>
          </p:cNvPr>
          <p:cNvSpPr txBox="1"/>
          <p:nvPr/>
        </p:nvSpPr>
        <p:spPr>
          <a:xfrm>
            <a:off x="6086058" y="4288137"/>
            <a:ext cx="5622235" cy="461665"/>
          </a:xfrm>
          <a:prstGeom prst="rect">
            <a:avLst/>
          </a:prstGeom>
          <a:solidFill>
            <a:srgbClr val="0070C0"/>
          </a:solidFill>
        </p:spPr>
        <p:txBody>
          <a:bodyPr wrap="square" rtlCol="0">
            <a:spAutoFit/>
          </a:bodyPr>
          <a:lstStyle/>
          <a:p>
            <a:r>
              <a:rPr lang="en-US" sz="2400" b="1" dirty="0">
                <a:solidFill>
                  <a:schemeClr val="bg1"/>
                </a:solidFill>
              </a:rPr>
              <a:t>PART 9: CONSTRUCTION</a:t>
            </a:r>
          </a:p>
        </p:txBody>
      </p:sp>
      <p:sp>
        <p:nvSpPr>
          <p:cNvPr id="24" name="TextBox 23">
            <a:extLst>
              <a:ext uri="{FF2B5EF4-FFF2-40B4-BE49-F238E27FC236}">
                <a16:creationId xmlns:a16="http://schemas.microsoft.com/office/drawing/2014/main" id="{B180F0FB-2CA6-53AB-227E-74283F3DA665}"/>
              </a:ext>
            </a:extLst>
          </p:cNvPr>
          <p:cNvSpPr txBox="1"/>
          <p:nvPr/>
        </p:nvSpPr>
        <p:spPr>
          <a:xfrm>
            <a:off x="6105938" y="2946572"/>
            <a:ext cx="5622235" cy="461665"/>
          </a:xfrm>
          <a:prstGeom prst="rect">
            <a:avLst/>
          </a:prstGeom>
          <a:solidFill>
            <a:srgbClr val="FFC000"/>
          </a:solidFill>
        </p:spPr>
        <p:txBody>
          <a:bodyPr wrap="square" rtlCol="0">
            <a:spAutoFit/>
          </a:bodyPr>
          <a:lstStyle/>
          <a:p>
            <a:r>
              <a:rPr lang="en-US" sz="2400" b="1" dirty="0">
                <a:solidFill>
                  <a:schemeClr val="bg1"/>
                </a:solidFill>
              </a:rPr>
              <a:t>PART 6: MATERIALS &amp; DURABILITY</a:t>
            </a:r>
          </a:p>
        </p:txBody>
      </p:sp>
      <p:sp>
        <p:nvSpPr>
          <p:cNvPr id="25" name="TextBox 24">
            <a:extLst>
              <a:ext uri="{FF2B5EF4-FFF2-40B4-BE49-F238E27FC236}">
                <a16:creationId xmlns:a16="http://schemas.microsoft.com/office/drawing/2014/main" id="{AD54B70C-740B-F27F-2208-ECA50289888B}"/>
              </a:ext>
            </a:extLst>
          </p:cNvPr>
          <p:cNvSpPr txBox="1"/>
          <p:nvPr/>
        </p:nvSpPr>
        <p:spPr>
          <a:xfrm>
            <a:off x="6095997" y="3393418"/>
            <a:ext cx="5622235" cy="461665"/>
          </a:xfrm>
          <a:prstGeom prst="rect">
            <a:avLst/>
          </a:prstGeom>
          <a:solidFill>
            <a:srgbClr val="00FF00"/>
          </a:solidFill>
        </p:spPr>
        <p:txBody>
          <a:bodyPr wrap="square" rtlCol="0">
            <a:spAutoFit/>
          </a:bodyPr>
          <a:lstStyle/>
          <a:p>
            <a:r>
              <a:rPr lang="en-US" sz="2400" b="1" dirty="0">
                <a:solidFill>
                  <a:schemeClr val="bg1"/>
                </a:solidFill>
              </a:rPr>
              <a:t>PART 7: STRENGTH &amp; SERVICEABILITY</a:t>
            </a:r>
          </a:p>
        </p:txBody>
      </p:sp>
      <p:pic>
        <p:nvPicPr>
          <p:cNvPr id="34" name="Audio 33">
            <a:hlinkClick r:id="" action="ppaction://media"/>
            <a:extLst>
              <a:ext uri="{FF2B5EF4-FFF2-40B4-BE49-F238E27FC236}">
                <a16:creationId xmlns:a16="http://schemas.microsoft.com/office/drawing/2014/main" id="{748F7540-16BC-283B-C55F-AF11D07C854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2656" t="-160938" r="-322656" b="-160938"/>
          <a:stretch>
            <a:fillRect/>
          </a:stretch>
        </p:blipFill>
        <p:spPr>
          <a:xfrm>
            <a:off x="9163050" y="5143500"/>
            <a:ext cx="3028949" cy="1714500"/>
          </a:xfrm>
          <a:prstGeom prst="rect">
            <a:avLst/>
          </a:prstGeom>
        </p:spPr>
      </p:pic>
    </p:spTree>
    <p:extLst>
      <p:ext uri="{BB962C8B-B14F-4D97-AF65-F5344CB8AC3E}">
        <p14:creationId xmlns:p14="http://schemas.microsoft.com/office/powerpoint/2010/main" val="3291305574"/>
      </p:ext>
    </p:extLst>
  </p:cSld>
  <p:clrMapOvr>
    <a:masterClrMapping/>
  </p:clrMapOvr>
  <mc:AlternateContent xmlns:mc="http://schemas.openxmlformats.org/markup-compatibility/2006">
    <mc:Choice xmlns:p14="http://schemas.microsoft.com/office/powerpoint/2010/main" Requires="p14">
      <p:transition spd="slow" p14:dur="2000" advTm="19674"/>
    </mc:Choice>
    <mc:Fallback>
      <p:transition spd="slow" advTm="19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96CA-C79A-3F7C-B9FD-F3BFA8BDF559}"/>
              </a:ext>
            </a:extLst>
          </p:cNvPr>
          <p:cNvSpPr>
            <a:spLocks noGrp="1"/>
          </p:cNvSpPr>
          <p:nvPr>
            <p:ph type="title"/>
          </p:nvPr>
        </p:nvSpPr>
        <p:spPr/>
        <p:txBody>
          <a:bodyPr/>
          <a:lstStyle/>
          <a:p>
            <a:r>
              <a:rPr lang="en-US" dirty="0"/>
              <a:t>ACI Standards</a:t>
            </a:r>
          </a:p>
        </p:txBody>
      </p:sp>
      <p:sp>
        <p:nvSpPr>
          <p:cNvPr id="3" name="Content Placeholder 2">
            <a:extLst>
              <a:ext uri="{FF2B5EF4-FFF2-40B4-BE49-F238E27FC236}">
                <a16:creationId xmlns:a16="http://schemas.microsoft.com/office/drawing/2014/main" id="{9ACC7D75-8DA7-081B-6865-3F481E9EF5A9}"/>
              </a:ext>
            </a:extLst>
          </p:cNvPr>
          <p:cNvSpPr>
            <a:spLocks noGrp="1"/>
          </p:cNvSpPr>
          <p:nvPr>
            <p:ph idx="1"/>
          </p:nvPr>
        </p:nvSpPr>
        <p:spPr/>
        <p:txBody>
          <a:bodyPr>
            <a:normAutofit/>
          </a:bodyPr>
          <a:lstStyle/>
          <a:p>
            <a:pPr marL="0" indent="0">
              <a:buNone/>
            </a:pPr>
            <a:r>
              <a:rPr lang="en-US" sz="3200" dirty="0"/>
              <a:t>4. Regular updates</a:t>
            </a:r>
          </a:p>
          <a:p>
            <a:pPr marL="0" indent="0">
              <a:buNone/>
            </a:pPr>
            <a:r>
              <a:rPr lang="en-US" sz="3200" dirty="0"/>
              <a:t>New research</a:t>
            </a:r>
          </a:p>
          <a:p>
            <a:pPr marL="0" indent="0">
              <a:buNone/>
            </a:pPr>
            <a:r>
              <a:rPr lang="en-US" sz="3200" dirty="0"/>
              <a:t>Construction practices </a:t>
            </a:r>
          </a:p>
          <a:p>
            <a:pPr marL="0" indent="0">
              <a:buNone/>
            </a:pPr>
            <a:r>
              <a:rPr lang="en-US" sz="3200" dirty="0"/>
              <a:t>Tragic events</a:t>
            </a:r>
          </a:p>
          <a:p>
            <a:pPr marL="0" indent="0">
              <a:buNone/>
            </a:pPr>
            <a:r>
              <a:rPr lang="en-US" sz="3200" dirty="0"/>
              <a:t>New materials</a:t>
            </a:r>
          </a:p>
          <a:p>
            <a:pPr marL="0" indent="0">
              <a:buNone/>
            </a:pPr>
            <a:r>
              <a:rPr lang="en-US" sz="3200" dirty="0"/>
              <a:t>More powerful analytical tools</a:t>
            </a:r>
          </a:p>
        </p:txBody>
      </p:sp>
      <p:pic>
        <p:nvPicPr>
          <p:cNvPr id="5" name="Picture 4">
            <a:extLst>
              <a:ext uri="{FF2B5EF4-FFF2-40B4-BE49-F238E27FC236}">
                <a16:creationId xmlns:a16="http://schemas.microsoft.com/office/drawing/2014/main" id="{01F17790-A986-BD80-75DA-C10183742D37}"/>
              </a:ext>
            </a:extLst>
          </p:cNvPr>
          <p:cNvPicPr>
            <a:picLocks noChangeAspect="1"/>
          </p:cNvPicPr>
          <p:nvPr/>
        </p:nvPicPr>
        <p:blipFill>
          <a:blip r:embed="rId5"/>
          <a:stretch>
            <a:fillRect/>
          </a:stretch>
        </p:blipFill>
        <p:spPr>
          <a:xfrm>
            <a:off x="5402211" y="365125"/>
            <a:ext cx="4596553" cy="3447415"/>
          </a:xfrm>
          <a:prstGeom prst="rect">
            <a:avLst/>
          </a:prstGeom>
        </p:spPr>
      </p:pic>
      <p:pic>
        <p:nvPicPr>
          <p:cNvPr id="6" name="Picture 5">
            <a:extLst>
              <a:ext uri="{FF2B5EF4-FFF2-40B4-BE49-F238E27FC236}">
                <a16:creationId xmlns:a16="http://schemas.microsoft.com/office/drawing/2014/main" id="{0C571A16-4541-5ECC-5F43-23925349FA5D}"/>
              </a:ext>
            </a:extLst>
          </p:cNvPr>
          <p:cNvPicPr>
            <a:picLocks noChangeAspect="1"/>
          </p:cNvPicPr>
          <p:nvPr/>
        </p:nvPicPr>
        <p:blipFill rotWithShape="1">
          <a:blip r:embed="rId6"/>
          <a:srcRect b="20690"/>
          <a:stretch/>
        </p:blipFill>
        <p:spPr>
          <a:xfrm>
            <a:off x="7537173" y="3137768"/>
            <a:ext cx="4270514" cy="2540189"/>
          </a:xfrm>
          <a:prstGeom prst="rect">
            <a:avLst/>
          </a:prstGeom>
        </p:spPr>
      </p:pic>
      <p:pic>
        <p:nvPicPr>
          <p:cNvPr id="33" name="Audio 32">
            <a:hlinkClick r:id="" action="ppaction://media"/>
            <a:extLst>
              <a:ext uri="{FF2B5EF4-FFF2-40B4-BE49-F238E27FC236}">
                <a16:creationId xmlns:a16="http://schemas.microsoft.com/office/drawing/2014/main" id="{B3609D1B-F30B-43A0-2684-021B72A2E63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2656" t="-160938" r="-322656" b="-160938"/>
          <a:stretch>
            <a:fillRect/>
          </a:stretch>
        </p:blipFill>
        <p:spPr>
          <a:xfrm>
            <a:off x="9163050" y="5143500"/>
            <a:ext cx="3028949" cy="1714500"/>
          </a:xfrm>
          <a:prstGeom prst="rect">
            <a:avLst/>
          </a:prstGeom>
        </p:spPr>
      </p:pic>
    </p:spTree>
    <p:extLst>
      <p:ext uri="{BB962C8B-B14F-4D97-AF65-F5344CB8AC3E}">
        <p14:creationId xmlns:p14="http://schemas.microsoft.com/office/powerpoint/2010/main" val="2131187541"/>
      </p:ext>
    </p:extLst>
  </p:cSld>
  <p:clrMapOvr>
    <a:masterClrMapping/>
  </p:clrMapOvr>
  <mc:AlternateContent xmlns:mc="http://schemas.openxmlformats.org/markup-compatibility/2006">
    <mc:Choice xmlns:p14="http://schemas.microsoft.com/office/powerpoint/2010/main" Requires="p14">
      <p:transition spd="slow" p14:dur="2000" advTm="33306"/>
    </mc:Choice>
    <mc:Fallback>
      <p:transition spd="slow" advTm="33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96CA-C79A-3F7C-B9FD-F3BFA8BDF559}"/>
              </a:ext>
            </a:extLst>
          </p:cNvPr>
          <p:cNvSpPr>
            <a:spLocks noGrp="1"/>
          </p:cNvSpPr>
          <p:nvPr>
            <p:ph type="title"/>
          </p:nvPr>
        </p:nvSpPr>
        <p:spPr/>
        <p:txBody>
          <a:bodyPr/>
          <a:lstStyle/>
          <a:p>
            <a:r>
              <a:rPr lang="en-US" dirty="0"/>
              <a:t>ACI Standards</a:t>
            </a:r>
          </a:p>
        </p:txBody>
      </p:sp>
      <p:sp>
        <p:nvSpPr>
          <p:cNvPr id="3" name="Content Placeholder 2">
            <a:extLst>
              <a:ext uri="{FF2B5EF4-FFF2-40B4-BE49-F238E27FC236}">
                <a16:creationId xmlns:a16="http://schemas.microsoft.com/office/drawing/2014/main" id="{9ACC7D75-8DA7-081B-6865-3F481E9EF5A9}"/>
              </a:ext>
            </a:extLst>
          </p:cNvPr>
          <p:cNvSpPr>
            <a:spLocks noGrp="1"/>
          </p:cNvSpPr>
          <p:nvPr>
            <p:ph idx="1"/>
          </p:nvPr>
        </p:nvSpPr>
        <p:spPr/>
        <p:txBody>
          <a:bodyPr>
            <a:normAutofit/>
          </a:bodyPr>
          <a:lstStyle/>
          <a:p>
            <a:pPr marL="0" indent="0">
              <a:buNone/>
            </a:pPr>
            <a:r>
              <a:rPr lang="en-US" sz="3200" dirty="0"/>
              <a:t>5. Applicable to many structures</a:t>
            </a:r>
          </a:p>
        </p:txBody>
      </p:sp>
      <p:pic>
        <p:nvPicPr>
          <p:cNvPr id="5" name="Picture 4">
            <a:extLst>
              <a:ext uri="{FF2B5EF4-FFF2-40B4-BE49-F238E27FC236}">
                <a16:creationId xmlns:a16="http://schemas.microsoft.com/office/drawing/2014/main" id="{ACBCD0BC-BDCD-F9A3-AC38-A532CCBF239F}"/>
              </a:ext>
            </a:extLst>
          </p:cNvPr>
          <p:cNvPicPr>
            <a:picLocks noChangeAspect="1"/>
          </p:cNvPicPr>
          <p:nvPr/>
        </p:nvPicPr>
        <p:blipFill>
          <a:blip r:embed="rId5"/>
          <a:stretch>
            <a:fillRect/>
          </a:stretch>
        </p:blipFill>
        <p:spPr>
          <a:xfrm>
            <a:off x="9160181" y="261823"/>
            <a:ext cx="2737341" cy="3968840"/>
          </a:xfrm>
          <a:prstGeom prst="rect">
            <a:avLst/>
          </a:prstGeom>
        </p:spPr>
      </p:pic>
      <p:pic>
        <p:nvPicPr>
          <p:cNvPr id="6" name="Picture 5">
            <a:extLst>
              <a:ext uri="{FF2B5EF4-FFF2-40B4-BE49-F238E27FC236}">
                <a16:creationId xmlns:a16="http://schemas.microsoft.com/office/drawing/2014/main" id="{045ECC38-7756-295D-24B5-964A198C45A6}"/>
              </a:ext>
            </a:extLst>
          </p:cNvPr>
          <p:cNvPicPr>
            <a:picLocks noChangeAspect="1"/>
          </p:cNvPicPr>
          <p:nvPr/>
        </p:nvPicPr>
        <p:blipFill>
          <a:blip r:embed="rId6"/>
          <a:stretch>
            <a:fillRect/>
          </a:stretch>
        </p:blipFill>
        <p:spPr>
          <a:xfrm>
            <a:off x="6520810" y="3417784"/>
            <a:ext cx="2639371" cy="1508212"/>
          </a:xfrm>
          <a:prstGeom prst="rect">
            <a:avLst/>
          </a:prstGeom>
        </p:spPr>
      </p:pic>
      <p:pic>
        <p:nvPicPr>
          <p:cNvPr id="7" name="Picture 6">
            <a:extLst>
              <a:ext uri="{FF2B5EF4-FFF2-40B4-BE49-F238E27FC236}">
                <a16:creationId xmlns:a16="http://schemas.microsoft.com/office/drawing/2014/main" id="{A2269851-1159-BDF6-A846-7FC5E4D5D0F8}"/>
              </a:ext>
            </a:extLst>
          </p:cNvPr>
          <p:cNvPicPr>
            <a:picLocks noChangeAspect="1"/>
          </p:cNvPicPr>
          <p:nvPr/>
        </p:nvPicPr>
        <p:blipFill>
          <a:blip r:embed="rId7"/>
          <a:stretch>
            <a:fillRect/>
          </a:stretch>
        </p:blipFill>
        <p:spPr>
          <a:xfrm>
            <a:off x="9160181" y="4243047"/>
            <a:ext cx="2737341" cy="2059964"/>
          </a:xfrm>
          <a:prstGeom prst="rect">
            <a:avLst/>
          </a:prstGeom>
        </p:spPr>
      </p:pic>
      <p:pic>
        <p:nvPicPr>
          <p:cNvPr id="8" name="Picture 7">
            <a:extLst>
              <a:ext uri="{FF2B5EF4-FFF2-40B4-BE49-F238E27FC236}">
                <a16:creationId xmlns:a16="http://schemas.microsoft.com/office/drawing/2014/main" id="{3FBD0FDC-1B14-EA9F-63D5-E11D9C559AC3}"/>
              </a:ext>
            </a:extLst>
          </p:cNvPr>
          <p:cNvPicPr>
            <a:picLocks noChangeAspect="1"/>
          </p:cNvPicPr>
          <p:nvPr/>
        </p:nvPicPr>
        <p:blipFill>
          <a:blip r:embed="rId8"/>
          <a:stretch>
            <a:fillRect/>
          </a:stretch>
        </p:blipFill>
        <p:spPr>
          <a:xfrm>
            <a:off x="514888" y="2576460"/>
            <a:ext cx="1775831" cy="1522141"/>
          </a:xfrm>
          <a:prstGeom prst="rect">
            <a:avLst/>
          </a:prstGeom>
        </p:spPr>
      </p:pic>
      <p:pic>
        <p:nvPicPr>
          <p:cNvPr id="10" name="Picture 9">
            <a:extLst>
              <a:ext uri="{FF2B5EF4-FFF2-40B4-BE49-F238E27FC236}">
                <a16:creationId xmlns:a16="http://schemas.microsoft.com/office/drawing/2014/main" id="{E6E64296-69A0-7471-DEAE-1C14FE4B7957}"/>
              </a:ext>
            </a:extLst>
          </p:cNvPr>
          <p:cNvPicPr>
            <a:picLocks noChangeAspect="1"/>
          </p:cNvPicPr>
          <p:nvPr/>
        </p:nvPicPr>
        <p:blipFill>
          <a:blip r:embed="rId9"/>
          <a:stretch>
            <a:fillRect/>
          </a:stretch>
        </p:blipFill>
        <p:spPr>
          <a:xfrm>
            <a:off x="2290720" y="2589110"/>
            <a:ext cx="2008046" cy="1473919"/>
          </a:xfrm>
          <a:prstGeom prst="rect">
            <a:avLst/>
          </a:prstGeom>
        </p:spPr>
      </p:pic>
      <p:pic>
        <p:nvPicPr>
          <p:cNvPr id="11" name="Picture 10">
            <a:extLst>
              <a:ext uri="{FF2B5EF4-FFF2-40B4-BE49-F238E27FC236}">
                <a16:creationId xmlns:a16="http://schemas.microsoft.com/office/drawing/2014/main" id="{A56EE9A2-9624-F941-32CA-B1D28FDB25EF}"/>
              </a:ext>
            </a:extLst>
          </p:cNvPr>
          <p:cNvPicPr>
            <a:picLocks noChangeAspect="1"/>
          </p:cNvPicPr>
          <p:nvPr/>
        </p:nvPicPr>
        <p:blipFill>
          <a:blip r:embed="rId10"/>
          <a:stretch>
            <a:fillRect/>
          </a:stretch>
        </p:blipFill>
        <p:spPr>
          <a:xfrm>
            <a:off x="6544770" y="261823"/>
            <a:ext cx="2615411" cy="1659486"/>
          </a:xfrm>
          <a:prstGeom prst="rect">
            <a:avLst/>
          </a:prstGeom>
        </p:spPr>
      </p:pic>
      <p:pic>
        <p:nvPicPr>
          <p:cNvPr id="13" name="Picture 12">
            <a:extLst>
              <a:ext uri="{FF2B5EF4-FFF2-40B4-BE49-F238E27FC236}">
                <a16:creationId xmlns:a16="http://schemas.microsoft.com/office/drawing/2014/main" id="{00DD6FB8-5EBE-4A2C-73BD-E9478D316D1B}"/>
              </a:ext>
            </a:extLst>
          </p:cNvPr>
          <p:cNvPicPr>
            <a:picLocks noChangeAspect="1"/>
          </p:cNvPicPr>
          <p:nvPr/>
        </p:nvPicPr>
        <p:blipFill>
          <a:blip r:embed="rId11"/>
          <a:stretch>
            <a:fillRect/>
          </a:stretch>
        </p:blipFill>
        <p:spPr>
          <a:xfrm>
            <a:off x="508537" y="4063029"/>
            <a:ext cx="2875658" cy="1508212"/>
          </a:xfrm>
          <a:prstGeom prst="rect">
            <a:avLst/>
          </a:prstGeom>
        </p:spPr>
      </p:pic>
      <p:pic>
        <p:nvPicPr>
          <p:cNvPr id="14" name="Picture 13">
            <a:extLst>
              <a:ext uri="{FF2B5EF4-FFF2-40B4-BE49-F238E27FC236}">
                <a16:creationId xmlns:a16="http://schemas.microsoft.com/office/drawing/2014/main" id="{3DED430C-DD17-0684-D991-983F73D4C02F}"/>
              </a:ext>
            </a:extLst>
          </p:cNvPr>
          <p:cNvPicPr>
            <a:picLocks noChangeAspect="1"/>
          </p:cNvPicPr>
          <p:nvPr/>
        </p:nvPicPr>
        <p:blipFill>
          <a:blip r:embed="rId12"/>
          <a:stretch>
            <a:fillRect/>
          </a:stretch>
        </p:blipFill>
        <p:spPr>
          <a:xfrm>
            <a:off x="6544770" y="1913982"/>
            <a:ext cx="2615411" cy="1474505"/>
          </a:xfrm>
          <a:prstGeom prst="rect">
            <a:avLst/>
          </a:prstGeom>
        </p:spPr>
      </p:pic>
      <p:pic>
        <p:nvPicPr>
          <p:cNvPr id="15" name="Picture 14">
            <a:extLst>
              <a:ext uri="{FF2B5EF4-FFF2-40B4-BE49-F238E27FC236}">
                <a16:creationId xmlns:a16="http://schemas.microsoft.com/office/drawing/2014/main" id="{982B9945-A169-C113-BE48-C1158B968460}"/>
              </a:ext>
            </a:extLst>
          </p:cNvPr>
          <p:cNvPicPr>
            <a:picLocks noChangeAspect="1"/>
          </p:cNvPicPr>
          <p:nvPr/>
        </p:nvPicPr>
        <p:blipFill>
          <a:blip r:embed="rId13"/>
          <a:stretch>
            <a:fillRect/>
          </a:stretch>
        </p:blipFill>
        <p:spPr>
          <a:xfrm>
            <a:off x="4298765" y="2576461"/>
            <a:ext cx="2246005" cy="1522142"/>
          </a:xfrm>
          <a:prstGeom prst="rect">
            <a:avLst/>
          </a:prstGeom>
        </p:spPr>
      </p:pic>
      <p:pic>
        <p:nvPicPr>
          <p:cNvPr id="9" name="Picture 8">
            <a:extLst>
              <a:ext uri="{FF2B5EF4-FFF2-40B4-BE49-F238E27FC236}">
                <a16:creationId xmlns:a16="http://schemas.microsoft.com/office/drawing/2014/main" id="{4F258BEB-1786-FC87-D83A-8FA71B5534A9}"/>
              </a:ext>
            </a:extLst>
          </p:cNvPr>
          <p:cNvPicPr>
            <a:picLocks noChangeAspect="1"/>
          </p:cNvPicPr>
          <p:nvPr/>
        </p:nvPicPr>
        <p:blipFill>
          <a:blip r:embed="rId14"/>
          <a:stretch>
            <a:fillRect/>
          </a:stretch>
        </p:blipFill>
        <p:spPr>
          <a:xfrm>
            <a:off x="3240156" y="4063029"/>
            <a:ext cx="3354309" cy="1533207"/>
          </a:xfrm>
          <a:prstGeom prst="rect">
            <a:avLst/>
          </a:prstGeom>
        </p:spPr>
      </p:pic>
      <p:pic>
        <p:nvPicPr>
          <p:cNvPr id="31" name="Audio 30">
            <a:hlinkClick r:id="" action="ppaction://media"/>
            <a:extLst>
              <a:ext uri="{FF2B5EF4-FFF2-40B4-BE49-F238E27FC236}">
                <a16:creationId xmlns:a16="http://schemas.microsoft.com/office/drawing/2014/main" id="{522EA974-18CB-50E8-6FF7-AE3D5453DE72}"/>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322656" t="-160938" r="-322656" b="-160938"/>
          <a:stretch>
            <a:fillRect/>
          </a:stretch>
        </p:blipFill>
        <p:spPr>
          <a:xfrm>
            <a:off x="9163050" y="5143500"/>
            <a:ext cx="3028949" cy="1714500"/>
          </a:xfrm>
          <a:prstGeom prst="rect">
            <a:avLst/>
          </a:prstGeom>
        </p:spPr>
      </p:pic>
    </p:spTree>
    <p:extLst>
      <p:ext uri="{BB962C8B-B14F-4D97-AF65-F5344CB8AC3E}">
        <p14:creationId xmlns:p14="http://schemas.microsoft.com/office/powerpoint/2010/main" val="668160895"/>
      </p:ext>
    </p:extLst>
  </p:cSld>
  <p:clrMapOvr>
    <a:masterClrMapping/>
  </p:clrMapOvr>
  <mc:AlternateContent xmlns:mc="http://schemas.openxmlformats.org/markup-compatibility/2006">
    <mc:Choice xmlns:p14="http://schemas.microsoft.com/office/powerpoint/2010/main" Requires="p14">
      <p:transition spd="slow" p14:dur="2000" advTm="32781"/>
    </mc:Choice>
    <mc:Fallback>
      <p:transition spd="slow" advTm="32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96CA-C79A-3F7C-B9FD-F3BFA8BDF559}"/>
              </a:ext>
            </a:extLst>
          </p:cNvPr>
          <p:cNvSpPr>
            <a:spLocks noGrp="1"/>
          </p:cNvSpPr>
          <p:nvPr>
            <p:ph type="title"/>
          </p:nvPr>
        </p:nvSpPr>
        <p:spPr/>
        <p:txBody>
          <a:bodyPr/>
          <a:lstStyle/>
          <a:p>
            <a:r>
              <a:rPr lang="en-US" dirty="0"/>
              <a:t>ACI Standards</a:t>
            </a:r>
          </a:p>
        </p:txBody>
      </p:sp>
      <p:sp>
        <p:nvSpPr>
          <p:cNvPr id="3" name="Content Placeholder 2">
            <a:extLst>
              <a:ext uri="{FF2B5EF4-FFF2-40B4-BE49-F238E27FC236}">
                <a16:creationId xmlns:a16="http://schemas.microsoft.com/office/drawing/2014/main" id="{9ACC7D75-8DA7-081B-6865-3F481E9EF5A9}"/>
              </a:ext>
            </a:extLst>
          </p:cNvPr>
          <p:cNvSpPr>
            <a:spLocks noGrp="1"/>
          </p:cNvSpPr>
          <p:nvPr>
            <p:ph idx="1"/>
          </p:nvPr>
        </p:nvSpPr>
        <p:spPr/>
        <p:txBody>
          <a:bodyPr>
            <a:normAutofit/>
          </a:bodyPr>
          <a:lstStyle/>
          <a:p>
            <a:pPr marL="0" indent="0">
              <a:buNone/>
            </a:pPr>
            <a:r>
              <a:rPr lang="en-US" sz="3200" dirty="0"/>
              <a:t>6. Efficient use of financial and human resources</a:t>
            </a:r>
          </a:p>
          <a:p>
            <a:pPr marL="0" indent="0">
              <a:buNone/>
            </a:pPr>
            <a:r>
              <a:rPr lang="en-US" sz="3200" dirty="0"/>
              <a:t>Adoption with or without modifications</a:t>
            </a:r>
          </a:p>
        </p:txBody>
      </p:sp>
      <p:pic>
        <p:nvPicPr>
          <p:cNvPr id="6" name="Picture 5">
            <a:extLst>
              <a:ext uri="{FF2B5EF4-FFF2-40B4-BE49-F238E27FC236}">
                <a16:creationId xmlns:a16="http://schemas.microsoft.com/office/drawing/2014/main" id="{9F6BA6AD-D25B-729F-5153-45BBF243E75F}"/>
              </a:ext>
            </a:extLst>
          </p:cNvPr>
          <p:cNvPicPr>
            <a:picLocks noChangeAspect="1"/>
          </p:cNvPicPr>
          <p:nvPr/>
        </p:nvPicPr>
        <p:blipFill rotWithShape="1">
          <a:blip r:embed="rId5"/>
          <a:srcRect l="62417" t="51922" r="23206" b="38489"/>
          <a:stretch/>
        </p:blipFill>
        <p:spPr>
          <a:xfrm>
            <a:off x="1170989" y="3230217"/>
            <a:ext cx="9768139" cy="1832459"/>
          </a:xfrm>
          <a:prstGeom prst="rect">
            <a:avLst/>
          </a:prstGeom>
        </p:spPr>
      </p:pic>
      <p:sp>
        <p:nvSpPr>
          <p:cNvPr id="7" name="Rectangle 6">
            <a:extLst>
              <a:ext uri="{FF2B5EF4-FFF2-40B4-BE49-F238E27FC236}">
                <a16:creationId xmlns:a16="http://schemas.microsoft.com/office/drawing/2014/main" id="{314F84E3-BF7A-050B-3470-8582223F7190}"/>
              </a:ext>
            </a:extLst>
          </p:cNvPr>
          <p:cNvSpPr/>
          <p:nvPr/>
        </p:nvSpPr>
        <p:spPr>
          <a:xfrm>
            <a:off x="5844209" y="4591878"/>
            <a:ext cx="4919869" cy="367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Audio 23">
            <a:hlinkClick r:id="" action="ppaction://media"/>
            <a:extLst>
              <a:ext uri="{FF2B5EF4-FFF2-40B4-BE49-F238E27FC236}">
                <a16:creationId xmlns:a16="http://schemas.microsoft.com/office/drawing/2014/main" id="{856D451B-3012-8254-FB18-140C8EAE04E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2656" t="-160938" r="-322656" b="-160938"/>
          <a:stretch>
            <a:fillRect/>
          </a:stretch>
        </p:blipFill>
        <p:spPr>
          <a:xfrm>
            <a:off x="9163050" y="5143500"/>
            <a:ext cx="3028949" cy="1714500"/>
          </a:xfrm>
          <a:prstGeom prst="rect">
            <a:avLst/>
          </a:prstGeom>
        </p:spPr>
      </p:pic>
    </p:spTree>
    <p:extLst>
      <p:ext uri="{BB962C8B-B14F-4D97-AF65-F5344CB8AC3E}">
        <p14:creationId xmlns:p14="http://schemas.microsoft.com/office/powerpoint/2010/main" val="1203621924"/>
      </p:ext>
    </p:extLst>
  </p:cSld>
  <p:clrMapOvr>
    <a:masterClrMapping/>
  </p:clrMapOvr>
  <mc:AlternateContent xmlns:mc="http://schemas.openxmlformats.org/markup-compatibility/2006">
    <mc:Choice xmlns:p14="http://schemas.microsoft.com/office/powerpoint/2010/main" Requires="p14">
      <p:transition spd="slow" p14:dur="2000" advTm="47984"/>
    </mc:Choice>
    <mc:Fallback>
      <p:transition spd="slow" advTm="47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96CA-C79A-3F7C-B9FD-F3BFA8BDF559}"/>
              </a:ext>
            </a:extLst>
          </p:cNvPr>
          <p:cNvSpPr>
            <a:spLocks noGrp="1"/>
          </p:cNvSpPr>
          <p:nvPr>
            <p:ph type="title"/>
          </p:nvPr>
        </p:nvSpPr>
        <p:spPr/>
        <p:txBody>
          <a:bodyPr/>
          <a:lstStyle/>
          <a:p>
            <a:r>
              <a:rPr lang="en-US" dirty="0"/>
              <a:t>ACI Standards</a:t>
            </a:r>
          </a:p>
        </p:txBody>
      </p:sp>
      <p:sp>
        <p:nvSpPr>
          <p:cNvPr id="3" name="Content Placeholder 2">
            <a:extLst>
              <a:ext uri="{FF2B5EF4-FFF2-40B4-BE49-F238E27FC236}">
                <a16:creationId xmlns:a16="http://schemas.microsoft.com/office/drawing/2014/main" id="{9ACC7D75-8DA7-081B-6865-3F481E9EF5A9}"/>
              </a:ext>
            </a:extLst>
          </p:cNvPr>
          <p:cNvSpPr>
            <a:spLocks noGrp="1"/>
          </p:cNvSpPr>
          <p:nvPr>
            <p:ph idx="1"/>
          </p:nvPr>
        </p:nvSpPr>
        <p:spPr/>
        <p:txBody>
          <a:bodyPr>
            <a:normAutofit/>
          </a:bodyPr>
          <a:lstStyle/>
          <a:p>
            <a:pPr marL="0" indent="0">
              <a:buNone/>
            </a:pPr>
            <a:r>
              <a:rPr lang="en-US" sz="3200" dirty="0"/>
              <a:t>7. Worldwide</a:t>
            </a:r>
          </a:p>
          <a:p>
            <a:pPr marL="0" indent="0">
              <a:buNone/>
            </a:pPr>
            <a:r>
              <a:rPr lang="en-US" sz="3200" dirty="0"/>
              <a:t>usage</a:t>
            </a:r>
          </a:p>
        </p:txBody>
      </p:sp>
      <p:sp>
        <p:nvSpPr>
          <p:cNvPr id="12" name="Rectangle 11">
            <a:extLst>
              <a:ext uri="{FF2B5EF4-FFF2-40B4-BE49-F238E27FC236}">
                <a16:creationId xmlns:a16="http://schemas.microsoft.com/office/drawing/2014/main" id="{95ECDD88-6D90-49A0-C915-10FFFB937A73}"/>
              </a:ext>
            </a:extLst>
          </p:cNvPr>
          <p:cNvSpPr/>
          <p:nvPr/>
        </p:nvSpPr>
        <p:spPr>
          <a:xfrm>
            <a:off x="4035286" y="711710"/>
            <a:ext cx="7941365" cy="3989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BBA5E56-B8F9-A784-E90C-9F384437BC50}"/>
              </a:ext>
            </a:extLst>
          </p:cNvPr>
          <p:cNvPicPr>
            <a:picLocks noChangeAspect="1"/>
          </p:cNvPicPr>
          <p:nvPr/>
        </p:nvPicPr>
        <p:blipFill rotWithShape="1">
          <a:blip r:embed="rId5">
            <a:alphaModFix amt="60000"/>
          </a:blip>
          <a:srcRect l="4642" t="17246" r="54837" b="10374"/>
          <a:stretch/>
        </p:blipFill>
        <p:spPr>
          <a:xfrm>
            <a:off x="4035286" y="711710"/>
            <a:ext cx="7941365" cy="3989499"/>
          </a:xfrm>
          <a:prstGeom prst="rect">
            <a:avLst/>
          </a:prstGeom>
        </p:spPr>
      </p:pic>
      <p:graphicFrame>
        <p:nvGraphicFramePr>
          <p:cNvPr id="11" name="Table 10">
            <a:extLst>
              <a:ext uri="{FF2B5EF4-FFF2-40B4-BE49-F238E27FC236}">
                <a16:creationId xmlns:a16="http://schemas.microsoft.com/office/drawing/2014/main" id="{C9A2FCA1-A7BC-E612-D1C5-6BD525E50104}"/>
              </a:ext>
            </a:extLst>
          </p:cNvPr>
          <p:cNvGraphicFramePr>
            <a:graphicFrameLocks noGrp="1"/>
          </p:cNvGraphicFramePr>
          <p:nvPr>
            <p:extLst>
              <p:ext uri="{D42A27DB-BD31-4B8C-83A1-F6EECF244321}">
                <p14:modId xmlns:p14="http://schemas.microsoft.com/office/powerpoint/2010/main" val="1082135164"/>
              </p:ext>
            </p:extLst>
          </p:nvPr>
        </p:nvGraphicFramePr>
        <p:xfrm>
          <a:off x="4303644" y="924805"/>
          <a:ext cx="7543800" cy="3563307"/>
        </p:xfrm>
        <a:graphic>
          <a:graphicData uri="http://schemas.openxmlformats.org/drawingml/2006/table">
            <a:tbl>
              <a:tblPr firstRow="1" firstCol="1" bandRow="1"/>
              <a:tblGrid>
                <a:gridCol w="942975">
                  <a:extLst>
                    <a:ext uri="{9D8B030D-6E8A-4147-A177-3AD203B41FA5}">
                      <a16:colId xmlns:a16="http://schemas.microsoft.com/office/drawing/2014/main" val="1396082585"/>
                    </a:ext>
                  </a:extLst>
                </a:gridCol>
                <a:gridCol w="942975">
                  <a:extLst>
                    <a:ext uri="{9D8B030D-6E8A-4147-A177-3AD203B41FA5}">
                      <a16:colId xmlns:a16="http://schemas.microsoft.com/office/drawing/2014/main" val="595010607"/>
                    </a:ext>
                  </a:extLst>
                </a:gridCol>
                <a:gridCol w="942975">
                  <a:extLst>
                    <a:ext uri="{9D8B030D-6E8A-4147-A177-3AD203B41FA5}">
                      <a16:colId xmlns:a16="http://schemas.microsoft.com/office/drawing/2014/main" val="3936854670"/>
                    </a:ext>
                  </a:extLst>
                </a:gridCol>
                <a:gridCol w="942975">
                  <a:extLst>
                    <a:ext uri="{9D8B030D-6E8A-4147-A177-3AD203B41FA5}">
                      <a16:colId xmlns:a16="http://schemas.microsoft.com/office/drawing/2014/main" val="1907277401"/>
                    </a:ext>
                  </a:extLst>
                </a:gridCol>
                <a:gridCol w="942975">
                  <a:extLst>
                    <a:ext uri="{9D8B030D-6E8A-4147-A177-3AD203B41FA5}">
                      <a16:colId xmlns:a16="http://schemas.microsoft.com/office/drawing/2014/main" val="2972251525"/>
                    </a:ext>
                  </a:extLst>
                </a:gridCol>
                <a:gridCol w="942975">
                  <a:extLst>
                    <a:ext uri="{9D8B030D-6E8A-4147-A177-3AD203B41FA5}">
                      <a16:colId xmlns:a16="http://schemas.microsoft.com/office/drawing/2014/main" val="674175958"/>
                    </a:ext>
                  </a:extLst>
                </a:gridCol>
                <a:gridCol w="942975">
                  <a:extLst>
                    <a:ext uri="{9D8B030D-6E8A-4147-A177-3AD203B41FA5}">
                      <a16:colId xmlns:a16="http://schemas.microsoft.com/office/drawing/2014/main" val="2245070067"/>
                    </a:ext>
                  </a:extLst>
                </a:gridCol>
                <a:gridCol w="942975">
                  <a:extLst>
                    <a:ext uri="{9D8B030D-6E8A-4147-A177-3AD203B41FA5}">
                      <a16:colId xmlns:a16="http://schemas.microsoft.com/office/drawing/2014/main" val="2022164658"/>
                    </a:ext>
                  </a:extLst>
                </a:gridCol>
              </a:tblGrid>
              <a:tr h="378823">
                <a:tc>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AFG</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BRB</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ECU</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HTI</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KOR</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MMR</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PER</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TTO</a:t>
                      </a:r>
                    </a:p>
                  </a:txBody>
                  <a:tcPr marL="68580" marR="68580" marT="0" marB="0">
                    <a:lnL>
                      <a:noFill/>
                    </a:lnL>
                    <a:lnR>
                      <a:noFill/>
                    </a:lnR>
                    <a:lnT>
                      <a:noFill/>
                    </a:lnT>
                    <a:lnB>
                      <a:noFill/>
                    </a:lnB>
                  </a:tcPr>
                </a:tc>
                <a:extLst>
                  <a:ext uri="{0D108BD9-81ED-4DB2-BD59-A6C34878D82A}">
                    <a16:rowId xmlns:a16="http://schemas.microsoft.com/office/drawing/2014/main" val="4006816537"/>
                  </a:ext>
                </a:extLst>
              </a:tr>
              <a:tr h="378823">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ARG</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CAN</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EGY</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IND</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KWT</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MNG</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PHL</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TWN</a:t>
                      </a:r>
                    </a:p>
                  </a:txBody>
                  <a:tcPr marL="68580" marR="68580" marT="0" marB="0">
                    <a:lnL>
                      <a:noFill/>
                    </a:lnL>
                    <a:lnR>
                      <a:noFill/>
                    </a:lnR>
                    <a:lnT>
                      <a:noFill/>
                    </a:lnT>
                    <a:lnB>
                      <a:noFill/>
                    </a:lnB>
                  </a:tcPr>
                </a:tc>
                <a:extLst>
                  <a:ext uri="{0D108BD9-81ED-4DB2-BD59-A6C34878D82A}">
                    <a16:rowId xmlns:a16="http://schemas.microsoft.com/office/drawing/2014/main" val="2774342663"/>
                  </a:ext>
                </a:extLst>
              </a:tr>
              <a:tr h="378823">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ATG</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CHL</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GEO</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IRN</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LAO</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MNP</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PRI</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UAE</a:t>
                      </a:r>
                    </a:p>
                  </a:txBody>
                  <a:tcPr marL="68580" marR="68580" marT="0" marB="0">
                    <a:lnL>
                      <a:noFill/>
                    </a:lnL>
                    <a:lnR>
                      <a:noFill/>
                    </a:lnR>
                    <a:lnT>
                      <a:noFill/>
                    </a:lnT>
                    <a:lnB>
                      <a:noFill/>
                    </a:lnB>
                  </a:tcPr>
                </a:tc>
                <a:extLst>
                  <a:ext uri="{0D108BD9-81ED-4DB2-BD59-A6C34878D82A}">
                    <a16:rowId xmlns:a16="http://schemas.microsoft.com/office/drawing/2014/main" val="2652361835"/>
                  </a:ext>
                </a:extLst>
              </a:tr>
              <a:tr h="378823">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BEL</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COL</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GHA</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IRQ</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LBN</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MSR</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QUT</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USA</a:t>
                      </a:r>
                    </a:p>
                  </a:txBody>
                  <a:tcPr marL="68580" marR="68580" marT="0" marB="0">
                    <a:lnL>
                      <a:noFill/>
                    </a:lnL>
                    <a:lnR>
                      <a:noFill/>
                    </a:lnR>
                    <a:lnT>
                      <a:noFill/>
                    </a:lnT>
                    <a:lnB>
                      <a:noFill/>
                    </a:lnB>
                  </a:tcPr>
                </a:tc>
                <a:extLst>
                  <a:ext uri="{0D108BD9-81ED-4DB2-BD59-A6C34878D82A}">
                    <a16:rowId xmlns:a16="http://schemas.microsoft.com/office/drawing/2014/main" val="3430089540"/>
                  </a:ext>
                </a:extLst>
              </a:tr>
              <a:tr h="378823">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BHR</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CRI</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GRD</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ISR</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LBR</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NER</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SAU</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VCT</a:t>
                      </a:r>
                    </a:p>
                  </a:txBody>
                  <a:tcPr marL="68580" marR="68580" marT="0" marB="0">
                    <a:lnL>
                      <a:noFill/>
                    </a:lnL>
                    <a:lnR>
                      <a:noFill/>
                    </a:lnR>
                    <a:lnT>
                      <a:noFill/>
                    </a:lnT>
                    <a:lnB>
                      <a:noFill/>
                    </a:lnB>
                  </a:tcPr>
                </a:tc>
                <a:extLst>
                  <a:ext uri="{0D108BD9-81ED-4DB2-BD59-A6C34878D82A}">
                    <a16:rowId xmlns:a16="http://schemas.microsoft.com/office/drawing/2014/main" val="3953586194"/>
                  </a:ext>
                </a:extLst>
              </a:tr>
              <a:tr h="378823">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BHS</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CUB</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GTM</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JAM</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LBY</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NIC</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SLV</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VEN</a:t>
                      </a:r>
                    </a:p>
                  </a:txBody>
                  <a:tcPr marL="68580" marR="68580" marT="0" marB="0">
                    <a:lnL>
                      <a:noFill/>
                    </a:lnL>
                    <a:lnR>
                      <a:noFill/>
                    </a:lnR>
                    <a:lnT>
                      <a:noFill/>
                    </a:lnT>
                    <a:lnB>
                      <a:noFill/>
                    </a:lnB>
                  </a:tcPr>
                </a:tc>
                <a:extLst>
                  <a:ext uri="{0D108BD9-81ED-4DB2-BD59-A6C34878D82A}">
                    <a16:rowId xmlns:a16="http://schemas.microsoft.com/office/drawing/2014/main" val="2159461155"/>
                  </a:ext>
                </a:extLst>
              </a:tr>
              <a:tr h="378823">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BLZ</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CYM</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GUM</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JOR</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LCA</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OMN</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SUR</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VIR</a:t>
                      </a:r>
                    </a:p>
                  </a:txBody>
                  <a:tcPr marL="68580" marR="68580" marT="0" marB="0">
                    <a:lnL>
                      <a:noFill/>
                    </a:lnL>
                    <a:lnR>
                      <a:noFill/>
                    </a:lnR>
                    <a:lnT>
                      <a:noFill/>
                    </a:lnT>
                    <a:lnB>
                      <a:noFill/>
                    </a:lnB>
                  </a:tcPr>
                </a:tc>
                <a:extLst>
                  <a:ext uri="{0D108BD9-81ED-4DB2-BD59-A6C34878D82A}">
                    <a16:rowId xmlns:a16="http://schemas.microsoft.com/office/drawing/2014/main" val="1450346069"/>
                  </a:ext>
                </a:extLst>
              </a:tr>
              <a:tr h="378823">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BMU</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DMA</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GUY</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JAP</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MEX</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PAK</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TCA</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VNM</a:t>
                      </a:r>
                    </a:p>
                  </a:txBody>
                  <a:tcPr marL="68580" marR="68580" marT="0" marB="0">
                    <a:lnL>
                      <a:noFill/>
                    </a:lnL>
                    <a:lnR>
                      <a:noFill/>
                    </a:lnR>
                    <a:lnT>
                      <a:noFill/>
                    </a:lnT>
                    <a:lnB>
                      <a:noFill/>
                    </a:lnB>
                  </a:tcPr>
                </a:tc>
                <a:extLst>
                  <a:ext uri="{0D108BD9-81ED-4DB2-BD59-A6C34878D82A}">
                    <a16:rowId xmlns:a16="http://schemas.microsoft.com/office/drawing/2014/main" val="2117028080"/>
                  </a:ext>
                </a:extLst>
              </a:tr>
              <a:tr h="378823">
                <a:tc>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BOL</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DOM</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HND</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KNA</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MHL</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PAN</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THA</a:t>
                      </a:r>
                    </a:p>
                  </a:txBody>
                  <a:tcPr marL="68580" marR="68580" marT="0" marB="0">
                    <a:lnL>
                      <a:noFill/>
                    </a:lnL>
                    <a:lnR>
                      <a:noFill/>
                    </a:lnR>
                    <a:lnT>
                      <a:noFill/>
                    </a:lnT>
                    <a:lnB>
                      <a:noFill/>
                    </a:lnB>
                  </a:tcPr>
                </a:tc>
                <a:tc>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YEM</a:t>
                      </a:r>
                    </a:p>
                  </a:txBody>
                  <a:tcPr marL="68580" marR="68580" marT="0" marB="0">
                    <a:lnL>
                      <a:noFill/>
                    </a:lnL>
                    <a:lnR>
                      <a:noFill/>
                    </a:lnR>
                    <a:lnT>
                      <a:noFill/>
                    </a:lnT>
                    <a:lnB>
                      <a:noFill/>
                    </a:lnB>
                  </a:tcPr>
                </a:tc>
                <a:extLst>
                  <a:ext uri="{0D108BD9-81ED-4DB2-BD59-A6C34878D82A}">
                    <a16:rowId xmlns:a16="http://schemas.microsoft.com/office/drawing/2014/main" val="319684934"/>
                  </a:ext>
                </a:extLst>
              </a:tr>
            </a:tbl>
          </a:graphicData>
        </a:graphic>
      </p:graphicFrame>
      <p:pic>
        <p:nvPicPr>
          <p:cNvPr id="16" name="Audio 15">
            <a:hlinkClick r:id="" action="ppaction://media"/>
            <a:extLst>
              <a:ext uri="{FF2B5EF4-FFF2-40B4-BE49-F238E27FC236}">
                <a16:creationId xmlns:a16="http://schemas.microsoft.com/office/drawing/2014/main" id="{37A5F7BD-FE4E-0B8B-82B7-14E01A44546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2656" t="-160938" r="-322656" b="-160938"/>
          <a:stretch>
            <a:fillRect/>
          </a:stretch>
        </p:blipFill>
        <p:spPr>
          <a:xfrm>
            <a:off x="9163050" y="5143500"/>
            <a:ext cx="3028949" cy="1714500"/>
          </a:xfrm>
          <a:prstGeom prst="rect">
            <a:avLst/>
          </a:prstGeom>
        </p:spPr>
      </p:pic>
    </p:spTree>
    <p:extLst>
      <p:ext uri="{BB962C8B-B14F-4D97-AF65-F5344CB8AC3E}">
        <p14:creationId xmlns:p14="http://schemas.microsoft.com/office/powerpoint/2010/main" val="291948049"/>
      </p:ext>
    </p:extLst>
  </p:cSld>
  <p:clrMapOvr>
    <a:masterClrMapping/>
  </p:clrMapOvr>
  <mc:AlternateContent xmlns:mc="http://schemas.openxmlformats.org/markup-compatibility/2006">
    <mc:Choice xmlns:p14="http://schemas.microsoft.com/office/powerpoint/2010/main" Requires="p14">
      <p:transition spd="slow" p14:dur="2000" advTm="39174"/>
    </mc:Choice>
    <mc:Fallback>
      <p:transition spd="slow" advTm="39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96CA-C79A-3F7C-B9FD-F3BFA8BDF559}"/>
              </a:ext>
            </a:extLst>
          </p:cNvPr>
          <p:cNvSpPr>
            <a:spLocks noGrp="1"/>
          </p:cNvSpPr>
          <p:nvPr>
            <p:ph type="title"/>
          </p:nvPr>
        </p:nvSpPr>
        <p:spPr/>
        <p:txBody>
          <a:bodyPr/>
          <a:lstStyle/>
          <a:p>
            <a:r>
              <a:rPr lang="en-US" dirty="0"/>
              <a:t>ACI Standards</a:t>
            </a:r>
          </a:p>
        </p:txBody>
      </p:sp>
      <p:sp>
        <p:nvSpPr>
          <p:cNvPr id="3" name="Content Placeholder 2">
            <a:extLst>
              <a:ext uri="{FF2B5EF4-FFF2-40B4-BE49-F238E27FC236}">
                <a16:creationId xmlns:a16="http://schemas.microsoft.com/office/drawing/2014/main" id="{9ACC7D75-8DA7-081B-6865-3F481E9EF5A9}"/>
              </a:ext>
            </a:extLst>
          </p:cNvPr>
          <p:cNvSpPr>
            <a:spLocks noGrp="1"/>
          </p:cNvSpPr>
          <p:nvPr>
            <p:ph idx="1"/>
          </p:nvPr>
        </p:nvSpPr>
        <p:spPr/>
        <p:txBody>
          <a:bodyPr>
            <a:normAutofit/>
          </a:bodyPr>
          <a:lstStyle/>
          <a:p>
            <a:pPr marL="0" indent="0">
              <a:buNone/>
            </a:pPr>
            <a:r>
              <a:rPr lang="en-US" sz="3200" dirty="0"/>
              <a:t>8. History of code writing</a:t>
            </a:r>
          </a:p>
          <a:p>
            <a:pPr marL="0" indent="0">
              <a:buNone/>
            </a:pPr>
            <a:r>
              <a:rPr lang="en-US" sz="3200" dirty="0"/>
              <a:t>	1904 - Founded</a:t>
            </a:r>
          </a:p>
          <a:p>
            <a:pPr marL="0" indent="0">
              <a:buNone/>
            </a:pPr>
            <a:r>
              <a:rPr lang="en-US" sz="3200" dirty="0"/>
              <a:t>	1910 - First code</a:t>
            </a:r>
          </a:p>
        </p:txBody>
      </p:sp>
      <p:pic>
        <p:nvPicPr>
          <p:cNvPr id="5" name="Picture 4">
            <a:extLst>
              <a:ext uri="{FF2B5EF4-FFF2-40B4-BE49-F238E27FC236}">
                <a16:creationId xmlns:a16="http://schemas.microsoft.com/office/drawing/2014/main" id="{4150E8AF-6ABB-39C9-3475-CBB2D21E3B88}"/>
              </a:ext>
            </a:extLst>
          </p:cNvPr>
          <p:cNvPicPr>
            <a:picLocks noChangeAspect="1"/>
          </p:cNvPicPr>
          <p:nvPr/>
        </p:nvPicPr>
        <p:blipFill>
          <a:blip r:embed="rId5"/>
          <a:stretch>
            <a:fillRect/>
          </a:stretch>
        </p:blipFill>
        <p:spPr>
          <a:xfrm>
            <a:off x="6039037" y="682624"/>
            <a:ext cx="5314764" cy="3447415"/>
          </a:xfrm>
          <a:prstGeom prst="rect">
            <a:avLst/>
          </a:prstGeom>
        </p:spPr>
      </p:pic>
      <p:pic>
        <p:nvPicPr>
          <p:cNvPr id="14" name="Audio 13">
            <a:hlinkClick r:id="" action="ppaction://media"/>
            <a:extLst>
              <a:ext uri="{FF2B5EF4-FFF2-40B4-BE49-F238E27FC236}">
                <a16:creationId xmlns:a16="http://schemas.microsoft.com/office/drawing/2014/main" id="{1E3A47CF-66B5-F7E2-0331-9E3A92FF5B4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2656" t="-160938" r="-322656" b="-160938"/>
          <a:stretch>
            <a:fillRect/>
          </a:stretch>
        </p:blipFill>
        <p:spPr>
          <a:xfrm>
            <a:off x="9163050" y="5143500"/>
            <a:ext cx="3028949" cy="1714500"/>
          </a:xfrm>
          <a:prstGeom prst="rect">
            <a:avLst/>
          </a:prstGeom>
        </p:spPr>
      </p:pic>
    </p:spTree>
    <p:extLst>
      <p:ext uri="{BB962C8B-B14F-4D97-AF65-F5344CB8AC3E}">
        <p14:creationId xmlns:p14="http://schemas.microsoft.com/office/powerpoint/2010/main" val="2638009723"/>
      </p:ext>
    </p:extLst>
  </p:cSld>
  <p:clrMapOvr>
    <a:masterClrMapping/>
  </p:clrMapOvr>
  <mc:AlternateContent xmlns:mc="http://schemas.openxmlformats.org/markup-compatibility/2006">
    <mc:Choice xmlns:p14="http://schemas.microsoft.com/office/powerpoint/2010/main" Requires="p14">
      <p:transition spd="slow" p14:dur="2000" advTm="16897"/>
    </mc:Choice>
    <mc:Fallback>
      <p:transition spd="slow" advTm="16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2.xml><?xml version="1.0" encoding="utf-8"?>
<?mso-contentType ?>
<FormTemplates xmlns="http://schemas.microsoft.com/sharepoint/v3/contenttype/form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8F2B1F-0414-43DF-AD9D-FA0E02E38AB1}"/>
</file>

<file path=customXml/itemProps2.xml><?xml version="1.0" encoding="utf-8"?>
<ds:datastoreItem xmlns:ds="http://schemas.openxmlformats.org/officeDocument/2006/customXml" ds:itemID="{2F73BD05-5712-4CB4-8613-57DD92A65122}"/>
</file>

<file path=customXml/itemProps3.xml><?xml version="1.0" encoding="utf-8"?>
<ds:datastoreItem xmlns:ds="http://schemas.openxmlformats.org/officeDocument/2006/customXml" ds:itemID="{73B81E6B-BBB6-440D-9284-7916CFEB45D8}"/>
</file>

<file path=customXml/itemProps4.xml><?xml version="1.0" encoding="utf-8"?>
<ds:datastoreItem xmlns:ds="http://schemas.openxmlformats.org/officeDocument/2006/customXml" ds:itemID="{DF40EA4B-0CA2-4E7B-9241-7F51D100C57B}"/>
</file>

<file path=docProps/app.xml><?xml version="1.0" encoding="utf-8"?>
<Properties xmlns="http://schemas.openxmlformats.org/officeDocument/2006/extended-properties" xmlns:vt="http://schemas.openxmlformats.org/officeDocument/2006/docPropsVTypes">
  <TotalTime>2258</TotalTime>
  <Words>1040</Words>
  <Application>Microsoft Office PowerPoint</Application>
  <PresentationFormat>Widescreen</PresentationFormat>
  <Paragraphs>174</Paragraphs>
  <Slides>13</Slides>
  <Notes>13</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Abril Fatface</vt:lpstr>
      <vt:lpstr>Arial</vt:lpstr>
      <vt:lpstr>Calibri</vt:lpstr>
      <vt:lpstr>Calibri Light</vt:lpstr>
      <vt:lpstr>Lato</vt:lpstr>
      <vt:lpstr>Office Theme</vt:lpstr>
      <vt:lpstr>American Concrete Institute (ACI) Standards Acceptance and Use</vt:lpstr>
      <vt:lpstr>ACI Standards</vt:lpstr>
      <vt:lpstr>ACI Standards</vt:lpstr>
      <vt:lpstr>ACI Standards</vt:lpstr>
      <vt:lpstr>ACI Standards</vt:lpstr>
      <vt:lpstr>ACI Standards</vt:lpstr>
      <vt:lpstr>ACI Standards</vt:lpstr>
      <vt:lpstr>ACI Standards</vt:lpstr>
      <vt:lpstr>ACI Standards</vt:lpstr>
      <vt:lpstr>ACI Standards</vt:lpstr>
      <vt:lpstr>ACI Standards</vt:lpstr>
      <vt:lpstr>ACI Standards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Now Introducing the American Concrete Institute</dc:title>
  <dc:creator>Steve S. Szoke</dc:creator>
  <cp:lastModifiedBy>Steve S. Szoke</cp:lastModifiedBy>
  <cp:revision>13</cp:revision>
  <dcterms:created xsi:type="dcterms:W3CDTF">2022-07-21T15:29:02Z</dcterms:created>
  <dcterms:modified xsi:type="dcterms:W3CDTF">2022-08-16T21:37:37Z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8163188c-3368-488e-b191-e000271fa40d</vt:lpwstr>
  </property>
</Properties>
</file>