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12.xml" ContentType="application/vnd.openxmlformats-officedocument.presentationml.tags+xml"/>
  <Override PartName="/ppt/tags/tag14.xml" ContentType="application/vnd.openxmlformats-officedocument.presentationml.tags+xml"/>
  <Override PartName="/ppt/tags/tag11.xml" ContentType="application/vnd.openxmlformats-officedocument.presentationml.tags+xml"/>
  <Override PartName="/ppt/tags/tag13.xml" ContentType="application/vnd.openxmlformats-officedocument.presentationml.tags+xml"/>
  <Override PartName="/ppt/tags/tag15.xml" ContentType="application/vnd.openxmlformats-officedocument.presentationml.tags+xml"/>
  <Override PartName="/ppt/tags/tag10.xml" ContentType="application/vnd.openxmlformats-officedocument.presentationml.tags+xml"/>
  <Override PartName="/ppt/revisionInfo.xml" ContentType="application/vnd.ms-powerpoint.revisioninfo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614" r:id="rId2"/>
    <p:sldId id="615" r:id="rId3"/>
    <p:sldId id="684" r:id="rId4"/>
    <p:sldId id="686" r:id="rId5"/>
    <p:sldId id="687" r:id="rId6"/>
    <p:sldId id="689" r:id="rId7"/>
    <p:sldId id="695" r:id="rId8"/>
    <p:sldId id="693" r:id="rId9"/>
    <p:sldId id="690" r:id="rId10"/>
    <p:sldId id="691" r:id="rId11"/>
    <p:sldId id="692" r:id="rId12"/>
    <p:sldId id="694" r:id="rId13"/>
    <p:sldId id="651" r:id="rId14"/>
    <p:sldId id="618" r:id="rId15"/>
    <p:sldId id="619" r:id="rId16"/>
    <p:sldId id="65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506"/>
    <a:srgbClr val="00FF00"/>
    <a:srgbClr val="AFABAB"/>
    <a:srgbClr val="939C3D"/>
    <a:srgbClr val="4472C4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2A5F7E-818E-43C9-86C4-6DFDFD6E1231}" v="58" dt="2022-08-16T15:13:14.1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58" autoAdjust="0"/>
    <p:restoredTop sz="81665" autoAdjust="0"/>
  </p:normalViewPr>
  <p:slideViewPr>
    <p:cSldViewPr snapToGrid="0">
      <p:cViewPr varScale="1">
        <p:scale>
          <a:sx n="91" d="100"/>
          <a:sy n="91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9D14F-F881-4CE3-A279-1A7987130823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63FD3-0412-4D4C-ACDE-BE8104526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90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the Engineering Department</a:t>
            </a:r>
          </a:p>
          <a:p>
            <a:r>
              <a:rPr lang="en-US" dirty="0"/>
              <a:t>Explain what we do</a:t>
            </a:r>
          </a:p>
          <a:p>
            <a:r>
              <a:rPr lang="en-US" dirty="0"/>
              <a:t>What are Technical Committees</a:t>
            </a:r>
          </a:p>
          <a:p>
            <a:r>
              <a:rPr lang="en-US" dirty="0"/>
              <a:t>ACI 318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63FD3-0412-4D4C-ACDE-BE81045269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28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099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6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360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6B91FE-511F-4236-8CD7-7ECBEA58E5B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08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22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6B91FE-511F-4236-8CD7-7ECBEA58E5B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796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department for a typical Standard Developing Organization</a:t>
            </a:r>
          </a:p>
          <a:p>
            <a:r>
              <a:rPr lang="en-US" dirty="0"/>
              <a:t>Most SDOs need the volunteers to do everything</a:t>
            </a:r>
          </a:p>
          <a:p>
            <a:r>
              <a:rPr lang="en-US" dirty="0"/>
              <a:t>Allows us to help committees</a:t>
            </a:r>
          </a:p>
          <a:p>
            <a:r>
              <a:rPr lang="en-US" dirty="0"/>
              <a:t>Make custom workshops, talks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55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4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951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2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64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65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90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BD36-11F3-2E55-0F71-047D5C587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4A6EF-7220-46DD-D863-D42165854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6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846D-EA2A-E5A0-8792-6FA132918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A2778-F455-7F49-D4AB-CB124615C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FFD66-DB4A-46D5-1732-E5BA4D78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226F-885B-4476-852B-1526DA80E56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79376-A20A-7DA7-8186-64A13A883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B2153-3D5D-B1E2-483D-A07F56A09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5460-B6E5-423B-AD94-4170150D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9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99406D-7F5A-037A-B280-AB7A02B89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C920C-0443-5D98-90FD-E2E48CFB4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04B07-25E3-14DE-5F75-ED009C406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226F-885B-4476-852B-1526DA80E56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EF718-86E7-5301-8254-2BE6CDFE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CEADC-5887-2F20-DBE1-C6108C83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5460-B6E5-423B-AD94-4170150D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36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02A8DF-8F6B-4BCB-9C2C-47A74EC021D3}"/>
              </a:ext>
            </a:extLst>
          </p:cNvPr>
          <p:cNvSpPr txBox="1"/>
          <p:nvPr userDrawn="1"/>
        </p:nvSpPr>
        <p:spPr>
          <a:xfrm>
            <a:off x="609600" y="1447801"/>
            <a:ext cx="10871200" cy="20923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i="1">
                <a:solidFill>
                  <a:srgbClr val="71BD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Thank you</a:t>
            </a:r>
          </a:p>
          <a:p>
            <a:pPr algn="ctr" eaLnBrk="1" hangingPunct="1">
              <a:defRPr/>
            </a:pPr>
            <a:endParaRPr lang="en-US" altLang="en-US">
              <a:solidFill>
                <a:srgbClr val="BFBFB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altLang="en-US" sz="2400">
                <a:solidFill>
                  <a:srgbClr val="BFBFBF"/>
                </a:solidFill>
              </a:rPr>
              <a:t>For the most up-to-date information please </a:t>
            </a:r>
            <a:br>
              <a:rPr lang="en-US" altLang="en-US" sz="2400">
                <a:solidFill>
                  <a:srgbClr val="BFBFBF"/>
                </a:solidFill>
              </a:rPr>
            </a:br>
            <a:r>
              <a:rPr lang="en-US" altLang="en-US" sz="2400">
                <a:solidFill>
                  <a:srgbClr val="BFBFBF"/>
                </a:solidFill>
              </a:rPr>
              <a:t>visit the American Concrete Institute at: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</a:rPr>
              <a:t>www.concrete.org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18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4D5C-C212-0783-95FF-CF8A06742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3448B-8996-705B-2404-AA468BDF4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DE34A-508B-68C3-EDC8-63547382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226F-885B-4476-852B-1526DA80E560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37A7C-512C-074A-98FB-F39C74C3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E5FE6-E58E-EF15-6387-0BD0FA39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5460-B6E5-423B-AD94-4170150D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2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BBB06-3EE2-E4DF-3029-A46AF937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7120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7FF45-34C4-A690-96C7-280E8163D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3505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CF4EC-1D07-B67F-943A-F4CE7DC4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226F-885B-4476-852B-1526DA80E56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40387-00A3-502D-F0DD-DBDC9B20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D45D5-428D-5CDD-3EF5-EE709543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5460-B6E5-423B-AD94-4170150D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9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D449A-F4D6-121C-89A0-64D9252EC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04CA1-89D2-02A6-A263-3C0AF5FD00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49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1CE0D-CEDE-6BB7-769C-4EE942812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49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0E63F-04D3-A1A1-4CBC-973658B6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" y="6593840"/>
            <a:ext cx="955040" cy="268732"/>
          </a:xfrm>
        </p:spPr>
        <p:txBody>
          <a:bodyPr/>
          <a:lstStyle/>
          <a:p>
            <a:fld id="{74EB226F-885B-4476-852B-1526DA80E56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5EA0C-204B-F9FA-1AB1-DA11675C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00640" y="6583680"/>
            <a:ext cx="1544320" cy="25320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DB0C3-337E-17B2-C7E7-F87A9720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4960" y="6583680"/>
            <a:ext cx="441960" cy="249555"/>
          </a:xfrm>
        </p:spPr>
        <p:txBody>
          <a:bodyPr/>
          <a:lstStyle/>
          <a:p>
            <a:fld id="{07585460-B6E5-423B-AD94-4170150D1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9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552B-8C95-4309-5188-09C4E96A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C0B53-AAD7-755E-1301-C12351D09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E958F-34F3-ABAE-9544-CFDD54E99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B7B1D-3BF0-9780-6896-8E0D27898F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115CE-AE77-A132-F1EE-B9435BF83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B445A9-09BF-539A-A51C-6254EB7F2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226F-885B-4476-852B-1526DA80E56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30D5D9-291C-0C86-CCCE-1DB2D7A02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3F3C5-4482-18D3-8962-DDB5250D0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5460-B6E5-423B-AD94-4170150D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24774-8D83-E8FF-8DA5-D173A063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20699-FEB8-C87C-656F-E38E9829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226F-885B-4476-852B-1526DA80E56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E2A66-E6F9-0DF5-26CC-B4148269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1D401-3D11-068E-7DC7-6017E908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5460-B6E5-423B-AD94-4170150D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4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6C7C6-6697-7E34-627A-DC0B99A1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226F-885B-4476-852B-1526DA80E56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3BCC5-2D07-D4FF-AAF1-00998150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DAB9A-FD0A-2914-8D38-9E262269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5460-B6E5-423B-AD94-4170150D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85558-1139-7FAD-CF87-724C55BF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1A278-CD8E-EFFB-0DDB-789F7591F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22219-7997-1169-F408-519AADBC4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347EF-5063-D898-25D3-8B34682F2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226F-885B-4476-852B-1526DA80E56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3A767-BA8C-125F-EE82-7CE01F53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B5AB4-6695-150A-BFC9-E107B5A9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5460-B6E5-423B-AD94-4170150D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4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6543-26F5-12CE-65E3-516D0C6D8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B671BC-D73D-7205-F4A7-28EEA9C07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9F214-1ED1-C675-38A5-74BE398FE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1B215-6AD9-1AE0-F542-3B296490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226F-885B-4476-852B-1526DA80E56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C62EB-926B-9B41-BF9C-D864A6092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BDF31-F263-FA80-87C6-A6464811B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5460-B6E5-423B-AD94-4170150D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1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727D7B-554D-2FB8-0A2D-48A9CE6F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0324C-1838-0A0B-7FEC-7EE8ABD47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47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0E76A-120F-B8A1-C580-59786C7A9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60" y="6593840"/>
            <a:ext cx="955040" cy="268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8/24/2022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DCF97-EFEE-4339-DC69-EB7F2F35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00640" y="6564504"/>
            <a:ext cx="1249680" cy="272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12747-7D8B-CA18-A79C-B5D6A8121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0320" y="6564504"/>
            <a:ext cx="736600" cy="2687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85460-B6E5-423B-AD94-4170150D1E4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603780-4A9B-8635-3943-594A7AB3E0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452937" y="5765298"/>
            <a:ext cx="5157663" cy="652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81A6B-D09F-89CA-AA6D-68D9C027AA4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75781"/>
            <a:ext cx="12192000" cy="6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hyperlink" Target="http://www.puntofocal.gov.ar/notific_otros_miembros/chl69_t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image" Target="../media/image34.emf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png"/><Relationship Id="rId1" Type="http://schemas.openxmlformats.org/officeDocument/2006/relationships/tags" Target="../tags/tag1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8EA419-9C4E-54D6-4A80-561B887BE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50" b="6855"/>
          <a:stretch/>
        </p:blipFill>
        <p:spPr>
          <a:xfrm>
            <a:off x="0" y="2168013"/>
            <a:ext cx="12213290" cy="3572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B071E8-6112-67F7-00BD-6D6EF584E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607" y="224694"/>
            <a:ext cx="10328787" cy="165576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939C3D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American Concrete Institute (ACI)</a:t>
            </a:r>
            <a:br>
              <a:rPr lang="en-US" sz="4800" dirty="0">
                <a:solidFill>
                  <a:srgbClr val="939C3D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4800" dirty="0"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8BC1B-0121-1147-3D0C-1C83FB841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277456"/>
            <a:ext cx="12192000" cy="1378494"/>
          </a:xfrm>
          <a:solidFill>
            <a:schemeClr val="bg2">
              <a:lumMod val="75000"/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Matt Senecal</a:t>
            </a:r>
          </a:p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Director, Engineering</a:t>
            </a:r>
          </a:p>
        </p:txBody>
      </p:sp>
    </p:spTree>
    <p:extLst>
      <p:ext uri="{BB962C8B-B14F-4D97-AF65-F5344CB8AC3E}">
        <p14:creationId xmlns:p14="http://schemas.microsoft.com/office/powerpoint/2010/main" val="45549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ACI 318 – Used Internationally</a:t>
            </a:r>
            <a:endParaRPr lang="en-US" sz="4000" dirty="0">
              <a:solidFill>
                <a:srgbClr val="B2C506"/>
              </a:solidFill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978F59E-0E2F-47C4-8485-E77E32F4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9" y="1258080"/>
            <a:ext cx="7772399" cy="43380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/>
              <a:t>What factors do adopting countries consider?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Local building regulations: Ch.1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Design loads (ASCE 7 or ?): Ch. 5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Environmental durability effects (Local/Unique): Ch. 19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Materials (ASTMs or ?): Ch. 19 &amp; 20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Construction practices: Ch. 26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Inspection practices: Ch. 26</a:t>
            </a:r>
          </a:p>
          <a:p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6250B2-C995-44FC-947E-2717D56578DE}"/>
              </a:ext>
            </a:extLst>
          </p:cNvPr>
          <p:cNvSpPr txBox="1"/>
          <p:nvPr/>
        </p:nvSpPr>
        <p:spPr>
          <a:xfrm>
            <a:off x="7857743" y="2826939"/>
            <a:ext cx="38221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GOAL</a:t>
            </a:r>
            <a:endParaRPr lang="en-US" sz="36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Strength and Durability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for the expected environment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180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ACI 318 – Adoption</a:t>
            </a:r>
            <a:endParaRPr lang="en-US" sz="4000" dirty="0">
              <a:solidFill>
                <a:srgbClr val="B2C506"/>
              </a:solidFill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978F59E-0E2F-47C4-8485-E77E32F4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9" y="1258080"/>
            <a:ext cx="11124438" cy="4338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Two common ways to adopt</a:t>
            </a:r>
          </a:p>
          <a:p>
            <a:r>
              <a:rPr lang="en-US" sz="3600" dirty="0"/>
              <a:t>A reference to the document with </a:t>
            </a:r>
            <a:r>
              <a:rPr lang="en-US" sz="3600" i="1" dirty="0"/>
              <a:t>EXCEPTION</a:t>
            </a:r>
          </a:p>
          <a:p>
            <a:pPr lvl="1"/>
            <a:r>
              <a:rPr lang="en-US" sz="3200" dirty="0"/>
              <a:t>Chile: 21 pages (ex. loads, seismic, walls)</a:t>
            </a:r>
          </a:p>
          <a:p>
            <a:pPr lvl="2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http://www.puntofocal.gov.ar/notific_otros_miembros/chl69_t.pdf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/>
              <a:t>Modify the code requirements and republish as a local code</a:t>
            </a:r>
          </a:p>
          <a:p>
            <a:pPr lvl="1"/>
            <a:r>
              <a:rPr lang="en-US" sz="2800" dirty="0"/>
              <a:t>Saudi Arabia modified durability requirements for their unique environment and reprinted the code into their suite of Saudi codes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5316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5105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ACI 318 – Other ACI Codes</a:t>
            </a:r>
            <a:endParaRPr lang="en-US" sz="4000" dirty="0">
              <a:solidFill>
                <a:srgbClr val="B2C506"/>
              </a:solidFill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Picture Placeholder 12">
            <a:extLst>
              <a:ext uri="{FF2B5EF4-FFF2-40B4-BE49-F238E27FC236}">
                <a16:creationId xmlns:a16="http://schemas.microsoft.com/office/drawing/2014/main" id="{FE0D918A-8727-48D7-9321-960C509A0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87" r="26087"/>
          <a:stretch/>
        </p:blipFill>
        <p:spPr>
          <a:xfrm>
            <a:off x="4084058" y="880722"/>
            <a:ext cx="1002149" cy="1223030"/>
          </a:xfrm>
          <a:prstGeom prst="rect">
            <a:avLst/>
          </a:prstGeom>
          <a:noFill/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74266CCD-5240-4E9E-811E-10753D727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793" y="2099921"/>
            <a:ext cx="16426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307 - Chimneys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E89354-C7C1-4638-B4AA-3811025F8B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2384" y="4145674"/>
            <a:ext cx="1428750" cy="1223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E9A9C8-67E9-4A55-A0F3-B8FCA7199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7727" y="5361970"/>
            <a:ext cx="1428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562 - Repair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7B3DBE-AF44-4BD5-8514-23969644A7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708" y="886618"/>
            <a:ext cx="1597313" cy="1219201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7D876E92-BEE4-467F-AA5B-311734996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689" y="2110239"/>
            <a:ext cx="10096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216 - Fire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8EDC82-7E2D-408D-85C2-7E73618C35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80722"/>
            <a:ext cx="1197813" cy="1219201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064479AB-C110-4FED-852E-0800E1110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1458" y="2099922"/>
            <a:ext cx="10639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313 - Silos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817957-94C9-4F86-AF74-F853524E8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937" y="2557122"/>
            <a:ext cx="1016130" cy="1204065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AFFE968A-FE95-4F66-8041-EBE3717D0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538" y="3761187"/>
            <a:ext cx="23464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359 – Nuclear Contain</a:t>
            </a:r>
            <a:r>
              <a:rPr lang="en-US" altLang="en-US" sz="1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DE4A9E-95D5-415F-8613-33E4DB70D9E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186" y="2537362"/>
            <a:ext cx="1577304" cy="1215368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E2B2BB91-3996-4BCA-911C-FAC69081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938" y="3740347"/>
            <a:ext cx="2209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349 – Nuclear Facilities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0A0C63-C07B-470E-B958-FA3AFCE546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2575" y="2530977"/>
            <a:ext cx="1832133" cy="1219201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2A034FDB-4B95-4535-86A1-0F1E5A111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54" y="3732682"/>
            <a:ext cx="22015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350 – Environmental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397D24-6A18-4081-A22A-87953FF3C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7727" y="2536282"/>
            <a:ext cx="1609713" cy="1204065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8ACF7087-C9F4-43D8-979C-319A32C8C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011" y="3761187"/>
            <a:ext cx="20825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369 – Seismic Retrofit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903064-6132-410F-B4C9-C290A1F217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400" y="4145674"/>
            <a:ext cx="1779763" cy="1204065"/>
          </a:xfrm>
          <a:prstGeom prst="rect">
            <a:avLst/>
          </a:prstGeom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FE6339C2-FE62-4A80-8D05-3720DE922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033" y="5410891"/>
            <a:ext cx="22015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376 – RLG Containment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AC5C0A-DC3F-4D81-A84A-279F575AA30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858" y="908725"/>
            <a:ext cx="1829273" cy="1219200"/>
          </a:xfrm>
          <a:prstGeom prst="rect">
            <a:avLst/>
          </a:prstGeom>
        </p:spPr>
      </p:pic>
      <p:sp>
        <p:nvSpPr>
          <p:cNvPr id="26" name="TextBox 8">
            <a:extLst>
              <a:ext uri="{FF2B5EF4-FFF2-40B4-BE49-F238E27FC236}">
                <a16:creationId xmlns:a16="http://schemas.microsoft.com/office/drawing/2014/main" id="{DD728B03-85FA-49D5-A085-45512397B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627" y="2110240"/>
            <a:ext cx="16797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332 – Residential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3269A2-ABCF-4B6A-92D9-3E3D9F0CAFA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8584" y="4159172"/>
            <a:ext cx="1629527" cy="1204065"/>
          </a:xfrm>
          <a:prstGeom prst="rect">
            <a:avLst/>
          </a:prstGeom>
        </p:spPr>
      </p:pic>
      <p:sp>
        <p:nvSpPr>
          <p:cNvPr id="28" name="TextBox 8">
            <a:extLst>
              <a:ext uri="{FF2B5EF4-FFF2-40B4-BE49-F238E27FC236}">
                <a16:creationId xmlns:a16="http://schemas.microsoft.com/office/drawing/2014/main" id="{C3489D81-82F0-4B45-8A9C-B43B19346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3442" y="5353569"/>
            <a:ext cx="24838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437 – Strength Evaluation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BD26146-A80E-4311-8A60-78CFE5A66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197" y="5361969"/>
            <a:ext cx="22015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5821F"/>
              </a:buClr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F5821F"/>
              </a:buClr>
              <a:defRPr sz="2800">
                <a:solidFill>
                  <a:srgbClr val="C6C7C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1B848"/>
              </a:buClr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en-US" sz="1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440 – Glass FRP Bar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D740E75-5E13-4178-BE4C-789BB187865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5205"/>
          <a:stretch/>
        </p:blipFill>
        <p:spPr>
          <a:xfrm>
            <a:off x="4037888" y="4145673"/>
            <a:ext cx="1428750" cy="1204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024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A940AC7-5F70-44FE-8C38-40495035B23A}"/>
              </a:ext>
            </a:extLst>
          </p:cNvPr>
          <p:cNvSpPr txBox="1">
            <a:spLocks/>
          </p:cNvSpPr>
          <p:nvPr/>
        </p:nvSpPr>
        <p:spPr>
          <a:xfrm>
            <a:off x="1295400" y="4038600"/>
            <a:ext cx="9296400" cy="762000"/>
          </a:xfrm>
          <a:prstGeom prst="rect">
            <a:avLst/>
          </a:prstGeom>
        </p:spPr>
        <p:txBody>
          <a:bodyPr/>
          <a:lstStyle>
            <a:lvl1pPr marL="406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21F"/>
              </a:buClr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ＭＳ Ｐゴシック" pitchFamily="-110" charset="-128"/>
                <a:cs typeface="+mn-cs"/>
              </a:defRPr>
            </a:lvl1pPr>
            <a:lvl2pPr marL="800100" indent="-3937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21F"/>
              </a:buClr>
              <a:defRPr sz="2800" kern="1200">
                <a:solidFill>
                  <a:srgbClr val="C6C7C8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406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1B848"/>
              </a:buClr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571500" indent="-1651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rgbClr val="FFFFFF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406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 kern="1200">
                <a:solidFill>
                  <a:srgbClr val="FFFFFF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None/>
            </a:pPr>
            <a:r>
              <a:rPr lang="en-US" alt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Matt.Senecal@concrete.org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6152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8EA419-9C4E-54D6-4A80-561B887BE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50" b="6855"/>
          <a:stretch/>
        </p:blipFill>
        <p:spPr>
          <a:xfrm>
            <a:off x="0" y="2168013"/>
            <a:ext cx="12213290" cy="3572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B071E8-6112-67F7-00BD-6D6EF584E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607" y="224694"/>
            <a:ext cx="10328787" cy="165576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939C3D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American Concrete Institute (ACI)</a:t>
            </a:r>
            <a:br>
              <a:rPr lang="en-US" sz="4800" dirty="0">
                <a:solidFill>
                  <a:srgbClr val="939C3D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4800" dirty="0"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Certification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8BC1B-0121-1147-3D0C-1C83FB841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277456"/>
            <a:ext cx="12192000" cy="1378494"/>
          </a:xfrm>
          <a:solidFill>
            <a:srgbClr val="AFABAB">
              <a:alpha val="74902"/>
            </a:srgbClr>
          </a:solidFill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John Nehasil</a:t>
            </a:r>
          </a:p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Managing Director, Certification</a:t>
            </a:r>
          </a:p>
        </p:txBody>
      </p:sp>
    </p:spTree>
    <p:extLst>
      <p:ext uri="{BB962C8B-B14F-4D97-AF65-F5344CB8AC3E}">
        <p14:creationId xmlns:p14="http://schemas.microsoft.com/office/powerpoint/2010/main" val="1575318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Who We Are </a:t>
            </a:r>
            <a:r>
              <a:rPr lang="en-US" sz="40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(Certification)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C59CC-821E-B7FA-76B0-66237F1ABB37}"/>
              </a:ext>
            </a:extLst>
          </p:cNvPr>
          <p:cNvSpPr/>
          <p:nvPr/>
        </p:nvSpPr>
        <p:spPr>
          <a:xfrm>
            <a:off x="4289667" y="4950843"/>
            <a:ext cx="1851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Michael Morrison,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Manager,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Cert. Program Development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4B980D-8962-52A2-AB2D-1F652F6D6764}"/>
              </a:ext>
            </a:extLst>
          </p:cNvPr>
          <p:cNvSpPr/>
          <p:nvPr/>
        </p:nvSpPr>
        <p:spPr>
          <a:xfrm>
            <a:off x="2987727" y="2607529"/>
            <a:ext cx="152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Timothy Heitzmann,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Manager, Certification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3D5A0-5965-DA30-79D9-E0C62EC8DB79}"/>
              </a:ext>
            </a:extLst>
          </p:cNvPr>
          <p:cNvSpPr/>
          <p:nvPr/>
        </p:nvSpPr>
        <p:spPr>
          <a:xfrm>
            <a:off x="7635104" y="4950843"/>
            <a:ext cx="1333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Doug Ronan, Certification Coordinator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95C95C-6FD2-5436-9F6F-76FF9777B0E2}"/>
              </a:ext>
            </a:extLst>
          </p:cNvPr>
          <p:cNvSpPr/>
          <p:nvPr/>
        </p:nvSpPr>
        <p:spPr>
          <a:xfrm>
            <a:off x="4527670" y="2607529"/>
            <a:ext cx="1359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Nate Mohler, Certification Program Developer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37BA45-3EAF-8012-5578-C2233F9A3821}"/>
              </a:ext>
            </a:extLst>
          </p:cNvPr>
          <p:cNvSpPr/>
          <p:nvPr/>
        </p:nvSpPr>
        <p:spPr>
          <a:xfrm>
            <a:off x="6035374" y="2607529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Emily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Boirum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, SoCal Resource Center Manager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E0FFF0-2624-FE30-E2A7-7F4D5B4BABDE}"/>
              </a:ext>
            </a:extLst>
          </p:cNvPr>
          <p:cNvSpPr/>
          <p:nvPr/>
        </p:nvSpPr>
        <p:spPr>
          <a:xfrm>
            <a:off x="1472005" y="4950843"/>
            <a:ext cx="161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Sarah Mauri, Technical Writer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44E164-D11F-F6E0-33E3-650BCF5428F9}"/>
              </a:ext>
            </a:extLst>
          </p:cNvPr>
          <p:cNvSpPr/>
          <p:nvPr/>
        </p:nvSpPr>
        <p:spPr>
          <a:xfrm>
            <a:off x="6045975" y="4950843"/>
            <a:ext cx="1487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Rusty Owings, 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Midwest Resource Center Manager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8397E8-391D-C38F-0916-4D4CF7E6E35A}"/>
              </a:ext>
            </a:extLst>
          </p:cNvPr>
          <p:cNvSpPr/>
          <p:nvPr/>
        </p:nvSpPr>
        <p:spPr>
          <a:xfrm>
            <a:off x="1529162" y="2623911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Mark Campo,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Director, Certification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3E7619-1DB7-F1F4-309C-3DC0B2DACA31}"/>
              </a:ext>
            </a:extLst>
          </p:cNvPr>
          <p:cNvSpPr/>
          <p:nvPr/>
        </p:nvSpPr>
        <p:spPr>
          <a:xfrm>
            <a:off x="36581" y="2613222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John Nehasil,  Managing Director,  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Certification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4D84C7-9C65-9828-285D-C9C065A245EC}"/>
              </a:ext>
            </a:extLst>
          </p:cNvPr>
          <p:cNvSpPr/>
          <p:nvPr/>
        </p:nvSpPr>
        <p:spPr>
          <a:xfrm>
            <a:off x="10597770" y="4936260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Kassye Smith, Certification Coordinator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FD670E-2279-FB1F-5469-2AB6913CF2E3}"/>
              </a:ext>
            </a:extLst>
          </p:cNvPr>
          <p:cNvSpPr/>
          <p:nvPr/>
        </p:nvSpPr>
        <p:spPr>
          <a:xfrm>
            <a:off x="2925799" y="4944081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Kathy Merlo,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Resource Centers Coordinator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33BAB8-1B11-45B3-7178-8E440EF705C7}"/>
              </a:ext>
            </a:extLst>
          </p:cNvPr>
          <p:cNvSpPr/>
          <p:nvPr/>
        </p:nvSpPr>
        <p:spPr>
          <a:xfrm>
            <a:off x="9065219" y="4976142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Hannah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Russey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, Certification Coordinator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F3FB78-92C8-1F61-FD33-FC8F4D8762FD}"/>
              </a:ext>
            </a:extLst>
          </p:cNvPr>
          <p:cNvSpPr/>
          <p:nvPr/>
        </p:nvSpPr>
        <p:spPr>
          <a:xfrm>
            <a:off x="13791" y="4957624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Charai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 Gantt, Certification Coordinator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1C5C8E2-48AD-20AB-49CD-6ECA6B694646}"/>
              </a:ext>
            </a:extLst>
          </p:cNvPr>
          <p:cNvSpPr/>
          <p:nvPr/>
        </p:nvSpPr>
        <p:spPr>
          <a:xfrm>
            <a:off x="9084801" y="2631742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Diana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Florea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, Certification Coordinator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8E68D85-5184-0EE9-6600-4C406952F9E0}"/>
              </a:ext>
            </a:extLst>
          </p:cNvPr>
          <p:cNvSpPr/>
          <p:nvPr/>
        </p:nvSpPr>
        <p:spPr>
          <a:xfrm>
            <a:off x="7536590" y="2621768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Breanne Coleman, Certification Coordinator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A8A2B5-967E-9828-4F72-5B94ADC28DC0}"/>
              </a:ext>
            </a:extLst>
          </p:cNvPr>
          <p:cNvSpPr/>
          <p:nvPr/>
        </p:nvSpPr>
        <p:spPr>
          <a:xfrm>
            <a:off x="10536522" y="264456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Claire Freeman, Editor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4DA02C-E696-BC99-152E-16BBB8EF9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7" y="1246599"/>
            <a:ext cx="1014288" cy="1365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239BC0-1B10-C163-00D4-82DC661B2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824" y="1236017"/>
            <a:ext cx="1014288" cy="1365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E2A1FB-059D-0ACB-1D1E-6E759566A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583" y="1226739"/>
            <a:ext cx="1014288" cy="1365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CB2FCA-6BA1-2C69-82E2-F4A701DBD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3464" y="1221932"/>
            <a:ext cx="1047379" cy="1410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FF404-FC62-2DAA-DD5F-391071AFD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0345" y="1231210"/>
            <a:ext cx="1017858" cy="1370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583FBD-F177-C69D-2B8F-00A99EEFD8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9740" y="1221271"/>
            <a:ext cx="1047379" cy="14104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92FEAF-2707-5C4F-3FB8-C74E2304F9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0836" y="1231210"/>
            <a:ext cx="1112765" cy="13909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333E945-4BC0-6ACC-5FA6-42484E5FA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4111" y="1231210"/>
            <a:ext cx="1032888" cy="139095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D6AE1B3-C58D-FC8D-023B-18EBCF7C8B31}"/>
              </a:ext>
            </a:extLst>
          </p:cNvPr>
          <p:cNvSpPr/>
          <p:nvPr/>
        </p:nvSpPr>
        <p:spPr>
          <a:xfrm>
            <a:off x="268269" y="3598448"/>
            <a:ext cx="1039976" cy="13488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A6AC97C-5F10-1C67-D881-A895D2D5BF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5034" y="3577672"/>
            <a:ext cx="1054699" cy="13656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99A9385-FBBD-D259-710C-C6C45C4AD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5819" y="3569744"/>
            <a:ext cx="1001641" cy="13488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F2114CC-34A1-69FA-7F32-8327F8C5EF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7307" y="3589065"/>
            <a:ext cx="987051" cy="133011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4021354-F102-D7BB-61F7-EC0AD3752C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2260" y="3587070"/>
            <a:ext cx="1001641" cy="13488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856E06B-3DCC-3791-BCF8-0245D6DC55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3063" y="3569744"/>
            <a:ext cx="1029920" cy="13878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4314063-CB92-C862-B8A7-4CF83E76EB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38096" y="3600458"/>
            <a:ext cx="1014076" cy="136562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3CBD9CB-1BD3-4920-45E7-772F1D1539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26247" y="3577671"/>
            <a:ext cx="1008270" cy="1358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59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A940AC7-5F70-44FE-8C38-40495035B23A}"/>
              </a:ext>
            </a:extLst>
          </p:cNvPr>
          <p:cNvSpPr txBox="1">
            <a:spLocks/>
          </p:cNvSpPr>
          <p:nvPr/>
        </p:nvSpPr>
        <p:spPr>
          <a:xfrm>
            <a:off x="1295400" y="4038600"/>
            <a:ext cx="9296400" cy="762000"/>
          </a:xfrm>
          <a:prstGeom prst="rect">
            <a:avLst/>
          </a:prstGeom>
        </p:spPr>
        <p:txBody>
          <a:bodyPr/>
          <a:lstStyle>
            <a:lvl1pPr marL="406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21F"/>
              </a:buClr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ＭＳ Ｐゴシック" pitchFamily="-110" charset="-128"/>
                <a:cs typeface="+mn-cs"/>
              </a:defRPr>
            </a:lvl1pPr>
            <a:lvl2pPr marL="800100" indent="-3937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21F"/>
              </a:buClr>
              <a:defRPr sz="2800" kern="1200">
                <a:solidFill>
                  <a:srgbClr val="C6C7C8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406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1B848"/>
              </a:buClr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571500" indent="-1651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rgbClr val="FFFFFF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406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 kern="1200">
                <a:solidFill>
                  <a:srgbClr val="FFFFFF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None/>
            </a:pPr>
            <a:r>
              <a:rPr lang="en-US" alt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John.Nehasil@concrete.org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26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Who We Are </a:t>
            </a:r>
            <a:r>
              <a:rPr lang="en-US" sz="40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(Engineering)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C59CC-821E-B7FA-76B0-66237F1ABB37}"/>
              </a:ext>
            </a:extLst>
          </p:cNvPr>
          <p:cNvSpPr/>
          <p:nvPr/>
        </p:nvSpPr>
        <p:spPr>
          <a:xfrm>
            <a:off x="2953442" y="4950843"/>
            <a:ext cx="1487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Denise Pedersen, Technical Document Coordinator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4B980D-8962-52A2-AB2D-1F652F6D6764}"/>
              </a:ext>
            </a:extLst>
          </p:cNvPr>
          <p:cNvSpPr/>
          <p:nvPr/>
        </p:nvSpPr>
        <p:spPr>
          <a:xfrm>
            <a:off x="3705578" y="2607529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Carl Bischof,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Editor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3D5A0-5965-DA30-79D9-E0C62EC8DB79}"/>
              </a:ext>
            </a:extLst>
          </p:cNvPr>
          <p:cNvSpPr/>
          <p:nvPr/>
        </p:nvSpPr>
        <p:spPr>
          <a:xfrm>
            <a:off x="6096863" y="4950843"/>
            <a:ext cx="1333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Paul Sullivan, Engineering Coordinator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95C95C-6FD2-5436-9F6F-76FF9777B0E2}"/>
              </a:ext>
            </a:extLst>
          </p:cNvPr>
          <p:cNvSpPr/>
          <p:nvPr/>
        </p:nvSpPr>
        <p:spPr>
          <a:xfrm>
            <a:off x="5305343" y="2607529"/>
            <a:ext cx="1359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Emily Bush,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Editor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37BA45-3EAF-8012-5578-C2233F9A3821}"/>
              </a:ext>
            </a:extLst>
          </p:cNvPr>
          <p:cNvSpPr/>
          <p:nvPr/>
        </p:nvSpPr>
        <p:spPr>
          <a:xfrm>
            <a:off x="6778863" y="2607529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Barbara Coleman, SP &amp; Session Coordinator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E0FFF0-2624-FE30-E2A7-7F4D5B4BABDE}"/>
              </a:ext>
            </a:extLst>
          </p:cNvPr>
          <p:cNvSpPr/>
          <p:nvPr/>
        </p:nvSpPr>
        <p:spPr>
          <a:xfrm>
            <a:off x="1472005" y="4950843"/>
            <a:ext cx="1613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Kimberley Olesky, Committee Coordinator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44E164-D11F-F6E0-33E3-650BCF5428F9}"/>
              </a:ext>
            </a:extLst>
          </p:cNvPr>
          <p:cNvSpPr/>
          <p:nvPr/>
        </p:nvSpPr>
        <p:spPr>
          <a:xfrm>
            <a:off x="4430820" y="4950843"/>
            <a:ext cx="1487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Andrea Schokker, Engineer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8397E8-391D-C38F-0916-4D4CF7E6E35A}"/>
              </a:ext>
            </a:extLst>
          </p:cNvPr>
          <p:cNvSpPr/>
          <p:nvPr/>
        </p:nvSpPr>
        <p:spPr>
          <a:xfrm>
            <a:off x="2212829" y="2623911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Shannon Banchero,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Manager, Technical Documents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3E7619-1DB7-F1F4-309C-3DC0B2DACA31}"/>
              </a:ext>
            </a:extLst>
          </p:cNvPr>
          <p:cNvSpPr/>
          <p:nvPr/>
        </p:nvSpPr>
        <p:spPr>
          <a:xfrm>
            <a:off x="668972" y="2613222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Matt Senecal,  Director,  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Engineering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4D84C7-9C65-9828-285D-C9C065A245EC}"/>
              </a:ext>
            </a:extLst>
          </p:cNvPr>
          <p:cNvSpPr/>
          <p:nvPr/>
        </p:nvSpPr>
        <p:spPr>
          <a:xfrm>
            <a:off x="10640500" y="4936260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Greg Zeisler,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Engineer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FD670E-2279-FB1F-5469-2AB6913CF2E3}"/>
              </a:ext>
            </a:extLst>
          </p:cNvPr>
          <p:cNvSpPr/>
          <p:nvPr/>
        </p:nvSpPr>
        <p:spPr>
          <a:xfrm>
            <a:off x="9049557" y="49604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Steve Szoke,  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Code Advocacy Engineer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33BAB8-1B11-45B3-7178-8E440EF705C7}"/>
              </a:ext>
            </a:extLst>
          </p:cNvPr>
          <p:cNvSpPr/>
          <p:nvPr/>
        </p:nvSpPr>
        <p:spPr>
          <a:xfrm>
            <a:off x="7509886" y="4976142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Kerry Sutton,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Code Advocacy Engineer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F3FB78-92C8-1F61-FD33-FC8F4D8762FD}"/>
              </a:ext>
            </a:extLst>
          </p:cNvPr>
          <p:cNvSpPr/>
          <p:nvPr/>
        </p:nvSpPr>
        <p:spPr>
          <a:xfrm>
            <a:off x="13791" y="4957624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Khaled Nahlawi, Engineer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1C5C8E2-48AD-20AB-49CD-6ECA6B694646}"/>
              </a:ext>
            </a:extLst>
          </p:cNvPr>
          <p:cNvSpPr/>
          <p:nvPr/>
        </p:nvSpPr>
        <p:spPr>
          <a:xfrm>
            <a:off x="9879565" y="2631742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Trey Hamilton, 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Engineer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8E68D85-5184-0EE9-6600-4C406952F9E0}"/>
              </a:ext>
            </a:extLst>
          </p:cNvPr>
          <p:cNvSpPr/>
          <p:nvPr/>
        </p:nvSpPr>
        <p:spPr>
          <a:xfrm>
            <a:off x="8280078" y="2621768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Will Gold, </a:t>
            </a:r>
          </a:p>
          <a:p>
            <a:pPr algn="ctr" defTabSz="1508760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Engineer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D5464-C3EF-80D4-C9B7-0698B2F20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69" y="1222386"/>
            <a:ext cx="1046551" cy="1409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298E33-AF31-BA25-920C-F4D761F39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122" y="1220427"/>
            <a:ext cx="1046551" cy="14102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B3889C-061C-C306-DD68-1B665B356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892" y="1220427"/>
            <a:ext cx="1047246" cy="1410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1A63B0-9240-41D6-5966-56BB623C1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0598" y="1197238"/>
            <a:ext cx="1047246" cy="1410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879E5B-FD29-1E9F-B1F9-ABD984D5E9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6263" y="1210540"/>
            <a:ext cx="1047246" cy="1411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EB4958-DDBC-289E-38BB-7B842FA23D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8016" y="1209135"/>
            <a:ext cx="1041862" cy="14030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983398E-E8BB-B983-AD54-1966A57A04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3209" y="1215503"/>
            <a:ext cx="1047245" cy="13963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A0101C9-52DF-2196-8C5C-A14472AE35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813" y="3510515"/>
            <a:ext cx="1057956" cy="14247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2586AB9-0262-1F7F-C024-BC27AB75E3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5769" y="3500576"/>
            <a:ext cx="1057956" cy="1425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BDB57D-41FD-9A29-A0B0-81D333AE52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5846" y="3493795"/>
            <a:ext cx="1081966" cy="14570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B3E8369-0E3E-E651-4BE3-F504D02910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9679" y="3496820"/>
            <a:ext cx="958939" cy="14384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8E9002A-4109-3848-04A8-E085435AF7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68889" y="3472169"/>
            <a:ext cx="1100847" cy="148247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E509C4F-DBEA-F30B-2B5B-BEAD20FAF0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24599" y="3429000"/>
            <a:ext cx="1148105" cy="154714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349A00B-3961-9B75-6EB8-42A3593BEB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7362" y="3403359"/>
            <a:ext cx="1148869" cy="154714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9B3FDC1-E247-28B1-2614-0E46FBB839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26214" y="3367257"/>
            <a:ext cx="1152572" cy="1552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367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Engineering Department’s Role</a:t>
            </a:r>
            <a:endParaRPr lang="en-US" sz="4000" dirty="0">
              <a:solidFill>
                <a:srgbClr val="B2C506"/>
              </a:solidFill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0F120B66-1C3C-4286-809D-BDEE949B9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1" y="1440872"/>
            <a:ext cx="11118274" cy="4239491"/>
          </a:xfrm>
        </p:spPr>
        <p:txBody>
          <a:bodyPr>
            <a:normAutofit/>
          </a:bodyPr>
          <a:lstStyle/>
          <a:p>
            <a:r>
              <a:rPr lang="en-US" sz="3200" dirty="0"/>
              <a:t>Engineering Department serves the ACI Technical Committees</a:t>
            </a:r>
          </a:p>
          <a:p>
            <a:pPr lvl="1"/>
            <a:r>
              <a:rPr lang="en-US" sz="2800" dirty="0"/>
              <a:t>Consensus process</a:t>
            </a:r>
          </a:p>
          <a:p>
            <a:pPr lvl="1"/>
            <a:r>
              <a:rPr lang="en-US" sz="2800" dirty="0"/>
              <a:t>Educate the public</a:t>
            </a:r>
          </a:p>
          <a:p>
            <a:pPr lvl="1"/>
            <a:r>
              <a:rPr lang="en-US" sz="2800" dirty="0"/>
              <a:t>Circulate information </a:t>
            </a:r>
          </a:p>
          <a:p>
            <a:pPr lvl="2"/>
            <a:r>
              <a:rPr lang="en-US" sz="2400" dirty="0"/>
              <a:t>Standard Developing Organizations </a:t>
            </a:r>
          </a:p>
          <a:p>
            <a:pPr lvl="2"/>
            <a:r>
              <a:rPr lang="en-US" sz="2400" dirty="0"/>
              <a:t>Legal Jurisdictions</a:t>
            </a:r>
          </a:p>
          <a:p>
            <a:r>
              <a:rPr lang="en-US" sz="3200" dirty="0"/>
              <a:t>Experience</a:t>
            </a:r>
          </a:p>
          <a:p>
            <a:pPr lvl="1"/>
            <a:r>
              <a:rPr lang="en-US" sz="2800" dirty="0"/>
              <a:t>Eight Professional Engineers</a:t>
            </a:r>
          </a:p>
          <a:p>
            <a:pPr lvl="1"/>
            <a:r>
              <a:rPr lang="en-US" sz="2800" dirty="0"/>
              <a:t>≈250 years in design and</a:t>
            </a:r>
            <a:r>
              <a:rPr lang="en-US" dirty="0"/>
              <a:t> education</a:t>
            </a:r>
          </a:p>
          <a:p>
            <a:pPr lvl="1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917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ACI Technical Committees</a:t>
            </a:r>
            <a:endParaRPr lang="en-US" sz="4000" dirty="0">
              <a:solidFill>
                <a:srgbClr val="B2C506"/>
              </a:solidFill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978F59E-0E2F-47C4-8485-E77E32F4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2" y="1239985"/>
            <a:ext cx="5943600" cy="4675909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126 Technical Committees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184 Subcommittees</a:t>
            </a:r>
          </a:p>
          <a:p>
            <a:pPr lvl="1"/>
            <a:r>
              <a:rPr lang="en-US" sz="3200" dirty="0"/>
              <a:t>Consensus</a:t>
            </a:r>
          </a:p>
          <a:p>
            <a:pPr lvl="2"/>
            <a:r>
              <a:rPr lang="en-US" sz="2800" dirty="0"/>
              <a:t>Ballance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Ballot</a:t>
            </a:r>
          </a:p>
          <a:p>
            <a:pPr lvl="1"/>
            <a:r>
              <a:rPr lang="en-US" sz="3200" dirty="0"/>
              <a:t>3500+ Voting members</a:t>
            </a:r>
          </a:p>
          <a:p>
            <a:pPr lvl="2"/>
            <a:r>
              <a:rPr lang="en-US" sz="2800" dirty="0"/>
              <a:t>Engineers, Scientists, Professors, Owners, Government, Contractors, Producers, International</a:t>
            </a:r>
          </a:p>
          <a:p>
            <a:pPr lvl="1"/>
            <a:r>
              <a:rPr lang="en-US" sz="3200" dirty="0"/>
              <a:t>In-Person meetings</a:t>
            </a:r>
          </a:p>
          <a:p>
            <a:pPr lvl="2"/>
            <a:r>
              <a:rPr lang="en-US" sz="2800" dirty="0"/>
              <a:t>2 times a year</a:t>
            </a:r>
          </a:p>
          <a:p>
            <a:pPr lvl="2"/>
            <a:r>
              <a:rPr lang="en-US" sz="2800" dirty="0"/>
              <a:t>Hybrid virtual/physical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9D9EF-6A6C-4C56-A1E7-5A92586A5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633" y="1607404"/>
            <a:ext cx="5931275" cy="3643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246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ACI Technical Committees</a:t>
            </a:r>
            <a:endParaRPr lang="en-US" sz="4000" dirty="0">
              <a:solidFill>
                <a:srgbClr val="B2C506"/>
              </a:solidFill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978F59E-0E2F-47C4-8485-E77E32F4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1" y="1440872"/>
            <a:ext cx="11118274" cy="4239491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Arial" pitchFamily="34" charset="0"/>
              </a:rPr>
              <a:t>ACI Collection of Concrete Codes, Specifications, and Practices </a:t>
            </a:r>
          </a:p>
          <a:p>
            <a:r>
              <a:rPr lang="en-US" sz="3200" dirty="0">
                <a:latin typeface="Arial" pitchFamily="34" charset="0"/>
              </a:rPr>
              <a:t>300+ Documents</a:t>
            </a:r>
          </a:p>
          <a:p>
            <a:pPr lvl="1"/>
            <a:r>
              <a:rPr lang="en-US" sz="2800" dirty="0">
                <a:latin typeface="Arial" pitchFamily="34" charset="0"/>
              </a:rPr>
              <a:t>Codes</a:t>
            </a:r>
            <a:endParaRPr lang="en-US" sz="2800" dirty="0">
              <a:solidFill>
                <a:srgbClr val="B2C50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1"/>
            <a:r>
              <a:rPr lang="en-US" sz="2800" dirty="0">
                <a:latin typeface="Arial" pitchFamily="34" charset="0"/>
              </a:rPr>
              <a:t>Specifications</a:t>
            </a:r>
          </a:p>
          <a:p>
            <a:pPr lvl="1"/>
            <a:r>
              <a:rPr lang="en-US" sz="2800" dirty="0">
                <a:latin typeface="Arial" pitchFamily="34" charset="0"/>
              </a:rPr>
              <a:t>Reports</a:t>
            </a:r>
          </a:p>
          <a:p>
            <a:pPr lvl="1"/>
            <a:r>
              <a:rPr lang="en-US" sz="2800" dirty="0">
                <a:latin typeface="Arial" pitchFamily="34" charset="0"/>
              </a:rPr>
              <a:t>Guides</a:t>
            </a:r>
          </a:p>
          <a:p>
            <a:pPr lvl="1"/>
            <a:r>
              <a:rPr lang="en-US" sz="2800" dirty="0">
                <a:latin typeface="Arial" pitchFamily="34" charset="0"/>
              </a:rPr>
              <a:t>Technical Notes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BEFD0-2990-4189-B6BF-386407019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061" y="2120481"/>
            <a:ext cx="3698812" cy="34398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D561D3-1BAC-40F8-B8B1-CE9C6AB7109D}"/>
              </a:ext>
            </a:extLst>
          </p:cNvPr>
          <p:cNvSpPr txBox="1"/>
          <p:nvPr/>
        </p:nvSpPr>
        <p:spPr>
          <a:xfrm>
            <a:off x="3865418" y="3560617"/>
            <a:ext cx="2923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B2C50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ACI 318 </a:t>
            </a:r>
          </a:p>
          <a:p>
            <a:pPr algn="ctr"/>
            <a:r>
              <a:rPr lang="en-US" sz="2400" dirty="0">
                <a:solidFill>
                  <a:srgbClr val="B2C50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(Main Concrete Code)</a:t>
            </a:r>
            <a:endParaRPr lang="en-US" sz="3200" dirty="0">
              <a:solidFill>
                <a:srgbClr val="B2C50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4526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ACI 318 – Building Code for Structural Concrete</a:t>
            </a:r>
            <a:endParaRPr lang="en-US" sz="4000" dirty="0">
              <a:solidFill>
                <a:srgbClr val="B2C506"/>
              </a:solidFill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978F59E-0E2F-47C4-8485-E77E32F4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1" y="1440872"/>
            <a:ext cx="10342419" cy="4294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dirty="0"/>
              <a:t>ACI’s Most Used Document</a:t>
            </a:r>
          </a:p>
          <a:p>
            <a:r>
              <a:rPr lang="en-US" dirty="0"/>
              <a:t>Basis for structural concrete design</a:t>
            </a:r>
          </a:p>
          <a:p>
            <a:pPr lvl="1"/>
            <a:r>
              <a:rPr lang="en-US" dirty="0"/>
              <a:t>Equivalent to Eurocode 2: EN 1992-1-1</a:t>
            </a:r>
          </a:p>
          <a:p>
            <a:pPr lvl="1"/>
            <a:r>
              <a:rPr lang="en-US" dirty="0"/>
              <a:t>ACI has other codes that cover other Eurocodes in concrete</a:t>
            </a:r>
          </a:p>
          <a:p>
            <a:pPr lvl="2"/>
            <a:r>
              <a:rPr lang="en-US" dirty="0"/>
              <a:t>Ex. ACI 216 → EN 1992-1-2</a:t>
            </a:r>
          </a:p>
          <a:p>
            <a:r>
              <a:rPr lang="en-US" dirty="0"/>
              <a:t>Referenced by the International Building Code (IBC)</a:t>
            </a:r>
          </a:p>
          <a:p>
            <a:r>
              <a:rPr lang="en-US" dirty="0"/>
              <a:t>Textbook for students</a:t>
            </a:r>
          </a:p>
          <a:p>
            <a:r>
              <a:rPr lang="en-US" dirty="0"/>
              <a:t>Reorganized in 2014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305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ACI 318 – Building Code for Structural Concrete</a:t>
            </a:r>
            <a:endParaRPr lang="en-US" sz="4000" dirty="0">
              <a:solidFill>
                <a:srgbClr val="B2C506"/>
              </a:solidFill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978F59E-0E2F-47C4-8485-E77E32F4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1" y="1440872"/>
            <a:ext cx="6837219" cy="4294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dirty="0"/>
              <a:t>Engineer (Licensed Design Professional)</a:t>
            </a:r>
          </a:p>
          <a:p>
            <a:r>
              <a:rPr lang="en-US" dirty="0"/>
              <a:t>Ease of use</a:t>
            </a:r>
          </a:p>
          <a:p>
            <a:r>
              <a:rPr lang="en-US" dirty="0"/>
              <a:t>Find the information you need quickly</a:t>
            </a:r>
          </a:p>
          <a:p>
            <a:pPr lvl="1"/>
            <a:r>
              <a:rPr lang="en-US" dirty="0"/>
              <a:t>Consistent organization</a:t>
            </a:r>
          </a:p>
          <a:p>
            <a:pPr lvl="1"/>
            <a:r>
              <a:rPr lang="en-US" dirty="0"/>
              <a:t>Organized in the order of design</a:t>
            </a:r>
          </a:p>
          <a:p>
            <a:r>
              <a:rPr lang="en-US" dirty="0"/>
              <a:t>Increase certainty that a design fully meets the Code</a:t>
            </a:r>
          </a:p>
          <a:p>
            <a:pPr lvl="1"/>
            <a:r>
              <a:rPr lang="en-US" dirty="0"/>
              <a:t>A chapter for each member type</a:t>
            </a:r>
          </a:p>
          <a:p>
            <a:pPr lvl="1"/>
            <a:r>
              <a:rPr lang="en-US" dirty="0"/>
              <a:t>All member design provisions in one chapter</a:t>
            </a:r>
          </a:p>
          <a:p>
            <a:pPr lvl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DF026-0260-45C7-95EE-1DC59CDF17FC}"/>
              </a:ext>
            </a:extLst>
          </p:cNvPr>
          <p:cNvSpPr txBox="1"/>
          <p:nvPr/>
        </p:nvSpPr>
        <p:spPr>
          <a:xfrm>
            <a:off x="7918704" y="1551709"/>
            <a:ext cx="3947715" cy="37856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2000" b="1" dirty="0">
                <a:solidFill>
                  <a:schemeClr val="bg1"/>
                </a:solidFill>
              </a:rPr>
              <a:t>10 Parts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General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Loads &amp; Analysis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Members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Joints/Connections/ Anchors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Seismic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Materials &amp; Durability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Strength &amp; Serviceability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Reinforcement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Construction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Evaluation</a:t>
            </a:r>
            <a:endParaRPr lang="en-US" sz="31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016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ACI 318 – Ease of Use</a:t>
            </a:r>
            <a:endParaRPr lang="en-US" sz="4000" dirty="0">
              <a:solidFill>
                <a:srgbClr val="B2C506"/>
              </a:solidFill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978F59E-0E2F-47C4-8485-E77E32F4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1" y="1440872"/>
            <a:ext cx="6837219" cy="4294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dirty="0"/>
              <a:t>Typical Member Chapter </a:t>
            </a:r>
          </a:p>
          <a:p>
            <a:pPr marL="0" indent="0">
              <a:buNone/>
            </a:pPr>
            <a:r>
              <a:rPr lang="en-US" dirty="0"/>
              <a:t>X.1 	Scope</a:t>
            </a:r>
          </a:p>
          <a:p>
            <a:pPr marL="0" indent="0">
              <a:buNone/>
            </a:pPr>
            <a:r>
              <a:rPr lang="en-US" dirty="0"/>
              <a:t>X.2 	General</a:t>
            </a:r>
          </a:p>
          <a:p>
            <a:pPr marL="0" indent="0">
              <a:buNone/>
            </a:pPr>
            <a:r>
              <a:rPr lang="en-US" dirty="0"/>
              <a:t>X.3 	Design Limits</a:t>
            </a:r>
          </a:p>
          <a:p>
            <a:pPr marL="0" indent="0">
              <a:buNone/>
            </a:pPr>
            <a:r>
              <a:rPr lang="en-US" dirty="0"/>
              <a:t>X.4 	Required Strength</a:t>
            </a:r>
          </a:p>
          <a:p>
            <a:pPr marL="0" indent="0">
              <a:buNone/>
            </a:pPr>
            <a:r>
              <a:rPr lang="en-US" dirty="0"/>
              <a:t>X.5	Design Strength</a:t>
            </a:r>
          </a:p>
          <a:p>
            <a:pPr marL="0" indent="0">
              <a:buNone/>
            </a:pPr>
            <a:r>
              <a:rPr lang="en-US" dirty="0"/>
              <a:t>X.6	Reinforcement Limits</a:t>
            </a:r>
          </a:p>
          <a:p>
            <a:pPr marL="0" indent="0">
              <a:buNone/>
            </a:pPr>
            <a:r>
              <a:rPr lang="en-US" dirty="0"/>
              <a:t>X.7	Reinforcement Detailing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16A70-53CB-4FDF-9D27-85CF2FCB0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928" y="2062224"/>
            <a:ext cx="6530991" cy="2290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739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DD466D-9081-0DD4-3487-0667EE96B6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52400" dist="76200" dir="6060000" algn="tl" rotWithShape="0">
              <a:srgbClr val="000000">
                <a:alpha val="12000"/>
              </a:srgbClr>
            </a:outerShdw>
          </a:effectLst>
        </p:spPr>
        <p:txBody>
          <a:bodyPr vert="horz" wrap="square" lIns="36576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8138" indent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B2C506"/>
                </a:solidFill>
                <a:latin typeface="Abril Fatface" panose="02000503000000020003" pitchFamily="50" charset="0"/>
                <a:ea typeface="Ebrima" panose="02000000000000000000" pitchFamily="2" charset="0"/>
                <a:cs typeface="Ebrima" panose="02000000000000000000" pitchFamily="2" charset="0"/>
              </a:rPr>
              <a:t>ACI 318 – Support Material</a:t>
            </a:r>
            <a:endParaRPr lang="en-US" sz="4000" dirty="0">
              <a:solidFill>
                <a:srgbClr val="B2C506"/>
              </a:solidFill>
              <a:latin typeface="Abril Fatface" panose="02000503000000020003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978F59E-0E2F-47C4-8485-E77E32F4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147" y="1258080"/>
            <a:ext cx="6837219" cy="2600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ACI Design Handbook</a:t>
            </a:r>
          </a:p>
          <a:p>
            <a:r>
              <a:rPr lang="en-US" sz="3600" dirty="0"/>
              <a:t>15 Chapters (1056 pp.)</a:t>
            </a:r>
          </a:p>
          <a:p>
            <a:r>
              <a:rPr lang="en-US" sz="3600" dirty="0"/>
              <a:t>Explanatory text</a:t>
            </a:r>
          </a:p>
          <a:p>
            <a:r>
              <a:rPr lang="en-US" sz="3600" dirty="0"/>
              <a:t>Design aids</a:t>
            </a:r>
          </a:p>
          <a:p>
            <a:pPr marL="457200" lvl="1" indent="0">
              <a:buNone/>
            </a:pPr>
            <a:endParaRPr lang="en-US" sz="3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5F399F-238E-49A4-951E-28EFED55B079}"/>
              </a:ext>
            </a:extLst>
          </p:cNvPr>
          <p:cNvGrpSpPr/>
          <p:nvPr/>
        </p:nvGrpSpPr>
        <p:grpSpPr>
          <a:xfrm>
            <a:off x="172392" y="1752367"/>
            <a:ext cx="4553739" cy="3621024"/>
            <a:chOff x="300408" y="2081551"/>
            <a:chExt cx="4553739" cy="36210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6E04AC-8ECC-46C6-8309-A374908B35F9}"/>
                </a:ext>
              </a:extLst>
            </p:cNvPr>
            <p:cNvSpPr/>
            <p:nvPr/>
          </p:nvSpPr>
          <p:spPr>
            <a:xfrm>
              <a:off x="300408" y="2081551"/>
              <a:ext cx="4553739" cy="3621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F4050F-7B59-4430-A5A8-28FEBACB5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41967"/>
            <a:stretch/>
          </p:blipFill>
          <p:spPr>
            <a:xfrm>
              <a:off x="431500" y="2231136"/>
              <a:ext cx="4291554" cy="332185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E035268-9860-456A-A4BE-5C256E4371B9}"/>
              </a:ext>
            </a:extLst>
          </p:cNvPr>
          <p:cNvSpPr txBox="1"/>
          <p:nvPr/>
        </p:nvSpPr>
        <p:spPr>
          <a:xfrm>
            <a:off x="5472841" y="3913631"/>
            <a:ext cx="6085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chemeClr val="bg1"/>
                </a:solidFill>
                <a:effectLst/>
              </a:rPr>
              <a:t>Worked examples for One- and Two-way slabs, Beams, Columns, Walls, Diaphragms, Footings, Retaining walls, and Anchorage Design</a:t>
            </a:r>
          </a:p>
          <a:p>
            <a:pPr algn="ctr"/>
            <a:endParaRPr lang="en-US" b="0" i="0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Concrete focused discussion on structural systems, analysis, and durability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4818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3.xml><?xml version="1.0" encoding="utf-8"?>
<?mso-contentType ?>
<FormTemplates xmlns="http://schemas.microsoft.com/sharepoint/v3/contenttype/form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Date xmlns="d1f628b7-dc6e-45dc-9245-e5ecf578f20b" xsi:nil="true"/>
    <Action xmlns="d1f628b7-dc6e-45dc-9245-e5ecf578f20b">Keep</Action>
    <Keywords0 xmlns="d1f628b7-dc6e-45dc-9245-e5ecf578f20b" xsi:nil="true"/>
    <Description_x0020_2 xmlns="d1f628b7-dc6e-45dc-9245-e5ecf578f20b" xsi:nil="true"/>
    <Document_x0020_Type xmlns="d1f628b7-dc6e-45dc-9245-e5ecf578f20b" xsi:nil="true"/>
    <Description0 xmlns="d1f628b7-dc6e-45dc-9245-e5ecf578f20b" xsi:nil="true"/>
    <PublishingExpirationDate xmlns="http://schemas.microsoft.com/sharepoint/v3" xsi:nil="true"/>
    <PublishingStartDate xmlns="http://schemas.microsoft.com/sharepoint/v3" xsi:nil="true"/>
    <_dlc_DocId xmlns="bbd4acb0-43d6-4317-ab0b-803dc468f016">V7HW2WYZSAY5-2102554853-19908</_dlc_DocId>
    <_dlc_DocIdUrl xmlns="bbd4acb0-43d6-4317-ab0b-803dc468f016">
      <Url>https://share.ansi.org/_layouts/15/DocIdRedir.aspx?ID=V7HW2WYZSAY5-2102554853-19908</Url>
      <Description>V7HW2WYZSAY5-2102554853-19908</Description>
    </_dlc_DocIdUrl>
  </documentManagement>
</p:properties>
</file>

<file path=customXml/itemProps1.xml><?xml version="1.0" encoding="utf-8"?>
<ds:datastoreItem xmlns:ds="http://schemas.openxmlformats.org/officeDocument/2006/customXml" ds:itemID="{6B8C66CE-A599-4BAD-AD53-ACB8BD862B72}"/>
</file>

<file path=customXml/itemProps2.xml><?xml version="1.0" encoding="utf-8"?>
<ds:datastoreItem xmlns:ds="http://schemas.openxmlformats.org/officeDocument/2006/customXml" ds:itemID="{EB329B84-1F34-4BB6-B2BC-F8FFF793C7AF}"/>
</file>

<file path=customXml/itemProps3.xml><?xml version="1.0" encoding="utf-8"?>
<ds:datastoreItem xmlns:ds="http://schemas.openxmlformats.org/officeDocument/2006/customXml" ds:itemID="{B539D728-67D0-4F1E-938B-FB202E0A6045}"/>
</file>

<file path=customXml/itemProps4.xml><?xml version="1.0" encoding="utf-8"?>
<ds:datastoreItem xmlns:ds="http://schemas.openxmlformats.org/officeDocument/2006/customXml" ds:itemID="{EB329B84-1F34-4BB6-B2BC-F8FFF793C7AF}"/>
</file>

<file path=docProps/app.xml><?xml version="1.0" encoding="utf-8"?>
<Properties xmlns="http://schemas.openxmlformats.org/officeDocument/2006/extended-properties" xmlns:vt="http://schemas.openxmlformats.org/officeDocument/2006/docPropsVTypes">
  <TotalTime>2806</TotalTime>
  <Words>799</Words>
  <Application>Microsoft Office PowerPoint</Application>
  <PresentationFormat>Widescreen</PresentationFormat>
  <Paragraphs>176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Abril Fatface</vt:lpstr>
      <vt:lpstr>Arial</vt:lpstr>
      <vt:lpstr>Calibri</vt:lpstr>
      <vt:lpstr>Calibri Light</vt:lpstr>
      <vt:lpstr>Century Gothic</vt:lpstr>
      <vt:lpstr>Lato</vt:lpstr>
      <vt:lpstr>Office Theme</vt:lpstr>
      <vt:lpstr>American Concrete Institute (ACI) Engineering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American Concrete Institute (ACI) Certification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 Introducing the American Concrete Institute</dc:title>
  <dc:creator>Steve S. Szoke</dc:creator>
  <cp:lastModifiedBy>Steve S. Szoke</cp:lastModifiedBy>
  <cp:revision>12</cp:revision>
  <dcterms:created xsi:type="dcterms:W3CDTF">2022-07-21T15:29:02Z</dcterms:created>
  <dcterms:modified xsi:type="dcterms:W3CDTF">2022-08-18T16:13:00Z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_dlc_DocIdItemGuid">
    <vt:lpwstr>ef453416-6098-4826-8d13-cded0c1f84a0</vt:lpwstr>
  </property>
</Properties>
</file>