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2.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9.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ppt/tags/tag2.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9" r:id="rId3"/>
    <p:sldId id="258" r:id="rId4"/>
    <p:sldId id="263" r:id="rId5"/>
    <p:sldId id="264" r:id="rId6"/>
    <p:sldId id="265" r:id="rId7"/>
    <p:sldId id="266" r:id="rId8"/>
    <p:sldId id="267" r:id="rId9"/>
    <p:sldId id="268" r:id="rId10"/>
    <p:sldId id="269" r:id="rId11"/>
    <p:sldId id="270" r:id="rId12"/>
    <p:sldId id="271" r:id="rId13"/>
    <p:sldId id="272" r:id="rId14"/>
    <p:sldId id="64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C3D"/>
    <a:srgbClr val="4472C4"/>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342" autoAdjust="0"/>
  </p:normalViewPr>
  <p:slideViewPr>
    <p:cSldViewPr snapToGrid="0">
      <p:cViewPr varScale="1">
        <p:scale>
          <a:sx n="51" d="100"/>
          <a:sy n="51" d="100"/>
        </p:scale>
        <p:origin x="1256"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A1EA8-D86B-46DF-9CF2-4C87CD603FD3}" type="datetimeFigureOut">
              <a:rPr lang="en-US" smtClean="0"/>
              <a:t>8/19/2022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CECA35-324A-4E8B-B7F5-BF8F8A511E95}" type="slidenum">
              <a:rPr lang="en-US" smtClean="0"/>
              <a:t>‹#›</a:t>
            </a:fld>
            <a:endParaRPr lang="en-US"/>
          </a:p>
        </p:txBody>
      </p:sp>
    </p:spTree>
    <p:extLst>
      <p:ext uri="{BB962C8B-B14F-4D97-AF65-F5344CB8AC3E}">
        <p14:creationId xmlns:p14="http://schemas.microsoft.com/office/powerpoint/2010/main" val="4285463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7 international partners , with whom ACI signed international partner agreements to increases collaboration and cooperation between organizations for the purpose of improving concrete construction by making the technical expertise of each organization available to the other through publications, meetings, conferences, internet links, committee membership, certification activities, and any other activity as mutually agreed.</a:t>
            </a:r>
          </a:p>
          <a:p>
            <a:endParaRPr lang="en-US" dirty="0"/>
          </a:p>
        </p:txBody>
      </p:sp>
      <p:sp>
        <p:nvSpPr>
          <p:cNvPr id="4" name="Slide Number Placeholder 3"/>
          <p:cNvSpPr>
            <a:spLocks noGrp="1"/>
          </p:cNvSpPr>
          <p:nvPr>
            <p:ph type="sldNum" sz="quarter" idx="5"/>
          </p:nvPr>
        </p:nvSpPr>
        <p:spPr/>
        <p:txBody>
          <a:bodyPr/>
          <a:lstStyle/>
          <a:p>
            <a:fld id="{39CECA35-324A-4E8B-B7F5-BF8F8A511E95}" type="slidenum">
              <a:rPr lang="en-US" smtClean="0"/>
              <a:t>6</a:t>
            </a:fld>
            <a:endParaRPr lang="en-US"/>
          </a:p>
        </p:txBody>
      </p:sp>
    </p:spTree>
    <p:extLst>
      <p:ext uri="{BB962C8B-B14F-4D97-AF65-F5344CB8AC3E}">
        <p14:creationId xmlns:p14="http://schemas.microsoft.com/office/powerpoint/2010/main" val="2640745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about using ACI 318, well, ACI code is accepted and is being used in almost all countries in a way or another. However, ther are some countries are using ACI 318 through special agreement with ACI. as in the case of SBCNC , GSO. Also Abu Dhabi is adopting IBC which includes ACI 318. and recently Dubai Government has just approved Dubai Building Code, in which ACI 318 is the main reference for concrete design.  </a:t>
            </a:r>
          </a:p>
          <a:p>
            <a:endParaRPr lang="en-US" dirty="0"/>
          </a:p>
        </p:txBody>
      </p:sp>
      <p:sp>
        <p:nvSpPr>
          <p:cNvPr id="4" name="Slide Number Placeholder 3"/>
          <p:cNvSpPr>
            <a:spLocks noGrp="1"/>
          </p:cNvSpPr>
          <p:nvPr>
            <p:ph type="sldNum" sz="quarter" idx="5"/>
          </p:nvPr>
        </p:nvSpPr>
        <p:spPr/>
        <p:txBody>
          <a:bodyPr/>
          <a:lstStyle/>
          <a:p>
            <a:fld id="{39CECA35-324A-4E8B-B7F5-BF8F8A511E95}" type="slidenum">
              <a:rPr lang="en-US" smtClean="0"/>
              <a:t>7</a:t>
            </a:fld>
            <a:endParaRPr lang="en-US"/>
          </a:p>
        </p:txBody>
      </p:sp>
    </p:spTree>
    <p:extLst>
      <p:ext uri="{BB962C8B-B14F-4D97-AF65-F5344CB8AC3E}">
        <p14:creationId xmlns:p14="http://schemas.microsoft.com/office/powerpoint/2010/main" val="2581215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ECA35-324A-4E8B-B7F5-BF8F8A511E95}" type="slidenum">
              <a:rPr lang="en-US" smtClean="0"/>
              <a:t>8</a:t>
            </a:fld>
            <a:endParaRPr lang="en-US"/>
          </a:p>
        </p:txBody>
      </p:sp>
    </p:spTree>
    <p:extLst>
      <p:ext uri="{BB962C8B-B14F-4D97-AF65-F5344CB8AC3E}">
        <p14:creationId xmlns:p14="http://schemas.microsoft.com/office/powerpoint/2010/main" val="189718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ECA35-324A-4E8B-B7F5-BF8F8A511E95}" type="slidenum">
              <a:rPr lang="en-US" smtClean="0"/>
              <a:t>9</a:t>
            </a:fld>
            <a:endParaRPr lang="en-US"/>
          </a:p>
        </p:txBody>
      </p:sp>
    </p:spTree>
    <p:extLst>
      <p:ext uri="{BB962C8B-B14F-4D97-AF65-F5344CB8AC3E}">
        <p14:creationId xmlns:p14="http://schemas.microsoft.com/office/powerpoint/2010/main" val="327116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ECA35-324A-4E8B-B7F5-BF8F8A511E95}" type="slidenum">
              <a:rPr lang="en-US" smtClean="0"/>
              <a:t>10</a:t>
            </a:fld>
            <a:endParaRPr lang="en-US"/>
          </a:p>
        </p:txBody>
      </p:sp>
    </p:spTree>
    <p:extLst>
      <p:ext uri="{BB962C8B-B14F-4D97-AF65-F5344CB8AC3E}">
        <p14:creationId xmlns:p14="http://schemas.microsoft.com/office/powerpoint/2010/main" val="1182358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ECA35-324A-4E8B-B7F5-BF8F8A511E95}" type="slidenum">
              <a:rPr lang="en-US" smtClean="0"/>
              <a:t>11</a:t>
            </a:fld>
            <a:endParaRPr lang="en-US"/>
          </a:p>
        </p:txBody>
      </p:sp>
    </p:spTree>
    <p:extLst>
      <p:ext uri="{BB962C8B-B14F-4D97-AF65-F5344CB8AC3E}">
        <p14:creationId xmlns:p14="http://schemas.microsoft.com/office/powerpoint/2010/main" val="141336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ECA35-324A-4E8B-B7F5-BF8F8A511E95}" type="slidenum">
              <a:rPr lang="en-US" smtClean="0"/>
              <a:t>12</a:t>
            </a:fld>
            <a:endParaRPr lang="en-US"/>
          </a:p>
        </p:txBody>
      </p:sp>
    </p:spTree>
    <p:extLst>
      <p:ext uri="{BB962C8B-B14F-4D97-AF65-F5344CB8AC3E}">
        <p14:creationId xmlns:p14="http://schemas.microsoft.com/office/powerpoint/2010/main" val="1179477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ECA35-324A-4E8B-B7F5-BF8F8A511E95}" type="slidenum">
              <a:rPr lang="en-US" smtClean="0"/>
              <a:t>13</a:t>
            </a:fld>
            <a:endParaRPr lang="en-US"/>
          </a:p>
        </p:txBody>
      </p:sp>
    </p:spTree>
    <p:extLst>
      <p:ext uri="{BB962C8B-B14F-4D97-AF65-F5344CB8AC3E}">
        <p14:creationId xmlns:p14="http://schemas.microsoft.com/office/powerpoint/2010/main" val="4224139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6B91FE-511F-4236-8CD7-7ECBEA58E5B1}" type="slidenum">
              <a:rPr lang="en-US" altLang="en-US" smtClean="0"/>
              <a:pPr>
                <a:defRPr/>
              </a:pPr>
              <a:t>14</a:t>
            </a:fld>
            <a:endParaRPr lang="en-US" altLang="en-US"/>
          </a:p>
        </p:txBody>
      </p:sp>
    </p:spTree>
    <p:extLst>
      <p:ext uri="{BB962C8B-B14F-4D97-AF65-F5344CB8AC3E}">
        <p14:creationId xmlns:p14="http://schemas.microsoft.com/office/powerpoint/2010/main" val="2721680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BD36-11F3-2E55-0F71-047D5C5874B9}"/>
              </a:ext>
            </a:extLst>
          </p:cNvPr>
          <p:cNvSpPr>
            <a:spLocks noGrp="1"/>
          </p:cNvSpPr>
          <p:nvPr>
            <p:ph type="ctrTitle"/>
          </p:nvPr>
        </p:nvSpPr>
        <p:spPr>
          <a:xfrm>
            <a:off x="1524000" y="868362"/>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9C74A6EF-7220-46DD-D863-D4216585412D}"/>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76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846D-EA2A-E5A0-8792-6FA132918D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9A2778-F455-7F49-D4AB-CB124615C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FFD66-DB4A-46D5-1732-E5BA4D789CE6}"/>
              </a:ext>
            </a:extLst>
          </p:cNvPr>
          <p:cNvSpPr>
            <a:spLocks noGrp="1"/>
          </p:cNvSpPr>
          <p:nvPr>
            <p:ph type="dt" sz="half" idx="10"/>
          </p:nvPr>
        </p:nvSpPr>
        <p:spPr/>
        <p:txBody>
          <a:bodyPr/>
          <a:lstStyle/>
          <a:p>
            <a:fld id="{74EB226F-885B-4476-852B-1526DA80E560}" type="datetimeFigureOut">
              <a:rPr lang="en-US" smtClean="0"/>
              <a:t>8/19/2022</a:t>
            </a:fld>
            <a:endParaRPr lang="en-US"/>
          </a:p>
        </p:txBody>
      </p:sp>
      <p:sp>
        <p:nvSpPr>
          <p:cNvPr id="5" name="Footer Placeholder 4">
            <a:extLst>
              <a:ext uri="{FF2B5EF4-FFF2-40B4-BE49-F238E27FC236}">
                <a16:creationId xmlns:a16="http://schemas.microsoft.com/office/drawing/2014/main" id="{58B79376-A20A-7DA7-8186-64A13A883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B2153-3D5D-B1E2-483D-A07F56A09153}"/>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72569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99406D-7F5A-037A-B280-AB7A02B896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C920C-0443-5D98-90FD-E2E48CFB48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04B07-25E3-14DE-5F75-ED009C406960}"/>
              </a:ext>
            </a:extLst>
          </p:cNvPr>
          <p:cNvSpPr>
            <a:spLocks noGrp="1"/>
          </p:cNvSpPr>
          <p:nvPr>
            <p:ph type="dt" sz="half" idx="10"/>
          </p:nvPr>
        </p:nvSpPr>
        <p:spPr/>
        <p:txBody>
          <a:bodyPr/>
          <a:lstStyle/>
          <a:p>
            <a:fld id="{74EB226F-885B-4476-852B-1526DA80E560}" type="datetimeFigureOut">
              <a:rPr lang="en-US" smtClean="0"/>
              <a:t>8/19/2022</a:t>
            </a:fld>
            <a:endParaRPr lang="en-US"/>
          </a:p>
        </p:txBody>
      </p:sp>
      <p:sp>
        <p:nvSpPr>
          <p:cNvPr id="5" name="Footer Placeholder 4">
            <a:extLst>
              <a:ext uri="{FF2B5EF4-FFF2-40B4-BE49-F238E27FC236}">
                <a16:creationId xmlns:a16="http://schemas.microsoft.com/office/drawing/2014/main" id="{56AEF718-86E7-5301-8254-2BE6CDFEA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CEADC-5887-2F20-DBE1-C6108C830DA0}"/>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217036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02A8DF-8F6B-4BCB-9C2C-47A74EC021D3}"/>
              </a:ext>
            </a:extLst>
          </p:cNvPr>
          <p:cNvSpPr txBox="1"/>
          <p:nvPr userDrawn="1"/>
        </p:nvSpPr>
        <p:spPr>
          <a:xfrm>
            <a:off x="609600" y="1447801"/>
            <a:ext cx="10871200" cy="2092325"/>
          </a:xfrm>
          <a:prstGeom prst="rect">
            <a:avLst/>
          </a:prstGeom>
          <a:noFill/>
        </p:spPr>
        <p:txBody>
          <a:bodyPr>
            <a:spAutoFit/>
          </a:bodyPr>
          <a:lstStyle>
            <a:lvl1pPr>
              <a:defRPr>
                <a:solidFill>
                  <a:schemeClr val="tx1"/>
                </a:solidFill>
                <a:latin typeface="Arial" charset="0"/>
                <a:ea typeface="ＭＳ Ｐゴシック" pitchFamily="-110" charset="-128"/>
              </a:defRPr>
            </a:lvl1pPr>
            <a:lvl2pPr marL="37931725" indent="-37474525">
              <a:defRPr>
                <a:solidFill>
                  <a:schemeClr val="tx1"/>
                </a:solidFill>
                <a:latin typeface="Arial" charset="0"/>
                <a:ea typeface="ＭＳ Ｐゴシック" pitchFamily="-110" charset="-128"/>
              </a:defRPr>
            </a:lvl2pPr>
            <a:lvl3pPr>
              <a:defRPr>
                <a:solidFill>
                  <a:schemeClr val="tx1"/>
                </a:solidFill>
                <a:latin typeface="Arial" charset="0"/>
                <a:ea typeface="ＭＳ Ｐゴシック" pitchFamily="-110" charset="-128"/>
              </a:defRPr>
            </a:lvl3pPr>
            <a:lvl4pPr>
              <a:defRPr>
                <a:solidFill>
                  <a:schemeClr val="tx1"/>
                </a:solidFill>
                <a:latin typeface="Arial" charset="0"/>
                <a:ea typeface="ＭＳ Ｐゴシック" pitchFamily="-110" charset="-128"/>
              </a:defRPr>
            </a:lvl4pPr>
            <a:lvl5pPr>
              <a:defRPr>
                <a:solidFill>
                  <a:schemeClr val="tx1"/>
                </a:solidFill>
                <a:latin typeface="Arial" charset="0"/>
                <a:ea typeface="ＭＳ Ｐゴシック" pitchFamily="-110" charset="-128"/>
              </a:defRPr>
            </a:lvl5pPr>
            <a:lvl6pPr marL="457200" fontAlgn="base">
              <a:spcBef>
                <a:spcPct val="0"/>
              </a:spcBef>
              <a:spcAft>
                <a:spcPct val="0"/>
              </a:spcAft>
              <a:defRPr>
                <a:solidFill>
                  <a:schemeClr val="tx1"/>
                </a:solidFill>
                <a:latin typeface="Arial" charset="0"/>
                <a:ea typeface="ＭＳ Ｐゴシック" pitchFamily="-110" charset="-128"/>
              </a:defRPr>
            </a:lvl6pPr>
            <a:lvl7pPr marL="914400" fontAlgn="base">
              <a:spcBef>
                <a:spcPct val="0"/>
              </a:spcBef>
              <a:spcAft>
                <a:spcPct val="0"/>
              </a:spcAft>
              <a:defRPr>
                <a:solidFill>
                  <a:schemeClr val="tx1"/>
                </a:solidFill>
                <a:latin typeface="Arial" charset="0"/>
                <a:ea typeface="ＭＳ Ｐゴシック" pitchFamily="-110" charset="-128"/>
              </a:defRPr>
            </a:lvl7pPr>
            <a:lvl8pPr marL="1371600" fontAlgn="base">
              <a:spcBef>
                <a:spcPct val="0"/>
              </a:spcBef>
              <a:spcAft>
                <a:spcPct val="0"/>
              </a:spcAft>
              <a:defRPr>
                <a:solidFill>
                  <a:schemeClr val="tx1"/>
                </a:solidFill>
                <a:latin typeface="Arial" charset="0"/>
                <a:ea typeface="ＭＳ Ｐゴシック" pitchFamily="-110" charset="-128"/>
              </a:defRPr>
            </a:lvl8pPr>
            <a:lvl9pPr marL="1828800" fontAlgn="base">
              <a:spcBef>
                <a:spcPct val="0"/>
              </a:spcBef>
              <a:spcAft>
                <a:spcPct val="0"/>
              </a:spcAft>
              <a:defRPr>
                <a:solidFill>
                  <a:schemeClr val="tx1"/>
                </a:solidFill>
                <a:latin typeface="Arial" charset="0"/>
                <a:ea typeface="ＭＳ Ｐゴシック" pitchFamily="-110" charset="-128"/>
              </a:defRPr>
            </a:lvl9pPr>
          </a:lstStyle>
          <a:p>
            <a:pPr algn="ctr" eaLnBrk="1" hangingPunct="1">
              <a:defRPr/>
            </a:pPr>
            <a:r>
              <a:rPr lang="en-US" altLang="en-US" sz="3600" i="1">
                <a:solidFill>
                  <a:srgbClr val="71BDFF"/>
                </a:solidFill>
                <a:effectLst>
                  <a:outerShdw blurRad="38100" dist="38100" dir="2700000" algn="tl">
                    <a:srgbClr val="C0C0C0"/>
                  </a:outerShdw>
                </a:effectLst>
              </a:rPr>
              <a:t>Thank you</a:t>
            </a:r>
          </a:p>
          <a:p>
            <a:pPr algn="ctr" eaLnBrk="1" hangingPunct="1">
              <a:defRPr/>
            </a:pPr>
            <a:endParaRPr lang="en-US" altLang="en-US">
              <a:solidFill>
                <a:srgbClr val="BFBFBF"/>
              </a:solidFill>
              <a:effectLst>
                <a:outerShdw blurRad="38100" dist="38100" dir="2700000" algn="tl">
                  <a:srgbClr val="C0C0C0"/>
                </a:outerShdw>
              </a:effectLst>
            </a:endParaRPr>
          </a:p>
          <a:p>
            <a:pPr algn="ctr" eaLnBrk="1" hangingPunct="1">
              <a:defRPr/>
            </a:pPr>
            <a:r>
              <a:rPr lang="en-US" altLang="en-US" sz="2400">
                <a:solidFill>
                  <a:srgbClr val="BFBFBF"/>
                </a:solidFill>
              </a:rPr>
              <a:t>For the most up-to-date information please </a:t>
            </a:r>
            <a:br>
              <a:rPr lang="en-US" altLang="en-US" sz="2400">
                <a:solidFill>
                  <a:srgbClr val="BFBFBF"/>
                </a:solidFill>
              </a:rPr>
            </a:br>
            <a:r>
              <a:rPr lang="en-US" altLang="en-US" sz="2400">
                <a:solidFill>
                  <a:srgbClr val="BFBFBF"/>
                </a:solidFill>
              </a:rPr>
              <a:t>visit the American Concrete Institute at:</a:t>
            </a:r>
          </a:p>
          <a:p>
            <a:pPr algn="ctr" eaLnBrk="1" hangingPunct="1">
              <a:defRPr/>
            </a:pPr>
            <a:r>
              <a:rPr lang="en-US" altLang="en-US" sz="2400">
                <a:solidFill>
                  <a:schemeClr val="bg1"/>
                </a:solidFill>
              </a:rPr>
              <a:t>www.concrete.org</a:t>
            </a:r>
          </a:p>
        </p:txBody>
      </p:sp>
    </p:spTree>
    <p:custDataLst>
      <p:tags r:id="rId1"/>
    </p:custDataLst>
    <p:extLst>
      <p:ext uri="{BB962C8B-B14F-4D97-AF65-F5344CB8AC3E}">
        <p14:creationId xmlns:p14="http://schemas.microsoft.com/office/powerpoint/2010/main" val="4207480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4D5C-C212-0783-95FF-CF8A06742A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53448B-8996-705B-2404-AA468BDF48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DE34A-508B-68C3-EDC8-635473824D71}"/>
              </a:ext>
            </a:extLst>
          </p:cNvPr>
          <p:cNvSpPr>
            <a:spLocks noGrp="1"/>
          </p:cNvSpPr>
          <p:nvPr>
            <p:ph type="dt" sz="half" idx="10"/>
          </p:nvPr>
        </p:nvSpPr>
        <p:spPr/>
        <p:txBody>
          <a:bodyPr/>
          <a:lstStyle/>
          <a:p>
            <a:fld id="{74EB226F-885B-4476-852B-1526DA80E560}" type="datetimeFigureOut">
              <a:rPr lang="en-US" smtClean="0"/>
              <a:t>8/19/2022</a:t>
            </a:fld>
            <a:endParaRPr lang="en-US" dirty="0"/>
          </a:p>
        </p:txBody>
      </p:sp>
      <p:sp>
        <p:nvSpPr>
          <p:cNvPr id="5" name="Footer Placeholder 4">
            <a:extLst>
              <a:ext uri="{FF2B5EF4-FFF2-40B4-BE49-F238E27FC236}">
                <a16:creationId xmlns:a16="http://schemas.microsoft.com/office/drawing/2014/main" id="{C4137A7C-512C-074A-98FB-F39C74C36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E5FE6-E58E-EF15-6387-0BD0FA39F31F}"/>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368612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BB06-3EE2-E4DF-3029-A46AF937F011}"/>
              </a:ext>
            </a:extLst>
          </p:cNvPr>
          <p:cNvSpPr>
            <a:spLocks noGrp="1"/>
          </p:cNvSpPr>
          <p:nvPr>
            <p:ph type="title"/>
          </p:nvPr>
        </p:nvSpPr>
        <p:spPr>
          <a:xfrm>
            <a:off x="831850" y="77120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17FF45-34C4-A690-96C7-280E8163D31B}"/>
              </a:ext>
            </a:extLst>
          </p:cNvPr>
          <p:cNvSpPr>
            <a:spLocks noGrp="1"/>
          </p:cNvSpPr>
          <p:nvPr>
            <p:ph type="body" idx="1"/>
          </p:nvPr>
        </p:nvSpPr>
        <p:spPr>
          <a:xfrm>
            <a:off x="838200" y="363505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7CF4EC-1D07-B67F-943A-F4CE7DC45124}"/>
              </a:ext>
            </a:extLst>
          </p:cNvPr>
          <p:cNvSpPr>
            <a:spLocks noGrp="1"/>
          </p:cNvSpPr>
          <p:nvPr>
            <p:ph type="dt" sz="half" idx="10"/>
          </p:nvPr>
        </p:nvSpPr>
        <p:spPr/>
        <p:txBody>
          <a:bodyPr/>
          <a:lstStyle/>
          <a:p>
            <a:fld id="{74EB226F-885B-4476-852B-1526DA80E560}" type="datetimeFigureOut">
              <a:rPr lang="en-US" smtClean="0"/>
              <a:t>8/19/2022</a:t>
            </a:fld>
            <a:endParaRPr lang="en-US"/>
          </a:p>
        </p:txBody>
      </p:sp>
      <p:sp>
        <p:nvSpPr>
          <p:cNvPr id="5" name="Footer Placeholder 4">
            <a:extLst>
              <a:ext uri="{FF2B5EF4-FFF2-40B4-BE49-F238E27FC236}">
                <a16:creationId xmlns:a16="http://schemas.microsoft.com/office/drawing/2014/main" id="{7DE40387-00A3-502D-F0DD-DBDC9B205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D45D5-428D-5CDD-3EF5-EE709543A7E4}"/>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4166492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D449A-F4D6-121C-89A0-64D9252EC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F04CA1-89D2-02A6-A263-3C0AF5FD004B}"/>
              </a:ext>
            </a:extLst>
          </p:cNvPr>
          <p:cNvSpPr>
            <a:spLocks noGrp="1"/>
          </p:cNvSpPr>
          <p:nvPr>
            <p:ph sz="half" idx="1"/>
          </p:nvPr>
        </p:nvSpPr>
        <p:spPr>
          <a:xfrm>
            <a:off x="838200" y="1825625"/>
            <a:ext cx="5181600" cy="3924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D1CE0D-CEDE-6BB7-769C-4EE9428120C3}"/>
              </a:ext>
            </a:extLst>
          </p:cNvPr>
          <p:cNvSpPr>
            <a:spLocks noGrp="1"/>
          </p:cNvSpPr>
          <p:nvPr>
            <p:ph sz="half" idx="2"/>
          </p:nvPr>
        </p:nvSpPr>
        <p:spPr>
          <a:xfrm>
            <a:off x="6172200" y="1825625"/>
            <a:ext cx="5181600" cy="3924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A0E63F-04D3-A1A1-4CBC-973658B6E9D1}"/>
              </a:ext>
            </a:extLst>
          </p:cNvPr>
          <p:cNvSpPr>
            <a:spLocks noGrp="1"/>
          </p:cNvSpPr>
          <p:nvPr>
            <p:ph type="dt" sz="half" idx="10"/>
          </p:nvPr>
        </p:nvSpPr>
        <p:spPr>
          <a:xfrm>
            <a:off x="10160" y="6593840"/>
            <a:ext cx="955040" cy="268732"/>
          </a:xfrm>
        </p:spPr>
        <p:txBody>
          <a:bodyPr/>
          <a:lstStyle/>
          <a:p>
            <a:fld id="{74EB226F-885B-4476-852B-1526DA80E560}" type="datetimeFigureOut">
              <a:rPr lang="en-US" smtClean="0"/>
              <a:t>8/19/2022</a:t>
            </a:fld>
            <a:endParaRPr lang="en-US"/>
          </a:p>
        </p:txBody>
      </p:sp>
      <p:sp>
        <p:nvSpPr>
          <p:cNvPr id="6" name="Footer Placeholder 5">
            <a:extLst>
              <a:ext uri="{FF2B5EF4-FFF2-40B4-BE49-F238E27FC236}">
                <a16:creationId xmlns:a16="http://schemas.microsoft.com/office/drawing/2014/main" id="{5055EA0C-204B-F9FA-1AB1-DA11675C7BF8}"/>
              </a:ext>
            </a:extLst>
          </p:cNvPr>
          <p:cNvSpPr>
            <a:spLocks noGrp="1"/>
          </p:cNvSpPr>
          <p:nvPr>
            <p:ph type="ftr" sz="quarter" idx="11"/>
          </p:nvPr>
        </p:nvSpPr>
        <p:spPr>
          <a:xfrm>
            <a:off x="10200640" y="6583680"/>
            <a:ext cx="1544320" cy="253205"/>
          </a:xfrm>
        </p:spPr>
        <p:txBody>
          <a:bodyPr/>
          <a:lstStyle/>
          <a:p>
            <a:endParaRPr lang="en-US"/>
          </a:p>
        </p:txBody>
      </p:sp>
      <p:sp>
        <p:nvSpPr>
          <p:cNvPr id="7" name="Slide Number Placeholder 6">
            <a:extLst>
              <a:ext uri="{FF2B5EF4-FFF2-40B4-BE49-F238E27FC236}">
                <a16:creationId xmlns:a16="http://schemas.microsoft.com/office/drawing/2014/main" id="{FC2DB0C3-337E-17B2-C7E7-F87A972055CE}"/>
              </a:ext>
            </a:extLst>
          </p:cNvPr>
          <p:cNvSpPr>
            <a:spLocks noGrp="1"/>
          </p:cNvSpPr>
          <p:nvPr>
            <p:ph type="sldNum" sz="quarter" idx="12"/>
          </p:nvPr>
        </p:nvSpPr>
        <p:spPr>
          <a:xfrm>
            <a:off x="11744960" y="6583680"/>
            <a:ext cx="441960" cy="249555"/>
          </a:xfrm>
        </p:spPr>
        <p:txBody>
          <a:bodyPr/>
          <a:lstStyle/>
          <a:p>
            <a:fld id="{07585460-B6E5-423B-AD94-4170150D1E44}" type="slidenum">
              <a:rPr lang="en-US" smtClean="0"/>
              <a:t>‹#›</a:t>
            </a:fld>
            <a:endParaRPr lang="en-US" dirty="0"/>
          </a:p>
        </p:txBody>
      </p:sp>
    </p:spTree>
    <p:extLst>
      <p:ext uri="{BB962C8B-B14F-4D97-AF65-F5344CB8AC3E}">
        <p14:creationId xmlns:p14="http://schemas.microsoft.com/office/powerpoint/2010/main" val="2052997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552B-8C95-4309-5188-09C4E96A9E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BC0B53-AAD7-755E-1301-C12351D098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DE958F-34F3-ABAE-9544-CFDD54E990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CB7B1D-3BF0-9780-6896-8E0D27898F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C115CE-AE77-A132-F1EE-B9435BF832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445A9-09BF-539A-A51C-6254EB7F2C63}"/>
              </a:ext>
            </a:extLst>
          </p:cNvPr>
          <p:cNvSpPr>
            <a:spLocks noGrp="1"/>
          </p:cNvSpPr>
          <p:nvPr>
            <p:ph type="dt" sz="half" idx="10"/>
          </p:nvPr>
        </p:nvSpPr>
        <p:spPr/>
        <p:txBody>
          <a:bodyPr/>
          <a:lstStyle/>
          <a:p>
            <a:fld id="{74EB226F-885B-4476-852B-1526DA80E560}" type="datetimeFigureOut">
              <a:rPr lang="en-US" smtClean="0"/>
              <a:t>8/19/2022</a:t>
            </a:fld>
            <a:endParaRPr lang="en-US"/>
          </a:p>
        </p:txBody>
      </p:sp>
      <p:sp>
        <p:nvSpPr>
          <p:cNvPr id="8" name="Footer Placeholder 7">
            <a:extLst>
              <a:ext uri="{FF2B5EF4-FFF2-40B4-BE49-F238E27FC236}">
                <a16:creationId xmlns:a16="http://schemas.microsoft.com/office/drawing/2014/main" id="{0F30D5D9-291C-0C86-CCCE-1DB2D7A02A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53F3C5-4482-18D3-8962-DDB5250D0DBB}"/>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0346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24774-8D83-E8FF-8DA5-D173A063D7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D20699-FEB8-C87C-656F-E38E9829E8D2}"/>
              </a:ext>
            </a:extLst>
          </p:cNvPr>
          <p:cNvSpPr>
            <a:spLocks noGrp="1"/>
          </p:cNvSpPr>
          <p:nvPr>
            <p:ph type="dt" sz="half" idx="10"/>
          </p:nvPr>
        </p:nvSpPr>
        <p:spPr/>
        <p:txBody>
          <a:bodyPr/>
          <a:lstStyle/>
          <a:p>
            <a:fld id="{74EB226F-885B-4476-852B-1526DA80E560}" type="datetimeFigureOut">
              <a:rPr lang="en-US" smtClean="0"/>
              <a:t>8/19/2022</a:t>
            </a:fld>
            <a:endParaRPr lang="en-US"/>
          </a:p>
        </p:txBody>
      </p:sp>
      <p:sp>
        <p:nvSpPr>
          <p:cNvPr id="4" name="Footer Placeholder 3">
            <a:extLst>
              <a:ext uri="{FF2B5EF4-FFF2-40B4-BE49-F238E27FC236}">
                <a16:creationId xmlns:a16="http://schemas.microsoft.com/office/drawing/2014/main" id="{CC4E2A66-E6F9-0DF5-26CC-B41482693C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11D401-3D11-068E-7DC7-6017E90849EC}"/>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3867548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6C7C6-6697-7E34-627A-DC0B99A19B99}"/>
              </a:ext>
            </a:extLst>
          </p:cNvPr>
          <p:cNvSpPr>
            <a:spLocks noGrp="1"/>
          </p:cNvSpPr>
          <p:nvPr>
            <p:ph type="dt" sz="half" idx="10"/>
          </p:nvPr>
        </p:nvSpPr>
        <p:spPr/>
        <p:txBody>
          <a:bodyPr/>
          <a:lstStyle/>
          <a:p>
            <a:fld id="{74EB226F-885B-4476-852B-1526DA80E560}" type="datetimeFigureOut">
              <a:rPr lang="en-US" smtClean="0"/>
              <a:t>8/19/2022</a:t>
            </a:fld>
            <a:endParaRPr lang="en-US"/>
          </a:p>
        </p:txBody>
      </p:sp>
      <p:sp>
        <p:nvSpPr>
          <p:cNvPr id="3" name="Footer Placeholder 2">
            <a:extLst>
              <a:ext uri="{FF2B5EF4-FFF2-40B4-BE49-F238E27FC236}">
                <a16:creationId xmlns:a16="http://schemas.microsoft.com/office/drawing/2014/main" id="{61C3BCC5-2D07-D4FF-AAF1-009981509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DDAB9A-FD0A-2914-8D38-9E262269FAE1}"/>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31966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85558-1139-7FAD-CF87-724C55BF1A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11A278-CD8E-EFFB-0DDB-789F7591F9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622219-7997-1169-F408-519AADBC4F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347EF-5063-D898-25D3-8B34682F22E0}"/>
              </a:ext>
            </a:extLst>
          </p:cNvPr>
          <p:cNvSpPr>
            <a:spLocks noGrp="1"/>
          </p:cNvSpPr>
          <p:nvPr>
            <p:ph type="dt" sz="half" idx="10"/>
          </p:nvPr>
        </p:nvSpPr>
        <p:spPr/>
        <p:txBody>
          <a:bodyPr/>
          <a:lstStyle/>
          <a:p>
            <a:fld id="{74EB226F-885B-4476-852B-1526DA80E560}" type="datetimeFigureOut">
              <a:rPr lang="en-US" smtClean="0"/>
              <a:t>8/19/2022</a:t>
            </a:fld>
            <a:endParaRPr lang="en-US"/>
          </a:p>
        </p:txBody>
      </p:sp>
      <p:sp>
        <p:nvSpPr>
          <p:cNvPr id="6" name="Footer Placeholder 5">
            <a:extLst>
              <a:ext uri="{FF2B5EF4-FFF2-40B4-BE49-F238E27FC236}">
                <a16:creationId xmlns:a16="http://schemas.microsoft.com/office/drawing/2014/main" id="{D263A767-BA8C-125F-EE82-7CE01F53D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AB5AB4-6695-150A-BFC9-E107B5A9B1BB}"/>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729745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6543-26F5-12CE-65E3-516D0C6D89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B671BC-D73D-7205-F4A7-28EEA9C07C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B9F214-1ED1-C675-38A5-74BE398FE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1B215-6AD9-1AE0-F542-3B2964908143}"/>
              </a:ext>
            </a:extLst>
          </p:cNvPr>
          <p:cNvSpPr>
            <a:spLocks noGrp="1"/>
          </p:cNvSpPr>
          <p:nvPr>
            <p:ph type="dt" sz="half" idx="10"/>
          </p:nvPr>
        </p:nvSpPr>
        <p:spPr/>
        <p:txBody>
          <a:bodyPr/>
          <a:lstStyle/>
          <a:p>
            <a:fld id="{74EB226F-885B-4476-852B-1526DA80E560}" type="datetimeFigureOut">
              <a:rPr lang="en-US" smtClean="0"/>
              <a:t>8/19/2022</a:t>
            </a:fld>
            <a:endParaRPr lang="en-US"/>
          </a:p>
        </p:txBody>
      </p:sp>
      <p:sp>
        <p:nvSpPr>
          <p:cNvPr id="6" name="Footer Placeholder 5">
            <a:extLst>
              <a:ext uri="{FF2B5EF4-FFF2-40B4-BE49-F238E27FC236}">
                <a16:creationId xmlns:a16="http://schemas.microsoft.com/office/drawing/2014/main" id="{7E7C62EB-926B-9B41-BF9C-D864A6092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CBDF31-F263-FA80-87C6-A6464811B538}"/>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3315718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727D7B-554D-2FB8-0A2D-48A9CE6F18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10324C-1838-0A0B-7FEC-7EE8ABD47738}"/>
              </a:ext>
            </a:extLst>
          </p:cNvPr>
          <p:cNvSpPr>
            <a:spLocks noGrp="1"/>
          </p:cNvSpPr>
          <p:nvPr>
            <p:ph type="body" idx="1"/>
          </p:nvPr>
        </p:nvSpPr>
        <p:spPr>
          <a:xfrm>
            <a:off x="838200" y="1825625"/>
            <a:ext cx="10515600" cy="34474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70E76A-120F-B8A1-C580-59786C7A9EA1}"/>
              </a:ext>
            </a:extLst>
          </p:cNvPr>
          <p:cNvSpPr>
            <a:spLocks noGrp="1"/>
          </p:cNvSpPr>
          <p:nvPr>
            <p:ph type="dt" sz="half" idx="2"/>
          </p:nvPr>
        </p:nvSpPr>
        <p:spPr>
          <a:xfrm>
            <a:off x="10160" y="6593840"/>
            <a:ext cx="955040" cy="268732"/>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8/24/2022</a:t>
            </a:r>
          </a:p>
        </p:txBody>
      </p:sp>
      <p:sp>
        <p:nvSpPr>
          <p:cNvPr id="5" name="Footer Placeholder 4">
            <a:extLst>
              <a:ext uri="{FF2B5EF4-FFF2-40B4-BE49-F238E27FC236}">
                <a16:creationId xmlns:a16="http://schemas.microsoft.com/office/drawing/2014/main" id="{B55DCF97-EFEE-4339-DC69-EB7F2F356C1B}"/>
              </a:ext>
            </a:extLst>
          </p:cNvPr>
          <p:cNvSpPr>
            <a:spLocks noGrp="1"/>
          </p:cNvSpPr>
          <p:nvPr>
            <p:ph type="ftr" sz="quarter" idx="3"/>
          </p:nvPr>
        </p:nvSpPr>
        <p:spPr>
          <a:xfrm>
            <a:off x="10200640" y="6564504"/>
            <a:ext cx="1249680" cy="27238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8712747-7D8B-CA18-A79C-B5D6A8121F46}"/>
              </a:ext>
            </a:extLst>
          </p:cNvPr>
          <p:cNvSpPr>
            <a:spLocks noGrp="1"/>
          </p:cNvSpPr>
          <p:nvPr>
            <p:ph type="sldNum" sz="quarter" idx="4"/>
          </p:nvPr>
        </p:nvSpPr>
        <p:spPr>
          <a:xfrm>
            <a:off x="11450320" y="6564504"/>
            <a:ext cx="736600" cy="268731"/>
          </a:xfrm>
          <a:prstGeom prst="rect">
            <a:avLst/>
          </a:prstGeom>
        </p:spPr>
        <p:txBody>
          <a:bodyPr vert="horz" lIns="91440" tIns="45720" rIns="91440" bIns="45720" rtlCol="0" anchor="ctr"/>
          <a:lstStyle>
            <a:lvl1pPr algn="r">
              <a:defRPr sz="1200">
                <a:solidFill>
                  <a:schemeClr val="tx1">
                    <a:tint val="75000"/>
                  </a:schemeClr>
                </a:solidFill>
              </a:defRPr>
            </a:lvl1pPr>
          </a:lstStyle>
          <a:p>
            <a:fld id="{07585460-B6E5-423B-AD94-4170150D1E44}" type="slidenum">
              <a:rPr lang="en-US" smtClean="0"/>
              <a:t>‹#›</a:t>
            </a:fld>
            <a:endParaRPr lang="en-US" dirty="0"/>
          </a:p>
        </p:txBody>
      </p:sp>
      <p:pic>
        <p:nvPicPr>
          <p:cNvPr id="7" name="Picture 6">
            <a:extLst>
              <a:ext uri="{FF2B5EF4-FFF2-40B4-BE49-F238E27FC236}">
                <a16:creationId xmlns:a16="http://schemas.microsoft.com/office/drawing/2014/main" id="{09603780-4A9B-8635-3943-594A7AB3E036}"/>
              </a:ext>
            </a:extLst>
          </p:cNvPr>
          <p:cNvPicPr>
            <a:picLocks noChangeAspect="1"/>
          </p:cNvPicPr>
          <p:nvPr userDrawn="1"/>
        </p:nvPicPr>
        <p:blipFill>
          <a:blip r:embed="rId14"/>
          <a:stretch>
            <a:fillRect/>
          </a:stretch>
        </p:blipFill>
        <p:spPr>
          <a:xfrm>
            <a:off x="3452937" y="5765298"/>
            <a:ext cx="5157663" cy="652329"/>
          </a:xfrm>
          <a:prstGeom prst="rect">
            <a:avLst/>
          </a:prstGeom>
        </p:spPr>
      </p:pic>
      <p:pic>
        <p:nvPicPr>
          <p:cNvPr id="8" name="Picture 7">
            <a:extLst>
              <a:ext uri="{FF2B5EF4-FFF2-40B4-BE49-F238E27FC236}">
                <a16:creationId xmlns:a16="http://schemas.microsoft.com/office/drawing/2014/main" id="{B0481A6B-D09F-89CA-AA6D-68D9C027AA49}"/>
              </a:ext>
            </a:extLst>
          </p:cNvPr>
          <p:cNvPicPr>
            <a:picLocks noChangeAspect="1"/>
          </p:cNvPicPr>
          <p:nvPr userDrawn="1"/>
        </p:nvPicPr>
        <p:blipFill>
          <a:blip r:embed="rId15"/>
          <a:stretch>
            <a:fillRect/>
          </a:stretch>
        </p:blipFill>
        <p:spPr>
          <a:xfrm>
            <a:off x="0" y="6375781"/>
            <a:ext cx="12192000" cy="646176"/>
          </a:xfrm>
          <a:prstGeom prst="rect">
            <a:avLst/>
          </a:prstGeom>
        </p:spPr>
      </p:pic>
    </p:spTree>
    <p:extLst>
      <p:ext uri="{BB962C8B-B14F-4D97-AF65-F5344CB8AC3E}">
        <p14:creationId xmlns:p14="http://schemas.microsoft.com/office/powerpoint/2010/main" val="33695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hyperlink" Target="mailto:ahmad.mhanna@concrete.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eg"/><Relationship Id="rId18" Type="http://schemas.openxmlformats.org/officeDocument/2006/relationships/image" Target="../media/image30.pn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4.jp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5" Type="http://schemas.openxmlformats.org/officeDocument/2006/relationships/image" Target="../media/image27.png"/><Relationship Id="rId10" Type="http://schemas.openxmlformats.org/officeDocument/2006/relationships/image" Target="../media/image22.jpg"/><Relationship Id="rId19" Type="http://schemas.openxmlformats.org/officeDocument/2006/relationships/image" Target="../media/image31.pn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png"/><Relationship Id="rId7" Type="http://schemas.openxmlformats.org/officeDocument/2006/relationships/image" Target="../media/image5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0.jpg"/><Relationship Id="rId11" Type="http://schemas.openxmlformats.org/officeDocument/2006/relationships/image" Target="../media/image55.png"/><Relationship Id="rId5" Type="http://schemas.openxmlformats.org/officeDocument/2006/relationships/image" Target="../media/image49.jpg"/><Relationship Id="rId10" Type="http://schemas.openxmlformats.org/officeDocument/2006/relationships/image" Target="../media/image54.png"/><Relationship Id="rId4" Type="http://schemas.openxmlformats.org/officeDocument/2006/relationships/image" Target="../media/image48.jp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071E8-6112-67F7-00BD-6D6EF584E412}"/>
              </a:ext>
            </a:extLst>
          </p:cNvPr>
          <p:cNvSpPr>
            <a:spLocks noGrp="1"/>
          </p:cNvSpPr>
          <p:nvPr>
            <p:ph type="ctrTitle"/>
          </p:nvPr>
        </p:nvSpPr>
        <p:spPr>
          <a:xfrm>
            <a:off x="931607" y="224694"/>
            <a:ext cx="10328787" cy="1655762"/>
          </a:xfrm>
        </p:spPr>
        <p:txBody>
          <a:bodyPr>
            <a:noAutofit/>
          </a:bodyPr>
          <a:lstStyle/>
          <a:p>
            <a:r>
              <a:rPr lang="en-US" sz="4800" dirty="0">
                <a:solidFill>
                  <a:srgbClr val="939C3D"/>
                </a:solidFill>
                <a:latin typeface="Abril Fatface" panose="02000503000000020003" pitchFamily="50" charset="0"/>
                <a:ea typeface="Ebrima" panose="02000000000000000000" pitchFamily="2" charset="0"/>
                <a:cs typeface="Ebrima" panose="02000000000000000000" pitchFamily="2" charset="0"/>
              </a:rPr>
              <a:t>ACI Middle East &amp; North Africa Regional Office </a:t>
            </a:r>
            <a:endParaRPr lang="en-US" sz="4800" dirty="0">
              <a:latin typeface="Abril Fatface" panose="02000503000000020003" pitchFamily="50" charset="0"/>
              <a:ea typeface="Ebrima" panose="02000000000000000000" pitchFamily="2" charset="0"/>
              <a:cs typeface="Ebrima" panose="02000000000000000000" pitchFamily="2" charset="0"/>
            </a:endParaRPr>
          </a:p>
        </p:txBody>
      </p:sp>
      <p:sp>
        <p:nvSpPr>
          <p:cNvPr id="3" name="Subtitle 2">
            <a:extLst>
              <a:ext uri="{FF2B5EF4-FFF2-40B4-BE49-F238E27FC236}">
                <a16:creationId xmlns:a16="http://schemas.microsoft.com/office/drawing/2014/main" id="{F158BC1B-0121-1147-3D0C-1C83FB841DC8}"/>
              </a:ext>
            </a:extLst>
          </p:cNvPr>
          <p:cNvSpPr>
            <a:spLocks noGrp="1"/>
          </p:cNvSpPr>
          <p:nvPr>
            <p:ph type="subTitle" idx="1"/>
          </p:nvPr>
        </p:nvSpPr>
        <p:spPr>
          <a:xfrm>
            <a:off x="4511040" y="2274993"/>
            <a:ext cx="7426960" cy="1782233"/>
          </a:xfrm>
          <a:solidFill>
            <a:schemeClr val="bg2">
              <a:lumMod val="75000"/>
              <a:alpha val="70000"/>
            </a:schemeClr>
          </a:solidFill>
        </p:spPr>
        <p:txBody>
          <a:bodyPr>
            <a:noAutofit/>
          </a:bodyPr>
          <a:lstStyle/>
          <a:p>
            <a:r>
              <a:rPr lang="en-US" sz="4000" dirty="0">
                <a:solidFill>
                  <a:schemeClr val="accent1">
                    <a:lumMod val="50000"/>
                  </a:schemeClr>
                </a:solidFill>
              </a:rPr>
              <a:t>ACI Professional &amp; Student Chapters, Certification, Partners, Activities &amp; Code Acceptance </a:t>
            </a:r>
          </a:p>
        </p:txBody>
      </p:sp>
      <p:sp>
        <p:nvSpPr>
          <p:cNvPr id="6" name="Subtitle 2">
            <a:extLst>
              <a:ext uri="{FF2B5EF4-FFF2-40B4-BE49-F238E27FC236}">
                <a16:creationId xmlns:a16="http://schemas.microsoft.com/office/drawing/2014/main" id="{3ECF6412-3A4F-4A2B-3BB8-AD023EBFFC06}"/>
              </a:ext>
            </a:extLst>
          </p:cNvPr>
          <p:cNvSpPr txBox="1">
            <a:spLocks/>
          </p:cNvSpPr>
          <p:nvPr/>
        </p:nvSpPr>
        <p:spPr>
          <a:xfrm>
            <a:off x="5257578" y="4268894"/>
            <a:ext cx="6104415" cy="1126913"/>
          </a:xfrm>
          <a:prstGeom prst="rect">
            <a:avLst/>
          </a:prstGeom>
          <a:solidFill>
            <a:schemeClr val="bg2">
              <a:lumMod val="75000"/>
              <a:alpha val="7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solidFill>
                  <a:schemeClr val="accent1">
                    <a:lumMod val="50000"/>
                  </a:schemeClr>
                </a:solidFill>
              </a:rPr>
              <a:t>Ahmad Mhanna </a:t>
            </a:r>
          </a:p>
          <a:p>
            <a:r>
              <a:rPr lang="en-US" sz="3600" dirty="0">
                <a:solidFill>
                  <a:schemeClr val="accent1">
                    <a:lumMod val="50000"/>
                  </a:schemeClr>
                </a:solidFill>
              </a:rPr>
              <a:t>ACI MENA Director</a:t>
            </a:r>
          </a:p>
          <a:p>
            <a:endParaRPr lang="en-US" sz="4000" dirty="0">
              <a:solidFill>
                <a:schemeClr val="accent1">
                  <a:lumMod val="50000"/>
                </a:schemeClr>
              </a:solidFill>
            </a:endParaRPr>
          </a:p>
        </p:txBody>
      </p:sp>
      <p:pic>
        <p:nvPicPr>
          <p:cNvPr id="7" name="Picture 6">
            <a:extLst>
              <a:ext uri="{FF2B5EF4-FFF2-40B4-BE49-F238E27FC236}">
                <a16:creationId xmlns:a16="http://schemas.microsoft.com/office/drawing/2014/main" id="{459098CE-C235-3DB6-EB8B-CC62C2D3A13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5387" y="2316095"/>
            <a:ext cx="3693900" cy="2225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679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1AEE99-21A0-4330-A2B7-59B6865BA55E}"/>
              </a:ext>
            </a:extLst>
          </p:cNvPr>
          <p:cNvSpPr/>
          <p:nvPr/>
        </p:nvSpPr>
        <p:spPr>
          <a:xfrm>
            <a:off x="406400" y="357210"/>
            <a:ext cx="11379200" cy="607752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842EC98-AE16-49DE-9625-6A08AC1946DC}"/>
              </a:ext>
            </a:extLst>
          </p:cNvPr>
          <p:cNvSpPr txBox="1">
            <a:spLocks/>
          </p:cNvSpPr>
          <p:nvPr/>
        </p:nvSpPr>
        <p:spPr>
          <a:xfrm>
            <a:off x="2150673" y="816055"/>
            <a:ext cx="7495675"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rgbClr val="B2C506"/>
              </a:solidFill>
              <a:latin typeface="Abril Fatface" panose="02000503000000020003" pitchFamily="50" charset="0"/>
              <a:ea typeface="Ebrima" panose="02000000000000000000" pitchFamily="2" charset="0"/>
              <a:cs typeface="Ebrima" panose="02000000000000000000" pitchFamily="2" charset="0"/>
            </a:endParaRPr>
          </a:p>
        </p:txBody>
      </p:sp>
      <p:sp>
        <p:nvSpPr>
          <p:cNvPr id="7" name="Title 1">
            <a:extLst>
              <a:ext uri="{FF2B5EF4-FFF2-40B4-BE49-F238E27FC236}">
                <a16:creationId xmlns:a16="http://schemas.microsoft.com/office/drawing/2014/main" id="{93D522E4-0C40-4392-93BA-EB27BEFF70FA}"/>
              </a:ext>
            </a:extLst>
          </p:cNvPr>
          <p:cNvSpPr txBox="1">
            <a:spLocks/>
          </p:cNvSpPr>
          <p:nvPr/>
        </p:nvSpPr>
        <p:spPr>
          <a:xfrm>
            <a:off x="515349" y="528268"/>
            <a:ext cx="10766322"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rPr>
              <a:t>ACI in the Middle East – ACI Concrete Conference </a:t>
            </a:r>
            <a:endParaRPr lang="en-US" dirty="0">
              <a:solidFill>
                <a:schemeClr val="bg1"/>
              </a:solidFill>
              <a:latin typeface="Abril Fatface" panose="02000503000000020003" pitchFamily="50" charset="0"/>
              <a:ea typeface="Ebrima" panose="02000000000000000000" pitchFamily="2" charset="0"/>
              <a:cs typeface="Ebrima" panose="02000000000000000000" pitchFamily="2" charset="0"/>
            </a:endParaRPr>
          </a:p>
        </p:txBody>
      </p:sp>
      <p:pic>
        <p:nvPicPr>
          <p:cNvPr id="2" name="Picture 1">
            <a:extLst>
              <a:ext uri="{FF2B5EF4-FFF2-40B4-BE49-F238E27FC236}">
                <a16:creationId xmlns:a16="http://schemas.microsoft.com/office/drawing/2014/main" id="{E40346B7-56E2-3209-1695-834F0D86C1BB}"/>
              </a:ext>
            </a:extLst>
          </p:cNvPr>
          <p:cNvPicPr>
            <a:picLocks noChangeAspect="1"/>
          </p:cNvPicPr>
          <p:nvPr/>
        </p:nvPicPr>
        <p:blipFill>
          <a:blip r:embed="rId3"/>
          <a:stretch>
            <a:fillRect/>
          </a:stretch>
        </p:blipFill>
        <p:spPr>
          <a:xfrm>
            <a:off x="612157" y="1377163"/>
            <a:ext cx="3627434" cy="1761897"/>
          </a:xfrm>
          <a:prstGeom prst="rect">
            <a:avLst/>
          </a:prstGeom>
        </p:spPr>
      </p:pic>
      <p:pic>
        <p:nvPicPr>
          <p:cNvPr id="3" name="Picture 2">
            <a:extLst>
              <a:ext uri="{FF2B5EF4-FFF2-40B4-BE49-F238E27FC236}">
                <a16:creationId xmlns:a16="http://schemas.microsoft.com/office/drawing/2014/main" id="{4A672337-CB32-E38A-FA67-86F89F8DBA17}"/>
              </a:ext>
            </a:extLst>
          </p:cNvPr>
          <p:cNvPicPr>
            <a:picLocks noChangeAspect="1"/>
          </p:cNvPicPr>
          <p:nvPr/>
        </p:nvPicPr>
        <p:blipFill>
          <a:blip r:embed="rId4"/>
          <a:stretch>
            <a:fillRect/>
          </a:stretch>
        </p:blipFill>
        <p:spPr>
          <a:xfrm>
            <a:off x="2566106" y="3718941"/>
            <a:ext cx="3819584" cy="1761896"/>
          </a:xfrm>
          <a:prstGeom prst="rect">
            <a:avLst/>
          </a:prstGeom>
        </p:spPr>
      </p:pic>
      <p:pic>
        <p:nvPicPr>
          <p:cNvPr id="5" name="Picture 4">
            <a:extLst>
              <a:ext uri="{FF2B5EF4-FFF2-40B4-BE49-F238E27FC236}">
                <a16:creationId xmlns:a16="http://schemas.microsoft.com/office/drawing/2014/main" id="{33FA2638-B0C6-7B2C-2394-2FDB167F6397}"/>
              </a:ext>
            </a:extLst>
          </p:cNvPr>
          <p:cNvPicPr>
            <a:picLocks noChangeAspect="1"/>
          </p:cNvPicPr>
          <p:nvPr/>
        </p:nvPicPr>
        <p:blipFill>
          <a:blip r:embed="rId5"/>
          <a:stretch>
            <a:fillRect/>
          </a:stretch>
        </p:blipFill>
        <p:spPr>
          <a:xfrm>
            <a:off x="4355763" y="1548221"/>
            <a:ext cx="1597429" cy="2055973"/>
          </a:xfrm>
          <a:prstGeom prst="rect">
            <a:avLst/>
          </a:prstGeom>
        </p:spPr>
      </p:pic>
      <p:pic>
        <p:nvPicPr>
          <p:cNvPr id="8" name="Picture 7">
            <a:extLst>
              <a:ext uri="{FF2B5EF4-FFF2-40B4-BE49-F238E27FC236}">
                <a16:creationId xmlns:a16="http://schemas.microsoft.com/office/drawing/2014/main" id="{8A33AEBC-F97F-E0E2-EF75-315E4C292BA1}"/>
              </a:ext>
            </a:extLst>
          </p:cNvPr>
          <p:cNvPicPr>
            <a:picLocks noChangeAspect="1"/>
          </p:cNvPicPr>
          <p:nvPr/>
        </p:nvPicPr>
        <p:blipFill>
          <a:blip r:embed="rId6"/>
          <a:stretch>
            <a:fillRect/>
          </a:stretch>
        </p:blipFill>
        <p:spPr>
          <a:xfrm>
            <a:off x="612157" y="3286096"/>
            <a:ext cx="1926503" cy="2469094"/>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64D5915D-2A0D-6C82-B3C3-5FEF8A46C9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1862" y="1952737"/>
            <a:ext cx="4838174" cy="2717441"/>
          </a:xfrm>
          <a:prstGeom prst="rect">
            <a:avLst/>
          </a:prstGeom>
        </p:spPr>
      </p:pic>
    </p:spTree>
    <p:extLst>
      <p:ext uri="{BB962C8B-B14F-4D97-AF65-F5344CB8AC3E}">
        <p14:creationId xmlns:p14="http://schemas.microsoft.com/office/powerpoint/2010/main" val="81367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1AEE99-21A0-4330-A2B7-59B6865BA55E}"/>
              </a:ext>
            </a:extLst>
          </p:cNvPr>
          <p:cNvSpPr/>
          <p:nvPr/>
        </p:nvSpPr>
        <p:spPr>
          <a:xfrm>
            <a:off x="406400" y="357210"/>
            <a:ext cx="11379200" cy="607752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842EC98-AE16-49DE-9625-6A08AC1946DC}"/>
              </a:ext>
            </a:extLst>
          </p:cNvPr>
          <p:cNvSpPr txBox="1">
            <a:spLocks/>
          </p:cNvSpPr>
          <p:nvPr/>
        </p:nvSpPr>
        <p:spPr>
          <a:xfrm>
            <a:off x="2150673" y="816055"/>
            <a:ext cx="7495675"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rgbClr val="B2C506"/>
              </a:solidFill>
              <a:latin typeface="Abril Fatface" panose="02000503000000020003" pitchFamily="50" charset="0"/>
              <a:ea typeface="Ebrima" panose="02000000000000000000" pitchFamily="2" charset="0"/>
              <a:cs typeface="Ebrima" panose="02000000000000000000" pitchFamily="2" charset="0"/>
            </a:endParaRPr>
          </a:p>
        </p:txBody>
      </p:sp>
      <p:sp>
        <p:nvSpPr>
          <p:cNvPr id="7" name="Title 1">
            <a:extLst>
              <a:ext uri="{FF2B5EF4-FFF2-40B4-BE49-F238E27FC236}">
                <a16:creationId xmlns:a16="http://schemas.microsoft.com/office/drawing/2014/main" id="{93D522E4-0C40-4392-93BA-EB27BEFF70FA}"/>
              </a:ext>
            </a:extLst>
          </p:cNvPr>
          <p:cNvSpPr txBox="1">
            <a:spLocks/>
          </p:cNvSpPr>
          <p:nvPr/>
        </p:nvSpPr>
        <p:spPr>
          <a:xfrm>
            <a:off x="577532" y="716158"/>
            <a:ext cx="10766322"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rPr>
              <a:t>ACI in the Middle East – The ACI Excellence in Concrete Construction Awards</a:t>
            </a:r>
            <a:endParaRPr lang="en-US" dirty="0">
              <a:solidFill>
                <a:schemeClr val="bg1"/>
              </a:solidFill>
              <a:latin typeface="Abril Fatface" panose="02000503000000020003" pitchFamily="50" charset="0"/>
              <a:ea typeface="Ebrima" panose="02000000000000000000" pitchFamily="2" charset="0"/>
              <a:cs typeface="Ebrima" panose="02000000000000000000" pitchFamily="2" charset="0"/>
            </a:endParaRPr>
          </a:p>
        </p:txBody>
      </p:sp>
      <p:pic>
        <p:nvPicPr>
          <p:cNvPr id="2" name="Picture 1">
            <a:extLst>
              <a:ext uri="{FF2B5EF4-FFF2-40B4-BE49-F238E27FC236}">
                <a16:creationId xmlns:a16="http://schemas.microsoft.com/office/drawing/2014/main" id="{19B3D555-3F28-2622-41C0-33198991AEA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83589" y="2529678"/>
            <a:ext cx="2495242" cy="866295"/>
          </a:xfrm>
          <a:prstGeom prst="rect">
            <a:avLst/>
          </a:prstGeom>
        </p:spPr>
      </p:pic>
      <p:pic>
        <p:nvPicPr>
          <p:cNvPr id="3" name="Picture 2">
            <a:extLst>
              <a:ext uri="{FF2B5EF4-FFF2-40B4-BE49-F238E27FC236}">
                <a16:creationId xmlns:a16="http://schemas.microsoft.com/office/drawing/2014/main" id="{A4E0A1A0-B0D4-426F-85FD-A6225F46B17E}"/>
              </a:ext>
            </a:extLst>
          </p:cNvPr>
          <p:cNvPicPr>
            <a:picLocks noChangeAspect="1"/>
          </p:cNvPicPr>
          <p:nvPr/>
        </p:nvPicPr>
        <p:blipFill>
          <a:blip r:embed="rId4"/>
          <a:stretch>
            <a:fillRect/>
          </a:stretch>
        </p:blipFill>
        <p:spPr>
          <a:xfrm>
            <a:off x="976128" y="1948161"/>
            <a:ext cx="4195935" cy="2605343"/>
          </a:xfrm>
          <a:prstGeom prst="rect">
            <a:avLst/>
          </a:prstGeom>
        </p:spPr>
      </p:pic>
      <p:sp>
        <p:nvSpPr>
          <p:cNvPr id="5" name="TextBox 4">
            <a:extLst>
              <a:ext uri="{FF2B5EF4-FFF2-40B4-BE49-F238E27FC236}">
                <a16:creationId xmlns:a16="http://schemas.microsoft.com/office/drawing/2014/main" id="{E7883D0F-8008-8C4F-6545-6EA643F61D9A}"/>
              </a:ext>
            </a:extLst>
          </p:cNvPr>
          <p:cNvSpPr txBox="1"/>
          <p:nvPr/>
        </p:nvSpPr>
        <p:spPr>
          <a:xfrm>
            <a:off x="4811980" y="3626781"/>
            <a:ext cx="5409909" cy="646331"/>
          </a:xfrm>
          <a:prstGeom prst="rect">
            <a:avLst/>
          </a:prstGeom>
          <a:noFill/>
        </p:spPr>
        <p:txBody>
          <a:bodyPr wrap="square">
            <a:spAutoFit/>
          </a:bodyPr>
          <a:lstStyle/>
          <a:p>
            <a:pPr algn="ctr"/>
            <a:r>
              <a:rPr lang="en-US" b="1" dirty="0">
                <a:solidFill>
                  <a:schemeClr val="bg1"/>
                </a:solidFill>
              </a:rPr>
              <a:t>Overall “Excellence” Award Winner/</a:t>
            </a:r>
          </a:p>
          <a:p>
            <a:pPr algn="ctr"/>
            <a:r>
              <a:rPr lang="en-US" dirty="0">
                <a:solidFill>
                  <a:schemeClr val="bg1"/>
                </a:solidFill>
              </a:rPr>
              <a:t>First Place – Mid-Rise Buildings</a:t>
            </a:r>
          </a:p>
        </p:txBody>
      </p:sp>
      <p:sp>
        <p:nvSpPr>
          <p:cNvPr id="8" name="TextBox 7">
            <a:extLst>
              <a:ext uri="{FF2B5EF4-FFF2-40B4-BE49-F238E27FC236}">
                <a16:creationId xmlns:a16="http://schemas.microsoft.com/office/drawing/2014/main" id="{6D69514A-89B4-014D-3CFD-AE2E1B551EFE}"/>
              </a:ext>
            </a:extLst>
          </p:cNvPr>
          <p:cNvSpPr txBox="1"/>
          <p:nvPr/>
        </p:nvSpPr>
        <p:spPr>
          <a:xfrm>
            <a:off x="626693" y="4836715"/>
            <a:ext cx="5334000" cy="923330"/>
          </a:xfrm>
          <a:prstGeom prst="rect">
            <a:avLst/>
          </a:prstGeom>
          <a:noFill/>
        </p:spPr>
        <p:txBody>
          <a:bodyPr wrap="square">
            <a:spAutoFit/>
          </a:bodyPr>
          <a:lstStyle/>
          <a:p>
            <a:r>
              <a:rPr lang="en-US" i="1" dirty="0">
                <a:solidFill>
                  <a:schemeClr val="bg1"/>
                </a:solidFill>
              </a:rPr>
              <a:t>King </a:t>
            </a:r>
            <a:r>
              <a:rPr lang="en-US" i="1" dirty="0" err="1">
                <a:solidFill>
                  <a:schemeClr val="bg1"/>
                </a:solidFill>
              </a:rPr>
              <a:t>Abdulaziz</a:t>
            </a:r>
            <a:r>
              <a:rPr lang="en-US" i="1" dirty="0">
                <a:solidFill>
                  <a:schemeClr val="bg1"/>
                </a:solidFill>
              </a:rPr>
              <a:t> Center for World Culture (ITHRA),</a:t>
            </a:r>
          </a:p>
          <a:p>
            <a:r>
              <a:rPr lang="en-US" i="1" dirty="0">
                <a:solidFill>
                  <a:schemeClr val="bg1"/>
                </a:solidFill>
              </a:rPr>
              <a:t> Located in Dhahran, Eastern Province, Saudi Arabia, Awarded Highest Honor</a:t>
            </a:r>
            <a:endParaRPr lang="en-US" dirty="0">
              <a:solidFill>
                <a:schemeClr val="bg1"/>
              </a:solidFill>
            </a:endParaRPr>
          </a:p>
        </p:txBody>
      </p:sp>
      <p:sp>
        <p:nvSpPr>
          <p:cNvPr id="9" name="TextBox 8">
            <a:extLst>
              <a:ext uri="{FF2B5EF4-FFF2-40B4-BE49-F238E27FC236}">
                <a16:creationId xmlns:a16="http://schemas.microsoft.com/office/drawing/2014/main" id="{D5187568-2459-D123-929F-8ACA97945C25}"/>
              </a:ext>
            </a:extLst>
          </p:cNvPr>
          <p:cNvSpPr txBox="1"/>
          <p:nvPr/>
        </p:nvSpPr>
        <p:spPr>
          <a:xfrm>
            <a:off x="7019939" y="2137732"/>
            <a:ext cx="914400" cy="381000"/>
          </a:xfrm>
          <a:prstGeom prst="rect">
            <a:avLst/>
          </a:prstGeom>
          <a:noFill/>
        </p:spPr>
        <p:txBody>
          <a:bodyPr wrap="square" rtlCol="0">
            <a:spAutoFit/>
          </a:bodyPr>
          <a:lstStyle/>
          <a:p>
            <a:r>
              <a:rPr lang="en-US" dirty="0">
                <a:solidFill>
                  <a:schemeClr val="bg1"/>
                </a:solidFill>
              </a:rPr>
              <a:t>2019</a:t>
            </a:r>
          </a:p>
        </p:txBody>
      </p:sp>
    </p:spTree>
    <p:extLst>
      <p:ext uri="{BB962C8B-B14F-4D97-AF65-F5344CB8AC3E}">
        <p14:creationId xmlns:p14="http://schemas.microsoft.com/office/powerpoint/2010/main" val="498028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1AEE99-21A0-4330-A2B7-59B6865BA55E}"/>
              </a:ext>
            </a:extLst>
          </p:cNvPr>
          <p:cNvSpPr/>
          <p:nvPr/>
        </p:nvSpPr>
        <p:spPr>
          <a:xfrm>
            <a:off x="406400" y="357210"/>
            <a:ext cx="11379200" cy="607752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842EC98-AE16-49DE-9625-6A08AC1946DC}"/>
              </a:ext>
            </a:extLst>
          </p:cNvPr>
          <p:cNvSpPr txBox="1">
            <a:spLocks/>
          </p:cNvSpPr>
          <p:nvPr/>
        </p:nvSpPr>
        <p:spPr>
          <a:xfrm>
            <a:off x="2150673" y="816055"/>
            <a:ext cx="7495675"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rgbClr val="B2C506"/>
              </a:solidFill>
              <a:latin typeface="Abril Fatface" panose="02000503000000020003" pitchFamily="50" charset="0"/>
              <a:ea typeface="Ebrima" panose="02000000000000000000" pitchFamily="2" charset="0"/>
              <a:cs typeface="Ebrima" panose="02000000000000000000" pitchFamily="2" charset="0"/>
            </a:endParaRPr>
          </a:p>
        </p:txBody>
      </p:sp>
      <p:sp>
        <p:nvSpPr>
          <p:cNvPr id="7" name="Title 1">
            <a:extLst>
              <a:ext uri="{FF2B5EF4-FFF2-40B4-BE49-F238E27FC236}">
                <a16:creationId xmlns:a16="http://schemas.microsoft.com/office/drawing/2014/main" id="{93D522E4-0C40-4392-93BA-EB27BEFF70FA}"/>
              </a:ext>
            </a:extLst>
          </p:cNvPr>
          <p:cNvSpPr txBox="1">
            <a:spLocks/>
          </p:cNvSpPr>
          <p:nvPr/>
        </p:nvSpPr>
        <p:spPr>
          <a:xfrm>
            <a:off x="577532" y="716158"/>
            <a:ext cx="10766322"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rPr>
              <a:t>ACI in the Middle East – The ACI Excellence in Concrete Construction Awards</a:t>
            </a:r>
            <a:endParaRPr lang="en-US" dirty="0">
              <a:solidFill>
                <a:schemeClr val="bg1"/>
              </a:solidFill>
              <a:latin typeface="Abril Fatface" panose="02000503000000020003" pitchFamily="50" charset="0"/>
              <a:ea typeface="Ebrima" panose="02000000000000000000" pitchFamily="2" charset="0"/>
              <a:cs typeface="Ebrima" panose="02000000000000000000" pitchFamily="2" charset="0"/>
            </a:endParaRPr>
          </a:p>
        </p:txBody>
      </p:sp>
      <p:pic>
        <p:nvPicPr>
          <p:cNvPr id="2" name="Picture 1">
            <a:extLst>
              <a:ext uri="{FF2B5EF4-FFF2-40B4-BE49-F238E27FC236}">
                <a16:creationId xmlns:a16="http://schemas.microsoft.com/office/drawing/2014/main" id="{19B3D555-3F28-2622-41C0-33198991AEA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042708" y="4430344"/>
            <a:ext cx="2495242" cy="866295"/>
          </a:xfrm>
          <a:prstGeom prst="rect">
            <a:avLst/>
          </a:prstGeom>
        </p:spPr>
      </p:pic>
      <p:sp>
        <p:nvSpPr>
          <p:cNvPr id="9" name="TextBox 8">
            <a:extLst>
              <a:ext uri="{FF2B5EF4-FFF2-40B4-BE49-F238E27FC236}">
                <a16:creationId xmlns:a16="http://schemas.microsoft.com/office/drawing/2014/main" id="{D5187568-2459-D123-929F-8ACA97945C25}"/>
              </a:ext>
            </a:extLst>
          </p:cNvPr>
          <p:cNvSpPr txBox="1"/>
          <p:nvPr/>
        </p:nvSpPr>
        <p:spPr>
          <a:xfrm>
            <a:off x="9825842" y="4043791"/>
            <a:ext cx="914400" cy="381000"/>
          </a:xfrm>
          <a:prstGeom prst="rect">
            <a:avLst/>
          </a:prstGeom>
          <a:noFill/>
        </p:spPr>
        <p:txBody>
          <a:bodyPr wrap="square" rtlCol="0">
            <a:spAutoFit/>
          </a:bodyPr>
          <a:lstStyle/>
          <a:p>
            <a:r>
              <a:rPr lang="en-US" dirty="0">
                <a:solidFill>
                  <a:schemeClr val="bg1"/>
                </a:solidFill>
              </a:rPr>
              <a:t>2019</a:t>
            </a:r>
          </a:p>
        </p:txBody>
      </p:sp>
      <p:sp>
        <p:nvSpPr>
          <p:cNvPr id="10" name="TextBox 9">
            <a:extLst>
              <a:ext uri="{FF2B5EF4-FFF2-40B4-BE49-F238E27FC236}">
                <a16:creationId xmlns:a16="http://schemas.microsoft.com/office/drawing/2014/main" id="{3BFF3E0E-18F8-EA5B-856D-4FFC792016F9}"/>
              </a:ext>
            </a:extLst>
          </p:cNvPr>
          <p:cNvSpPr txBox="1"/>
          <p:nvPr/>
        </p:nvSpPr>
        <p:spPr>
          <a:xfrm>
            <a:off x="7459684" y="2521775"/>
            <a:ext cx="4732316" cy="461665"/>
          </a:xfrm>
          <a:prstGeom prst="rect">
            <a:avLst/>
          </a:prstGeom>
          <a:noFill/>
        </p:spPr>
        <p:txBody>
          <a:bodyPr wrap="square">
            <a:spAutoFit/>
          </a:bodyPr>
          <a:lstStyle/>
          <a:p>
            <a:r>
              <a:rPr lang="en-US" sz="2400" dirty="0">
                <a:solidFill>
                  <a:schemeClr val="bg1"/>
                </a:solidFill>
              </a:rPr>
              <a:t>First Place – Low-Rise Buildings</a:t>
            </a:r>
          </a:p>
        </p:txBody>
      </p:sp>
      <p:sp>
        <p:nvSpPr>
          <p:cNvPr id="11" name="TextBox 10">
            <a:extLst>
              <a:ext uri="{FF2B5EF4-FFF2-40B4-BE49-F238E27FC236}">
                <a16:creationId xmlns:a16="http://schemas.microsoft.com/office/drawing/2014/main" id="{99CF5C56-CFA3-81F0-AB7E-60C0641F3D68}"/>
              </a:ext>
            </a:extLst>
          </p:cNvPr>
          <p:cNvSpPr txBox="1"/>
          <p:nvPr/>
        </p:nvSpPr>
        <p:spPr>
          <a:xfrm>
            <a:off x="4514978" y="3249076"/>
            <a:ext cx="4732316" cy="646331"/>
          </a:xfrm>
          <a:prstGeom prst="rect">
            <a:avLst/>
          </a:prstGeom>
          <a:noFill/>
        </p:spPr>
        <p:txBody>
          <a:bodyPr wrap="square">
            <a:spAutoFit/>
          </a:bodyPr>
          <a:lstStyle/>
          <a:p>
            <a:r>
              <a:rPr lang="en-US" dirty="0">
                <a:solidFill>
                  <a:schemeClr val="bg1"/>
                </a:solidFill>
              </a:rPr>
              <a:t>Hamad Port Project – Design and Build of Visitors Centre – Doha, Qatar.</a:t>
            </a:r>
          </a:p>
        </p:txBody>
      </p:sp>
      <p:pic>
        <p:nvPicPr>
          <p:cNvPr id="12" name="Picture 11">
            <a:extLst>
              <a:ext uri="{FF2B5EF4-FFF2-40B4-BE49-F238E27FC236}">
                <a16:creationId xmlns:a16="http://schemas.microsoft.com/office/drawing/2014/main" id="{C9DDBE74-AA2A-3196-238B-4B01EA917641}"/>
              </a:ext>
            </a:extLst>
          </p:cNvPr>
          <p:cNvPicPr>
            <a:picLocks noChangeAspect="1"/>
          </p:cNvPicPr>
          <p:nvPr/>
        </p:nvPicPr>
        <p:blipFill>
          <a:blip r:embed="rId4"/>
          <a:stretch>
            <a:fillRect/>
          </a:stretch>
        </p:blipFill>
        <p:spPr>
          <a:xfrm>
            <a:off x="4531943" y="1850145"/>
            <a:ext cx="2857500" cy="1409700"/>
          </a:xfrm>
          <a:prstGeom prst="rect">
            <a:avLst/>
          </a:prstGeom>
        </p:spPr>
      </p:pic>
      <p:sp>
        <p:nvSpPr>
          <p:cNvPr id="13" name="TextBox 12">
            <a:extLst>
              <a:ext uri="{FF2B5EF4-FFF2-40B4-BE49-F238E27FC236}">
                <a16:creationId xmlns:a16="http://schemas.microsoft.com/office/drawing/2014/main" id="{55BD81FF-B062-3BF7-9C9D-16D8AAD112BF}"/>
              </a:ext>
            </a:extLst>
          </p:cNvPr>
          <p:cNvSpPr txBox="1"/>
          <p:nvPr/>
        </p:nvSpPr>
        <p:spPr>
          <a:xfrm>
            <a:off x="3461685" y="4285633"/>
            <a:ext cx="4998016" cy="461665"/>
          </a:xfrm>
          <a:prstGeom prst="rect">
            <a:avLst/>
          </a:prstGeom>
          <a:noFill/>
        </p:spPr>
        <p:txBody>
          <a:bodyPr wrap="square">
            <a:spAutoFit/>
          </a:bodyPr>
          <a:lstStyle/>
          <a:p>
            <a:r>
              <a:rPr lang="en-US" sz="2400" dirty="0">
                <a:solidFill>
                  <a:schemeClr val="bg1"/>
                </a:solidFill>
              </a:rPr>
              <a:t>First Place – Decorative Concrete</a:t>
            </a:r>
          </a:p>
        </p:txBody>
      </p:sp>
      <p:sp>
        <p:nvSpPr>
          <p:cNvPr id="14" name="TextBox 13">
            <a:extLst>
              <a:ext uri="{FF2B5EF4-FFF2-40B4-BE49-F238E27FC236}">
                <a16:creationId xmlns:a16="http://schemas.microsoft.com/office/drawing/2014/main" id="{98EFCD3F-5CE4-F20A-6840-BEA708605119}"/>
              </a:ext>
            </a:extLst>
          </p:cNvPr>
          <p:cNvSpPr txBox="1"/>
          <p:nvPr/>
        </p:nvSpPr>
        <p:spPr>
          <a:xfrm>
            <a:off x="406400" y="4863492"/>
            <a:ext cx="4732316" cy="369332"/>
          </a:xfrm>
          <a:prstGeom prst="rect">
            <a:avLst/>
          </a:prstGeom>
          <a:noFill/>
        </p:spPr>
        <p:txBody>
          <a:bodyPr wrap="square">
            <a:spAutoFit/>
          </a:bodyPr>
          <a:lstStyle/>
          <a:p>
            <a:r>
              <a:rPr lang="en-US" dirty="0">
                <a:solidFill>
                  <a:schemeClr val="bg1"/>
                </a:solidFill>
              </a:rPr>
              <a:t>Qatar National Library – Doha, Qatar</a:t>
            </a:r>
            <a:r>
              <a:rPr lang="en-US" dirty="0"/>
              <a:t>.</a:t>
            </a:r>
          </a:p>
        </p:txBody>
      </p:sp>
      <p:pic>
        <p:nvPicPr>
          <p:cNvPr id="15" name="Picture 14">
            <a:extLst>
              <a:ext uri="{FF2B5EF4-FFF2-40B4-BE49-F238E27FC236}">
                <a16:creationId xmlns:a16="http://schemas.microsoft.com/office/drawing/2014/main" id="{C4BC46CF-8F30-2638-E7DC-1D938DF8780C}"/>
              </a:ext>
            </a:extLst>
          </p:cNvPr>
          <p:cNvPicPr>
            <a:picLocks noChangeAspect="1"/>
          </p:cNvPicPr>
          <p:nvPr/>
        </p:nvPicPr>
        <p:blipFill>
          <a:blip r:embed="rId5"/>
          <a:stretch>
            <a:fillRect/>
          </a:stretch>
        </p:blipFill>
        <p:spPr>
          <a:xfrm>
            <a:off x="654050" y="2751570"/>
            <a:ext cx="2857500" cy="1905000"/>
          </a:xfrm>
          <a:prstGeom prst="rect">
            <a:avLst/>
          </a:prstGeom>
        </p:spPr>
      </p:pic>
    </p:spTree>
    <p:extLst>
      <p:ext uri="{BB962C8B-B14F-4D97-AF65-F5344CB8AC3E}">
        <p14:creationId xmlns:p14="http://schemas.microsoft.com/office/powerpoint/2010/main" val="3183390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1AEE99-21A0-4330-A2B7-59B6865BA55E}"/>
              </a:ext>
            </a:extLst>
          </p:cNvPr>
          <p:cNvSpPr/>
          <p:nvPr/>
        </p:nvSpPr>
        <p:spPr>
          <a:xfrm>
            <a:off x="406400" y="357210"/>
            <a:ext cx="11379200" cy="607752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842EC98-AE16-49DE-9625-6A08AC1946DC}"/>
              </a:ext>
            </a:extLst>
          </p:cNvPr>
          <p:cNvSpPr txBox="1">
            <a:spLocks/>
          </p:cNvSpPr>
          <p:nvPr/>
        </p:nvSpPr>
        <p:spPr>
          <a:xfrm>
            <a:off x="2150673" y="816055"/>
            <a:ext cx="7495675"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rgbClr val="B2C506"/>
              </a:solidFill>
              <a:latin typeface="Abril Fatface" panose="02000503000000020003" pitchFamily="50" charset="0"/>
              <a:ea typeface="Ebrima" panose="02000000000000000000" pitchFamily="2" charset="0"/>
              <a:cs typeface="Ebrima" panose="02000000000000000000" pitchFamily="2" charset="0"/>
            </a:endParaRPr>
          </a:p>
        </p:txBody>
      </p:sp>
      <p:sp>
        <p:nvSpPr>
          <p:cNvPr id="7" name="Title 1">
            <a:extLst>
              <a:ext uri="{FF2B5EF4-FFF2-40B4-BE49-F238E27FC236}">
                <a16:creationId xmlns:a16="http://schemas.microsoft.com/office/drawing/2014/main" id="{93D522E4-0C40-4392-93BA-EB27BEFF70FA}"/>
              </a:ext>
            </a:extLst>
          </p:cNvPr>
          <p:cNvSpPr txBox="1">
            <a:spLocks/>
          </p:cNvSpPr>
          <p:nvPr/>
        </p:nvSpPr>
        <p:spPr>
          <a:xfrm>
            <a:off x="577532" y="716158"/>
            <a:ext cx="10766322"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rPr>
              <a:t>ACI in the Middle East – The ACI Excellence in Concrete Construction Awards</a:t>
            </a:r>
            <a:endParaRPr lang="en-US" dirty="0">
              <a:solidFill>
                <a:schemeClr val="bg1"/>
              </a:solidFill>
              <a:latin typeface="Abril Fatface" panose="02000503000000020003" pitchFamily="50" charset="0"/>
              <a:ea typeface="Ebrima" panose="02000000000000000000" pitchFamily="2" charset="0"/>
              <a:cs typeface="Ebrima" panose="02000000000000000000" pitchFamily="2" charset="0"/>
            </a:endParaRPr>
          </a:p>
        </p:txBody>
      </p:sp>
      <p:pic>
        <p:nvPicPr>
          <p:cNvPr id="2" name="Picture 1">
            <a:extLst>
              <a:ext uri="{FF2B5EF4-FFF2-40B4-BE49-F238E27FC236}">
                <a16:creationId xmlns:a16="http://schemas.microsoft.com/office/drawing/2014/main" id="{19B3D555-3F28-2622-41C0-33198991AEA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974835" y="4268585"/>
            <a:ext cx="2495242" cy="866295"/>
          </a:xfrm>
          <a:prstGeom prst="rect">
            <a:avLst/>
          </a:prstGeom>
        </p:spPr>
      </p:pic>
      <p:sp>
        <p:nvSpPr>
          <p:cNvPr id="9" name="TextBox 8">
            <a:extLst>
              <a:ext uri="{FF2B5EF4-FFF2-40B4-BE49-F238E27FC236}">
                <a16:creationId xmlns:a16="http://schemas.microsoft.com/office/drawing/2014/main" id="{D5187568-2459-D123-929F-8ACA97945C25}"/>
              </a:ext>
            </a:extLst>
          </p:cNvPr>
          <p:cNvSpPr txBox="1"/>
          <p:nvPr/>
        </p:nvSpPr>
        <p:spPr>
          <a:xfrm>
            <a:off x="9765256" y="3674401"/>
            <a:ext cx="914400" cy="381000"/>
          </a:xfrm>
          <a:prstGeom prst="rect">
            <a:avLst/>
          </a:prstGeom>
          <a:noFill/>
        </p:spPr>
        <p:txBody>
          <a:bodyPr wrap="square" rtlCol="0">
            <a:spAutoFit/>
          </a:bodyPr>
          <a:lstStyle/>
          <a:p>
            <a:r>
              <a:rPr lang="en-US" dirty="0">
                <a:solidFill>
                  <a:schemeClr val="bg1"/>
                </a:solidFill>
              </a:rPr>
              <a:t>2020</a:t>
            </a:r>
          </a:p>
        </p:txBody>
      </p:sp>
      <p:sp>
        <p:nvSpPr>
          <p:cNvPr id="10" name="TextBox 9">
            <a:extLst>
              <a:ext uri="{FF2B5EF4-FFF2-40B4-BE49-F238E27FC236}">
                <a16:creationId xmlns:a16="http://schemas.microsoft.com/office/drawing/2014/main" id="{2A862161-297F-E416-E9C4-188CD9F97476}"/>
              </a:ext>
            </a:extLst>
          </p:cNvPr>
          <p:cNvSpPr txBox="1"/>
          <p:nvPr/>
        </p:nvSpPr>
        <p:spPr>
          <a:xfrm>
            <a:off x="4242519" y="2799606"/>
            <a:ext cx="4732316" cy="830997"/>
          </a:xfrm>
          <a:prstGeom prst="rect">
            <a:avLst/>
          </a:prstGeom>
          <a:noFill/>
        </p:spPr>
        <p:txBody>
          <a:bodyPr wrap="square">
            <a:spAutoFit/>
          </a:bodyPr>
          <a:lstStyle/>
          <a:p>
            <a:r>
              <a:rPr lang="en-US" sz="2400" dirty="0">
                <a:solidFill>
                  <a:schemeClr val="bg1"/>
                </a:solidFill>
              </a:rPr>
              <a:t>First Place – Decorative Concrete</a:t>
            </a:r>
          </a:p>
        </p:txBody>
      </p:sp>
      <p:sp>
        <p:nvSpPr>
          <p:cNvPr id="11" name="TextBox 10">
            <a:extLst>
              <a:ext uri="{FF2B5EF4-FFF2-40B4-BE49-F238E27FC236}">
                <a16:creationId xmlns:a16="http://schemas.microsoft.com/office/drawing/2014/main" id="{969D5E34-2D46-F74C-413A-A909158472C2}"/>
              </a:ext>
            </a:extLst>
          </p:cNvPr>
          <p:cNvSpPr txBox="1"/>
          <p:nvPr/>
        </p:nvSpPr>
        <p:spPr>
          <a:xfrm>
            <a:off x="3991819" y="3732236"/>
            <a:ext cx="4732316" cy="646331"/>
          </a:xfrm>
          <a:prstGeom prst="rect">
            <a:avLst/>
          </a:prstGeom>
          <a:noFill/>
        </p:spPr>
        <p:txBody>
          <a:bodyPr wrap="square">
            <a:spAutoFit/>
          </a:bodyPr>
          <a:lstStyle/>
          <a:p>
            <a:r>
              <a:rPr lang="en-US" dirty="0">
                <a:solidFill>
                  <a:schemeClr val="bg1"/>
                </a:solidFill>
              </a:rPr>
              <a:t>King Abdullah Petroleum Studies and Research Center, Saudi Arabia</a:t>
            </a:r>
          </a:p>
        </p:txBody>
      </p:sp>
      <p:pic>
        <p:nvPicPr>
          <p:cNvPr id="12" name="Picture 2">
            <a:extLst>
              <a:ext uri="{FF2B5EF4-FFF2-40B4-BE49-F238E27FC236}">
                <a16:creationId xmlns:a16="http://schemas.microsoft.com/office/drawing/2014/main" id="{AEF4C652-3268-64C5-9099-B9E31EFED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433" y="1818537"/>
            <a:ext cx="3353790" cy="17104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646D0509-86E8-F128-236B-164EC7979D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619" y="3682557"/>
            <a:ext cx="2857500"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121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8A940AC7-5F70-44FE-8C38-40495035B23A}"/>
              </a:ext>
            </a:extLst>
          </p:cNvPr>
          <p:cNvSpPr txBox="1">
            <a:spLocks/>
          </p:cNvSpPr>
          <p:nvPr/>
        </p:nvSpPr>
        <p:spPr>
          <a:xfrm>
            <a:off x="1295400" y="4038600"/>
            <a:ext cx="9296400" cy="762000"/>
          </a:xfrm>
          <a:prstGeom prst="rect">
            <a:avLst/>
          </a:prstGeom>
        </p:spPr>
        <p:txBody>
          <a:bodyPr/>
          <a:lstStyle>
            <a:lvl1pPr marL="406400" indent="-228600" algn="l" defTabSz="457200" rtl="0" eaLnBrk="0" fontAlgn="base" hangingPunct="0">
              <a:spcBef>
                <a:spcPct val="20000"/>
              </a:spcBef>
              <a:spcAft>
                <a:spcPct val="0"/>
              </a:spcAft>
              <a:buClr>
                <a:srgbClr val="F5821F"/>
              </a:buClr>
              <a:buFont typeface="Arial" panose="020B0604020202020204" pitchFamily="34" charset="0"/>
              <a:buChar char="•"/>
              <a:defRPr sz="2800" kern="1200">
                <a:solidFill>
                  <a:srgbClr val="FFFFFF"/>
                </a:solidFill>
                <a:latin typeface="+mn-lt"/>
                <a:ea typeface="ＭＳ Ｐゴシック" pitchFamily="-110"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ＭＳ Ｐゴシック" pitchFamily="-110" charset="-128"/>
                <a:cs typeface="+mn-cs"/>
              </a:defRPr>
            </a:lvl2pPr>
            <a:lvl3pPr marL="406400" indent="-228600" algn="l" defTabSz="457200" rtl="0" eaLnBrk="0" fontAlgn="base" hangingPunct="0">
              <a:spcBef>
                <a:spcPct val="20000"/>
              </a:spcBef>
              <a:spcAft>
                <a:spcPct val="0"/>
              </a:spcAft>
              <a:buClr>
                <a:srgbClr val="51B848"/>
              </a:buClr>
              <a:buFont typeface="Arial" panose="020B0604020202020204" pitchFamily="34" charset="0"/>
              <a:buChar char="•"/>
              <a:defRPr sz="2400" kern="1200">
                <a:solidFill>
                  <a:srgbClr val="FFFFFF"/>
                </a:solidFill>
                <a:latin typeface="+mn-lt"/>
                <a:ea typeface="ＭＳ Ｐゴシック" pitchFamily="-110"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ＭＳ Ｐゴシック" pitchFamily="-110" charset="-128"/>
                <a:cs typeface="+mn-cs"/>
              </a:defRPr>
            </a:lvl4pPr>
            <a:lvl5pPr marL="406400" indent="-228600" algn="l" defTabSz="457200" rtl="0" eaLnBrk="0" fontAlgn="base" hangingPunct="0">
              <a:spcBef>
                <a:spcPct val="20000"/>
              </a:spcBef>
              <a:spcAft>
                <a:spcPct val="0"/>
              </a:spcAft>
              <a:buClr>
                <a:schemeClr val="accent2"/>
              </a:buClr>
              <a:buFont typeface="Arial" panose="020B0604020202020204" pitchFamily="34" charset="0"/>
              <a:buChar char="»"/>
              <a:defRPr sz="2000" kern="1200">
                <a:solidFill>
                  <a:srgbClr val="FFFFFF"/>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indent="0" algn="ctr" eaLnBrk="1" hangingPunct="1">
              <a:buNone/>
            </a:pPr>
            <a:r>
              <a:rPr lang="en-US" sz="3600" u="sng" dirty="0">
                <a:solidFill>
                  <a:srgbClr val="0000FF"/>
                </a:solidFill>
                <a:effectLst/>
                <a:latin typeface="Arial" panose="020B0604020202020204" pitchFamily="34" charset="0"/>
                <a:ea typeface="Calibri" panose="020F0502020204030204" pitchFamily="34" charset="0"/>
                <a:hlinkClick r:id="rId4"/>
              </a:rPr>
              <a:t>ahmad.mhanna@concrete.org</a:t>
            </a:r>
            <a:endParaRPr lang="en-US" altLang="en-US" sz="3600" dirty="0">
              <a:solidFill>
                <a:schemeClr val="tx2">
                  <a:lumMod val="40000"/>
                  <a:lumOff val="60000"/>
                </a:schemeClr>
              </a:solidFill>
              <a:effectLst>
                <a:outerShdw blurRad="38100" dist="38100" dir="2700000" algn="tl">
                  <a:srgbClr val="000000">
                    <a:alpha val="43137"/>
                  </a:srgbClr>
                </a:outerShdw>
              </a:effectLst>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3538126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32BC4-C700-4608-B074-F82EDF26B941}"/>
              </a:ext>
            </a:extLst>
          </p:cNvPr>
          <p:cNvSpPr/>
          <p:nvPr/>
        </p:nvSpPr>
        <p:spPr>
          <a:xfrm>
            <a:off x="406400" y="357210"/>
            <a:ext cx="11379200" cy="607752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313195" y="438044"/>
            <a:ext cx="7495675"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rPr>
              <a:t>ACI Middle East Regional Office</a:t>
            </a:r>
            <a:endParaRPr lang="en-US" dirty="0">
              <a:solidFill>
                <a:schemeClr val="bg1"/>
              </a:solidFill>
              <a:latin typeface="Abril Fatface" panose="02000503000000020003" pitchFamily="50" charset="0"/>
              <a:ea typeface="Ebrima" panose="02000000000000000000" pitchFamily="2" charset="0"/>
              <a:cs typeface="Ebrima" panose="02000000000000000000" pitchFamily="2" charset="0"/>
            </a:endParaRPr>
          </a:p>
        </p:txBody>
      </p:sp>
      <p:sp>
        <p:nvSpPr>
          <p:cNvPr id="8" name="Subtitle 2"/>
          <p:cNvSpPr txBox="1">
            <a:spLocks/>
          </p:cNvSpPr>
          <p:nvPr/>
        </p:nvSpPr>
        <p:spPr>
          <a:xfrm>
            <a:off x="557346" y="4907326"/>
            <a:ext cx="8451729" cy="10614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p>
        </p:txBody>
      </p:sp>
      <p:sp>
        <p:nvSpPr>
          <p:cNvPr id="9" name="Subtitle 2"/>
          <p:cNvSpPr txBox="1">
            <a:spLocks/>
          </p:cNvSpPr>
          <p:nvPr/>
        </p:nvSpPr>
        <p:spPr>
          <a:xfrm>
            <a:off x="3857878" y="2856773"/>
            <a:ext cx="5370343" cy="2484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solidFill>
                <a:schemeClr val="bg2">
                  <a:lumMod val="25000"/>
                </a:schemeClr>
              </a:solidFill>
              <a:latin typeface="+mj-lt"/>
            </a:endParaRPr>
          </a:p>
        </p:txBody>
      </p:sp>
      <p:sp>
        <p:nvSpPr>
          <p:cNvPr id="3" name="Text Box 1"/>
          <p:cNvSpPr txBox="1">
            <a:spLocks noChangeArrowheads="1"/>
          </p:cNvSpPr>
          <p:nvPr/>
        </p:nvSpPr>
        <p:spPr bwMode="auto">
          <a:xfrm>
            <a:off x="0" y="8991600"/>
            <a:ext cx="5486400" cy="914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0" algn="l"/>
                <a:tab pos="1371600" algn="l"/>
                <a:tab pos="1828800" algn="l"/>
                <a:tab pos="2286000" algn="l"/>
                <a:tab pos="2743200" algn="l"/>
                <a:tab pos="3200400" algn="l"/>
                <a:tab pos="3657600" algn="l"/>
                <a:tab pos="4114800" algn="l"/>
                <a:tab pos="4572000" algn="l"/>
                <a:tab pos="5029200" algn="l"/>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0" algn="l"/>
                <a:tab pos="1371600" algn="l"/>
                <a:tab pos="1828800" algn="l"/>
                <a:tab pos="2286000" algn="l"/>
                <a:tab pos="2743200" algn="l"/>
                <a:tab pos="3200400" algn="l"/>
                <a:tab pos="3657600" algn="l"/>
                <a:tab pos="4114800" algn="l"/>
                <a:tab pos="4572000" algn="l"/>
                <a:tab pos="5029200" algn="l"/>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0" algn="l"/>
                <a:tab pos="1371600" algn="l"/>
                <a:tab pos="1828800" algn="l"/>
                <a:tab pos="2286000" algn="l"/>
                <a:tab pos="2743200" algn="l"/>
                <a:tab pos="3200400" algn="l"/>
                <a:tab pos="3657600" algn="l"/>
                <a:tab pos="4114800" algn="l"/>
                <a:tab pos="4572000" algn="l"/>
                <a:tab pos="5029200" algn="l"/>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0" algn="l"/>
                <a:tab pos="1371600" algn="l"/>
                <a:tab pos="1828800" algn="l"/>
                <a:tab pos="2286000" algn="l"/>
                <a:tab pos="2743200" algn="l"/>
                <a:tab pos="3200400" algn="l"/>
                <a:tab pos="3657600" algn="l"/>
                <a:tab pos="4114800" algn="l"/>
                <a:tab pos="4572000" algn="l"/>
                <a:tab pos="5029200" algn="l"/>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0" algn="l"/>
                <a:tab pos="1371600" algn="l"/>
                <a:tab pos="1828800" algn="l"/>
                <a:tab pos="2286000" algn="l"/>
                <a:tab pos="2743200" algn="l"/>
                <a:tab pos="3200400" algn="l"/>
                <a:tab pos="3657600" algn="l"/>
                <a:tab pos="4114800" algn="l"/>
                <a:tab pos="4572000" algn="l"/>
                <a:tab pos="5029200" algn="l"/>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0" algn="l"/>
                <a:tab pos="1371600" algn="l"/>
                <a:tab pos="1828800" algn="l"/>
                <a:tab pos="2286000" algn="l"/>
                <a:tab pos="2743200" algn="l"/>
                <a:tab pos="3200400" algn="l"/>
                <a:tab pos="3657600" algn="l"/>
                <a:tab pos="4114800" algn="l"/>
                <a:tab pos="4572000" algn="l"/>
                <a:tab pos="5029200" algn="l"/>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0" algn="l"/>
                <a:tab pos="1371600" algn="l"/>
                <a:tab pos="1828800" algn="l"/>
                <a:tab pos="2286000" algn="l"/>
                <a:tab pos="2743200" algn="l"/>
                <a:tab pos="3200400" algn="l"/>
                <a:tab pos="3657600" algn="l"/>
                <a:tab pos="4114800" algn="l"/>
                <a:tab pos="4572000" algn="l"/>
                <a:tab pos="5029200" algn="l"/>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0" algn="l"/>
                <a:tab pos="1371600" algn="l"/>
                <a:tab pos="1828800" algn="l"/>
                <a:tab pos="2286000" algn="l"/>
                <a:tab pos="2743200" algn="l"/>
                <a:tab pos="3200400" algn="l"/>
                <a:tab pos="3657600" algn="l"/>
                <a:tab pos="4114800" algn="l"/>
                <a:tab pos="4572000" algn="l"/>
                <a:tab pos="5029200" algn="l"/>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0" algn="l"/>
                <a:tab pos="1371600" algn="l"/>
                <a:tab pos="1828800" algn="l"/>
                <a:tab pos="2286000" algn="l"/>
                <a:tab pos="2743200" algn="l"/>
                <a:tab pos="3200400" algn="l"/>
                <a:tab pos="3657600" algn="l"/>
                <a:tab pos="4114800" algn="l"/>
                <a:tab pos="4572000" algn="l"/>
                <a:tab pos="5029200" algn="l"/>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0" algn="l"/>
                <a:tab pos="1371600" algn="l"/>
                <a:tab pos="1828800" algn="l"/>
                <a:tab pos="2286000" algn="l"/>
                <a:tab pos="2743200" algn="l"/>
                <a:tab pos="3200400" algn="l"/>
                <a:tab pos="3657600" algn="l"/>
                <a:tab pos="4114800" algn="l"/>
                <a:tab pos="4572000" algn="l"/>
                <a:tab pos="5029200" algn="l"/>
                <a:tab pos="5486400" algn="r"/>
              </a:tabLst>
            </a:pPr>
            <a:r>
              <a:rPr kumimoji="0" lang="en-US" altLang="en-US" sz="8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rPr>
              <a:t>1620 L Street, N.W.</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0" algn="l"/>
                <a:tab pos="1371600" algn="l"/>
                <a:tab pos="1828800" algn="l"/>
                <a:tab pos="2286000" algn="l"/>
                <a:tab pos="2743200" algn="l"/>
                <a:tab pos="3200400" algn="l"/>
                <a:tab pos="3657600" algn="l"/>
                <a:tab pos="4114800" algn="l"/>
                <a:tab pos="4572000" algn="l"/>
                <a:tab pos="5029200" algn="l"/>
                <a:tab pos="5486400" algn="r"/>
              </a:tabLst>
            </a:pPr>
            <a:r>
              <a:rPr kumimoji="0" lang="en-US" altLang="en-US" sz="8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rPr>
              <a:t>Suite 1200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0" algn="l"/>
                <a:tab pos="1371600" algn="l"/>
                <a:tab pos="1828800" algn="l"/>
                <a:tab pos="2286000" algn="l"/>
                <a:tab pos="2743200" algn="l"/>
                <a:tab pos="3200400" algn="l"/>
                <a:tab pos="3657600" algn="l"/>
                <a:tab pos="4114800" algn="l"/>
                <a:tab pos="4572000" algn="l"/>
                <a:tab pos="5029200" algn="l"/>
                <a:tab pos="5486400" algn="r"/>
              </a:tabLst>
            </a:pPr>
            <a:r>
              <a:rPr kumimoji="0" lang="en-US" altLang="en-US" sz="8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rPr>
              <a:t>Washington D.C. 20036</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0" algn="l"/>
                <a:tab pos="1371600" algn="l"/>
                <a:tab pos="1828800" algn="l"/>
                <a:tab pos="2286000" algn="l"/>
                <a:tab pos="2743200" algn="l"/>
                <a:tab pos="3200400" algn="l"/>
                <a:tab pos="3657600" algn="l"/>
                <a:tab pos="4114800" algn="l"/>
                <a:tab pos="4572000" algn="l"/>
                <a:tab pos="5029200" algn="l"/>
                <a:tab pos="5486400" algn="r"/>
              </a:tabLst>
            </a:pPr>
            <a:r>
              <a:rPr kumimoji="0" lang="fr-FR" altLang="en-US" sz="800" b="0" i="0" u="none" strike="noStrike" cap="none" normalizeH="0" baseline="0">
                <a:ln>
                  <a:noFill/>
                </a:ln>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rPr>
              <a:t>ansellj@personalcarecouncil.org</a:t>
            </a:r>
            <a:endParaRPr kumimoji="0" lang="fr-FR"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p:cNvSpPr>
            <a:spLocks noChangeArrowheads="1"/>
          </p:cNvSpPr>
          <p:nvPr/>
        </p:nvSpPr>
        <p:spPr bwMode="auto">
          <a:xfrm>
            <a:off x="-155624" y="1258732"/>
            <a:ext cx="122622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descr="Map&#10;&#10;Description automatically generated">
            <a:extLst>
              <a:ext uri="{FF2B5EF4-FFF2-40B4-BE49-F238E27FC236}">
                <a16:creationId xmlns:a16="http://schemas.microsoft.com/office/drawing/2014/main" id="{1FB293BD-74B3-AFFD-C939-32DA22438141}"/>
              </a:ext>
            </a:extLst>
          </p:cNvPr>
          <p:cNvPicPr>
            <a:picLocks noChangeAspect="1"/>
          </p:cNvPicPr>
          <p:nvPr/>
        </p:nvPicPr>
        <p:blipFill>
          <a:blip r:embed="rId2"/>
          <a:stretch>
            <a:fillRect/>
          </a:stretch>
        </p:blipFill>
        <p:spPr>
          <a:xfrm>
            <a:off x="2139476" y="1150633"/>
            <a:ext cx="7913048" cy="3913835"/>
          </a:xfrm>
          <a:prstGeom prst="rect">
            <a:avLst/>
          </a:prstGeom>
        </p:spPr>
      </p:pic>
      <p:pic>
        <p:nvPicPr>
          <p:cNvPr id="13" name="Content Placeholder 4" descr="A group of people in a room&#10;&#10;Description automatically generated with low confidence">
            <a:extLst>
              <a:ext uri="{FF2B5EF4-FFF2-40B4-BE49-F238E27FC236}">
                <a16:creationId xmlns:a16="http://schemas.microsoft.com/office/drawing/2014/main" id="{DD1CD1DB-9CD4-CBCD-DE6C-228E02F248E4}"/>
              </a:ext>
            </a:extLst>
          </p:cNvPr>
          <p:cNvPicPr>
            <a:picLocks noChangeAspect="1"/>
          </p:cNvPicPr>
          <p:nvPr/>
        </p:nvPicPr>
        <p:blipFill>
          <a:blip r:embed="rId3"/>
          <a:stretch>
            <a:fillRect/>
          </a:stretch>
        </p:blipFill>
        <p:spPr>
          <a:xfrm>
            <a:off x="1810091" y="3284691"/>
            <a:ext cx="2513444" cy="1887876"/>
          </a:xfrm>
          <a:prstGeom prst="rect">
            <a:avLst/>
          </a:prstGeom>
        </p:spPr>
      </p:pic>
      <p:sp>
        <p:nvSpPr>
          <p:cNvPr id="14" name="TextBox 13">
            <a:extLst>
              <a:ext uri="{FF2B5EF4-FFF2-40B4-BE49-F238E27FC236}">
                <a16:creationId xmlns:a16="http://schemas.microsoft.com/office/drawing/2014/main" id="{4F45786C-7261-85B8-1531-A24CE0815292}"/>
              </a:ext>
            </a:extLst>
          </p:cNvPr>
          <p:cNvSpPr txBox="1"/>
          <p:nvPr/>
        </p:nvSpPr>
        <p:spPr>
          <a:xfrm>
            <a:off x="406400" y="5154317"/>
            <a:ext cx="5744966" cy="646331"/>
          </a:xfrm>
          <a:prstGeom prst="rect">
            <a:avLst/>
          </a:prstGeom>
          <a:noFill/>
        </p:spPr>
        <p:txBody>
          <a:bodyPr wrap="square" rtlCol="0">
            <a:spAutoFit/>
          </a:bodyPr>
          <a:lstStyle/>
          <a:p>
            <a:r>
              <a:rPr lang="en-US" dirty="0">
                <a:solidFill>
                  <a:schemeClr val="bg1"/>
                </a:solidFill>
              </a:rPr>
              <a:t>Grand opening, January 6, 2019.</a:t>
            </a:r>
          </a:p>
          <a:p>
            <a:r>
              <a:rPr lang="en-US" dirty="0">
                <a:solidFill>
                  <a:schemeClr val="bg1"/>
                </a:solidFill>
              </a:rPr>
              <a:t>First physical presence outside of the United States.</a:t>
            </a:r>
            <a:endParaRPr lang="en-US" dirty="0"/>
          </a:p>
        </p:txBody>
      </p:sp>
      <p:sp>
        <p:nvSpPr>
          <p:cNvPr id="15" name="Arrow: Down 14">
            <a:extLst>
              <a:ext uri="{FF2B5EF4-FFF2-40B4-BE49-F238E27FC236}">
                <a16:creationId xmlns:a16="http://schemas.microsoft.com/office/drawing/2014/main" id="{3343FE55-662E-EE34-6B22-93D91D469FB3}"/>
              </a:ext>
            </a:extLst>
          </p:cNvPr>
          <p:cNvSpPr/>
          <p:nvPr/>
        </p:nvSpPr>
        <p:spPr>
          <a:xfrm>
            <a:off x="8845076" y="2616706"/>
            <a:ext cx="304800" cy="425758"/>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55004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1AEE99-21A0-4330-A2B7-59B6865BA55E}"/>
              </a:ext>
            </a:extLst>
          </p:cNvPr>
          <p:cNvSpPr/>
          <p:nvPr/>
        </p:nvSpPr>
        <p:spPr>
          <a:xfrm>
            <a:off x="406400" y="357210"/>
            <a:ext cx="11379200" cy="607752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842EC98-AE16-49DE-9625-6A08AC1946DC}"/>
              </a:ext>
            </a:extLst>
          </p:cNvPr>
          <p:cNvSpPr txBox="1">
            <a:spLocks/>
          </p:cNvSpPr>
          <p:nvPr/>
        </p:nvSpPr>
        <p:spPr>
          <a:xfrm>
            <a:off x="2150673" y="816055"/>
            <a:ext cx="7495675"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rgbClr val="B2C506"/>
              </a:solidFill>
              <a:latin typeface="Abril Fatface" panose="02000503000000020003" pitchFamily="50" charset="0"/>
              <a:ea typeface="Ebrima" panose="02000000000000000000" pitchFamily="2" charset="0"/>
              <a:cs typeface="Ebrima" panose="02000000000000000000" pitchFamily="2" charset="0"/>
            </a:endParaRPr>
          </a:p>
        </p:txBody>
      </p:sp>
      <p:sp>
        <p:nvSpPr>
          <p:cNvPr id="7" name="Title 1">
            <a:extLst>
              <a:ext uri="{FF2B5EF4-FFF2-40B4-BE49-F238E27FC236}">
                <a16:creationId xmlns:a16="http://schemas.microsoft.com/office/drawing/2014/main" id="{93D522E4-0C40-4392-93BA-EB27BEFF70FA}"/>
              </a:ext>
            </a:extLst>
          </p:cNvPr>
          <p:cNvSpPr txBox="1">
            <a:spLocks/>
          </p:cNvSpPr>
          <p:nvPr/>
        </p:nvSpPr>
        <p:spPr>
          <a:xfrm>
            <a:off x="577532" y="716158"/>
            <a:ext cx="10766322"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rPr>
              <a:t>ACI Middle East Regional Office - Mission </a:t>
            </a:r>
            <a:endParaRPr lang="en-US" dirty="0">
              <a:solidFill>
                <a:schemeClr val="bg1"/>
              </a:solidFill>
              <a:latin typeface="Abril Fatface" panose="02000503000000020003" pitchFamily="50" charset="0"/>
              <a:ea typeface="Ebrima" panose="02000000000000000000" pitchFamily="2" charset="0"/>
              <a:cs typeface="Ebrima" panose="02000000000000000000" pitchFamily="2" charset="0"/>
            </a:endParaRPr>
          </a:p>
        </p:txBody>
      </p:sp>
      <p:pic>
        <p:nvPicPr>
          <p:cNvPr id="8" name="Picture 7" descr="A group of people standing in front of a large screen&#10;&#10;Description automatically generated with low confidence">
            <a:extLst>
              <a:ext uri="{FF2B5EF4-FFF2-40B4-BE49-F238E27FC236}">
                <a16:creationId xmlns:a16="http://schemas.microsoft.com/office/drawing/2014/main" id="{6DA6ED8B-CC49-BBDA-51C0-3EDA7D01D5FB}"/>
              </a:ext>
            </a:extLst>
          </p:cNvPr>
          <p:cNvPicPr>
            <a:picLocks noChangeAspect="1"/>
          </p:cNvPicPr>
          <p:nvPr/>
        </p:nvPicPr>
        <p:blipFill>
          <a:blip r:embed="rId2"/>
          <a:stretch>
            <a:fillRect/>
          </a:stretch>
        </p:blipFill>
        <p:spPr>
          <a:xfrm>
            <a:off x="1046479" y="1941261"/>
            <a:ext cx="4038600" cy="3028950"/>
          </a:xfrm>
          <a:prstGeom prst="rect">
            <a:avLst/>
          </a:prstGeom>
          <a:noFill/>
        </p:spPr>
      </p:pic>
      <p:sp>
        <p:nvSpPr>
          <p:cNvPr id="9" name="Content Placeholder 2">
            <a:extLst>
              <a:ext uri="{FF2B5EF4-FFF2-40B4-BE49-F238E27FC236}">
                <a16:creationId xmlns:a16="http://schemas.microsoft.com/office/drawing/2014/main" id="{A61361DC-6C39-A7DD-E79F-E1C771AF22DC}"/>
              </a:ext>
            </a:extLst>
          </p:cNvPr>
          <p:cNvSpPr txBox="1">
            <a:spLocks/>
          </p:cNvSpPr>
          <p:nvPr/>
        </p:nvSpPr>
        <p:spPr>
          <a:xfrm>
            <a:off x="5441077" y="2118426"/>
            <a:ext cx="5633323" cy="2910840"/>
          </a:xfrm>
          <a:prstGeom prst="rect">
            <a:avLst/>
          </a:prstGeom>
        </p:spPr>
        <p:txBody>
          <a:bodyPr wrap="square"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To establish and nurture a wide range of strategic relationships between ACI members, chapters, companies, governmental bodies, educational institutions, partners, and other construction industry organizations throughout the region. </a:t>
            </a:r>
          </a:p>
        </p:txBody>
      </p:sp>
    </p:spTree>
    <p:extLst>
      <p:ext uri="{BB962C8B-B14F-4D97-AF65-F5344CB8AC3E}">
        <p14:creationId xmlns:p14="http://schemas.microsoft.com/office/powerpoint/2010/main" val="1720688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1AEE99-21A0-4330-A2B7-59B6865BA55E}"/>
              </a:ext>
            </a:extLst>
          </p:cNvPr>
          <p:cNvSpPr/>
          <p:nvPr/>
        </p:nvSpPr>
        <p:spPr>
          <a:xfrm>
            <a:off x="406400" y="357210"/>
            <a:ext cx="11379200" cy="607752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842EC98-AE16-49DE-9625-6A08AC1946DC}"/>
              </a:ext>
            </a:extLst>
          </p:cNvPr>
          <p:cNvSpPr txBox="1">
            <a:spLocks/>
          </p:cNvSpPr>
          <p:nvPr/>
        </p:nvSpPr>
        <p:spPr>
          <a:xfrm>
            <a:off x="2150673" y="816055"/>
            <a:ext cx="7495675"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rgbClr val="B2C506"/>
              </a:solidFill>
              <a:latin typeface="Abril Fatface" panose="02000503000000020003" pitchFamily="50" charset="0"/>
              <a:ea typeface="Ebrima" panose="02000000000000000000" pitchFamily="2" charset="0"/>
              <a:cs typeface="Ebrima" panose="02000000000000000000" pitchFamily="2" charset="0"/>
            </a:endParaRPr>
          </a:p>
        </p:txBody>
      </p:sp>
      <p:sp>
        <p:nvSpPr>
          <p:cNvPr id="7" name="Title 1">
            <a:extLst>
              <a:ext uri="{FF2B5EF4-FFF2-40B4-BE49-F238E27FC236}">
                <a16:creationId xmlns:a16="http://schemas.microsoft.com/office/drawing/2014/main" id="{93D522E4-0C40-4392-93BA-EB27BEFF70FA}"/>
              </a:ext>
            </a:extLst>
          </p:cNvPr>
          <p:cNvSpPr txBox="1">
            <a:spLocks/>
          </p:cNvSpPr>
          <p:nvPr/>
        </p:nvSpPr>
        <p:spPr>
          <a:xfrm>
            <a:off x="577532" y="716158"/>
            <a:ext cx="10766322"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rPr>
              <a:t>ACI in the Middle East – Professional Chapters </a:t>
            </a:r>
            <a:endParaRPr lang="en-US" dirty="0">
              <a:solidFill>
                <a:schemeClr val="bg1"/>
              </a:solidFill>
              <a:latin typeface="Abril Fatface" panose="02000503000000020003" pitchFamily="50" charset="0"/>
              <a:ea typeface="Ebrima" panose="02000000000000000000" pitchFamily="2" charset="0"/>
              <a:cs typeface="Ebrima" panose="02000000000000000000" pitchFamily="2" charset="0"/>
            </a:endParaRPr>
          </a:p>
        </p:txBody>
      </p:sp>
      <p:pic>
        <p:nvPicPr>
          <p:cNvPr id="2" name="Content Placeholder 10" descr="Diagram&#10;&#10;Description automatically generated">
            <a:extLst>
              <a:ext uri="{FF2B5EF4-FFF2-40B4-BE49-F238E27FC236}">
                <a16:creationId xmlns:a16="http://schemas.microsoft.com/office/drawing/2014/main" id="{45FDAEC0-C025-DC30-BBE1-6C62DFFC7984}"/>
              </a:ext>
            </a:extLst>
          </p:cNvPr>
          <p:cNvPicPr>
            <a:picLocks noChangeAspect="1"/>
          </p:cNvPicPr>
          <p:nvPr/>
        </p:nvPicPr>
        <p:blipFill>
          <a:blip r:embed="rId2"/>
          <a:stretch>
            <a:fillRect/>
          </a:stretch>
        </p:blipFill>
        <p:spPr>
          <a:xfrm>
            <a:off x="1882104" y="1752608"/>
            <a:ext cx="2187017" cy="1031839"/>
          </a:xfrm>
          <a:prstGeom prst="rect">
            <a:avLst/>
          </a:prstGeom>
        </p:spPr>
      </p:pic>
      <p:pic>
        <p:nvPicPr>
          <p:cNvPr id="3" name="Content Placeholder 12" descr="Logo, company name&#10;&#10;Description automatically generated">
            <a:extLst>
              <a:ext uri="{FF2B5EF4-FFF2-40B4-BE49-F238E27FC236}">
                <a16:creationId xmlns:a16="http://schemas.microsoft.com/office/drawing/2014/main" id="{45DFC902-07D5-18E2-2124-83EDB3F31486}"/>
              </a:ext>
            </a:extLst>
          </p:cNvPr>
          <p:cNvPicPr>
            <a:picLocks noChangeAspect="1"/>
          </p:cNvPicPr>
          <p:nvPr/>
        </p:nvPicPr>
        <p:blipFill>
          <a:blip r:embed="rId3"/>
          <a:stretch>
            <a:fillRect/>
          </a:stretch>
        </p:blipFill>
        <p:spPr>
          <a:xfrm>
            <a:off x="4199352" y="4054154"/>
            <a:ext cx="1533125" cy="1129757"/>
          </a:xfrm>
          <a:prstGeom prst="rect">
            <a:avLst/>
          </a:prstGeom>
        </p:spPr>
      </p:pic>
      <p:pic>
        <p:nvPicPr>
          <p:cNvPr id="10" name="Picture 9" descr="A picture containing diagram, text&#10;&#10;Description automatically generated">
            <a:extLst>
              <a:ext uri="{FF2B5EF4-FFF2-40B4-BE49-F238E27FC236}">
                <a16:creationId xmlns:a16="http://schemas.microsoft.com/office/drawing/2014/main" id="{891522E0-EC67-A810-9B6D-D8EB86F6AA79}"/>
              </a:ext>
            </a:extLst>
          </p:cNvPr>
          <p:cNvPicPr>
            <a:picLocks noChangeAspect="1"/>
          </p:cNvPicPr>
          <p:nvPr/>
        </p:nvPicPr>
        <p:blipFill>
          <a:blip r:embed="rId4"/>
          <a:stretch>
            <a:fillRect/>
          </a:stretch>
        </p:blipFill>
        <p:spPr>
          <a:xfrm>
            <a:off x="5544824" y="1801298"/>
            <a:ext cx="2743200" cy="1000858"/>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7EEC4B48-4197-1FC4-185F-B790B5F7F615}"/>
              </a:ext>
            </a:extLst>
          </p:cNvPr>
          <p:cNvPicPr>
            <a:picLocks noChangeAspect="1"/>
          </p:cNvPicPr>
          <p:nvPr/>
        </p:nvPicPr>
        <p:blipFill>
          <a:blip r:embed="rId5"/>
          <a:stretch>
            <a:fillRect/>
          </a:stretch>
        </p:blipFill>
        <p:spPr>
          <a:xfrm>
            <a:off x="6998398" y="3157977"/>
            <a:ext cx="2647950" cy="57785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42F76D77-3ECA-C12A-3074-56788B0FE420}"/>
              </a:ext>
            </a:extLst>
          </p:cNvPr>
          <p:cNvPicPr>
            <a:picLocks noChangeAspect="1"/>
          </p:cNvPicPr>
          <p:nvPr/>
        </p:nvPicPr>
        <p:blipFill>
          <a:blip r:embed="rId6"/>
          <a:stretch>
            <a:fillRect/>
          </a:stretch>
        </p:blipFill>
        <p:spPr>
          <a:xfrm>
            <a:off x="1183030" y="4315527"/>
            <a:ext cx="2362200" cy="829760"/>
          </a:xfrm>
          <a:prstGeom prst="rect">
            <a:avLst/>
          </a:prstGeom>
        </p:spPr>
      </p:pic>
      <p:pic>
        <p:nvPicPr>
          <p:cNvPr id="13" name="Picture 12" descr="A picture containing text, sign&#10;&#10;Description automatically generated">
            <a:extLst>
              <a:ext uri="{FF2B5EF4-FFF2-40B4-BE49-F238E27FC236}">
                <a16:creationId xmlns:a16="http://schemas.microsoft.com/office/drawing/2014/main" id="{CD8864AE-72D1-91C2-34A5-AC864350E762}"/>
              </a:ext>
            </a:extLst>
          </p:cNvPr>
          <p:cNvPicPr>
            <a:picLocks noChangeAspect="1"/>
          </p:cNvPicPr>
          <p:nvPr/>
        </p:nvPicPr>
        <p:blipFill>
          <a:blip r:embed="rId7"/>
          <a:stretch>
            <a:fillRect/>
          </a:stretch>
        </p:blipFill>
        <p:spPr>
          <a:xfrm>
            <a:off x="2725546" y="3026252"/>
            <a:ext cx="2133600" cy="807058"/>
          </a:xfrm>
          <a:prstGeom prst="rect">
            <a:avLst/>
          </a:prstGeom>
          <a:solidFill>
            <a:schemeClr val="bg1"/>
          </a:solidFill>
        </p:spPr>
      </p:pic>
      <p:sp>
        <p:nvSpPr>
          <p:cNvPr id="14" name="Text Placeholder 21">
            <a:extLst>
              <a:ext uri="{FF2B5EF4-FFF2-40B4-BE49-F238E27FC236}">
                <a16:creationId xmlns:a16="http://schemas.microsoft.com/office/drawing/2014/main" id="{50375C53-5D83-F68D-D63D-04CE56F817B4}"/>
              </a:ext>
            </a:extLst>
          </p:cNvPr>
          <p:cNvSpPr txBox="1">
            <a:spLocks/>
          </p:cNvSpPr>
          <p:nvPr/>
        </p:nvSpPr>
        <p:spPr>
          <a:xfrm>
            <a:off x="9489685" y="1653220"/>
            <a:ext cx="4040188" cy="639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8 chapters </a:t>
            </a:r>
          </a:p>
        </p:txBody>
      </p:sp>
      <p:sp>
        <p:nvSpPr>
          <p:cNvPr id="15" name="TextBox 14">
            <a:extLst>
              <a:ext uri="{FF2B5EF4-FFF2-40B4-BE49-F238E27FC236}">
                <a16:creationId xmlns:a16="http://schemas.microsoft.com/office/drawing/2014/main" id="{0AA9871C-62A4-E529-6F8D-9156FB511E9C}"/>
              </a:ext>
            </a:extLst>
          </p:cNvPr>
          <p:cNvSpPr txBox="1"/>
          <p:nvPr/>
        </p:nvSpPr>
        <p:spPr>
          <a:xfrm>
            <a:off x="8095584" y="4434367"/>
            <a:ext cx="2514600" cy="369332"/>
          </a:xfrm>
          <a:prstGeom prst="rect">
            <a:avLst/>
          </a:prstGeom>
          <a:solidFill>
            <a:schemeClr val="bg1"/>
          </a:solidFill>
        </p:spPr>
        <p:txBody>
          <a:bodyPr wrap="square">
            <a:spAutoFit/>
          </a:bodyPr>
          <a:lstStyle/>
          <a:p>
            <a:r>
              <a:rPr lang="en-US" b="1" dirty="0"/>
              <a:t>ACI Egypt Chapter</a:t>
            </a:r>
            <a:endParaRPr lang="en-US" dirty="0"/>
          </a:p>
        </p:txBody>
      </p:sp>
      <p:pic>
        <p:nvPicPr>
          <p:cNvPr id="16" name="Picture 15">
            <a:extLst>
              <a:ext uri="{FF2B5EF4-FFF2-40B4-BE49-F238E27FC236}">
                <a16:creationId xmlns:a16="http://schemas.microsoft.com/office/drawing/2014/main" id="{F88769E1-E167-7A9D-70D4-E04CE0B184EE}"/>
              </a:ext>
            </a:extLst>
          </p:cNvPr>
          <p:cNvPicPr>
            <a:picLocks noChangeAspect="1"/>
          </p:cNvPicPr>
          <p:nvPr/>
        </p:nvPicPr>
        <p:blipFill>
          <a:blip r:embed="rId8"/>
          <a:stretch>
            <a:fillRect/>
          </a:stretch>
        </p:blipFill>
        <p:spPr>
          <a:xfrm>
            <a:off x="6067445" y="4014275"/>
            <a:ext cx="1358204" cy="1385334"/>
          </a:xfrm>
          <a:prstGeom prst="rect">
            <a:avLst/>
          </a:prstGeom>
        </p:spPr>
      </p:pic>
    </p:spTree>
    <p:extLst>
      <p:ext uri="{BB962C8B-B14F-4D97-AF65-F5344CB8AC3E}">
        <p14:creationId xmlns:p14="http://schemas.microsoft.com/office/powerpoint/2010/main" val="385189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1AEE99-21A0-4330-A2B7-59B6865BA55E}"/>
              </a:ext>
            </a:extLst>
          </p:cNvPr>
          <p:cNvSpPr/>
          <p:nvPr/>
        </p:nvSpPr>
        <p:spPr>
          <a:xfrm>
            <a:off x="406400" y="357210"/>
            <a:ext cx="11379200" cy="607752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842EC98-AE16-49DE-9625-6A08AC1946DC}"/>
              </a:ext>
            </a:extLst>
          </p:cNvPr>
          <p:cNvSpPr txBox="1">
            <a:spLocks/>
          </p:cNvSpPr>
          <p:nvPr/>
        </p:nvSpPr>
        <p:spPr>
          <a:xfrm>
            <a:off x="2150673" y="816055"/>
            <a:ext cx="7495675"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rgbClr val="B2C506"/>
              </a:solidFill>
              <a:latin typeface="Abril Fatface" panose="02000503000000020003" pitchFamily="50" charset="0"/>
              <a:ea typeface="Ebrima" panose="02000000000000000000" pitchFamily="2" charset="0"/>
              <a:cs typeface="Ebrima" panose="02000000000000000000" pitchFamily="2" charset="0"/>
            </a:endParaRPr>
          </a:p>
        </p:txBody>
      </p:sp>
      <p:sp>
        <p:nvSpPr>
          <p:cNvPr id="7" name="Title 1">
            <a:extLst>
              <a:ext uri="{FF2B5EF4-FFF2-40B4-BE49-F238E27FC236}">
                <a16:creationId xmlns:a16="http://schemas.microsoft.com/office/drawing/2014/main" id="{93D522E4-0C40-4392-93BA-EB27BEFF70FA}"/>
              </a:ext>
            </a:extLst>
          </p:cNvPr>
          <p:cNvSpPr txBox="1">
            <a:spLocks/>
          </p:cNvSpPr>
          <p:nvPr/>
        </p:nvSpPr>
        <p:spPr>
          <a:xfrm>
            <a:off x="721360" y="441434"/>
            <a:ext cx="10766322"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rPr>
              <a:t>ACI in the Middle East – Student Chapters </a:t>
            </a:r>
            <a:endParaRPr lang="en-US" dirty="0">
              <a:solidFill>
                <a:schemeClr val="bg1"/>
              </a:solidFill>
              <a:latin typeface="Abril Fatface" panose="02000503000000020003" pitchFamily="50" charset="0"/>
              <a:ea typeface="Ebrima" panose="02000000000000000000" pitchFamily="2" charset="0"/>
              <a:cs typeface="Ebrima" panose="02000000000000000000" pitchFamily="2" charset="0"/>
            </a:endParaRPr>
          </a:p>
        </p:txBody>
      </p:sp>
      <p:pic>
        <p:nvPicPr>
          <p:cNvPr id="3" name="Picture 2" descr="Logo, company name&#10;&#10;Description automatically generated">
            <a:extLst>
              <a:ext uri="{FF2B5EF4-FFF2-40B4-BE49-F238E27FC236}">
                <a16:creationId xmlns:a16="http://schemas.microsoft.com/office/drawing/2014/main" id="{80ACD5E6-4563-4D64-982A-0CDF42368A70}"/>
              </a:ext>
            </a:extLst>
          </p:cNvPr>
          <p:cNvPicPr>
            <a:picLocks noChangeAspect="1"/>
          </p:cNvPicPr>
          <p:nvPr/>
        </p:nvPicPr>
        <p:blipFill>
          <a:blip r:embed="rId2"/>
          <a:stretch>
            <a:fillRect/>
          </a:stretch>
        </p:blipFill>
        <p:spPr>
          <a:xfrm>
            <a:off x="681608" y="1849584"/>
            <a:ext cx="1143000" cy="1143000"/>
          </a:xfrm>
          <a:prstGeom prst="rect">
            <a:avLst/>
          </a:prstGeom>
        </p:spPr>
      </p:pic>
      <p:pic>
        <p:nvPicPr>
          <p:cNvPr id="5" name="Picture 4" descr="Logo, company name&#10;&#10;Description automatically generated">
            <a:extLst>
              <a:ext uri="{FF2B5EF4-FFF2-40B4-BE49-F238E27FC236}">
                <a16:creationId xmlns:a16="http://schemas.microsoft.com/office/drawing/2014/main" id="{A4802F06-BB65-2C0E-6FF5-4FD2C56823CC}"/>
              </a:ext>
            </a:extLst>
          </p:cNvPr>
          <p:cNvPicPr>
            <a:picLocks noChangeAspect="1"/>
          </p:cNvPicPr>
          <p:nvPr/>
        </p:nvPicPr>
        <p:blipFill>
          <a:blip r:embed="rId3"/>
          <a:stretch>
            <a:fillRect/>
          </a:stretch>
        </p:blipFill>
        <p:spPr>
          <a:xfrm>
            <a:off x="678716" y="3140000"/>
            <a:ext cx="1143000" cy="1143000"/>
          </a:xfrm>
          <a:prstGeom prst="rect">
            <a:avLst/>
          </a:prstGeom>
        </p:spPr>
      </p:pic>
      <p:pic>
        <p:nvPicPr>
          <p:cNvPr id="10" name="Picture 9" descr="Logo, company name&#10;&#10;Description automatically generated">
            <a:extLst>
              <a:ext uri="{FF2B5EF4-FFF2-40B4-BE49-F238E27FC236}">
                <a16:creationId xmlns:a16="http://schemas.microsoft.com/office/drawing/2014/main" id="{D55728A1-C8B7-3302-2CCA-14790B19638A}"/>
              </a:ext>
            </a:extLst>
          </p:cNvPr>
          <p:cNvPicPr>
            <a:picLocks noChangeAspect="1"/>
          </p:cNvPicPr>
          <p:nvPr/>
        </p:nvPicPr>
        <p:blipFill>
          <a:blip r:embed="rId4"/>
          <a:stretch>
            <a:fillRect/>
          </a:stretch>
        </p:blipFill>
        <p:spPr>
          <a:xfrm>
            <a:off x="2016760" y="1827255"/>
            <a:ext cx="1143000" cy="1143000"/>
          </a:xfrm>
          <a:prstGeom prst="rect">
            <a:avLst/>
          </a:prstGeom>
        </p:spPr>
      </p:pic>
      <p:pic>
        <p:nvPicPr>
          <p:cNvPr id="11" name="Picture 10" descr="Logo, company name&#10;&#10;Description automatically generated">
            <a:extLst>
              <a:ext uri="{FF2B5EF4-FFF2-40B4-BE49-F238E27FC236}">
                <a16:creationId xmlns:a16="http://schemas.microsoft.com/office/drawing/2014/main" id="{56DDD388-CF23-52F8-89FA-E6CA450CA947}"/>
              </a:ext>
            </a:extLst>
          </p:cNvPr>
          <p:cNvPicPr>
            <a:picLocks noChangeAspect="1"/>
          </p:cNvPicPr>
          <p:nvPr/>
        </p:nvPicPr>
        <p:blipFill>
          <a:blip r:embed="rId5"/>
          <a:stretch>
            <a:fillRect/>
          </a:stretch>
        </p:blipFill>
        <p:spPr>
          <a:xfrm>
            <a:off x="2016760" y="3106230"/>
            <a:ext cx="1143000" cy="1143000"/>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94684AE1-0A6B-9FBD-5377-ABFC9A402A29}"/>
              </a:ext>
            </a:extLst>
          </p:cNvPr>
          <p:cNvPicPr>
            <a:picLocks noChangeAspect="1"/>
          </p:cNvPicPr>
          <p:nvPr/>
        </p:nvPicPr>
        <p:blipFill>
          <a:blip r:embed="rId6"/>
          <a:stretch>
            <a:fillRect/>
          </a:stretch>
        </p:blipFill>
        <p:spPr>
          <a:xfrm>
            <a:off x="1921552" y="4702232"/>
            <a:ext cx="1390608" cy="862177"/>
          </a:xfrm>
          <a:prstGeom prst="rect">
            <a:avLst/>
          </a:prstGeom>
        </p:spPr>
      </p:pic>
      <p:pic>
        <p:nvPicPr>
          <p:cNvPr id="13" name="Picture 12" descr="Logo, company name&#10;&#10;Description automatically generated">
            <a:extLst>
              <a:ext uri="{FF2B5EF4-FFF2-40B4-BE49-F238E27FC236}">
                <a16:creationId xmlns:a16="http://schemas.microsoft.com/office/drawing/2014/main" id="{BAAD3C30-DDAA-D136-9B0F-3BF933876366}"/>
              </a:ext>
            </a:extLst>
          </p:cNvPr>
          <p:cNvPicPr>
            <a:picLocks noChangeAspect="1"/>
          </p:cNvPicPr>
          <p:nvPr/>
        </p:nvPicPr>
        <p:blipFill>
          <a:blip r:embed="rId7"/>
          <a:stretch>
            <a:fillRect/>
          </a:stretch>
        </p:blipFill>
        <p:spPr>
          <a:xfrm>
            <a:off x="3589051" y="1849583"/>
            <a:ext cx="1143001" cy="1143001"/>
          </a:xfrm>
          <a:prstGeom prst="rect">
            <a:avLst/>
          </a:prstGeom>
        </p:spPr>
      </p:pic>
      <p:pic>
        <p:nvPicPr>
          <p:cNvPr id="14" name="Picture 13" descr="Logo, company name&#10;&#10;Description automatically generated">
            <a:extLst>
              <a:ext uri="{FF2B5EF4-FFF2-40B4-BE49-F238E27FC236}">
                <a16:creationId xmlns:a16="http://schemas.microsoft.com/office/drawing/2014/main" id="{8EEC2111-DEA1-CF6B-54AE-68F0A0E3792E}"/>
              </a:ext>
            </a:extLst>
          </p:cNvPr>
          <p:cNvPicPr>
            <a:picLocks noChangeAspect="1"/>
          </p:cNvPicPr>
          <p:nvPr/>
        </p:nvPicPr>
        <p:blipFill>
          <a:blip r:embed="rId8"/>
          <a:stretch>
            <a:fillRect/>
          </a:stretch>
        </p:blipFill>
        <p:spPr>
          <a:xfrm>
            <a:off x="721360" y="4436637"/>
            <a:ext cx="1143001" cy="1143001"/>
          </a:xfrm>
          <a:prstGeom prst="rect">
            <a:avLst/>
          </a:prstGeom>
        </p:spPr>
      </p:pic>
      <p:pic>
        <p:nvPicPr>
          <p:cNvPr id="15" name="Picture 14" descr="A picture containing text, clock&#10;&#10;Description automatically generated">
            <a:extLst>
              <a:ext uri="{FF2B5EF4-FFF2-40B4-BE49-F238E27FC236}">
                <a16:creationId xmlns:a16="http://schemas.microsoft.com/office/drawing/2014/main" id="{8EA64C11-197E-05C6-19C9-B5EB22859F59}"/>
              </a:ext>
            </a:extLst>
          </p:cNvPr>
          <p:cNvPicPr>
            <a:picLocks noChangeAspect="1"/>
          </p:cNvPicPr>
          <p:nvPr/>
        </p:nvPicPr>
        <p:blipFill>
          <a:blip r:embed="rId9"/>
          <a:stretch>
            <a:fillRect/>
          </a:stretch>
        </p:blipFill>
        <p:spPr>
          <a:xfrm>
            <a:off x="3565604" y="3087876"/>
            <a:ext cx="1143000" cy="1143000"/>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B9A5689E-853A-7348-DE9D-00DD20F5FD69}"/>
              </a:ext>
            </a:extLst>
          </p:cNvPr>
          <p:cNvPicPr>
            <a:picLocks noChangeAspect="1"/>
          </p:cNvPicPr>
          <p:nvPr/>
        </p:nvPicPr>
        <p:blipFill>
          <a:blip r:embed="rId10"/>
          <a:stretch>
            <a:fillRect/>
          </a:stretch>
        </p:blipFill>
        <p:spPr>
          <a:xfrm>
            <a:off x="6479811" y="1818402"/>
            <a:ext cx="2671504" cy="624632"/>
          </a:xfrm>
          <a:prstGeom prst="rect">
            <a:avLst/>
          </a:prstGeom>
        </p:spPr>
      </p:pic>
      <p:pic>
        <p:nvPicPr>
          <p:cNvPr id="17" name="Picture 16" descr="Logo, company name&#10;&#10;Description automatically generated">
            <a:extLst>
              <a:ext uri="{FF2B5EF4-FFF2-40B4-BE49-F238E27FC236}">
                <a16:creationId xmlns:a16="http://schemas.microsoft.com/office/drawing/2014/main" id="{AA9E764C-F824-0D0F-0539-6F4F94DF9EED}"/>
              </a:ext>
            </a:extLst>
          </p:cNvPr>
          <p:cNvPicPr>
            <a:picLocks noChangeAspect="1"/>
          </p:cNvPicPr>
          <p:nvPr/>
        </p:nvPicPr>
        <p:blipFill>
          <a:blip r:embed="rId11"/>
          <a:stretch>
            <a:fillRect/>
          </a:stretch>
        </p:blipFill>
        <p:spPr>
          <a:xfrm>
            <a:off x="9590787" y="1510421"/>
            <a:ext cx="1143000" cy="1154169"/>
          </a:xfrm>
          <a:prstGeom prst="rect">
            <a:avLst/>
          </a:prstGeom>
        </p:spPr>
      </p:pic>
      <p:pic>
        <p:nvPicPr>
          <p:cNvPr id="18" name="Picture 17" descr="Diagram&#10;&#10;Description automatically generated">
            <a:extLst>
              <a:ext uri="{FF2B5EF4-FFF2-40B4-BE49-F238E27FC236}">
                <a16:creationId xmlns:a16="http://schemas.microsoft.com/office/drawing/2014/main" id="{C7CA15D9-A817-29EA-5A6A-79FBA7A1F8E4}"/>
              </a:ext>
            </a:extLst>
          </p:cNvPr>
          <p:cNvPicPr>
            <a:picLocks noChangeAspect="1"/>
          </p:cNvPicPr>
          <p:nvPr/>
        </p:nvPicPr>
        <p:blipFill>
          <a:blip r:embed="rId12"/>
          <a:stretch>
            <a:fillRect/>
          </a:stretch>
        </p:blipFill>
        <p:spPr>
          <a:xfrm>
            <a:off x="7309410" y="2503405"/>
            <a:ext cx="1199544" cy="1099362"/>
          </a:xfrm>
          <a:prstGeom prst="rect">
            <a:avLst/>
          </a:prstGeom>
        </p:spPr>
      </p:pic>
      <p:sp>
        <p:nvSpPr>
          <p:cNvPr id="19" name="TextBox 18">
            <a:extLst>
              <a:ext uri="{FF2B5EF4-FFF2-40B4-BE49-F238E27FC236}">
                <a16:creationId xmlns:a16="http://schemas.microsoft.com/office/drawing/2014/main" id="{C7CAA6F7-0854-51DE-99BC-69DB03D6120A}"/>
              </a:ext>
            </a:extLst>
          </p:cNvPr>
          <p:cNvSpPr txBox="1"/>
          <p:nvPr/>
        </p:nvSpPr>
        <p:spPr>
          <a:xfrm>
            <a:off x="2035492" y="1414947"/>
            <a:ext cx="1228619" cy="400110"/>
          </a:xfrm>
          <a:prstGeom prst="rect">
            <a:avLst/>
          </a:prstGeom>
          <a:noFill/>
        </p:spPr>
        <p:txBody>
          <a:bodyPr wrap="square" rtlCol="0">
            <a:spAutoFit/>
          </a:bodyPr>
          <a:lstStyle/>
          <a:p>
            <a:r>
              <a:rPr lang="en-US" sz="2000" dirty="0">
                <a:solidFill>
                  <a:schemeClr val="bg1"/>
                </a:solidFill>
              </a:rPr>
              <a:t>Lebanon</a:t>
            </a:r>
          </a:p>
        </p:txBody>
      </p:sp>
      <p:sp>
        <p:nvSpPr>
          <p:cNvPr id="20" name="TextBox 19">
            <a:extLst>
              <a:ext uri="{FF2B5EF4-FFF2-40B4-BE49-F238E27FC236}">
                <a16:creationId xmlns:a16="http://schemas.microsoft.com/office/drawing/2014/main" id="{4D9F6F12-B89E-C411-6485-D5FDE4D22036}"/>
              </a:ext>
            </a:extLst>
          </p:cNvPr>
          <p:cNvSpPr txBox="1"/>
          <p:nvPr/>
        </p:nvSpPr>
        <p:spPr>
          <a:xfrm>
            <a:off x="892491" y="1365291"/>
            <a:ext cx="1143001" cy="400110"/>
          </a:xfrm>
          <a:prstGeom prst="rect">
            <a:avLst/>
          </a:prstGeom>
          <a:noFill/>
        </p:spPr>
        <p:txBody>
          <a:bodyPr wrap="square" rtlCol="0">
            <a:spAutoFit/>
          </a:bodyPr>
          <a:lstStyle/>
          <a:p>
            <a:r>
              <a:rPr lang="en-US" sz="2000" dirty="0">
                <a:solidFill>
                  <a:schemeClr val="bg1"/>
                </a:solidFill>
              </a:rPr>
              <a:t>Egypt</a:t>
            </a:r>
          </a:p>
        </p:txBody>
      </p:sp>
      <p:sp>
        <p:nvSpPr>
          <p:cNvPr id="21" name="TextBox 20">
            <a:extLst>
              <a:ext uri="{FF2B5EF4-FFF2-40B4-BE49-F238E27FC236}">
                <a16:creationId xmlns:a16="http://schemas.microsoft.com/office/drawing/2014/main" id="{5A083EF1-449D-4930-DB77-C0A58E4FF515}"/>
              </a:ext>
            </a:extLst>
          </p:cNvPr>
          <p:cNvSpPr txBox="1"/>
          <p:nvPr/>
        </p:nvSpPr>
        <p:spPr>
          <a:xfrm>
            <a:off x="4436883" y="1415695"/>
            <a:ext cx="1143001" cy="400110"/>
          </a:xfrm>
          <a:prstGeom prst="rect">
            <a:avLst/>
          </a:prstGeom>
          <a:noFill/>
        </p:spPr>
        <p:txBody>
          <a:bodyPr wrap="square" rtlCol="0">
            <a:spAutoFit/>
          </a:bodyPr>
          <a:lstStyle/>
          <a:p>
            <a:r>
              <a:rPr lang="en-US" sz="2000" dirty="0">
                <a:solidFill>
                  <a:schemeClr val="bg1"/>
                </a:solidFill>
              </a:rPr>
              <a:t>Iraq</a:t>
            </a:r>
          </a:p>
        </p:txBody>
      </p:sp>
      <p:sp>
        <p:nvSpPr>
          <p:cNvPr id="22" name="TextBox 21">
            <a:extLst>
              <a:ext uri="{FF2B5EF4-FFF2-40B4-BE49-F238E27FC236}">
                <a16:creationId xmlns:a16="http://schemas.microsoft.com/office/drawing/2014/main" id="{B42BB811-7366-1F70-07F0-58280026076B}"/>
              </a:ext>
            </a:extLst>
          </p:cNvPr>
          <p:cNvSpPr txBox="1"/>
          <p:nvPr/>
        </p:nvSpPr>
        <p:spPr>
          <a:xfrm>
            <a:off x="2252985" y="4307829"/>
            <a:ext cx="1143001" cy="400110"/>
          </a:xfrm>
          <a:prstGeom prst="rect">
            <a:avLst/>
          </a:prstGeom>
          <a:noFill/>
        </p:spPr>
        <p:txBody>
          <a:bodyPr wrap="square" rtlCol="0">
            <a:spAutoFit/>
          </a:bodyPr>
          <a:lstStyle/>
          <a:p>
            <a:r>
              <a:rPr lang="en-US" sz="2000" dirty="0">
                <a:solidFill>
                  <a:schemeClr val="bg1"/>
                </a:solidFill>
              </a:rPr>
              <a:t>KSA</a:t>
            </a:r>
          </a:p>
        </p:txBody>
      </p:sp>
      <p:sp>
        <p:nvSpPr>
          <p:cNvPr id="23" name="TextBox 22">
            <a:extLst>
              <a:ext uri="{FF2B5EF4-FFF2-40B4-BE49-F238E27FC236}">
                <a16:creationId xmlns:a16="http://schemas.microsoft.com/office/drawing/2014/main" id="{3A13A8E6-FDE2-33E9-7483-932B401DC63E}"/>
              </a:ext>
            </a:extLst>
          </p:cNvPr>
          <p:cNvSpPr txBox="1"/>
          <p:nvPr/>
        </p:nvSpPr>
        <p:spPr>
          <a:xfrm>
            <a:off x="7446994" y="1427145"/>
            <a:ext cx="1143001" cy="400110"/>
          </a:xfrm>
          <a:prstGeom prst="rect">
            <a:avLst/>
          </a:prstGeom>
          <a:noFill/>
        </p:spPr>
        <p:txBody>
          <a:bodyPr wrap="square" rtlCol="0">
            <a:spAutoFit/>
          </a:bodyPr>
          <a:lstStyle/>
          <a:p>
            <a:r>
              <a:rPr lang="en-US" sz="2000" dirty="0">
                <a:solidFill>
                  <a:schemeClr val="bg1"/>
                </a:solidFill>
              </a:rPr>
              <a:t>UAE</a:t>
            </a:r>
          </a:p>
        </p:txBody>
      </p:sp>
      <p:sp>
        <p:nvSpPr>
          <p:cNvPr id="24" name="TextBox 23">
            <a:extLst>
              <a:ext uri="{FF2B5EF4-FFF2-40B4-BE49-F238E27FC236}">
                <a16:creationId xmlns:a16="http://schemas.microsoft.com/office/drawing/2014/main" id="{801BECAE-BE8F-CC3D-4A04-BC0541A8A250}"/>
              </a:ext>
            </a:extLst>
          </p:cNvPr>
          <p:cNvSpPr txBox="1"/>
          <p:nvPr/>
        </p:nvSpPr>
        <p:spPr>
          <a:xfrm>
            <a:off x="9681972" y="1197284"/>
            <a:ext cx="1143001" cy="400110"/>
          </a:xfrm>
          <a:prstGeom prst="rect">
            <a:avLst/>
          </a:prstGeom>
          <a:noFill/>
        </p:spPr>
        <p:txBody>
          <a:bodyPr wrap="square" rtlCol="0">
            <a:spAutoFit/>
          </a:bodyPr>
          <a:lstStyle/>
          <a:p>
            <a:r>
              <a:rPr lang="en-US" sz="2000" dirty="0">
                <a:solidFill>
                  <a:schemeClr val="bg1"/>
                </a:solidFill>
              </a:rPr>
              <a:t>Jordan</a:t>
            </a:r>
          </a:p>
        </p:txBody>
      </p:sp>
      <p:sp>
        <p:nvSpPr>
          <p:cNvPr id="26" name="TextBox 25">
            <a:extLst>
              <a:ext uri="{FF2B5EF4-FFF2-40B4-BE49-F238E27FC236}">
                <a16:creationId xmlns:a16="http://schemas.microsoft.com/office/drawing/2014/main" id="{25A4663B-AAA6-915C-FAED-97D7C511380B}"/>
              </a:ext>
            </a:extLst>
          </p:cNvPr>
          <p:cNvSpPr txBox="1"/>
          <p:nvPr/>
        </p:nvSpPr>
        <p:spPr>
          <a:xfrm>
            <a:off x="6829318" y="3570990"/>
            <a:ext cx="2512608" cy="369332"/>
          </a:xfrm>
          <a:prstGeom prst="rect">
            <a:avLst/>
          </a:prstGeom>
          <a:noFill/>
        </p:spPr>
        <p:txBody>
          <a:bodyPr wrap="square" rtlCol="0">
            <a:spAutoFit/>
          </a:bodyPr>
          <a:lstStyle/>
          <a:p>
            <a:r>
              <a:rPr lang="en-US" b="1" dirty="0">
                <a:solidFill>
                  <a:schemeClr val="accent3"/>
                </a:solidFill>
              </a:rPr>
              <a:t>University of Sharjah</a:t>
            </a:r>
          </a:p>
        </p:txBody>
      </p:sp>
      <p:sp>
        <p:nvSpPr>
          <p:cNvPr id="27" name="TextBox 26">
            <a:extLst>
              <a:ext uri="{FF2B5EF4-FFF2-40B4-BE49-F238E27FC236}">
                <a16:creationId xmlns:a16="http://schemas.microsoft.com/office/drawing/2014/main" id="{B33F09E8-FE55-093E-CA7A-BBEDEC3757BA}"/>
              </a:ext>
            </a:extLst>
          </p:cNvPr>
          <p:cNvSpPr txBox="1"/>
          <p:nvPr/>
        </p:nvSpPr>
        <p:spPr>
          <a:xfrm>
            <a:off x="7649678" y="3822380"/>
            <a:ext cx="2512608" cy="369332"/>
          </a:xfrm>
          <a:prstGeom prst="rect">
            <a:avLst/>
          </a:prstGeom>
          <a:noFill/>
        </p:spPr>
        <p:txBody>
          <a:bodyPr wrap="square" rtlCol="0">
            <a:spAutoFit/>
          </a:bodyPr>
          <a:lstStyle/>
          <a:p>
            <a:r>
              <a:rPr lang="en-US" b="1" dirty="0">
                <a:solidFill>
                  <a:schemeClr val="accent3"/>
                </a:solidFill>
              </a:rPr>
              <a:t>AUD</a:t>
            </a:r>
          </a:p>
        </p:txBody>
      </p:sp>
      <p:pic>
        <p:nvPicPr>
          <p:cNvPr id="28" name="Picture 27" descr="Logo, company name&#10;&#10;Description automatically generated">
            <a:extLst>
              <a:ext uri="{FF2B5EF4-FFF2-40B4-BE49-F238E27FC236}">
                <a16:creationId xmlns:a16="http://schemas.microsoft.com/office/drawing/2014/main" id="{B791B44E-9456-D54D-2D05-4883D606F5E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85969" y="2713004"/>
            <a:ext cx="1179266" cy="841349"/>
          </a:xfrm>
          <a:prstGeom prst="rect">
            <a:avLst/>
          </a:prstGeom>
        </p:spPr>
      </p:pic>
      <p:pic>
        <p:nvPicPr>
          <p:cNvPr id="31" name="Picture 30">
            <a:extLst>
              <a:ext uri="{FF2B5EF4-FFF2-40B4-BE49-F238E27FC236}">
                <a16:creationId xmlns:a16="http://schemas.microsoft.com/office/drawing/2014/main" id="{EFA94A45-4474-152A-3689-9C2508629941}"/>
              </a:ext>
            </a:extLst>
          </p:cNvPr>
          <p:cNvPicPr>
            <a:picLocks noChangeAspect="1"/>
          </p:cNvPicPr>
          <p:nvPr/>
        </p:nvPicPr>
        <p:blipFill>
          <a:blip r:embed="rId14"/>
          <a:stretch>
            <a:fillRect/>
          </a:stretch>
        </p:blipFill>
        <p:spPr>
          <a:xfrm>
            <a:off x="9585969" y="3602767"/>
            <a:ext cx="1179266" cy="796005"/>
          </a:xfrm>
          <a:prstGeom prst="rect">
            <a:avLst/>
          </a:prstGeom>
        </p:spPr>
      </p:pic>
      <p:pic>
        <p:nvPicPr>
          <p:cNvPr id="32" name="Picture 31">
            <a:extLst>
              <a:ext uri="{FF2B5EF4-FFF2-40B4-BE49-F238E27FC236}">
                <a16:creationId xmlns:a16="http://schemas.microsoft.com/office/drawing/2014/main" id="{596B2B3A-015F-F5BE-1155-A9E62A7D7593}"/>
              </a:ext>
            </a:extLst>
          </p:cNvPr>
          <p:cNvPicPr>
            <a:picLocks noChangeAspect="1"/>
          </p:cNvPicPr>
          <p:nvPr/>
        </p:nvPicPr>
        <p:blipFill>
          <a:blip r:embed="rId15"/>
          <a:stretch>
            <a:fillRect/>
          </a:stretch>
        </p:blipFill>
        <p:spPr>
          <a:xfrm>
            <a:off x="9590787" y="4431964"/>
            <a:ext cx="1143000" cy="974408"/>
          </a:xfrm>
          <a:prstGeom prst="rect">
            <a:avLst/>
          </a:prstGeom>
        </p:spPr>
      </p:pic>
      <p:pic>
        <p:nvPicPr>
          <p:cNvPr id="33" name="Picture 32">
            <a:extLst>
              <a:ext uri="{FF2B5EF4-FFF2-40B4-BE49-F238E27FC236}">
                <a16:creationId xmlns:a16="http://schemas.microsoft.com/office/drawing/2014/main" id="{AF331B32-0164-A730-F7ED-98B9139199DD}"/>
              </a:ext>
            </a:extLst>
          </p:cNvPr>
          <p:cNvPicPr>
            <a:picLocks noChangeAspect="1"/>
          </p:cNvPicPr>
          <p:nvPr/>
        </p:nvPicPr>
        <p:blipFill>
          <a:blip r:embed="rId16"/>
          <a:stretch>
            <a:fillRect/>
          </a:stretch>
        </p:blipFill>
        <p:spPr>
          <a:xfrm>
            <a:off x="3565604" y="4326168"/>
            <a:ext cx="1468120" cy="620281"/>
          </a:xfrm>
          <a:prstGeom prst="rect">
            <a:avLst/>
          </a:prstGeom>
        </p:spPr>
      </p:pic>
      <p:pic>
        <p:nvPicPr>
          <p:cNvPr id="34" name="Picture 33">
            <a:extLst>
              <a:ext uri="{FF2B5EF4-FFF2-40B4-BE49-F238E27FC236}">
                <a16:creationId xmlns:a16="http://schemas.microsoft.com/office/drawing/2014/main" id="{6491F58F-0150-7D54-9742-096EDE099F63}"/>
              </a:ext>
            </a:extLst>
          </p:cNvPr>
          <p:cNvPicPr>
            <a:picLocks noChangeAspect="1"/>
          </p:cNvPicPr>
          <p:nvPr/>
        </p:nvPicPr>
        <p:blipFill>
          <a:blip r:embed="rId17"/>
          <a:stretch>
            <a:fillRect/>
          </a:stretch>
        </p:blipFill>
        <p:spPr>
          <a:xfrm>
            <a:off x="4789643" y="1858753"/>
            <a:ext cx="1142999" cy="1142999"/>
          </a:xfrm>
          <a:prstGeom prst="rect">
            <a:avLst/>
          </a:prstGeom>
        </p:spPr>
      </p:pic>
      <p:pic>
        <p:nvPicPr>
          <p:cNvPr id="35" name="Picture 34">
            <a:extLst>
              <a:ext uri="{FF2B5EF4-FFF2-40B4-BE49-F238E27FC236}">
                <a16:creationId xmlns:a16="http://schemas.microsoft.com/office/drawing/2014/main" id="{0C5A3A26-AC88-4940-9E79-82ABA1CB7E93}"/>
              </a:ext>
            </a:extLst>
          </p:cNvPr>
          <p:cNvPicPr>
            <a:picLocks noChangeAspect="1"/>
          </p:cNvPicPr>
          <p:nvPr/>
        </p:nvPicPr>
        <p:blipFill>
          <a:blip r:embed="rId18"/>
          <a:stretch>
            <a:fillRect/>
          </a:stretch>
        </p:blipFill>
        <p:spPr>
          <a:xfrm>
            <a:off x="4863197" y="3147795"/>
            <a:ext cx="762336" cy="1077506"/>
          </a:xfrm>
          <a:prstGeom prst="rect">
            <a:avLst/>
          </a:prstGeom>
        </p:spPr>
      </p:pic>
      <p:pic>
        <p:nvPicPr>
          <p:cNvPr id="36" name="Picture 35">
            <a:extLst>
              <a:ext uri="{FF2B5EF4-FFF2-40B4-BE49-F238E27FC236}">
                <a16:creationId xmlns:a16="http://schemas.microsoft.com/office/drawing/2014/main" id="{B3543FB0-29D3-39F3-DC20-B749211CC7EE}"/>
              </a:ext>
            </a:extLst>
          </p:cNvPr>
          <p:cNvPicPr>
            <a:picLocks noChangeAspect="1"/>
          </p:cNvPicPr>
          <p:nvPr/>
        </p:nvPicPr>
        <p:blipFill>
          <a:blip r:embed="rId19"/>
          <a:stretch>
            <a:fillRect/>
          </a:stretch>
        </p:blipFill>
        <p:spPr>
          <a:xfrm>
            <a:off x="5075045" y="4326168"/>
            <a:ext cx="1102559" cy="595382"/>
          </a:xfrm>
          <a:prstGeom prst="rect">
            <a:avLst/>
          </a:prstGeom>
        </p:spPr>
      </p:pic>
      <p:sp>
        <p:nvSpPr>
          <p:cNvPr id="37" name="Text Placeholder 21">
            <a:extLst>
              <a:ext uri="{FF2B5EF4-FFF2-40B4-BE49-F238E27FC236}">
                <a16:creationId xmlns:a16="http://schemas.microsoft.com/office/drawing/2014/main" id="{139B8F41-5CEC-962A-88C3-2FAA3624D30B}"/>
              </a:ext>
            </a:extLst>
          </p:cNvPr>
          <p:cNvSpPr txBox="1">
            <a:spLocks/>
          </p:cNvSpPr>
          <p:nvPr/>
        </p:nvSpPr>
        <p:spPr>
          <a:xfrm>
            <a:off x="6813163" y="4901770"/>
            <a:ext cx="2004800" cy="513950"/>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rPr>
              <a:t>21 Chapters </a:t>
            </a:r>
          </a:p>
        </p:txBody>
      </p:sp>
      <p:pic>
        <p:nvPicPr>
          <p:cNvPr id="38" name="Picture 37">
            <a:extLst>
              <a:ext uri="{FF2B5EF4-FFF2-40B4-BE49-F238E27FC236}">
                <a16:creationId xmlns:a16="http://schemas.microsoft.com/office/drawing/2014/main" id="{88513BFE-92AE-1779-50D3-319118D013D1}"/>
              </a:ext>
            </a:extLst>
          </p:cNvPr>
          <p:cNvPicPr>
            <a:picLocks noChangeAspect="1"/>
          </p:cNvPicPr>
          <p:nvPr/>
        </p:nvPicPr>
        <p:blipFill>
          <a:blip r:embed="rId20"/>
          <a:stretch>
            <a:fillRect/>
          </a:stretch>
        </p:blipFill>
        <p:spPr>
          <a:xfrm>
            <a:off x="9573858" y="5459940"/>
            <a:ext cx="1176857" cy="841350"/>
          </a:xfrm>
          <a:prstGeom prst="rect">
            <a:avLst/>
          </a:prstGeom>
        </p:spPr>
      </p:pic>
    </p:spTree>
    <p:extLst>
      <p:ext uri="{BB962C8B-B14F-4D97-AF65-F5344CB8AC3E}">
        <p14:creationId xmlns:p14="http://schemas.microsoft.com/office/powerpoint/2010/main" val="3748880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1AEE99-21A0-4330-A2B7-59B6865BA55E}"/>
              </a:ext>
            </a:extLst>
          </p:cNvPr>
          <p:cNvSpPr/>
          <p:nvPr/>
        </p:nvSpPr>
        <p:spPr>
          <a:xfrm>
            <a:off x="406400" y="357210"/>
            <a:ext cx="11379200" cy="607752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842EC98-AE16-49DE-9625-6A08AC1946DC}"/>
              </a:ext>
            </a:extLst>
          </p:cNvPr>
          <p:cNvSpPr txBox="1">
            <a:spLocks/>
          </p:cNvSpPr>
          <p:nvPr/>
        </p:nvSpPr>
        <p:spPr>
          <a:xfrm>
            <a:off x="2150673" y="816055"/>
            <a:ext cx="7495675"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rgbClr val="B2C506"/>
              </a:solidFill>
              <a:latin typeface="Abril Fatface" panose="02000503000000020003" pitchFamily="50" charset="0"/>
              <a:ea typeface="Ebrima" panose="02000000000000000000" pitchFamily="2" charset="0"/>
              <a:cs typeface="Ebrima" panose="02000000000000000000" pitchFamily="2" charset="0"/>
            </a:endParaRPr>
          </a:p>
        </p:txBody>
      </p:sp>
      <p:sp>
        <p:nvSpPr>
          <p:cNvPr id="7" name="Title 1">
            <a:extLst>
              <a:ext uri="{FF2B5EF4-FFF2-40B4-BE49-F238E27FC236}">
                <a16:creationId xmlns:a16="http://schemas.microsoft.com/office/drawing/2014/main" id="{93D522E4-0C40-4392-93BA-EB27BEFF70FA}"/>
              </a:ext>
            </a:extLst>
          </p:cNvPr>
          <p:cNvSpPr txBox="1">
            <a:spLocks/>
          </p:cNvSpPr>
          <p:nvPr/>
        </p:nvSpPr>
        <p:spPr>
          <a:xfrm>
            <a:off x="577532" y="716158"/>
            <a:ext cx="10766322"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rPr>
              <a:t>ACI in the Middle East – International Partners </a:t>
            </a:r>
            <a:endParaRPr lang="en-US" dirty="0">
              <a:solidFill>
                <a:schemeClr val="bg1"/>
              </a:solidFill>
              <a:latin typeface="Abril Fatface" panose="02000503000000020003" pitchFamily="50" charset="0"/>
              <a:ea typeface="Ebrima" panose="02000000000000000000" pitchFamily="2" charset="0"/>
              <a:cs typeface="Ebrima" panose="02000000000000000000" pitchFamily="2" charset="0"/>
            </a:endParaRPr>
          </a:p>
        </p:txBody>
      </p:sp>
      <p:pic>
        <p:nvPicPr>
          <p:cNvPr id="5" name="Picture 4" descr="A picture containing logo&#10;&#10;Description automatically generated">
            <a:extLst>
              <a:ext uri="{FF2B5EF4-FFF2-40B4-BE49-F238E27FC236}">
                <a16:creationId xmlns:a16="http://schemas.microsoft.com/office/drawing/2014/main" id="{CD6CD9EE-3938-E14E-457F-9541834F4986}"/>
              </a:ext>
            </a:extLst>
          </p:cNvPr>
          <p:cNvPicPr>
            <a:picLocks noChangeAspect="1"/>
          </p:cNvPicPr>
          <p:nvPr/>
        </p:nvPicPr>
        <p:blipFill>
          <a:blip r:embed="rId3"/>
          <a:stretch>
            <a:fillRect/>
          </a:stretch>
        </p:blipFill>
        <p:spPr>
          <a:xfrm>
            <a:off x="5814959" y="3831983"/>
            <a:ext cx="2743200" cy="726744"/>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AF78EBFD-C956-B3DF-C91E-30D1E0BFDED9}"/>
              </a:ext>
            </a:extLst>
          </p:cNvPr>
          <p:cNvPicPr>
            <a:picLocks noChangeAspect="1"/>
          </p:cNvPicPr>
          <p:nvPr/>
        </p:nvPicPr>
        <p:blipFill>
          <a:blip r:embed="rId4"/>
          <a:stretch>
            <a:fillRect/>
          </a:stretch>
        </p:blipFill>
        <p:spPr>
          <a:xfrm>
            <a:off x="6336473" y="2338971"/>
            <a:ext cx="3138539" cy="86626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6DFFF95B-74A8-7D73-B356-0287110ECA92}"/>
              </a:ext>
            </a:extLst>
          </p:cNvPr>
          <p:cNvPicPr>
            <a:picLocks noChangeAspect="1"/>
          </p:cNvPicPr>
          <p:nvPr/>
        </p:nvPicPr>
        <p:blipFill>
          <a:blip r:embed="rId5"/>
          <a:stretch>
            <a:fillRect/>
          </a:stretch>
        </p:blipFill>
        <p:spPr>
          <a:xfrm>
            <a:off x="1319779" y="1983256"/>
            <a:ext cx="2794417" cy="866269"/>
          </a:xfrm>
          <a:prstGeom prst="rect">
            <a:avLst/>
          </a:prstGeom>
          <a:solidFill>
            <a:schemeClr val="bg1"/>
          </a:solidFill>
        </p:spPr>
      </p:pic>
      <p:pic>
        <p:nvPicPr>
          <p:cNvPr id="18" name="Picture 17" descr="A picture containing logo&#10;&#10;Description automatically generated">
            <a:extLst>
              <a:ext uri="{FF2B5EF4-FFF2-40B4-BE49-F238E27FC236}">
                <a16:creationId xmlns:a16="http://schemas.microsoft.com/office/drawing/2014/main" id="{103B163C-DF12-8F79-DEFB-0A38A5F1A39A}"/>
              </a:ext>
            </a:extLst>
          </p:cNvPr>
          <p:cNvPicPr>
            <a:picLocks noChangeAspect="1"/>
          </p:cNvPicPr>
          <p:nvPr/>
        </p:nvPicPr>
        <p:blipFill>
          <a:blip r:embed="rId6"/>
          <a:stretch>
            <a:fillRect/>
          </a:stretch>
        </p:blipFill>
        <p:spPr>
          <a:xfrm>
            <a:off x="4532523" y="2142322"/>
            <a:ext cx="1323005" cy="1015640"/>
          </a:xfrm>
          <a:prstGeom prst="rect">
            <a:avLst/>
          </a:prstGeom>
          <a:solidFill>
            <a:schemeClr val="bg1"/>
          </a:solidFill>
        </p:spPr>
      </p:pic>
      <p:pic>
        <p:nvPicPr>
          <p:cNvPr id="19" name="Picture 18" descr="A picture containing text, clipart&#10;&#10;Description automatically generated">
            <a:extLst>
              <a:ext uri="{FF2B5EF4-FFF2-40B4-BE49-F238E27FC236}">
                <a16:creationId xmlns:a16="http://schemas.microsoft.com/office/drawing/2014/main" id="{603B91E4-1BA4-4AB6-D7A6-43ABDFB0AE6E}"/>
              </a:ext>
            </a:extLst>
          </p:cNvPr>
          <p:cNvPicPr>
            <a:picLocks noChangeAspect="1"/>
          </p:cNvPicPr>
          <p:nvPr/>
        </p:nvPicPr>
        <p:blipFill>
          <a:blip r:embed="rId7"/>
          <a:stretch>
            <a:fillRect/>
          </a:stretch>
        </p:blipFill>
        <p:spPr>
          <a:xfrm>
            <a:off x="4123876" y="3725796"/>
            <a:ext cx="1118703" cy="1524233"/>
          </a:xfrm>
          <a:prstGeom prst="rect">
            <a:avLst/>
          </a:prstGeom>
        </p:spPr>
      </p:pic>
      <p:pic>
        <p:nvPicPr>
          <p:cNvPr id="20" name="Picture 19" descr="Text&#10;&#10;Description automatically generated">
            <a:extLst>
              <a:ext uri="{FF2B5EF4-FFF2-40B4-BE49-F238E27FC236}">
                <a16:creationId xmlns:a16="http://schemas.microsoft.com/office/drawing/2014/main" id="{5A36D877-14C6-0DDC-5706-345521A2B702}"/>
              </a:ext>
            </a:extLst>
          </p:cNvPr>
          <p:cNvPicPr>
            <a:picLocks noChangeAspect="1"/>
          </p:cNvPicPr>
          <p:nvPr/>
        </p:nvPicPr>
        <p:blipFill>
          <a:blip r:embed="rId8"/>
          <a:stretch>
            <a:fillRect/>
          </a:stretch>
        </p:blipFill>
        <p:spPr>
          <a:xfrm>
            <a:off x="9227665" y="3635335"/>
            <a:ext cx="1521827" cy="1521827"/>
          </a:xfrm>
          <a:prstGeom prst="rect">
            <a:avLst/>
          </a:prstGeom>
        </p:spPr>
      </p:pic>
      <p:pic>
        <p:nvPicPr>
          <p:cNvPr id="21" name="Picture 20" descr="Logo&#10;&#10;Description automatically generated">
            <a:extLst>
              <a:ext uri="{FF2B5EF4-FFF2-40B4-BE49-F238E27FC236}">
                <a16:creationId xmlns:a16="http://schemas.microsoft.com/office/drawing/2014/main" id="{C9C026F7-BE22-0753-87AA-61A72A40D1CF}"/>
              </a:ext>
            </a:extLst>
          </p:cNvPr>
          <p:cNvPicPr>
            <a:picLocks noChangeAspect="1"/>
          </p:cNvPicPr>
          <p:nvPr/>
        </p:nvPicPr>
        <p:blipFill>
          <a:blip r:embed="rId9"/>
          <a:stretch>
            <a:fillRect/>
          </a:stretch>
        </p:blipFill>
        <p:spPr>
          <a:xfrm>
            <a:off x="2284911" y="3281566"/>
            <a:ext cx="1298451" cy="1642875"/>
          </a:xfrm>
          <a:prstGeom prst="rect">
            <a:avLst/>
          </a:prstGeom>
        </p:spPr>
      </p:pic>
    </p:spTree>
    <p:extLst>
      <p:ext uri="{BB962C8B-B14F-4D97-AF65-F5344CB8AC3E}">
        <p14:creationId xmlns:p14="http://schemas.microsoft.com/office/powerpoint/2010/main" val="2538114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1AEE99-21A0-4330-A2B7-59B6865BA55E}"/>
              </a:ext>
            </a:extLst>
          </p:cNvPr>
          <p:cNvSpPr/>
          <p:nvPr/>
        </p:nvSpPr>
        <p:spPr>
          <a:xfrm>
            <a:off x="406400" y="357210"/>
            <a:ext cx="11379200" cy="607752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842EC98-AE16-49DE-9625-6A08AC1946DC}"/>
              </a:ext>
            </a:extLst>
          </p:cNvPr>
          <p:cNvSpPr txBox="1">
            <a:spLocks/>
          </p:cNvSpPr>
          <p:nvPr/>
        </p:nvSpPr>
        <p:spPr>
          <a:xfrm>
            <a:off x="2150673" y="816055"/>
            <a:ext cx="7495675"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rgbClr val="B2C506"/>
              </a:solidFill>
              <a:latin typeface="Abril Fatface" panose="02000503000000020003" pitchFamily="50" charset="0"/>
              <a:ea typeface="Ebrima" panose="02000000000000000000" pitchFamily="2" charset="0"/>
              <a:cs typeface="Ebrima" panose="02000000000000000000" pitchFamily="2" charset="0"/>
            </a:endParaRPr>
          </a:p>
        </p:txBody>
      </p:sp>
      <p:sp>
        <p:nvSpPr>
          <p:cNvPr id="7" name="Title 1">
            <a:extLst>
              <a:ext uri="{FF2B5EF4-FFF2-40B4-BE49-F238E27FC236}">
                <a16:creationId xmlns:a16="http://schemas.microsoft.com/office/drawing/2014/main" id="{93D522E4-0C40-4392-93BA-EB27BEFF70FA}"/>
              </a:ext>
            </a:extLst>
          </p:cNvPr>
          <p:cNvSpPr txBox="1">
            <a:spLocks/>
          </p:cNvSpPr>
          <p:nvPr/>
        </p:nvSpPr>
        <p:spPr>
          <a:xfrm>
            <a:off x="577532" y="716158"/>
            <a:ext cx="10766322"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rPr>
              <a:t>ACI in the Middle East – Acceptance of ACI 318</a:t>
            </a:r>
            <a:endParaRPr lang="en-US" dirty="0">
              <a:solidFill>
                <a:schemeClr val="bg1"/>
              </a:solidFill>
              <a:latin typeface="Abril Fatface" panose="02000503000000020003" pitchFamily="50" charset="0"/>
              <a:ea typeface="Ebrima" panose="02000000000000000000" pitchFamily="2" charset="0"/>
              <a:cs typeface="Ebrima" panose="02000000000000000000" pitchFamily="2" charset="0"/>
            </a:endParaRPr>
          </a:p>
        </p:txBody>
      </p:sp>
      <p:sp>
        <p:nvSpPr>
          <p:cNvPr id="2" name="Content Placeholder 2">
            <a:extLst>
              <a:ext uri="{FF2B5EF4-FFF2-40B4-BE49-F238E27FC236}">
                <a16:creationId xmlns:a16="http://schemas.microsoft.com/office/drawing/2014/main" id="{7E90E877-AB70-20D8-73A0-715CCA67D71B}"/>
              </a:ext>
            </a:extLst>
          </p:cNvPr>
          <p:cNvSpPr>
            <a:spLocks noGrp="1"/>
          </p:cNvSpPr>
          <p:nvPr>
            <p:ph idx="1"/>
          </p:nvPr>
        </p:nvSpPr>
        <p:spPr>
          <a:xfrm>
            <a:off x="684968" y="1828800"/>
            <a:ext cx="8229600" cy="3200400"/>
          </a:xfrm>
        </p:spPr>
        <p:txBody>
          <a:bodyPr/>
          <a:lstStyle/>
          <a:p>
            <a:r>
              <a:rPr lang="en-US" b="0" dirty="0"/>
              <a:t>Lebanon</a:t>
            </a:r>
          </a:p>
          <a:p>
            <a:r>
              <a:rPr lang="en-US" b="0" dirty="0"/>
              <a:t>Bahrain</a:t>
            </a:r>
          </a:p>
          <a:p>
            <a:r>
              <a:rPr lang="en-US" b="0" dirty="0"/>
              <a:t>Egypt</a:t>
            </a:r>
          </a:p>
          <a:p>
            <a:r>
              <a:rPr lang="en-US" b="0" dirty="0"/>
              <a:t>Iraq</a:t>
            </a:r>
          </a:p>
          <a:p>
            <a:r>
              <a:rPr lang="en-US" b="0" dirty="0"/>
              <a:t>Jordan</a:t>
            </a:r>
          </a:p>
          <a:p>
            <a:r>
              <a:rPr lang="en-US" b="0" dirty="0"/>
              <a:t>Kuwait</a:t>
            </a:r>
          </a:p>
          <a:p>
            <a:endParaRPr lang="en-US" dirty="0"/>
          </a:p>
        </p:txBody>
      </p:sp>
      <p:sp>
        <p:nvSpPr>
          <p:cNvPr id="3" name="Content Placeholder 2">
            <a:extLst>
              <a:ext uri="{FF2B5EF4-FFF2-40B4-BE49-F238E27FC236}">
                <a16:creationId xmlns:a16="http://schemas.microsoft.com/office/drawing/2014/main" id="{3A6AA2A5-6DA9-E708-A88A-1C1AFFF272AE}"/>
              </a:ext>
            </a:extLst>
          </p:cNvPr>
          <p:cNvSpPr txBox="1">
            <a:spLocks/>
          </p:cNvSpPr>
          <p:nvPr/>
        </p:nvSpPr>
        <p:spPr bwMode="auto">
          <a:xfrm>
            <a:off x="2369022" y="1403693"/>
            <a:ext cx="5715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406400" indent="-228600" algn="l" defTabSz="457200" rtl="0" eaLnBrk="0" fontAlgn="base" hangingPunct="0">
              <a:spcBef>
                <a:spcPct val="20000"/>
              </a:spcBef>
              <a:spcAft>
                <a:spcPct val="0"/>
              </a:spcAft>
              <a:buClr>
                <a:srgbClr val="F5821F"/>
              </a:buClr>
              <a:buFont typeface="Arial" panose="020B0604020202020204" pitchFamily="34" charset="0"/>
              <a:buChar char="•"/>
              <a:defRPr sz="2800" kern="1200">
                <a:solidFill>
                  <a:schemeClr val="tx1"/>
                </a:solidFill>
                <a:latin typeface="+mn-lt"/>
                <a:ea typeface="ＭＳ Ｐゴシック" pitchFamily="-110" charset="-128"/>
                <a:cs typeface="+mn-cs"/>
              </a:defRPr>
            </a:lvl1pPr>
            <a:lvl2pPr marL="863600" indent="-457200" algn="l" defTabSz="457200" rtl="0" eaLnBrk="0" fontAlgn="base" hangingPunct="0">
              <a:spcBef>
                <a:spcPct val="20000"/>
              </a:spcBef>
              <a:spcAft>
                <a:spcPct val="0"/>
              </a:spcAft>
              <a:buClr>
                <a:schemeClr val="accent2"/>
              </a:buClr>
              <a:buFont typeface="Arial" panose="020B0604020202020204" pitchFamily="34" charset="0"/>
              <a:buChar char="•"/>
              <a:defRPr sz="2800" kern="1200">
                <a:solidFill>
                  <a:schemeClr val="tx1"/>
                </a:solidFill>
                <a:latin typeface="+mn-lt"/>
                <a:ea typeface="ＭＳ Ｐゴシック" pitchFamily="-110" charset="-128"/>
                <a:cs typeface="+mn-cs"/>
              </a:defRPr>
            </a:lvl2pPr>
            <a:lvl3pPr marL="406400" indent="-228600" algn="l" defTabSz="457200" rtl="0" eaLnBrk="0" fontAlgn="base" hangingPunct="0">
              <a:spcBef>
                <a:spcPct val="20000"/>
              </a:spcBef>
              <a:spcAft>
                <a:spcPct val="0"/>
              </a:spcAft>
              <a:buClr>
                <a:srgbClr val="51B848"/>
              </a:buClr>
              <a:buFont typeface="Arial" panose="020B0604020202020204" pitchFamily="34" charset="0"/>
              <a:buChar char="•"/>
              <a:defRPr sz="2400" kern="1200">
                <a:solidFill>
                  <a:schemeClr val="tx1"/>
                </a:solidFill>
                <a:latin typeface="+mn-lt"/>
                <a:ea typeface="ＭＳ Ｐゴシック" pitchFamily="-110" charset="-128"/>
                <a:cs typeface="+mn-cs"/>
              </a:defRPr>
            </a:lvl3pPr>
            <a:lvl4pPr marL="749300" indent="-342900"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ＭＳ Ｐゴシック" pitchFamily="-110" charset="-128"/>
                <a:cs typeface="+mn-cs"/>
              </a:defRPr>
            </a:lvl4pPr>
            <a:lvl5pPr marL="406400" indent="-228600" algn="l" defTabSz="457200"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ＭＳ Ｐゴシック" pitchFamily="-110" charset="-128"/>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indent="0">
              <a:buNone/>
            </a:pPr>
            <a:endParaRPr lang="en-US" sz="1800" dirty="0">
              <a:solidFill>
                <a:schemeClr val="bg1"/>
              </a:solidFill>
            </a:endParaRPr>
          </a:p>
          <a:p>
            <a:r>
              <a:rPr lang="en-US" dirty="0">
                <a:solidFill>
                  <a:schemeClr val="bg1"/>
                </a:solidFill>
              </a:rPr>
              <a:t>Libya</a:t>
            </a:r>
          </a:p>
          <a:p>
            <a:r>
              <a:rPr lang="en-US" dirty="0">
                <a:solidFill>
                  <a:schemeClr val="bg1"/>
                </a:solidFill>
              </a:rPr>
              <a:t>Oman</a:t>
            </a:r>
          </a:p>
          <a:p>
            <a:r>
              <a:rPr lang="en-US" dirty="0">
                <a:solidFill>
                  <a:schemeClr val="bg1"/>
                </a:solidFill>
              </a:rPr>
              <a:t>Qatar</a:t>
            </a:r>
          </a:p>
          <a:p>
            <a:r>
              <a:rPr lang="en-US" u="sng" dirty="0">
                <a:solidFill>
                  <a:schemeClr val="bg1"/>
                </a:solidFill>
              </a:rPr>
              <a:t>Saudi Arabia</a:t>
            </a:r>
          </a:p>
          <a:p>
            <a:r>
              <a:rPr lang="en-US" u="sng" dirty="0">
                <a:solidFill>
                  <a:schemeClr val="bg1"/>
                </a:solidFill>
              </a:rPr>
              <a:t>United Arab Emirates</a:t>
            </a:r>
          </a:p>
          <a:p>
            <a:r>
              <a:rPr lang="en-US" dirty="0">
                <a:solidFill>
                  <a:schemeClr val="bg1"/>
                </a:solidFill>
              </a:rPr>
              <a:t>Yemen</a:t>
            </a:r>
          </a:p>
          <a:p>
            <a:endParaRPr lang="en-US" sz="2100" dirty="0"/>
          </a:p>
          <a:p>
            <a:endParaRPr lang="en-US" sz="2100" dirty="0"/>
          </a:p>
        </p:txBody>
      </p:sp>
      <p:pic>
        <p:nvPicPr>
          <p:cNvPr id="9" name="Picture 8" descr="Text&#10;&#10;Description automatically generated">
            <a:extLst>
              <a:ext uri="{FF2B5EF4-FFF2-40B4-BE49-F238E27FC236}">
                <a16:creationId xmlns:a16="http://schemas.microsoft.com/office/drawing/2014/main" id="{BB49F7AF-C7FE-4760-EC01-BD396E8EDF25}"/>
              </a:ext>
            </a:extLst>
          </p:cNvPr>
          <p:cNvPicPr>
            <a:picLocks noChangeAspect="1"/>
          </p:cNvPicPr>
          <p:nvPr/>
        </p:nvPicPr>
        <p:blipFill>
          <a:blip r:embed="rId3"/>
          <a:stretch>
            <a:fillRect/>
          </a:stretch>
        </p:blipFill>
        <p:spPr>
          <a:xfrm>
            <a:off x="8084022" y="4385274"/>
            <a:ext cx="3199710" cy="1069033"/>
          </a:xfrm>
          <a:prstGeom prst="rect">
            <a:avLst/>
          </a:prstGeom>
          <a:solidFill>
            <a:schemeClr val="bg1"/>
          </a:solidFill>
        </p:spPr>
      </p:pic>
      <p:grpSp>
        <p:nvGrpSpPr>
          <p:cNvPr id="10" name="Group 9">
            <a:extLst>
              <a:ext uri="{FF2B5EF4-FFF2-40B4-BE49-F238E27FC236}">
                <a16:creationId xmlns:a16="http://schemas.microsoft.com/office/drawing/2014/main" id="{5DF44DF6-100A-0681-8799-6112102702D2}"/>
              </a:ext>
            </a:extLst>
          </p:cNvPr>
          <p:cNvGrpSpPr/>
          <p:nvPr/>
        </p:nvGrpSpPr>
        <p:grpSpPr>
          <a:xfrm>
            <a:off x="5603052" y="1809989"/>
            <a:ext cx="2723026" cy="619124"/>
            <a:chOff x="3514725" y="2971799"/>
            <a:chExt cx="2593917" cy="619125"/>
          </a:xfrm>
        </p:grpSpPr>
        <p:pic>
          <p:nvPicPr>
            <p:cNvPr id="11" name="Picture 10" descr="A screenshot of a video game&#10;&#10;Description automatically generated with medium confidence">
              <a:extLst>
                <a:ext uri="{FF2B5EF4-FFF2-40B4-BE49-F238E27FC236}">
                  <a16:creationId xmlns:a16="http://schemas.microsoft.com/office/drawing/2014/main" id="{62F3B046-DA86-230B-A93F-B997ABA7843A}"/>
                </a:ext>
              </a:extLst>
            </p:cNvPr>
            <p:cNvPicPr>
              <a:picLocks noChangeAspect="1"/>
            </p:cNvPicPr>
            <p:nvPr/>
          </p:nvPicPr>
          <p:blipFill>
            <a:blip r:embed="rId4"/>
            <a:stretch>
              <a:fillRect/>
            </a:stretch>
          </p:blipFill>
          <p:spPr>
            <a:xfrm>
              <a:off x="3514725" y="2971800"/>
              <a:ext cx="1974792" cy="619124"/>
            </a:xfrm>
            <a:prstGeom prst="rect">
              <a:avLst/>
            </a:prstGeom>
            <a:solidFill>
              <a:schemeClr val="bg1"/>
            </a:solidFill>
          </p:spPr>
        </p:pic>
        <p:pic>
          <p:nvPicPr>
            <p:cNvPr id="12" name="Picture 11" descr="A picture containing icon&#10;&#10;Description automatically generated">
              <a:extLst>
                <a:ext uri="{FF2B5EF4-FFF2-40B4-BE49-F238E27FC236}">
                  <a16:creationId xmlns:a16="http://schemas.microsoft.com/office/drawing/2014/main" id="{B277E6FF-26F0-F64E-2751-8EDFA9D81C8F}"/>
                </a:ext>
              </a:extLst>
            </p:cNvPr>
            <p:cNvPicPr>
              <a:picLocks noChangeAspect="1"/>
            </p:cNvPicPr>
            <p:nvPr/>
          </p:nvPicPr>
          <p:blipFill>
            <a:blip r:embed="rId5"/>
            <a:stretch>
              <a:fillRect/>
            </a:stretch>
          </p:blipFill>
          <p:spPr>
            <a:xfrm>
              <a:off x="5489517" y="2971799"/>
              <a:ext cx="619125" cy="619125"/>
            </a:xfrm>
            <a:prstGeom prst="rect">
              <a:avLst/>
            </a:prstGeom>
            <a:solidFill>
              <a:schemeClr val="bg1"/>
            </a:solidFill>
          </p:spPr>
        </p:pic>
      </p:grpSp>
      <p:pic>
        <p:nvPicPr>
          <p:cNvPr id="13" name="Picture 12" descr="Logo, company name&#10;&#10;Description automatically generated with medium confidence">
            <a:extLst>
              <a:ext uri="{FF2B5EF4-FFF2-40B4-BE49-F238E27FC236}">
                <a16:creationId xmlns:a16="http://schemas.microsoft.com/office/drawing/2014/main" id="{0B5B4C9F-169E-74B2-449F-C68C72FD6613}"/>
              </a:ext>
            </a:extLst>
          </p:cNvPr>
          <p:cNvPicPr>
            <a:picLocks noChangeAspect="1"/>
          </p:cNvPicPr>
          <p:nvPr/>
        </p:nvPicPr>
        <p:blipFill>
          <a:blip r:embed="rId6"/>
          <a:stretch>
            <a:fillRect/>
          </a:stretch>
        </p:blipFill>
        <p:spPr>
          <a:xfrm>
            <a:off x="6019859" y="2910349"/>
            <a:ext cx="1776090" cy="641102"/>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8FEA9F98-A9F2-A7D3-6B8C-7A1BF73F5C5F}"/>
              </a:ext>
            </a:extLst>
          </p:cNvPr>
          <p:cNvPicPr>
            <a:picLocks noChangeAspect="1"/>
          </p:cNvPicPr>
          <p:nvPr/>
        </p:nvPicPr>
        <p:blipFill>
          <a:blip r:embed="rId7"/>
          <a:stretch>
            <a:fillRect/>
          </a:stretch>
        </p:blipFill>
        <p:spPr>
          <a:xfrm>
            <a:off x="8786426" y="2090057"/>
            <a:ext cx="1719844" cy="1719844"/>
          </a:xfrm>
          <a:prstGeom prst="rect">
            <a:avLst/>
          </a:prstGeom>
        </p:spPr>
      </p:pic>
      <p:pic>
        <p:nvPicPr>
          <p:cNvPr id="15" name="Picture 14">
            <a:extLst>
              <a:ext uri="{FF2B5EF4-FFF2-40B4-BE49-F238E27FC236}">
                <a16:creationId xmlns:a16="http://schemas.microsoft.com/office/drawing/2014/main" id="{3B0F9F26-1FFB-9F9E-38E9-6953BEC4221B}"/>
              </a:ext>
            </a:extLst>
          </p:cNvPr>
          <p:cNvPicPr>
            <a:picLocks noChangeAspect="1"/>
          </p:cNvPicPr>
          <p:nvPr/>
        </p:nvPicPr>
        <p:blipFill>
          <a:blip r:embed="rId8"/>
          <a:stretch>
            <a:fillRect/>
          </a:stretch>
        </p:blipFill>
        <p:spPr>
          <a:xfrm>
            <a:off x="6268338" y="4514850"/>
            <a:ext cx="1676400" cy="1028700"/>
          </a:xfrm>
          <a:prstGeom prst="rect">
            <a:avLst/>
          </a:prstGeom>
        </p:spPr>
      </p:pic>
    </p:spTree>
    <p:extLst>
      <p:ext uri="{BB962C8B-B14F-4D97-AF65-F5344CB8AC3E}">
        <p14:creationId xmlns:p14="http://schemas.microsoft.com/office/powerpoint/2010/main" val="1596598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1AEE99-21A0-4330-A2B7-59B6865BA55E}"/>
              </a:ext>
            </a:extLst>
          </p:cNvPr>
          <p:cNvSpPr/>
          <p:nvPr/>
        </p:nvSpPr>
        <p:spPr>
          <a:xfrm>
            <a:off x="406400" y="357210"/>
            <a:ext cx="11379200" cy="607752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842EC98-AE16-49DE-9625-6A08AC1946DC}"/>
              </a:ext>
            </a:extLst>
          </p:cNvPr>
          <p:cNvSpPr txBox="1">
            <a:spLocks/>
          </p:cNvSpPr>
          <p:nvPr/>
        </p:nvSpPr>
        <p:spPr>
          <a:xfrm>
            <a:off x="2150673" y="816055"/>
            <a:ext cx="7495675"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rgbClr val="B2C506"/>
              </a:solidFill>
              <a:latin typeface="Abril Fatface" panose="02000503000000020003" pitchFamily="50" charset="0"/>
              <a:ea typeface="Ebrima" panose="02000000000000000000" pitchFamily="2" charset="0"/>
              <a:cs typeface="Ebrima" panose="02000000000000000000" pitchFamily="2" charset="0"/>
            </a:endParaRPr>
          </a:p>
        </p:txBody>
      </p:sp>
      <p:sp>
        <p:nvSpPr>
          <p:cNvPr id="7" name="Title 1">
            <a:extLst>
              <a:ext uri="{FF2B5EF4-FFF2-40B4-BE49-F238E27FC236}">
                <a16:creationId xmlns:a16="http://schemas.microsoft.com/office/drawing/2014/main" id="{93D522E4-0C40-4392-93BA-EB27BEFF70FA}"/>
              </a:ext>
            </a:extLst>
          </p:cNvPr>
          <p:cNvSpPr txBox="1">
            <a:spLocks/>
          </p:cNvSpPr>
          <p:nvPr/>
        </p:nvSpPr>
        <p:spPr>
          <a:xfrm>
            <a:off x="577532" y="716158"/>
            <a:ext cx="10766322"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rPr>
              <a:t>ACI in the Middle East – Certification Availability</a:t>
            </a:r>
            <a:endParaRPr lang="en-US" dirty="0">
              <a:solidFill>
                <a:schemeClr val="bg1"/>
              </a:solidFill>
              <a:latin typeface="Abril Fatface" panose="02000503000000020003" pitchFamily="50" charset="0"/>
              <a:ea typeface="Ebrima" panose="02000000000000000000" pitchFamily="2" charset="0"/>
              <a:cs typeface="Ebrima" panose="02000000000000000000" pitchFamily="2" charset="0"/>
            </a:endParaRPr>
          </a:p>
        </p:txBody>
      </p:sp>
      <p:pic>
        <p:nvPicPr>
          <p:cNvPr id="16" name="Picture 15">
            <a:extLst>
              <a:ext uri="{FF2B5EF4-FFF2-40B4-BE49-F238E27FC236}">
                <a16:creationId xmlns:a16="http://schemas.microsoft.com/office/drawing/2014/main" id="{2A2417DD-6B54-1DBC-8425-33F183C6CB2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59696" y="1534792"/>
            <a:ext cx="7272608" cy="3999934"/>
          </a:xfrm>
          <a:prstGeom prst="rect">
            <a:avLst/>
          </a:prstGeom>
        </p:spPr>
      </p:pic>
    </p:spTree>
    <p:extLst>
      <p:ext uri="{BB962C8B-B14F-4D97-AF65-F5344CB8AC3E}">
        <p14:creationId xmlns:p14="http://schemas.microsoft.com/office/powerpoint/2010/main" val="3204185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1AEE99-21A0-4330-A2B7-59B6865BA55E}"/>
              </a:ext>
            </a:extLst>
          </p:cNvPr>
          <p:cNvSpPr/>
          <p:nvPr/>
        </p:nvSpPr>
        <p:spPr>
          <a:xfrm>
            <a:off x="406400" y="357210"/>
            <a:ext cx="11379200" cy="607752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842EC98-AE16-49DE-9625-6A08AC1946DC}"/>
              </a:ext>
            </a:extLst>
          </p:cNvPr>
          <p:cNvSpPr txBox="1">
            <a:spLocks/>
          </p:cNvSpPr>
          <p:nvPr/>
        </p:nvSpPr>
        <p:spPr>
          <a:xfrm>
            <a:off x="2150673" y="816055"/>
            <a:ext cx="7495675"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rgbClr val="B2C506"/>
              </a:solidFill>
              <a:latin typeface="Abril Fatface" panose="02000503000000020003" pitchFamily="50" charset="0"/>
              <a:ea typeface="Ebrima" panose="02000000000000000000" pitchFamily="2" charset="0"/>
              <a:cs typeface="Ebrima" panose="02000000000000000000" pitchFamily="2" charset="0"/>
            </a:endParaRPr>
          </a:p>
        </p:txBody>
      </p:sp>
      <p:sp>
        <p:nvSpPr>
          <p:cNvPr id="7" name="Title 1">
            <a:extLst>
              <a:ext uri="{FF2B5EF4-FFF2-40B4-BE49-F238E27FC236}">
                <a16:creationId xmlns:a16="http://schemas.microsoft.com/office/drawing/2014/main" id="{93D522E4-0C40-4392-93BA-EB27BEFF70FA}"/>
              </a:ext>
            </a:extLst>
          </p:cNvPr>
          <p:cNvSpPr txBox="1">
            <a:spLocks/>
          </p:cNvSpPr>
          <p:nvPr/>
        </p:nvSpPr>
        <p:spPr>
          <a:xfrm>
            <a:off x="577532" y="505192"/>
            <a:ext cx="10766322" cy="848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rPr>
              <a:t>ACI in the Middle East – Events</a:t>
            </a:r>
            <a:endParaRPr lang="en-US" dirty="0">
              <a:solidFill>
                <a:schemeClr val="bg1"/>
              </a:solidFill>
              <a:latin typeface="Abril Fatface" panose="02000503000000020003" pitchFamily="50" charset="0"/>
              <a:ea typeface="Ebrima" panose="02000000000000000000" pitchFamily="2" charset="0"/>
              <a:cs typeface="Ebrima" panose="02000000000000000000" pitchFamily="2" charset="0"/>
            </a:endParaRPr>
          </a:p>
        </p:txBody>
      </p:sp>
      <p:pic>
        <p:nvPicPr>
          <p:cNvPr id="5" name="Picture 4">
            <a:extLst>
              <a:ext uri="{FF2B5EF4-FFF2-40B4-BE49-F238E27FC236}">
                <a16:creationId xmlns:a16="http://schemas.microsoft.com/office/drawing/2014/main" id="{76886ECB-5E2A-1907-9660-895E652B6E57}"/>
              </a:ext>
            </a:extLst>
          </p:cNvPr>
          <p:cNvPicPr>
            <a:picLocks noChangeAspect="1"/>
          </p:cNvPicPr>
          <p:nvPr/>
        </p:nvPicPr>
        <p:blipFill>
          <a:blip r:embed="rId3"/>
          <a:stretch>
            <a:fillRect/>
          </a:stretch>
        </p:blipFill>
        <p:spPr>
          <a:xfrm>
            <a:off x="506460" y="2806049"/>
            <a:ext cx="2802730" cy="1865862"/>
          </a:xfrm>
          <a:prstGeom prst="rect">
            <a:avLst/>
          </a:prstGeom>
        </p:spPr>
      </p:pic>
      <p:pic>
        <p:nvPicPr>
          <p:cNvPr id="8" name="Picture 7" descr="A picture containing text, outdoor&#10;&#10;Description automatically generated">
            <a:extLst>
              <a:ext uri="{FF2B5EF4-FFF2-40B4-BE49-F238E27FC236}">
                <a16:creationId xmlns:a16="http://schemas.microsoft.com/office/drawing/2014/main" id="{1E8FDB6A-A90D-FB26-1EE9-5CCB82A4281E}"/>
              </a:ext>
            </a:extLst>
          </p:cNvPr>
          <p:cNvPicPr>
            <a:picLocks noChangeAspect="1"/>
          </p:cNvPicPr>
          <p:nvPr/>
        </p:nvPicPr>
        <p:blipFill>
          <a:blip r:embed="rId4"/>
          <a:stretch>
            <a:fillRect/>
          </a:stretch>
        </p:blipFill>
        <p:spPr>
          <a:xfrm>
            <a:off x="4775192" y="1845519"/>
            <a:ext cx="2371002" cy="1774825"/>
          </a:xfrm>
          <a:prstGeom prst="rect">
            <a:avLst/>
          </a:prstGeom>
        </p:spPr>
      </p:pic>
      <p:pic>
        <p:nvPicPr>
          <p:cNvPr id="10" name="Picture 9" descr="Diagram&#10;&#10;Description automatically generated">
            <a:extLst>
              <a:ext uri="{FF2B5EF4-FFF2-40B4-BE49-F238E27FC236}">
                <a16:creationId xmlns:a16="http://schemas.microsoft.com/office/drawing/2014/main" id="{02BF425C-1C98-8237-935F-02110DE90AE2}"/>
              </a:ext>
            </a:extLst>
          </p:cNvPr>
          <p:cNvPicPr>
            <a:picLocks noChangeAspect="1"/>
          </p:cNvPicPr>
          <p:nvPr/>
        </p:nvPicPr>
        <p:blipFill>
          <a:blip r:embed="rId5"/>
          <a:stretch>
            <a:fillRect/>
          </a:stretch>
        </p:blipFill>
        <p:spPr>
          <a:xfrm>
            <a:off x="7714737" y="1688493"/>
            <a:ext cx="3125195" cy="1676400"/>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A0A99DC8-ED01-0524-4175-BFE49D158CC5}"/>
              </a:ext>
            </a:extLst>
          </p:cNvPr>
          <p:cNvPicPr>
            <a:picLocks noChangeAspect="1"/>
          </p:cNvPicPr>
          <p:nvPr/>
        </p:nvPicPr>
        <p:blipFill>
          <a:blip r:embed="rId6"/>
          <a:stretch>
            <a:fillRect/>
          </a:stretch>
        </p:blipFill>
        <p:spPr>
          <a:xfrm>
            <a:off x="7827471" y="3991040"/>
            <a:ext cx="2554997" cy="1442822"/>
          </a:xfrm>
          <a:prstGeom prst="rect">
            <a:avLst/>
          </a:prstGeom>
        </p:spPr>
      </p:pic>
      <p:pic>
        <p:nvPicPr>
          <p:cNvPr id="9" name="Picture 8" descr="Diagram&#10;&#10;Description automatically generated">
            <a:extLst>
              <a:ext uri="{FF2B5EF4-FFF2-40B4-BE49-F238E27FC236}">
                <a16:creationId xmlns:a16="http://schemas.microsoft.com/office/drawing/2014/main" id="{C1513945-42C0-1308-2D9D-FDC9D7CB919A}"/>
              </a:ext>
            </a:extLst>
          </p:cNvPr>
          <p:cNvPicPr>
            <a:picLocks noChangeAspect="1"/>
          </p:cNvPicPr>
          <p:nvPr/>
        </p:nvPicPr>
        <p:blipFill>
          <a:blip r:embed="rId7"/>
          <a:stretch>
            <a:fillRect/>
          </a:stretch>
        </p:blipFill>
        <p:spPr>
          <a:xfrm>
            <a:off x="8927114" y="1304358"/>
            <a:ext cx="2599350" cy="1389996"/>
          </a:xfrm>
          <a:prstGeom prst="rect">
            <a:avLst/>
          </a:prstGeom>
        </p:spPr>
      </p:pic>
      <p:pic>
        <p:nvPicPr>
          <p:cNvPr id="3" name="Picture 2" descr="Dubai Big 5 Exhibition, 2019.&#10;&#10;&#10;">
            <a:extLst>
              <a:ext uri="{FF2B5EF4-FFF2-40B4-BE49-F238E27FC236}">
                <a16:creationId xmlns:a16="http://schemas.microsoft.com/office/drawing/2014/main" id="{0CC820A5-E4C1-889A-7BE8-8777F68CCCAD}"/>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1766538" y="1306848"/>
            <a:ext cx="2514600" cy="1676400"/>
          </a:xfrm>
          <a:prstGeom prst="rect">
            <a:avLst/>
          </a:prstGeom>
        </p:spPr>
      </p:pic>
      <p:pic>
        <p:nvPicPr>
          <p:cNvPr id="13" name="Picture 12">
            <a:extLst>
              <a:ext uri="{FF2B5EF4-FFF2-40B4-BE49-F238E27FC236}">
                <a16:creationId xmlns:a16="http://schemas.microsoft.com/office/drawing/2014/main" id="{1903F7C5-E733-2416-6F31-876DE6FB5EE3}"/>
              </a:ext>
            </a:extLst>
          </p:cNvPr>
          <p:cNvPicPr>
            <a:picLocks noChangeAspect="1"/>
          </p:cNvPicPr>
          <p:nvPr/>
        </p:nvPicPr>
        <p:blipFill>
          <a:blip r:embed="rId9"/>
          <a:stretch>
            <a:fillRect/>
          </a:stretch>
        </p:blipFill>
        <p:spPr>
          <a:xfrm>
            <a:off x="540815" y="4912139"/>
            <a:ext cx="2591213" cy="1338209"/>
          </a:xfrm>
          <a:prstGeom prst="rect">
            <a:avLst/>
          </a:prstGeom>
        </p:spPr>
      </p:pic>
      <p:pic>
        <p:nvPicPr>
          <p:cNvPr id="14" name="Picture 13">
            <a:extLst>
              <a:ext uri="{FF2B5EF4-FFF2-40B4-BE49-F238E27FC236}">
                <a16:creationId xmlns:a16="http://schemas.microsoft.com/office/drawing/2014/main" id="{C3A312DB-1D54-EB67-4805-0174B3BFFA17}"/>
              </a:ext>
            </a:extLst>
          </p:cNvPr>
          <p:cNvPicPr>
            <a:picLocks noChangeAspect="1"/>
          </p:cNvPicPr>
          <p:nvPr/>
        </p:nvPicPr>
        <p:blipFill>
          <a:blip r:embed="rId10"/>
          <a:stretch>
            <a:fillRect/>
          </a:stretch>
        </p:blipFill>
        <p:spPr>
          <a:xfrm>
            <a:off x="4087322" y="3941562"/>
            <a:ext cx="3145809" cy="1475360"/>
          </a:xfrm>
          <a:prstGeom prst="rect">
            <a:avLst/>
          </a:prstGeom>
        </p:spPr>
      </p:pic>
      <p:pic>
        <p:nvPicPr>
          <p:cNvPr id="15" name="Picture 14">
            <a:extLst>
              <a:ext uri="{FF2B5EF4-FFF2-40B4-BE49-F238E27FC236}">
                <a16:creationId xmlns:a16="http://schemas.microsoft.com/office/drawing/2014/main" id="{53D5F1FE-64F5-C59C-411B-575B4B280F25}"/>
              </a:ext>
            </a:extLst>
          </p:cNvPr>
          <p:cNvPicPr>
            <a:picLocks noChangeAspect="1"/>
          </p:cNvPicPr>
          <p:nvPr/>
        </p:nvPicPr>
        <p:blipFill>
          <a:blip r:embed="rId11"/>
          <a:stretch>
            <a:fillRect/>
          </a:stretch>
        </p:blipFill>
        <p:spPr>
          <a:xfrm>
            <a:off x="8927114" y="4718482"/>
            <a:ext cx="2377553" cy="1602194"/>
          </a:xfrm>
          <a:prstGeom prst="rect">
            <a:avLst/>
          </a:prstGeom>
        </p:spPr>
      </p:pic>
    </p:spTree>
    <p:extLst>
      <p:ext uri="{BB962C8B-B14F-4D97-AF65-F5344CB8AC3E}">
        <p14:creationId xmlns:p14="http://schemas.microsoft.com/office/powerpoint/2010/main" val="11785757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file>

<file path=customXml/itemProps1.xml><?xml version="1.0" encoding="utf-8"?>
<ds:datastoreItem xmlns:ds="http://schemas.openxmlformats.org/officeDocument/2006/customXml" ds:itemID="{367EBED6-245A-4973-8B56-CFF23D94851D}"/>
</file>

<file path=customXml/itemProps2.xml><?xml version="1.0" encoding="utf-8"?>
<ds:datastoreItem xmlns:ds="http://schemas.openxmlformats.org/officeDocument/2006/customXml" ds:itemID="{588983F0-6583-4F03-9B80-0F10AF3CBF93}"/>
</file>

<file path=customXml/itemProps3.xml><?xml version="1.0" encoding="utf-8"?>
<ds:datastoreItem xmlns:ds="http://schemas.openxmlformats.org/officeDocument/2006/customXml" ds:itemID="{3DD685ED-06CC-467D-9B00-3CDACD8BE84B}"/>
</file>

<file path=customXml/itemProps4.xml><?xml version="1.0" encoding="utf-8"?>
<ds:datastoreItem xmlns:ds="http://schemas.openxmlformats.org/officeDocument/2006/customXml" ds:itemID="{588983F0-6583-4F03-9B80-0F10AF3CBF93}"/>
</file>

<file path=docProps/app.xml><?xml version="1.0" encoding="utf-8"?>
<Properties xmlns="http://schemas.openxmlformats.org/officeDocument/2006/extended-properties" xmlns:vt="http://schemas.openxmlformats.org/officeDocument/2006/docPropsVTypes">
  <TotalTime>1649</TotalTime>
  <Words>491</Words>
  <Application>Microsoft Office PowerPoint</Application>
  <PresentationFormat>Widescreen</PresentationFormat>
  <Paragraphs>72</Paragraphs>
  <Slides>14</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Abril Fatface</vt:lpstr>
      <vt:lpstr>Arial</vt:lpstr>
      <vt:lpstr>Calibri</vt:lpstr>
      <vt:lpstr>Calibri Light</vt:lpstr>
      <vt:lpstr>Garamond</vt:lpstr>
      <vt:lpstr>Office Theme</vt:lpstr>
      <vt:lpstr>ACI Middle East &amp; North Africa Regional Office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Now Introducing the American Concrete Institute</dc:title>
  <dc:creator>Steve S. Szoke</dc:creator>
  <cp:lastModifiedBy>Ahmad Mhanna</cp:lastModifiedBy>
  <cp:revision>24</cp:revision>
  <dcterms:created xsi:type="dcterms:W3CDTF">2022-07-21T15:29:02Z</dcterms:created>
  <dcterms:modified xsi:type="dcterms:W3CDTF">2022-08-19T10:32:26Z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e82a5243-b30f-47bb-926a-a812d562a0ed</vt:lpwstr>
  </property>
</Properties>
</file>