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612" r:id="rId5"/>
    <p:sldId id="622" r:id="rId6"/>
    <p:sldId id="623" r:id="rId7"/>
    <p:sldId id="624" r:id="rId8"/>
    <p:sldId id="625" r:id="rId9"/>
    <p:sldId id="626" r:id="rId10"/>
    <p:sldId id="627" r:id="rId11"/>
    <p:sldId id="62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C3D"/>
    <a:srgbClr val="4472C4"/>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5E595-A2F4-4C52-99F7-2909454FD1A2}" v="43" dt="2022-08-16T18:17:46.7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521" autoAdjust="0"/>
  </p:normalViewPr>
  <p:slideViewPr>
    <p:cSldViewPr snapToGrid="0">
      <p:cViewPr varScale="1">
        <p:scale>
          <a:sx n="89" d="100"/>
          <a:sy n="89" d="100"/>
        </p:scale>
        <p:origin x="14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openxmlformats.org/officeDocument/2006/relationships/customXml" Target="../customXml/item4.xml"/><Relationship Id="rId11" Type="http://schemas.openxmlformats.org/officeDocument/2006/relationships/slide" Target="slides/slide7.xml"/><Relationship Id="rId6" Type="http://schemas.openxmlformats.org/officeDocument/2006/relationships/slide" Target="slides/slide2.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nette Worlds" userId="c6dd62bb-3621-4267-88df-209e8e10f935" providerId="ADAL" clId="{9745E595-A2F4-4C52-99F7-2909454FD1A2}"/>
    <pc:docChg chg="undo custSel addSld delSld modSld">
      <pc:chgData name="Kanette Worlds" userId="c6dd62bb-3621-4267-88df-209e8e10f935" providerId="ADAL" clId="{9745E595-A2F4-4C52-99F7-2909454FD1A2}" dt="2022-08-16T16:41:18.484" v="1245" actId="20577"/>
      <pc:docMkLst>
        <pc:docMk/>
      </pc:docMkLst>
      <pc:sldChg chg="del">
        <pc:chgData name="Kanette Worlds" userId="c6dd62bb-3621-4267-88df-209e8e10f935" providerId="ADAL" clId="{9745E595-A2F4-4C52-99F7-2909454FD1A2}" dt="2022-08-16T16:28:08.869" v="1028" actId="47"/>
        <pc:sldMkLst>
          <pc:docMk/>
          <pc:sldMk cId="1202679100" sldId="256"/>
        </pc:sldMkLst>
      </pc:sldChg>
      <pc:sldChg chg="del">
        <pc:chgData name="Kanette Worlds" userId="c6dd62bb-3621-4267-88df-209e8e10f935" providerId="ADAL" clId="{9745E595-A2F4-4C52-99F7-2909454FD1A2}" dt="2022-08-16T16:28:04.880" v="1026" actId="47"/>
        <pc:sldMkLst>
          <pc:docMk/>
          <pc:sldMk cId="140710375" sldId="260"/>
        </pc:sldMkLst>
      </pc:sldChg>
      <pc:sldChg chg="del">
        <pc:chgData name="Kanette Worlds" userId="c6dd62bb-3621-4267-88df-209e8e10f935" providerId="ADAL" clId="{9745E595-A2F4-4C52-99F7-2909454FD1A2}" dt="2022-08-16T16:28:05.778" v="1027" actId="47"/>
        <pc:sldMkLst>
          <pc:docMk/>
          <pc:sldMk cId="4145648380" sldId="611"/>
        </pc:sldMkLst>
      </pc:sldChg>
      <pc:sldChg chg="modNotesTx">
        <pc:chgData name="Kanette Worlds" userId="c6dd62bb-3621-4267-88df-209e8e10f935" providerId="ADAL" clId="{9745E595-A2F4-4C52-99F7-2909454FD1A2}" dt="2022-08-16T16:09:55.719" v="141" actId="20577"/>
        <pc:sldMkLst>
          <pc:docMk/>
          <pc:sldMk cId="3089776374" sldId="612"/>
        </pc:sldMkLst>
      </pc:sldChg>
      <pc:sldChg chg="del">
        <pc:chgData name="Kanette Worlds" userId="c6dd62bb-3621-4267-88df-209e8e10f935" providerId="ADAL" clId="{9745E595-A2F4-4C52-99F7-2909454FD1A2}" dt="2022-08-16T16:28:19.415" v="1029" actId="47"/>
        <pc:sldMkLst>
          <pc:docMk/>
          <pc:sldMk cId="1794888869" sldId="613"/>
        </pc:sldMkLst>
      </pc:sldChg>
      <pc:sldChg chg="del">
        <pc:chgData name="Kanette Worlds" userId="c6dd62bb-3621-4267-88df-209e8e10f935" providerId="ADAL" clId="{9745E595-A2F4-4C52-99F7-2909454FD1A2}" dt="2022-08-16T16:28:20.816" v="1030" actId="47"/>
        <pc:sldMkLst>
          <pc:docMk/>
          <pc:sldMk cId="455494390" sldId="614"/>
        </pc:sldMkLst>
      </pc:sldChg>
      <pc:sldChg chg="del">
        <pc:chgData name="Kanette Worlds" userId="c6dd62bb-3621-4267-88df-209e8e10f935" providerId="ADAL" clId="{9745E595-A2F4-4C52-99F7-2909454FD1A2}" dt="2022-08-16T16:28:21.405" v="1031" actId="47"/>
        <pc:sldMkLst>
          <pc:docMk/>
          <pc:sldMk cId="3682367018" sldId="615"/>
        </pc:sldMkLst>
      </pc:sldChg>
      <pc:sldChg chg="del">
        <pc:chgData name="Kanette Worlds" userId="c6dd62bb-3621-4267-88df-209e8e10f935" providerId="ADAL" clId="{9745E595-A2F4-4C52-99F7-2909454FD1A2}" dt="2022-08-16T16:28:24.592" v="1034" actId="47"/>
        <pc:sldMkLst>
          <pc:docMk/>
          <pc:sldMk cId="813978428" sldId="616"/>
        </pc:sldMkLst>
      </pc:sldChg>
      <pc:sldChg chg="del">
        <pc:chgData name="Kanette Worlds" userId="c6dd62bb-3621-4267-88df-209e8e10f935" providerId="ADAL" clId="{9745E595-A2F4-4C52-99F7-2909454FD1A2}" dt="2022-08-16T16:28:24.989" v="1035" actId="47"/>
        <pc:sldMkLst>
          <pc:docMk/>
          <pc:sldMk cId="3684677450" sldId="617"/>
        </pc:sldMkLst>
      </pc:sldChg>
      <pc:sldChg chg="del">
        <pc:chgData name="Kanette Worlds" userId="c6dd62bb-3621-4267-88df-209e8e10f935" providerId="ADAL" clId="{9745E595-A2F4-4C52-99F7-2909454FD1A2}" dt="2022-08-16T16:28:23.076" v="1032" actId="47"/>
        <pc:sldMkLst>
          <pc:docMk/>
          <pc:sldMk cId="1575318504" sldId="618"/>
        </pc:sldMkLst>
      </pc:sldChg>
      <pc:sldChg chg="del">
        <pc:chgData name="Kanette Worlds" userId="c6dd62bb-3621-4267-88df-209e8e10f935" providerId="ADAL" clId="{9745E595-A2F4-4C52-99F7-2909454FD1A2}" dt="2022-08-16T16:28:23.790" v="1033" actId="47"/>
        <pc:sldMkLst>
          <pc:docMk/>
          <pc:sldMk cId="295159704" sldId="619"/>
        </pc:sldMkLst>
      </pc:sldChg>
      <pc:sldChg chg="del">
        <pc:chgData name="Kanette Worlds" userId="c6dd62bb-3621-4267-88df-209e8e10f935" providerId="ADAL" clId="{9745E595-A2F4-4C52-99F7-2909454FD1A2}" dt="2022-08-16T16:28:25.249" v="1036" actId="47"/>
        <pc:sldMkLst>
          <pc:docMk/>
          <pc:sldMk cId="670182864" sldId="620"/>
        </pc:sldMkLst>
      </pc:sldChg>
      <pc:sldChg chg="del">
        <pc:chgData name="Kanette Worlds" userId="c6dd62bb-3621-4267-88df-209e8e10f935" providerId="ADAL" clId="{9745E595-A2F4-4C52-99F7-2909454FD1A2}" dt="2022-08-16T16:28:25.466" v="1037" actId="47"/>
        <pc:sldMkLst>
          <pc:docMk/>
          <pc:sldMk cId="2830688199" sldId="621"/>
        </pc:sldMkLst>
      </pc:sldChg>
      <pc:sldChg chg="addSp delSp modSp mod modNotesTx">
        <pc:chgData name="Kanette Worlds" userId="c6dd62bb-3621-4267-88df-209e8e10f935" providerId="ADAL" clId="{9745E595-A2F4-4C52-99F7-2909454FD1A2}" dt="2022-08-16T16:31:51.632" v="1083" actId="20577"/>
        <pc:sldMkLst>
          <pc:docMk/>
          <pc:sldMk cId="1055964555" sldId="622"/>
        </pc:sldMkLst>
        <pc:spChg chg="mod">
          <ac:chgData name="Kanette Worlds" userId="c6dd62bb-3621-4267-88df-209e8e10f935" providerId="ADAL" clId="{9745E595-A2F4-4C52-99F7-2909454FD1A2}" dt="2022-08-16T16:29:00.353" v="1042" actId="26606"/>
          <ac:spMkLst>
            <pc:docMk/>
            <pc:sldMk cId="1055964555" sldId="622"/>
            <ac:spMk id="2" creationId="{67E5EE22-A472-A935-0101-8341C35ED16F}"/>
          </ac:spMkLst>
        </pc:spChg>
        <pc:spChg chg="mod">
          <ac:chgData name="Kanette Worlds" userId="c6dd62bb-3621-4267-88df-209e8e10f935" providerId="ADAL" clId="{9745E595-A2F4-4C52-99F7-2909454FD1A2}" dt="2022-08-16T16:29:00.353" v="1042" actId="26606"/>
          <ac:spMkLst>
            <pc:docMk/>
            <pc:sldMk cId="1055964555" sldId="622"/>
            <ac:spMk id="6" creationId="{525C94B1-1044-F0BA-E849-0D4593E6F9A7}"/>
          </ac:spMkLst>
        </pc:spChg>
        <pc:spChg chg="add del">
          <ac:chgData name="Kanette Worlds" userId="c6dd62bb-3621-4267-88df-209e8e10f935" providerId="ADAL" clId="{9745E595-A2F4-4C52-99F7-2909454FD1A2}" dt="2022-08-16T16:29:00.353" v="1042" actId="26606"/>
          <ac:spMkLst>
            <pc:docMk/>
            <pc:sldMk cId="1055964555" sldId="622"/>
            <ac:spMk id="44" creationId="{2B1D4F77-A17C-43D7-B7FA-545148E4E93D}"/>
          </ac:spMkLst>
        </pc:spChg>
        <pc:spChg chg="add del">
          <ac:chgData name="Kanette Worlds" userId="c6dd62bb-3621-4267-88df-209e8e10f935" providerId="ADAL" clId="{9745E595-A2F4-4C52-99F7-2909454FD1A2}" dt="2022-08-16T16:29:00.347" v="1041" actId="26606"/>
          <ac:spMkLst>
            <pc:docMk/>
            <pc:sldMk cId="1055964555" sldId="622"/>
            <ac:spMk id="49" creationId="{04812C46-200A-4DEB-A05E-3ED6C68C2387}"/>
          </ac:spMkLst>
        </pc:spChg>
        <pc:spChg chg="add del">
          <ac:chgData name="Kanette Worlds" userId="c6dd62bb-3621-4267-88df-209e8e10f935" providerId="ADAL" clId="{9745E595-A2F4-4C52-99F7-2909454FD1A2}" dt="2022-08-16T16:29:00.347" v="1041" actId="26606"/>
          <ac:spMkLst>
            <pc:docMk/>
            <pc:sldMk cId="1055964555" sldId="622"/>
            <ac:spMk id="51" creationId="{D1EA859B-E555-4109-94F3-6700E046E008}"/>
          </ac:spMkLst>
        </pc:spChg>
        <pc:spChg chg="add">
          <ac:chgData name="Kanette Worlds" userId="c6dd62bb-3621-4267-88df-209e8e10f935" providerId="ADAL" clId="{9745E595-A2F4-4C52-99F7-2909454FD1A2}" dt="2022-08-16T16:29:00.353" v="1042" actId="26606"/>
          <ac:spMkLst>
            <pc:docMk/>
            <pc:sldMk cId="1055964555" sldId="622"/>
            <ac:spMk id="53" creationId="{F13C74B1-5B17-4795-BED0-7140497B445A}"/>
          </ac:spMkLst>
        </pc:spChg>
        <pc:spChg chg="add">
          <ac:chgData name="Kanette Worlds" userId="c6dd62bb-3621-4267-88df-209e8e10f935" providerId="ADAL" clId="{9745E595-A2F4-4C52-99F7-2909454FD1A2}" dt="2022-08-16T16:29:00.353" v="1042" actId="26606"/>
          <ac:spMkLst>
            <pc:docMk/>
            <pc:sldMk cId="1055964555" sldId="622"/>
            <ac:spMk id="54" creationId="{D4974D33-8DC5-464E-8C6D-BE58F0669C17}"/>
          </ac:spMkLst>
        </pc:spChg>
        <pc:picChg chg="mod ord">
          <ac:chgData name="Kanette Worlds" userId="c6dd62bb-3621-4267-88df-209e8e10f935" providerId="ADAL" clId="{9745E595-A2F4-4C52-99F7-2909454FD1A2}" dt="2022-08-16T16:29:00.353" v="1042" actId="26606"/>
          <ac:picMkLst>
            <pc:docMk/>
            <pc:sldMk cId="1055964555" sldId="622"/>
            <ac:picMk id="5" creationId="{C00EB1D0-867F-402B-F724-4196CD7DB98F}"/>
          </ac:picMkLst>
        </pc:picChg>
      </pc:sldChg>
      <pc:sldChg chg="modNotesTx">
        <pc:chgData name="Kanette Worlds" userId="c6dd62bb-3621-4267-88df-209e8e10f935" providerId="ADAL" clId="{9745E595-A2F4-4C52-99F7-2909454FD1A2}" dt="2022-08-16T16:24:29.550" v="744" actId="20577"/>
        <pc:sldMkLst>
          <pc:docMk/>
          <pc:sldMk cId="738926418" sldId="623"/>
        </pc:sldMkLst>
      </pc:sldChg>
      <pc:sldChg chg="modNotesTx">
        <pc:chgData name="Kanette Worlds" userId="c6dd62bb-3621-4267-88df-209e8e10f935" providerId="ADAL" clId="{9745E595-A2F4-4C52-99F7-2909454FD1A2}" dt="2022-08-16T16:25:38.763" v="823" actId="20577"/>
        <pc:sldMkLst>
          <pc:docMk/>
          <pc:sldMk cId="3967345956" sldId="624"/>
        </pc:sldMkLst>
      </pc:sldChg>
      <pc:sldChg chg="modNotesTx">
        <pc:chgData name="Kanette Worlds" userId="c6dd62bb-3621-4267-88df-209e8e10f935" providerId="ADAL" clId="{9745E595-A2F4-4C52-99F7-2909454FD1A2}" dt="2022-08-16T16:37:19.174" v="1163" actId="20577"/>
        <pc:sldMkLst>
          <pc:docMk/>
          <pc:sldMk cId="1538182248" sldId="625"/>
        </pc:sldMkLst>
      </pc:sldChg>
      <pc:sldChg chg="modNotesTx">
        <pc:chgData name="Kanette Worlds" userId="c6dd62bb-3621-4267-88df-209e8e10f935" providerId="ADAL" clId="{9745E595-A2F4-4C52-99F7-2909454FD1A2}" dt="2022-08-16T16:38:24.431" v="1167" actId="20577"/>
        <pc:sldMkLst>
          <pc:docMk/>
          <pc:sldMk cId="11881120" sldId="626"/>
        </pc:sldMkLst>
      </pc:sldChg>
      <pc:sldChg chg="modNotesTx">
        <pc:chgData name="Kanette Worlds" userId="c6dd62bb-3621-4267-88df-209e8e10f935" providerId="ADAL" clId="{9745E595-A2F4-4C52-99F7-2909454FD1A2}" dt="2022-08-16T16:41:18.484" v="1245" actId="20577"/>
        <pc:sldMkLst>
          <pc:docMk/>
          <pc:sldMk cId="1558142137" sldId="627"/>
        </pc:sldMkLst>
      </pc:sldChg>
      <pc:sldChg chg="modSp add del mod modAnim modNotesTx">
        <pc:chgData name="Kanette Worlds" userId="c6dd62bb-3621-4267-88df-209e8e10f935" providerId="ADAL" clId="{9745E595-A2F4-4C52-99F7-2909454FD1A2}" dt="2022-08-16T16:41:09.118" v="1218" actId="20577"/>
        <pc:sldMkLst>
          <pc:docMk/>
          <pc:sldMk cId="1959015837" sldId="629"/>
        </pc:sldMkLst>
        <pc:spChg chg="mod">
          <ac:chgData name="Kanette Worlds" userId="c6dd62bb-3621-4267-88df-209e8e10f935" providerId="ADAL" clId="{9745E595-A2F4-4C52-99F7-2909454FD1A2}" dt="2022-08-16T16:27:35.472" v="941" actId="3626"/>
          <ac:spMkLst>
            <pc:docMk/>
            <pc:sldMk cId="1959015837" sldId="629"/>
            <ac:spMk id="3" creationId="{604CBDB6-8EE9-057B-1DE5-27F5B31268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9D14F-F881-4CE3-A279-1A7987130823}"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63FD3-0412-4D4C-ACDE-BE8104526964}" type="slidenum">
              <a:rPr lang="en-US" smtClean="0"/>
              <a:t>‹#›</a:t>
            </a:fld>
            <a:endParaRPr lang="en-US"/>
          </a:p>
        </p:txBody>
      </p:sp>
    </p:spTree>
    <p:extLst>
      <p:ext uri="{BB962C8B-B14F-4D97-AF65-F5344CB8AC3E}">
        <p14:creationId xmlns:p14="http://schemas.microsoft.com/office/powerpoint/2010/main" val="342669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oncrete.org/education/aciuniversity/certificateprogram.aspx"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Kanette Worlds and I am the Student, Faculty, and Young Professional Activities Coordinator for the American Concrete Institute. Today, I will review some of the main resources, events, and programs we offer to educators and younger members. </a:t>
            </a:r>
          </a:p>
        </p:txBody>
      </p:sp>
      <p:sp>
        <p:nvSpPr>
          <p:cNvPr id="4" name="Slide Number Placeholder 3"/>
          <p:cNvSpPr>
            <a:spLocks noGrp="1"/>
          </p:cNvSpPr>
          <p:nvPr>
            <p:ph type="sldNum" sz="quarter" idx="5"/>
          </p:nvPr>
        </p:nvSpPr>
        <p:spPr/>
        <p:txBody>
          <a:bodyPr/>
          <a:lstStyle/>
          <a:p>
            <a:fld id="{D9763FD3-0412-4D4C-ACDE-BE8104526964}" type="slidenum">
              <a:rPr lang="en-US" smtClean="0"/>
              <a:t>1</a:t>
            </a:fld>
            <a:endParaRPr lang="en-US"/>
          </a:p>
        </p:txBody>
      </p:sp>
    </p:spTree>
    <p:extLst>
      <p:ext uri="{BB962C8B-B14F-4D97-AF65-F5344CB8AC3E}">
        <p14:creationId xmlns:p14="http://schemas.microsoft.com/office/powerpoint/2010/main" val="193292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has over 15,000 student members worldwide. ACI Membership is free to both undergraduate, master’s and PhD level students. Membership includes free access to more than 100 years of concrete knowledge including our guides and reports, symposium volumes, and journals written by experts in the concrete industry. In addition, student members can participate in live webinars every month as well as access on-demand courses. Members also receive discounts on ACI publications including classroom textbooks such as ACI 318 Building Code Requirements for Structural Concrete and 562 Code Requirements for Evaluation, Repair, and Rehabilitation of Concrete Structures and Commentary. In addition, students interested in attending the ACI Concrete Convention in-person, only pay $20 for registration. Students interested in virtual on-demand access to the convention can register for FREE. </a:t>
            </a:r>
          </a:p>
        </p:txBody>
      </p:sp>
      <p:sp>
        <p:nvSpPr>
          <p:cNvPr id="4" name="Slide Number Placeholder 3"/>
          <p:cNvSpPr>
            <a:spLocks noGrp="1"/>
          </p:cNvSpPr>
          <p:nvPr>
            <p:ph type="sldNum" sz="quarter" idx="5"/>
          </p:nvPr>
        </p:nvSpPr>
        <p:spPr/>
        <p:txBody>
          <a:bodyPr/>
          <a:lstStyle/>
          <a:p>
            <a:fld id="{D9763FD3-0412-4D4C-ACDE-BE8104526964}" type="slidenum">
              <a:rPr lang="en-US" smtClean="0"/>
              <a:t>2</a:t>
            </a:fld>
            <a:endParaRPr lang="en-US"/>
          </a:p>
        </p:txBody>
      </p:sp>
    </p:spTree>
    <p:extLst>
      <p:ext uri="{BB962C8B-B14F-4D97-AF65-F5344CB8AC3E}">
        <p14:creationId xmlns:p14="http://schemas.microsoft.com/office/powerpoint/2010/main" val="2160335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a:hlinkClick r:id="rId3"/>
              </a:rPr>
              <a:t>ACI Certificate Program</a:t>
            </a:r>
            <a:r>
              <a:rPr lang="en-US" dirty="0"/>
              <a:t> encourages concrete professionals to gain in-depth knowledge about particular topics in concrete materials, design, repair, or construction by following a defined online course of study. The Certificate Programs currently offered include: Fundamentals of Concrete Construction; Anchorage Design; Fundamentals of Concrete and Materials; and Repair Application Procedures. Upon completion of these programs, student will earn a digital certificate that they can include on their resume or CV. </a:t>
            </a:r>
          </a:p>
        </p:txBody>
      </p:sp>
      <p:sp>
        <p:nvSpPr>
          <p:cNvPr id="4" name="Slide Number Placeholder 3"/>
          <p:cNvSpPr>
            <a:spLocks noGrp="1"/>
          </p:cNvSpPr>
          <p:nvPr>
            <p:ph type="sldNum" sz="quarter" idx="5"/>
          </p:nvPr>
        </p:nvSpPr>
        <p:spPr/>
        <p:txBody>
          <a:bodyPr/>
          <a:lstStyle/>
          <a:p>
            <a:fld id="{D9763FD3-0412-4D4C-ACDE-BE8104526964}" type="slidenum">
              <a:rPr lang="en-US" smtClean="0"/>
              <a:t>3</a:t>
            </a:fld>
            <a:endParaRPr lang="en-US"/>
          </a:p>
        </p:txBody>
      </p:sp>
    </p:spTree>
    <p:extLst>
      <p:ext uri="{BB962C8B-B14F-4D97-AF65-F5344CB8AC3E}">
        <p14:creationId xmlns:p14="http://schemas.microsoft.com/office/powerpoint/2010/main" val="3822257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has 270+ Student Chapters including five in Africa. The student chapters create a space for civil engineering and construction management students to learn and exchange ideas about concrete knowledge and technology. A minimum of 15 ACI Student Members is required to form a Student Chapter as well as the support of a Faculty Advisor. Some of the student chapter activities including monthly meetings, social events, technical sessions, research conferences, site tours and local competitions. </a:t>
            </a:r>
          </a:p>
        </p:txBody>
      </p:sp>
      <p:sp>
        <p:nvSpPr>
          <p:cNvPr id="4" name="Slide Number Placeholder 3"/>
          <p:cNvSpPr>
            <a:spLocks noGrp="1"/>
          </p:cNvSpPr>
          <p:nvPr>
            <p:ph type="sldNum" sz="quarter" idx="5"/>
          </p:nvPr>
        </p:nvSpPr>
        <p:spPr/>
        <p:txBody>
          <a:bodyPr/>
          <a:lstStyle/>
          <a:p>
            <a:fld id="{D9763FD3-0412-4D4C-ACDE-BE8104526964}" type="slidenum">
              <a:rPr lang="en-US" smtClean="0"/>
              <a:t>4</a:t>
            </a:fld>
            <a:endParaRPr lang="en-US"/>
          </a:p>
        </p:txBody>
      </p:sp>
    </p:spTree>
    <p:extLst>
      <p:ext uri="{BB962C8B-B14F-4D97-AF65-F5344CB8AC3E}">
        <p14:creationId xmlns:p14="http://schemas.microsoft.com/office/powerpoint/2010/main" val="4157268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coordinates two major team-based competitions each year. Undergraduate teams of 2 to 8 student members can compete for a chance to win cash prizes. The goal of the concrete competitions is to provide students with an opportunity to apply classroom theory to real-life concrete projects. In the process they gain valuable teamwork, cost estimation, budgeting, and project management skills. Our current roster of competitions includes Pervious Concrete Cylinder, FRC Bowling Ball, Mortar Workability, and FRP Beam sponsored by one of ACI’s 400+ technical committees. The competitions take place in-person during the ACI Concrete Convention. In addition, we now offer two virtual competitions called Concrete Solutions and Eco Concrete. There is no cost to participate in these events with the exception of expenses to pay for travel for the in-person competitions.</a:t>
            </a:r>
          </a:p>
        </p:txBody>
      </p:sp>
      <p:sp>
        <p:nvSpPr>
          <p:cNvPr id="4" name="Slide Number Placeholder 3"/>
          <p:cNvSpPr>
            <a:spLocks noGrp="1"/>
          </p:cNvSpPr>
          <p:nvPr>
            <p:ph type="sldNum" sz="quarter" idx="5"/>
          </p:nvPr>
        </p:nvSpPr>
        <p:spPr/>
        <p:txBody>
          <a:bodyPr/>
          <a:lstStyle/>
          <a:p>
            <a:fld id="{D9763FD3-0412-4D4C-ACDE-BE8104526964}" type="slidenum">
              <a:rPr lang="en-US" smtClean="0"/>
              <a:t>5</a:t>
            </a:fld>
            <a:endParaRPr lang="en-US"/>
          </a:p>
        </p:txBody>
      </p:sp>
    </p:spTree>
    <p:extLst>
      <p:ext uri="{BB962C8B-B14F-4D97-AF65-F5344CB8AC3E}">
        <p14:creationId xmlns:p14="http://schemas.microsoft.com/office/powerpoint/2010/main" val="338575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Members under the age of 28 pay a reduced member rate of $134 per year to gain access to ACI benefits and resources. Young Professionals pay the full registration fee to attend the ACI Convention however, we offer a Free Convention Registration Program to those with less than 8 years of professional experience. This program is sponsored by the Women in ACI Committee and open to both men and women. In addition, every fall, ACI selects seven young professionals to participate in the Emerging Leaders Conference. This conference is held at the end of September in Pittsburgh, PA, USA and provides professional development training in leadership, communication, and management skills. Participants receive free registration to this program. We also recently launched a podcast called Engineering Greatness. The podcast pairs young professionals from the industry and academia to discuss their careers in the concrete industry. New episodes are available monthly on all podcast platforms including Apple, Spotify, Google, and ACI’s YouTube Playlist for Young Professionals. </a:t>
            </a:r>
          </a:p>
        </p:txBody>
      </p:sp>
      <p:sp>
        <p:nvSpPr>
          <p:cNvPr id="4" name="Slide Number Placeholder 3"/>
          <p:cNvSpPr>
            <a:spLocks noGrp="1"/>
          </p:cNvSpPr>
          <p:nvPr>
            <p:ph type="sldNum" sz="quarter" idx="5"/>
          </p:nvPr>
        </p:nvSpPr>
        <p:spPr/>
        <p:txBody>
          <a:bodyPr/>
          <a:lstStyle/>
          <a:p>
            <a:fld id="{D9763FD3-0412-4D4C-ACDE-BE8104526964}" type="slidenum">
              <a:rPr lang="en-US" smtClean="0"/>
              <a:t>6</a:t>
            </a:fld>
            <a:endParaRPr lang="en-US"/>
          </a:p>
        </p:txBody>
      </p:sp>
    </p:spTree>
    <p:extLst>
      <p:ext uri="{BB962C8B-B14F-4D97-AF65-F5344CB8AC3E}">
        <p14:creationId xmlns:p14="http://schemas.microsoft.com/office/powerpoint/2010/main" val="132131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university educators who are teaching concrete-related courses, we offer a committee called the ACI Faculty Network. There is no cost to join this committee but you must be an ACI Member. For professor’s who have never been a member of ACI, we offer a free one year educator membership if you join the Faculty Network. After you join the Faculty Network you will occasionally receive emails from me regarding opportunities to enhance your teaching curriculum as well as resources for students. You will also  receive complimentary desk copies to use in your classroom. Desk copies include titles like ACI 318, 562, and MNL 17 the Reinforced Concrete Design Handbook. Educators also receive a free annual subscription to ACI 318PLUS which gives you digital access to resources and instructional material related to our building code. Moreover, every summer, ACI organizes the Professors’ workshop which is a 2 day virtual and in-person event that features prominent, nationally known faculty and industry representatives who present information and resources to assist professors in preparing or fine-tuning their concrete-related courses. And finally, twice a year during ACI Concrete Convention, we offer the Faculty Network reception which gives educators an opportunity to network with their peers in the industry. </a:t>
            </a:r>
          </a:p>
        </p:txBody>
      </p:sp>
      <p:sp>
        <p:nvSpPr>
          <p:cNvPr id="4" name="Slide Number Placeholder 3"/>
          <p:cNvSpPr>
            <a:spLocks noGrp="1"/>
          </p:cNvSpPr>
          <p:nvPr>
            <p:ph type="sldNum" sz="quarter" idx="5"/>
          </p:nvPr>
        </p:nvSpPr>
        <p:spPr/>
        <p:txBody>
          <a:bodyPr/>
          <a:lstStyle/>
          <a:p>
            <a:fld id="{D9763FD3-0412-4D4C-ACDE-BE8104526964}" type="slidenum">
              <a:rPr lang="en-US" smtClean="0"/>
              <a:t>7</a:t>
            </a:fld>
            <a:endParaRPr lang="en-US"/>
          </a:p>
        </p:txBody>
      </p:sp>
    </p:spTree>
    <p:extLst>
      <p:ext uri="{BB962C8B-B14F-4D97-AF65-F5344CB8AC3E}">
        <p14:creationId xmlns:p14="http://schemas.microsoft.com/office/powerpoint/2010/main" val="32276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student and educator resources visit www dot concrete dot org forward slash students or www dot concrete dot org forward slash educators and researchers. Thank you and feel free to contact me at Kanette dot worlds at concrete dot org for more information. </a:t>
            </a:r>
          </a:p>
        </p:txBody>
      </p:sp>
      <p:sp>
        <p:nvSpPr>
          <p:cNvPr id="4" name="Slide Number Placeholder 3"/>
          <p:cNvSpPr>
            <a:spLocks noGrp="1"/>
          </p:cNvSpPr>
          <p:nvPr>
            <p:ph type="sldNum" sz="quarter" idx="5"/>
          </p:nvPr>
        </p:nvSpPr>
        <p:spPr/>
        <p:txBody>
          <a:bodyPr/>
          <a:lstStyle/>
          <a:p>
            <a:fld id="{D9763FD3-0412-4D4C-ACDE-BE8104526964}" type="slidenum">
              <a:rPr lang="en-US" smtClean="0"/>
              <a:t>8</a:t>
            </a:fld>
            <a:endParaRPr lang="en-US"/>
          </a:p>
        </p:txBody>
      </p:sp>
    </p:spTree>
    <p:extLst>
      <p:ext uri="{BB962C8B-B14F-4D97-AF65-F5344CB8AC3E}">
        <p14:creationId xmlns:p14="http://schemas.microsoft.com/office/powerpoint/2010/main" val="3352707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BD36-11F3-2E55-0F71-047D5C5874B9}"/>
              </a:ext>
            </a:extLst>
          </p:cNvPr>
          <p:cNvSpPr>
            <a:spLocks noGrp="1"/>
          </p:cNvSpPr>
          <p:nvPr>
            <p:ph type="ctrTitle"/>
          </p:nvPr>
        </p:nvSpPr>
        <p:spPr>
          <a:xfrm>
            <a:off x="1524000" y="868362"/>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9C74A6EF-7220-46DD-D863-D4216585412D}"/>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76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846D-EA2A-E5A0-8792-6FA132918D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A2778-F455-7F49-D4AB-CB124615C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FFD66-DB4A-46D5-1732-E5BA4D789CE6}"/>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5" name="Footer Placeholder 4">
            <a:extLst>
              <a:ext uri="{FF2B5EF4-FFF2-40B4-BE49-F238E27FC236}">
                <a16:creationId xmlns:a16="http://schemas.microsoft.com/office/drawing/2014/main" id="{58B79376-A20A-7DA7-8186-64A13A883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B2153-3D5D-B1E2-483D-A07F56A09153}"/>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72569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9406D-7F5A-037A-B280-AB7A02B89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C920C-0443-5D98-90FD-E2E48CFB4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04B07-25E3-14DE-5F75-ED009C406960}"/>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5" name="Footer Placeholder 4">
            <a:extLst>
              <a:ext uri="{FF2B5EF4-FFF2-40B4-BE49-F238E27FC236}">
                <a16:creationId xmlns:a16="http://schemas.microsoft.com/office/drawing/2014/main" id="{56AEF718-86E7-5301-8254-2BE6CDFEA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CEADC-5887-2F20-DBE1-C6108C830DA0}"/>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21703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4D5C-C212-0783-95FF-CF8A06742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53448B-8996-705B-2404-AA468BDF4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DE34A-508B-68C3-EDC8-635473824D71}"/>
              </a:ext>
            </a:extLst>
          </p:cNvPr>
          <p:cNvSpPr>
            <a:spLocks noGrp="1"/>
          </p:cNvSpPr>
          <p:nvPr>
            <p:ph type="dt" sz="half" idx="10"/>
          </p:nvPr>
        </p:nvSpPr>
        <p:spPr/>
        <p:txBody>
          <a:bodyPr/>
          <a:lstStyle/>
          <a:p>
            <a:fld id="{74EB226F-885B-4476-852B-1526DA80E560}" type="datetimeFigureOut">
              <a:rPr lang="en-US" smtClean="0"/>
              <a:t>8/16/2022</a:t>
            </a:fld>
            <a:endParaRPr lang="en-US" dirty="0"/>
          </a:p>
        </p:txBody>
      </p:sp>
      <p:sp>
        <p:nvSpPr>
          <p:cNvPr id="5" name="Footer Placeholder 4">
            <a:extLst>
              <a:ext uri="{FF2B5EF4-FFF2-40B4-BE49-F238E27FC236}">
                <a16:creationId xmlns:a16="http://schemas.microsoft.com/office/drawing/2014/main" id="{C4137A7C-512C-074A-98FB-F39C74C36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5FE6-E58E-EF15-6387-0BD0FA39F31F}"/>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68612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BB06-3EE2-E4DF-3029-A46AF937F011}"/>
              </a:ext>
            </a:extLst>
          </p:cNvPr>
          <p:cNvSpPr>
            <a:spLocks noGrp="1"/>
          </p:cNvSpPr>
          <p:nvPr>
            <p:ph type="title"/>
          </p:nvPr>
        </p:nvSpPr>
        <p:spPr>
          <a:xfrm>
            <a:off x="831850" y="77120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17FF45-34C4-A690-96C7-280E8163D31B}"/>
              </a:ext>
            </a:extLst>
          </p:cNvPr>
          <p:cNvSpPr>
            <a:spLocks noGrp="1"/>
          </p:cNvSpPr>
          <p:nvPr>
            <p:ph type="body" idx="1"/>
          </p:nvPr>
        </p:nvSpPr>
        <p:spPr>
          <a:xfrm>
            <a:off x="838200" y="363505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7CF4EC-1D07-B67F-943A-F4CE7DC45124}"/>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5" name="Footer Placeholder 4">
            <a:extLst>
              <a:ext uri="{FF2B5EF4-FFF2-40B4-BE49-F238E27FC236}">
                <a16:creationId xmlns:a16="http://schemas.microsoft.com/office/drawing/2014/main" id="{7DE40387-00A3-502D-F0DD-DBDC9B205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D45D5-428D-5CDD-3EF5-EE709543A7E4}"/>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416649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D449A-F4D6-121C-89A0-64D9252EC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04CA1-89D2-02A6-A263-3C0AF5FD004B}"/>
              </a:ext>
            </a:extLst>
          </p:cNvPr>
          <p:cNvSpPr>
            <a:spLocks noGrp="1"/>
          </p:cNvSpPr>
          <p:nvPr>
            <p:ph sz="half" idx="1"/>
          </p:nvPr>
        </p:nvSpPr>
        <p:spPr>
          <a:xfrm>
            <a:off x="838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1CE0D-CEDE-6BB7-769C-4EE9428120C3}"/>
              </a:ext>
            </a:extLst>
          </p:cNvPr>
          <p:cNvSpPr>
            <a:spLocks noGrp="1"/>
          </p:cNvSpPr>
          <p:nvPr>
            <p:ph sz="half" idx="2"/>
          </p:nvPr>
        </p:nvSpPr>
        <p:spPr>
          <a:xfrm>
            <a:off x="6172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0E63F-04D3-A1A1-4CBC-973658B6E9D1}"/>
              </a:ext>
            </a:extLst>
          </p:cNvPr>
          <p:cNvSpPr>
            <a:spLocks noGrp="1"/>
          </p:cNvSpPr>
          <p:nvPr>
            <p:ph type="dt" sz="half" idx="10"/>
          </p:nvPr>
        </p:nvSpPr>
        <p:spPr>
          <a:xfrm>
            <a:off x="10160" y="6593840"/>
            <a:ext cx="955040" cy="268732"/>
          </a:xfrm>
        </p:spPr>
        <p:txBody>
          <a:bodyPr/>
          <a:lstStyle/>
          <a:p>
            <a:fld id="{74EB226F-885B-4476-852B-1526DA80E560}" type="datetimeFigureOut">
              <a:rPr lang="en-US" smtClean="0"/>
              <a:t>8/16/2022</a:t>
            </a:fld>
            <a:endParaRPr lang="en-US"/>
          </a:p>
        </p:txBody>
      </p:sp>
      <p:sp>
        <p:nvSpPr>
          <p:cNvPr id="6" name="Footer Placeholder 5">
            <a:extLst>
              <a:ext uri="{FF2B5EF4-FFF2-40B4-BE49-F238E27FC236}">
                <a16:creationId xmlns:a16="http://schemas.microsoft.com/office/drawing/2014/main" id="{5055EA0C-204B-F9FA-1AB1-DA11675C7BF8}"/>
              </a:ext>
            </a:extLst>
          </p:cNvPr>
          <p:cNvSpPr>
            <a:spLocks noGrp="1"/>
          </p:cNvSpPr>
          <p:nvPr>
            <p:ph type="ftr" sz="quarter" idx="11"/>
          </p:nvPr>
        </p:nvSpPr>
        <p:spPr>
          <a:xfrm>
            <a:off x="10200640" y="6583680"/>
            <a:ext cx="1544320" cy="253205"/>
          </a:xfrm>
        </p:spPr>
        <p:txBody>
          <a:bodyPr/>
          <a:lstStyle/>
          <a:p>
            <a:endParaRPr lang="en-US"/>
          </a:p>
        </p:txBody>
      </p:sp>
      <p:sp>
        <p:nvSpPr>
          <p:cNvPr id="7" name="Slide Number Placeholder 6">
            <a:extLst>
              <a:ext uri="{FF2B5EF4-FFF2-40B4-BE49-F238E27FC236}">
                <a16:creationId xmlns:a16="http://schemas.microsoft.com/office/drawing/2014/main" id="{FC2DB0C3-337E-17B2-C7E7-F87A972055CE}"/>
              </a:ext>
            </a:extLst>
          </p:cNvPr>
          <p:cNvSpPr>
            <a:spLocks noGrp="1"/>
          </p:cNvSpPr>
          <p:nvPr>
            <p:ph type="sldNum" sz="quarter" idx="12"/>
          </p:nvPr>
        </p:nvSpPr>
        <p:spPr>
          <a:xfrm>
            <a:off x="11744960" y="6583680"/>
            <a:ext cx="441960" cy="249555"/>
          </a:xfrm>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205299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552B-8C95-4309-5188-09C4E96A9E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C0B53-AAD7-755E-1301-C12351D098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DE958F-34F3-ABAE-9544-CFDD54E990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CB7B1D-3BF0-9780-6896-8E0D27898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115CE-AE77-A132-F1EE-B9435BF83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445A9-09BF-539A-A51C-6254EB7F2C63}"/>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8" name="Footer Placeholder 7">
            <a:extLst>
              <a:ext uri="{FF2B5EF4-FFF2-40B4-BE49-F238E27FC236}">
                <a16:creationId xmlns:a16="http://schemas.microsoft.com/office/drawing/2014/main" id="{0F30D5D9-291C-0C86-CCCE-1DB2D7A02A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53F3C5-4482-18D3-8962-DDB5250D0DBB}"/>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0346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4774-8D83-E8FF-8DA5-D173A063D7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20699-FEB8-C87C-656F-E38E9829E8D2}"/>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4" name="Footer Placeholder 3">
            <a:extLst>
              <a:ext uri="{FF2B5EF4-FFF2-40B4-BE49-F238E27FC236}">
                <a16:creationId xmlns:a16="http://schemas.microsoft.com/office/drawing/2014/main" id="{CC4E2A66-E6F9-0DF5-26CC-B41482693C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11D401-3D11-068E-7DC7-6017E90849EC}"/>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86754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6C7C6-6697-7E34-627A-DC0B99A19B99}"/>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3" name="Footer Placeholder 2">
            <a:extLst>
              <a:ext uri="{FF2B5EF4-FFF2-40B4-BE49-F238E27FC236}">
                <a16:creationId xmlns:a16="http://schemas.microsoft.com/office/drawing/2014/main" id="{61C3BCC5-2D07-D4FF-AAF1-009981509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DDAB9A-FD0A-2914-8D38-9E262269FAE1}"/>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31966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5558-1139-7FAD-CF87-724C55BF1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11A278-CD8E-EFFB-0DDB-789F7591F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622219-7997-1169-F408-519AADBC4F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347EF-5063-D898-25D3-8B34682F22E0}"/>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6" name="Footer Placeholder 5">
            <a:extLst>
              <a:ext uri="{FF2B5EF4-FFF2-40B4-BE49-F238E27FC236}">
                <a16:creationId xmlns:a16="http://schemas.microsoft.com/office/drawing/2014/main" id="{D263A767-BA8C-125F-EE82-7CE01F53D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B5AB4-6695-150A-BFC9-E107B5A9B1BB}"/>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72974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6543-26F5-12CE-65E3-516D0C6D8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B671BC-D73D-7205-F4A7-28EEA9C07C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B9F214-1ED1-C675-38A5-74BE398FE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1B215-6AD9-1AE0-F542-3B2964908143}"/>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6" name="Footer Placeholder 5">
            <a:extLst>
              <a:ext uri="{FF2B5EF4-FFF2-40B4-BE49-F238E27FC236}">
                <a16:creationId xmlns:a16="http://schemas.microsoft.com/office/drawing/2014/main" id="{7E7C62EB-926B-9B41-BF9C-D864A6092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BDF31-F263-FA80-87C6-A6464811B538}"/>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31571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727D7B-554D-2FB8-0A2D-48A9CE6F18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10324C-1838-0A0B-7FEC-7EE8ABD47738}"/>
              </a:ext>
            </a:extLst>
          </p:cNvPr>
          <p:cNvSpPr>
            <a:spLocks noGrp="1"/>
          </p:cNvSpPr>
          <p:nvPr>
            <p:ph type="body" idx="1"/>
          </p:nvPr>
        </p:nvSpPr>
        <p:spPr>
          <a:xfrm>
            <a:off x="838200" y="1825625"/>
            <a:ext cx="10515600" cy="34474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70E76A-120F-B8A1-C580-59786C7A9EA1}"/>
              </a:ext>
            </a:extLst>
          </p:cNvPr>
          <p:cNvSpPr>
            <a:spLocks noGrp="1"/>
          </p:cNvSpPr>
          <p:nvPr>
            <p:ph type="dt" sz="half" idx="2"/>
          </p:nvPr>
        </p:nvSpPr>
        <p:spPr>
          <a:xfrm>
            <a:off x="10160" y="6593840"/>
            <a:ext cx="955040" cy="26873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8/24/2022</a:t>
            </a:r>
          </a:p>
        </p:txBody>
      </p:sp>
      <p:sp>
        <p:nvSpPr>
          <p:cNvPr id="5" name="Footer Placeholder 4">
            <a:extLst>
              <a:ext uri="{FF2B5EF4-FFF2-40B4-BE49-F238E27FC236}">
                <a16:creationId xmlns:a16="http://schemas.microsoft.com/office/drawing/2014/main" id="{B55DCF97-EFEE-4339-DC69-EB7F2F356C1B}"/>
              </a:ext>
            </a:extLst>
          </p:cNvPr>
          <p:cNvSpPr>
            <a:spLocks noGrp="1"/>
          </p:cNvSpPr>
          <p:nvPr>
            <p:ph type="ftr" sz="quarter" idx="3"/>
          </p:nvPr>
        </p:nvSpPr>
        <p:spPr>
          <a:xfrm>
            <a:off x="10200640" y="6564504"/>
            <a:ext cx="1249680" cy="27238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8712747-7D8B-CA18-A79C-B5D6A8121F46}"/>
              </a:ext>
            </a:extLst>
          </p:cNvPr>
          <p:cNvSpPr>
            <a:spLocks noGrp="1"/>
          </p:cNvSpPr>
          <p:nvPr>
            <p:ph type="sldNum" sz="quarter" idx="4"/>
          </p:nvPr>
        </p:nvSpPr>
        <p:spPr>
          <a:xfrm>
            <a:off x="11450320" y="6564504"/>
            <a:ext cx="736600" cy="268731"/>
          </a:xfrm>
          <a:prstGeom prst="rect">
            <a:avLst/>
          </a:prstGeom>
        </p:spPr>
        <p:txBody>
          <a:bodyPr vert="horz" lIns="91440" tIns="45720" rIns="91440" bIns="45720" rtlCol="0" anchor="ctr"/>
          <a:lstStyle>
            <a:lvl1pPr algn="r">
              <a:defRPr sz="1200">
                <a:solidFill>
                  <a:schemeClr val="tx1">
                    <a:tint val="75000"/>
                  </a:schemeClr>
                </a:solidFill>
              </a:defRPr>
            </a:lvl1pPr>
          </a:lstStyle>
          <a:p>
            <a:fld id="{07585460-B6E5-423B-AD94-4170150D1E44}" type="slidenum">
              <a:rPr lang="en-US" smtClean="0"/>
              <a:t>‹#›</a:t>
            </a:fld>
            <a:endParaRPr lang="en-US" dirty="0"/>
          </a:p>
        </p:txBody>
      </p:sp>
      <p:pic>
        <p:nvPicPr>
          <p:cNvPr id="7" name="Picture 6">
            <a:extLst>
              <a:ext uri="{FF2B5EF4-FFF2-40B4-BE49-F238E27FC236}">
                <a16:creationId xmlns:a16="http://schemas.microsoft.com/office/drawing/2014/main" id="{09603780-4A9B-8635-3943-594A7AB3E036}"/>
              </a:ext>
            </a:extLst>
          </p:cNvPr>
          <p:cNvPicPr>
            <a:picLocks noChangeAspect="1"/>
          </p:cNvPicPr>
          <p:nvPr userDrawn="1"/>
        </p:nvPicPr>
        <p:blipFill>
          <a:blip r:embed="rId13"/>
          <a:stretch>
            <a:fillRect/>
          </a:stretch>
        </p:blipFill>
        <p:spPr>
          <a:xfrm>
            <a:off x="3452937" y="5765298"/>
            <a:ext cx="5157663" cy="652329"/>
          </a:xfrm>
          <a:prstGeom prst="rect">
            <a:avLst/>
          </a:prstGeom>
        </p:spPr>
      </p:pic>
      <p:pic>
        <p:nvPicPr>
          <p:cNvPr id="8" name="Picture 7">
            <a:extLst>
              <a:ext uri="{FF2B5EF4-FFF2-40B4-BE49-F238E27FC236}">
                <a16:creationId xmlns:a16="http://schemas.microsoft.com/office/drawing/2014/main" id="{B0481A6B-D09F-89CA-AA6D-68D9C027AA49}"/>
              </a:ext>
            </a:extLst>
          </p:cNvPr>
          <p:cNvPicPr>
            <a:picLocks noChangeAspect="1"/>
          </p:cNvPicPr>
          <p:nvPr userDrawn="1"/>
        </p:nvPicPr>
        <p:blipFill>
          <a:blip r:embed="rId14"/>
          <a:stretch>
            <a:fillRect/>
          </a:stretch>
        </p:blipFill>
        <p:spPr>
          <a:xfrm>
            <a:off x="0" y="6375781"/>
            <a:ext cx="12192000" cy="646176"/>
          </a:xfrm>
          <a:prstGeom prst="rect">
            <a:avLst/>
          </a:prstGeom>
        </p:spPr>
      </p:pic>
    </p:spTree>
    <p:extLst>
      <p:ext uri="{BB962C8B-B14F-4D97-AF65-F5344CB8AC3E}">
        <p14:creationId xmlns:p14="http://schemas.microsoft.com/office/powerpoint/2010/main" val="3369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8EA419-9C4E-54D6-4A80-561B887BE5D4}"/>
              </a:ext>
            </a:extLst>
          </p:cNvPr>
          <p:cNvPicPr>
            <a:picLocks noChangeAspect="1"/>
          </p:cNvPicPr>
          <p:nvPr/>
        </p:nvPicPr>
        <p:blipFill rotWithShape="1">
          <a:blip r:embed="rId3"/>
          <a:srcRect t="17750" b="6855"/>
          <a:stretch/>
        </p:blipFill>
        <p:spPr>
          <a:xfrm>
            <a:off x="0" y="2168013"/>
            <a:ext cx="12213290" cy="3572387"/>
          </a:xfrm>
          <a:prstGeom prst="rect">
            <a:avLst/>
          </a:prstGeom>
        </p:spPr>
      </p:pic>
      <p:sp>
        <p:nvSpPr>
          <p:cNvPr id="2" name="Title 1">
            <a:extLst>
              <a:ext uri="{FF2B5EF4-FFF2-40B4-BE49-F238E27FC236}">
                <a16:creationId xmlns:a16="http://schemas.microsoft.com/office/drawing/2014/main" id="{44B071E8-6112-67F7-00BD-6D6EF584E412}"/>
              </a:ext>
            </a:extLst>
          </p:cNvPr>
          <p:cNvSpPr>
            <a:spLocks noGrp="1"/>
          </p:cNvSpPr>
          <p:nvPr>
            <p:ph type="ctrTitle"/>
          </p:nvPr>
        </p:nvSpPr>
        <p:spPr>
          <a:xfrm>
            <a:off x="931607" y="224694"/>
            <a:ext cx="10328787" cy="1655762"/>
          </a:xfrm>
        </p:spPr>
        <p:txBody>
          <a:bodyPr>
            <a:noAutofit/>
          </a:bodyPr>
          <a:lstStyle/>
          <a:p>
            <a:r>
              <a:rPr lang="en-US" sz="4800" dirty="0">
                <a:solidFill>
                  <a:srgbClr val="939C3D"/>
                </a:solidFill>
                <a:latin typeface="Abril Fatface" panose="02000503000000020003" pitchFamily="50" charset="0"/>
                <a:ea typeface="Ebrima" panose="02000000000000000000" pitchFamily="2" charset="0"/>
                <a:cs typeface="Ebrima" panose="02000000000000000000" pitchFamily="2" charset="0"/>
              </a:rPr>
              <a:t>American Concrete Institute (ACI)</a:t>
            </a:r>
            <a:br>
              <a:rPr lang="en-US" sz="4800" dirty="0">
                <a:solidFill>
                  <a:srgbClr val="939C3D"/>
                </a:solidFill>
                <a:latin typeface="Abril Fatface" panose="02000503000000020003" pitchFamily="50" charset="0"/>
                <a:ea typeface="Ebrima" panose="02000000000000000000" pitchFamily="2" charset="0"/>
                <a:cs typeface="Ebrima" panose="02000000000000000000" pitchFamily="2" charset="0"/>
              </a:rPr>
            </a:br>
            <a:r>
              <a:rPr lang="en-US" sz="4800" dirty="0">
                <a:latin typeface="Abril Fatface" panose="02000503000000020003" pitchFamily="50" charset="0"/>
                <a:ea typeface="Ebrima" panose="02000000000000000000" pitchFamily="2" charset="0"/>
                <a:cs typeface="Ebrima" panose="02000000000000000000" pitchFamily="2" charset="0"/>
              </a:rPr>
              <a:t>Customer Service/Membership</a:t>
            </a:r>
          </a:p>
        </p:txBody>
      </p:sp>
      <p:sp>
        <p:nvSpPr>
          <p:cNvPr id="3" name="Subtitle 2">
            <a:extLst>
              <a:ext uri="{FF2B5EF4-FFF2-40B4-BE49-F238E27FC236}">
                <a16:creationId xmlns:a16="http://schemas.microsoft.com/office/drawing/2014/main" id="{F158BC1B-0121-1147-3D0C-1C83FB841DC8}"/>
              </a:ext>
            </a:extLst>
          </p:cNvPr>
          <p:cNvSpPr>
            <a:spLocks noGrp="1"/>
          </p:cNvSpPr>
          <p:nvPr>
            <p:ph type="subTitle" idx="1"/>
          </p:nvPr>
        </p:nvSpPr>
        <p:spPr>
          <a:xfrm>
            <a:off x="0" y="3277456"/>
            <a:ext cx="12192000" cy="1378494"/>
          </a:xfrm>
          <a:solidFill>
            <a:schemeClr val="bg2">
              <a:lumMod val="75000"/>
              <a:alpha val="70000"/>
            </a:schemeClr>
          </a:solidFill>
        </p:spPr>
        <p:txBody>
          <a:bodyPr>
            <a:noAutofit/>
          </a:bodyPr>
          <a:lstStyle/>
          <a:p>
            <a:r>
              <a:rPr lang="en-US" sz="4400" dirty="0">
                <a:solidFill>
                  <a:schemeClr val="accent1">
                    <a:lumMod val="50000"/>
                  </a:schemeClr>
                </a:solidFill>
              </a:rPr>
              <a:t>Kanette Worlds, Coordinator</a:t>
            </a:r>
          </a:p>
          <a:p>
            <a:r>
              <a:rPr lang="en-US" sz="4400" dirty="0">
                <a:solidFill>
                  <a:schemeClr val="accent1">
                    <a:lumMod val="50000"/>
                  </a:schemeClr>
                </a:solidFill>
              </a:rPr>
              <a:t>Student, Faculty, Young Professionals Activities</a:t>
            </a:r>
          </a:p>
        </p:txBody>
      </p:sp>
    </p:spTree>
    <p:extLst>
      <p:ext uri="{BB962C8B-B14F-4D97-AF65-F5344CB8AC3E}">
        <p14:creationId xmlns:p14="http://schemas.microsoft.com/office/powerpoint/2010/main" val="3089776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5EE22-A472-A935-0101-8341C35ED16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solidFill>
                  <a:schemeClr val="tx1"/>
                </a:solidFill>
              </a:rPr>
              <a:t>ACI has 15,000+ student members </a:t>
            </a:r>
          </a:p>
        </p:txBody>
      </p:sp>
      <p:sp>
        <p:nvSpPr>
          <p:cNvPr id="5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5C94B1-1044-F0BA-E849-0D4593E6F9A7}"/>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900"/>
              <a:t>Membership free to university students</a:t>
            </a:r>
          </a:p>
          <a:p>
            <a:pPr marL="285750" indent="-228600">
              <a:lnSpc>
                <a:spcPct val="90000"/>
              </a:lnSpc>
              <a:spcAft>
                <a:spcPts val="600"/>
              </a:spcAft>
              <a:buFont typeface="Arial" panose="020B0604020202020204" pitchFamily="34" charset="0"/>
              <a:buChar char="•"/>
            </a:pPr>
            <a:r>
              <a:rPr lang="en-US" sz="1900"/>
              <a:t>Digital access to ACI guides, reports, and symposium volumes</a:t>
            </a:r>
          </a:p>
          <a:p>
            <a:pPr marL="285750" indent="-228600">
              <a:lnSpc>
                <a:spcPct val="90000"/>
              </a:lnSpc>
              <a:spcAft>
                <a:spcPts val="600"/>
              </a:spcAft>
              <a:buFont typeface="Arial" panose="020B0604020202020204" pitchFamily="34" charset="0"/>
              <a:buChar char="•"/>
            </a:pPr>
            <a:r>
              <a:rPr lang="en-US" sz="1900"/>
              <a:t>Access to ACI University monthly live webinars and on-demand courses</a:t>
            </a:r>
          </a:p>
          <a:p>
            <a:pPr marL="285750" indent="-228600">
              <a:lnSpc>
                <a:spcPct val="90000"/>
              </a:lnSpc>
              <a:spcAft>
                <a:spcPts val="600"/>
              </a:spcAft>
              <a:buFont typeface="Arial" panose="020B0604020202020204" pitchFamily="34" charset="0"/>
              <a:buChar char="•"/>
            </a:pPr>
            <a:r>
              <a:rPr lang="en-US" sz="1900"/>
              <a:t>Subscription to Concrete International magazine and the Materials and Structural Journals</a:t>
            </a:r>
          </a:p>
          <a:p>
            <a:pPr marL="285750" indent="-228600">
              <a:lnSpc>
                <a:spcPct val="90000"/>
              </a:lnSpc>
              <a:spcAft>
                <a:spcPts val="600"/>
              </a:spcAft>
              <a:buFont typeface="Arial" panose="020B0604020202020204" pitchFamily="34" charset="0"/>
              <a:buChar char="•"/>
            </a:pPr>
            <a:r>
              <a:rPr lang="en-US" sz="1900"/>
              <a:t>Discounts on publications  and ACI Convention registration </a:t>
            </a:r>
          </a:p>
        </p:txBody>
      </p:sp>
      <p:pic>
        <p:nvPicPr>
          <p:cNvPr id="5" name="Content Placeholder 4" descr="A group of people posing for a photo&#10;&#10;Description automatically generated">
            <a:extLst>
              <a:ext uri="{FF2B5EF4-FFF2-40B4-BE49-F238E27FC236}">
                <a16:creationId xmlns:a16="http://schemas.microsoft.com/office/drawing/2014/main" id="{C00EB1D0-867F-402B-F724-4196CD7DB98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158" r="2488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55964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3596812-54C0-C212-C8EE-F82A011FB5D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9091" t="15468" b="7923"/>
          <a:stretch/>
        </p:blipFill>
        <p:spPr>
          <a:xfrm>
            <a:off x="20" y="10"/>
            <a:ext cx="12191980" cy="6857990"/>
          </a:xfrm>
          <a:prstGeom prst="rect">
            <a:avLst/>
          </a:prstGeom>
        </p:spPr>
      </p:pic>
      <p:sp>
        <p:nvSpPr>
          <p:cNvPr id="40" name="Rectangle 39">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4289CE-4487-78CE-7114-B410B21C7CAB}"/>
              </a:ext>
            </a:extLst>
          </p:cNvPr>
          <p:cNvSpPr>
            <a:spLocks noGrp="1"/>
          </p:cNvSpPr>
          <p:nvPr>
            <p:ph type="title"/>
          </p:nvPr>
        </p:nvSpPr>
        <p:spPr>
          <a:xfrm>
            <a:off x="7749985" y="640263"/>
            <a:ext cx="3759240" cy="1344975"/>
          </a:xfrm>
        </p:spPr>
        <p:txBody>
          <a:bodyPr vert="horz" lIns="91440" tIns="45720" rIns="91440" bIns="45720" rtlCol="0" anchor="ctr">
            <a:normAutofit/>
          </a:bodyPr>
          <a:lstStyle/>
          <a:p>
            <a:r>
              <a:rPr lang="en-US" sz="4000" dirty="0">
                <a:solidFill>
                  <a:schemeClr val="tx1"/>
                </a:solidFill>
              </a:rPr>
              <a:t>ACI University </a:t>
            </a:r>
          </a:p>
        </p:txBody>
      </p:sp>
      <p:sp>
        <p:nvSpPr>
          <p:cNvPr id="3" name="Content Placeholder 2">
            <a:extLst>
              <a:ext uri="{FF2B5EF4-FFF2-40B4-BE49-F238E27FC236}">
                <a16:creationId xmlns:a16="http://schemas.microsoft.com/office/drawing/2014/main" id="{83BB1E01-D583-5F83-808D-19D2CD04CD03}"/>
              </a:ext>
            </a:extLst>
          </p:cNvPr>
          <p:cNvSpPr>
            <a:spLocks noGrp="1"/>
          </p:cNvSpPr>
          <p:nvPr>
            <p:ph sz="half" idx="1"/>
          </p:nvPr>
        </p:nvSpPr>
        <p:spPr>
          <a:xfrm>
            <a:off x="7749290" y="2121763"/>
            <a:ext cx="3764826" cy="3773010"/>
          </a:xfrm>
        </p:spPr>
        <p:txBody>
          <a:bodyPr vert="horz" lIns="91440" tIns="45720" rIns="91440" bIns="45720" rtlCol="0">
            <a:normAutofit/>
          </a:bodyPr>
          <a:lstStyle/>
          <a:p>
            <a:r>
              <a:rPr lang="en-US" sz="1800">
                <a:solidFill>
                  <a:schemeClr val="tx1"/>
                </a:solidFill>
              </a:rPr>
              <a:t>Fundamentals of Concrete Construction</a:t>
            </a:r>
          </a:p>
          <a:p>
            <a:r>
              <a:rPr lang="en-US" sz="1800">
                <a:solidFill>
                  <a:schemeClr val="tx1"/>
                </a:solidFill>
              </a:rPr>
              <a:t>Fundamentals of Concrete and Materials</a:t>
            </a:r>
          </a:p>
          <a:p>
            <a:r>
              <a:rPr lang="en-US" sz="1800">
                <a:solidFill>
                  <a:schemeClr val="tx1"/>
                </a:solidFill>
              </a:rPr>
              <a:t>Repair Application Procedures</a:t>
            </a:r>
          </a:p>
          <a:p>
            <a:r>
              <a:rPr lang="en-US" sz="1800">
                <a:solidFill>
                  <a:schemeClr val="tx1"/>
                </a:solidFill>
              </a:rPr>
              <a:t>Anchorage Design</a:t>
            </a:r>
          </a:p>
        </p:txBody>
      </p:sp>
      <p:pic>
        <p:nvPicPr>
          <p:cNvPr id="10" name="Picture 9">
            <a:extLst>
              <a:ext uri="{FF2B5EF4-FFF2-40B4-BE49-F238E27FC236}">
                <a16:creationId xmlns:a16="http://schemas.microsoft.com/office/drawing/2014/main" id="{001F60C8-556E-B5C7-10FC-85DBB76541FD}"/>
              </a:ext>
            </a:extLst>
          </p:cNvPr>
          <p:cNvPicPr>
            <a:picLocks noChangeAspect="1"/>
          </p:cNvPicPr>
          <p:nvPr/>
        </p:nvPicPr>
        <p:blipFill>
          <a:blip r:embed="rId4"/>
          <a:stretch>
            <a:fillRect/>
          </a:stretch>
        </p:blipFill>
        <p:spPr>
          <a:xfrm>
            <a:off x="7492064" y="4618174"/>
            <a:ext cx="4191000" cy="1076325"/>
          </a:xfrm>
          <a:prstGeom prst="rect">
            <a:avLst/>
          </a:prstGeom>
        </p:spPr>
      </p:pic>
    </p:spTree>
    <p:extLst>
      <p:ext uri="{BB962C8B-B14F-4D97-AF65-F5344CB8AC3E}">
        <p14:creationId xmlns:p14="http://schemas.microsoft.com/office/powerpoint/2010/main" val="738926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CE225E-5038-80E7-B1A9-906BA57BE07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solidFill>
                  <a:schemeClr val="tx1"/>
                </a:solidFill>
              </a:rPr>
              <a:t>ACI Student Chapters</a:t>
            </a:r>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5">
            <a:extLst>
              <a:ext uri="{FF2B5EF4-FFF2-40B4-BE49-F238E27FC236}">
                <a16:creationId xmlns:a16="http://schemas.microsoft.com/office/drawing/2014/main" id="{4F77DBD5-9B9D-D1D9-7F56-F2FD276EC220}"/>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dirty="0">
                <a:solidFill>
                  <a:schemeClr val="tx1"/>
                </a:solidFill>
              </a:rPr>
              <a:t>Monthly Meetings</a:t>
            </a:r>
          </a:p>
          <a:p>
            <a:r>
              <a:rPr lang="en-US" sz="2200" dirty="0">
                <a:solidFill>
                  <a:schemeClr val="tx1"/>
                </a:solidFill>
              </a:rPr>
              <a:t>Social Events</a:t>
            </a:r>
          </a:p>
          <a:p>
            <a:r>
              <a:rPr lang="en-US" sz="2200" dirty="0">
                <a:solidFill>
                  <a:schemeClr val="tx1"/>
                </a:solidFill>
              </a:rPr>
              <a:t>Technical Sessions</a:t>
            </a:r>
          </a:p>
          <a:p>
            <a:r>
              <a:rPr lang="en-US" sz="2200" dirty="0">
                <a:solidFill>
                  <a:schemeClr val="tx1"/>
                </a:solidFill>
              </a:rPr>
              <a:t>Research Presentations</a:t>
            </a:r>
          </a:p>
          <a:p>
            <a:r>
              <a:rPr lang="en-US" sz="2200" dirty="0">
                <a:solidFill>
                  <a:schemeClr val="tx1"/>
                </a:solidFill>
              </a:rPr>
              <a:t>Site Tours</a:t>
            </a:r>
          </a:p>
          <a:p>
            <a:r>
              <a:rPr lang="en-US" sz="2200" dirty="0">
                <a:solidFill>
                  <a:schemeClr val="tx1"/>
                </a:solidFill>
              </a:rPr>
              <a:t>Competitions </a:t>
            </a:r>
          </a:p>
        </p:txBody>
      </p:sp>
      <p:pic>
        <p:nvPicPr>
          <p:cNvPr id="6" name="Content Placeholder 5" descr="A group of people holding a sign&#10;&#10;Description automatically generated">
            <a:extLst>
              <a:ext uri="{FF2B5EF4-FFF2-40B4-BE49-F238E27FC236}">
                <a16:creationId xmlns:a16="http://schemas.microsoft.com/office/drawing/2014/main" id="{A9C483F2-EE30-9CFF-8FDA-154C92271BF0}"/>
              </a:ext>
            </a:extLst>
          </p:cNvPr>
          <p:cNvPicPr>
            <a:picLocks noChangeAspect="1"/>
          </p:cNvPicPr>
          <p:nvPr/>
        </p:nvPicPr>
        <p:blipFill rotWithShape="1">
          <a:blip r:embed="rId3">
            <a:extLst>
              <a:ext uri="{28A0092B-C50C-407E-A947-70E740481C1C}">
                <a14:useLocalDpi xmlns:a14="http://schemas.microsoft.com/office/drawing/2010/main" val="0"/>
              </a:ext>
            </a:extLst>
          </a:blip>
          <a:srcRect t="16084" r="-1" b="1736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67345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2900A5-4EB7-62B0-1BE9-903F249686EB}"/>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4800">
                <a:solidFill>
                  <a:schemeClr val="tx1"/>
                </a:solidFill>
              </a:rPr>
              <a:t>ACI Student Competitions </a:t>
            </a:r>
          </a:p>
        </p:txBody>
      </p:sp>
      <p:pic>
        <p:nvPicPr>
          <p:cNvPr id="10" name="Content Placeholder 9" descr="A picture containing slice, square&#10;&#10;Description automatically generated">
            <a:extLst>
              <a:ext uri="{FF2B5EF4-FFF2-40B4-BE49-F238E27FC236}">
                <a16:creationId xmlns:a16="http://schemas.microsoft.com/office/drawing/2014/main" id="{869F1526-8E4A-7B1F-8B81-25BE9512510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8588" b="2539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3D1A5AB-9366-6F83-9CD7-560CBCE16A33}"/>
              </a:ext>
            </a:extLst>
          </p:cNvPr>
          <p:cNvSpPr>
            <a:spLocks noGrp="1"/>
          </p:cNvSpPr>
          <p:nvPr>
            <p:ph sz="half" idx="2"/>
          </p:nvPr>
        </p:nvSpPr>
        <p:spPr>
          <a:xfrm>
            <a:off x="4654294" y="4777739"/>
            <a:ext cx="4661828" cy="1399223"/>
          </a:xfrm>
        </p:spPr>
        <p:txBody>
          <a:bodyPr vert="horz" lIns="91440" tIns="45720" rIns="91440" bIns="45720" rtlCol="0" anchor="ctr">
            <a:normAutofit fontScale="92500" lnSpcReduction="20000"/>
          </a:bodyPr>
          <a:lstStyle/>
          <a:p>
            <a:r>
              <a:rPr lang="en-US" sz="2200" dirty="0">
                <a:solidFill>
                  <a:schemeClr val="tx1"/>
                </a:solidFill>
              </a:rPr>
              <a:t>Pervious Concrete Cylinder</a:t>
            </a:r>
          </a:p>
          <a:p>
            <a:r>
              <a:rPr lang="en-US" sz="2200" dirty="0">
                <a:solidFill>
                  <a:schemeClr val="tx1"/>
                </a:solidFill>
              </a:rPr>
              <a:t>Fiber Reinforced Concrete Bowling Ball</a:t>
            </a:r>
          </a:p>
          <a:p>
            <a:r>
              <a:rPr lang="en-US" sz="2200" dirty="0">
                <a:solidFill>
                  <a:schemeClr val="tx1"/>
                </a:solidFill>
              </a:rPr>
              <a:t>Mortar Workability </a:t>
            </a:r>
          </a:p>
          <a:p>
            <a:r>
              <a:rPr lang="en-US" sz="2200" dirty="0">
                <a:solidFill>
                  <a:schemeClr val="tx1"/>
                </a:solidFill>
              </a:rPr>
              <a:t>Fiber Reinforced Polymer Beam </a:t>
            </a:r>
          </a:p>
          <a:p>
            <a:endParaRPr lang="en-US" sz="2200" dirty="0">
              <a:solidFill>
                <a:schemeClr val="tx1"/>
              </a:solidFill>
            </a:endParaRPr>
          </a:p>
        </p:txBody>
      </p:sp>
    </p:spTree>
    <p:extLst>
      <p:ext uri="{BB962C8B-B14F-4D97-AF65-F5344CB8AC3E}">
        <p14:creationId xmlns:p14="http://schemas.microsoft.com/office/powerpoint/2010/main" val="1538182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9E81B0-C83D-6856-3F2E-33C2327173E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solidFill>
                  <a:schemeClr val="tx1"/>
                </a:solidFill>
              </a:rPr>
              <a:t>ACI Young Professionals </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3">
            <a:extLst>
              <a:ext uri="{FF2B5EF4-FFF2-40B4-BE49-F238E27FC236}">
                <a16:creationId xmlns:a16="http://schemas.microsoft.com/office/drawing/2014/main" id="{34AB49D8-7578-30C1-155B-AE35580A0EC1}"/>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dirty="0">
                <a:solidFill>
                  <a:schemeClr val="tx1"/>
                </a:solidFill>
              </a:rPr>
              <a:t>Members under age 28 </a:t>
            </a:r>
          </a:p>
          <a:p>
            <a:r>
              <a:rPr lang="en-US" sz="2200" dirty="0">
                <a:solidFill>
                  <a:schemeClr val="tx1"/>
                </a:solidFill>
              </a:rPr>
              <a:t>Rate $134 USD/annually</a:t>
            </a:r>
          </a:p>
          <a:p>
            <a:r>
              <a:rPr lang="en-US" sz="2200" dirty="0">
                <a:solidFill>
                  <a:schemeClr val="tx1"/>
                </a:solidFill>
              </a:rPr>
              <a:t>Free Convention Registration Program</a:t>
            </a:r>
          </a:p>
          <a:p>
            <a:r>
              <a:rPr lang="en-US" sz="2200" dirty="0">
                <a:solidFill>
                  <a:schemeClr val="tx1"/>
                </a:solidFill>
              </a:rPr>
              <a:t>Emerging Leaders Conference</a:t>
            </a:r>
          </a:p>
          <a:p>
            <a:r>
              <a:rPr lang="en-US" sz="2200" dirty="0">
                <a:solidFill>
                  <a:schemeClr val="tx1"/>
                </a:solidFill>
              </a:rPr>
              <a:t>ACI Engineering Greatness Podcast</a:t>
            </a:r>
          </a:p>
        </p:txBody>
      </p:sp>
      <p:pic>
        <p:nvPicPr>
          <p:cNvPr id="6" name="Content Placeholder 5" descr="A picture containing person, ceiling, indoor, wall&#10;&#10;Description automatically generated">
            <a:extLst>
              <a:ext uri="{FF2B5EF4-FFF2-40B4-BE49-F238E27FC236}">
                <a16:creationId xmlns:a16="http://schemas.microsoft.com/office/drawing/2014/main" id="{348FEE7D-1C63-13B6-C4C1-2FF336F8970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7649" r="1539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81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31FD1-B7F3-EE82-3765-5189C8164140}"/>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solidFill>
                  <a:schemeClr val="tx1"/>
                </a:solidFill>
              </a:rPr>
              <a:t>ACI Faculty Network</a:t>
            </a:r>
          </a:p>
        </p:txBody>
      </p:sp>
      <p:pic>
        <p:nvPicPr>
          <p:cNvPr id="10" name="Content Placeholder 9" descr="A picture containing person, wall, person, suit&#10;&#10;Description automatically generated">
            <a:extLst>
              <a:ext uri="{FF2B5EF4-FFF2-40B4-BE49-F238E27FC236}">
                <a16:creationId xmlns:a16="http://schemas.microsoft.com/office/drawing/2014/main" id="{51A13100-0C27-BC72-5151-AFB5EED59DD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E29555B-0532-B6B8-B4DF-FB9B41215FC2}"/>
              </a:ext>
            </a:extLst>
          </p:cNvPr>
          <p:cNvSpPr>
            <a:spLocks noGrp="1"/>
          </p:cNvSpPr>
          <p:nvPr>
            <p:ph sz="half" idx="2"/>
          </p:nvPr>
        </p:nvSpPr>
        <p:spPr>
          <a:xfrm>
            <a:off x="5297762" y="2706624"/>
            <a:ext cx="6251110" cy="3483864"/>
          </a:xfrm>
        </p:spPr>
        <p:txBody>
          <a:bodyPr vert="horz" lIns="91440" tIns="45720" rIns="91440" bIns="45720" rtlCol="0">
            <a:normAutofit fontScale="92500" lnSpcReduction="20000"/>
          </a:bodyPr>
          <a:lstStyle/>
          <a:p>
            <a:r>
              <a:rPr lang="en-US" sz="2200" dirty="0">
                <a:solidFill>
                  <a:schemeClr val="tx1"/>
                </a:solidFill>
              </a:rPr>
              <a:t>Free 1-Year Educator’s Membership </a:t>
            </a:r>
          </a:p>
          <a:p>
            <a:r>
              <a:rPr lang="en-US" sz="2200" dirty="0">
                <a:solidFill>
                  <a:schemeClr val="tx1"/>
                </a:solidFill>
              </a:rPr>
              <a:t>Quarterly </a:t>
            </a:r>
            <a:r>
              <a:rPr lang="en-US" sz="2200" dirty="0" err="1">
                <a:solidFill>
                  <a:schemeClr val="tx1"/>
                </a:solidFill>
              </a:rPr>
              <a:t>eNewsletter</a:t>
            </a:r>
            <a:r>
              <a:rPr lang="en-US" sz="2200" dirty="0">
                <a:solidFill>
                  <a:schemeClr val="tx1"/>
                </a:solidFill>
              </a:rPr>
              <a:t> </a:t>
            </a:r>
          </a:p>
          <a:p>
            <a:r>
              <a:rPr lang="en-US" sz="2200" dirty="0">
                <a:solidFill>
                  <a:schemeClr val="tx1"/>
                </a:solidFill>
              </a:rPr>
              <a:t>Complimentary Desk Copies </a:t>
            </a:r>
          </a:p>
          <a:p>
            <a:pPr lvl="1"/>
            <a:r>
              <a:rPr lang="en-US" sz="1800" dirty="0">
                <a:solidFill>
                  <a:schemeClr val="tx1"/>
                </a:solidFill>
              </a:rPr>
              <a:t>ACI 318 Building Code Requirements for Structural Concrete</a:t>
            </a:r>
          </a:p>
          <a:p>
            <a:pPr lvl="1"/>
            <a:r>
              <a:rPr lang="en-US" sz="1800" dirty="0">
                <a:solidFill>
                  <a:schemeClr val="tx1"/>
                </a:solidFill>
              </a:rPr>
              <a:t>ACI 562 Requirements for Evaluation, Repair, and Rehabilitation of Concrete Structures</a:t>
            </a:r>
          </a:p>
          <a:p>
            <a:pPr lvl="1"/>
            <a:r>
              <a:rPr lang="en-US" sz="1800" dirty="0">
                <a:solidFill>
                  <a:schemeClr val="tx1"/>
                </a:solidFill>
              </a:rPr>
              <a:t>MNL 17-21 Reinforced Concrete Design Handbook </a:t>
            </a:r>
          </a:p>
          <a:p>
            <a:pPr lvl="1"/>
            <a:r>
              <a:rPr lang="en-US" sz="1800" dirty="0">
                <a:solidFill>
                  <a:schemeClr val="tx1"/>
                </a:solidFill>
              </a:rPr>
              <a:t>And More!</a:t>
            </a:r>
          </a:p>
          <a:p>
            <a:r>
              <a:rPr lang="en-US" sz="2200" dirty="0">
                <a:solidFill>
                  <a:schemeClr val="tx1"/>
                </a:solidFill>
              </a:rPr>
              <a:t>Digital Subscription to ACI 318PLUS</a:t>
            </a:r>
          </a:p>
          <a:p>
            <a:r>
              <a:rPr lang="en-US" sz="2200" dirty="0">
                <a:solidFill>
                  <a:schemeClr val="tx1"/>
                </a:solidFill>
              </a:rPr>
              <a:t>ACI Professors’ Workshop </a:t>
            </a:r>
          </a:p>
          <a:p>
            <a:r>
              <a:rPr lang="en-US" sz="2200" dirty="0">
                <a:solidFill>
                  <a:schemeClr val="tx1"/>
                </a:solidFill>
              </a:rPr>
              <a:t>Faculty Network Reception </a:t>
            </a:r>
          </a:p>
        </p:txBody>
      </p:sp>
    </p:spTree>
    <p:extLst>
      <p:ext uri="{BB962C8B-B14F-4D97-AF65-F5344CB8AC3E}">
        <p14:creationId xmlns:p14="http://schemas.microsoft.com/office/powerpoint/2010/main" val="1558142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raising their hands&#10;&#10;Description automatically generated with medium confidence">
            <a:extLst>
              <a:ext uri="{FF2B5EF4-FFF2-40B4-BE49-F238E27FC236}">
                <a16:creationId xmlns:a16="http://schemas.microsoft.com/office/drawing/2014/main" id="{8314DFBF-34C0-35CA-7936-72EB906DBE7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1" b="24980"/>
          <a:stretch/>
        </p:blipFill>
        <p:spPr>
          <a:xfrm>
            <a:off x="20" y="10"/>
            <a:ext cx="12188931" cy="6857990"/>
          </a:xfrm>
          <a:prstGeom prst="rect">
            <a:avLst/>
          </a:prstGeom>
        </p:spPr>
      </p:pic>
      <p:sp>
        <p:nvSpPr>
          <p:cNvPr id="2" name="Title 1">
            <a:extLst>
              <a:ext uri="{FF2B5EF4-FFF2-40B4-BE49-F238E27FC236}">
                <a16:creationId xmlns:a16="http://schemas.microsoft.com/office/drawing/2014/main" id="{3AA0EA3F-8E33-0641-244B-F3C1D99C22B1}"/>
              </a:ext>
            </a:extLst>
          </p:cNvPr>
          <p:cNvSpPr>
            <a:spLocks noGrp="1"/>
          </p:cNvSpPr>
          <p:nvPr>
            <p:ph type="ctrTitle"/>
          </p:nvPr>
        </p:nvSpPr>
        <p:spPr>
          <a:xfrm>
            <a:off x="1527048" y="1124712"/>
            <a:ext cx="9144000" cy="3063240"/>
          </a:xfrm>
        </p:spPr>
        <p:txBody>
          <a:bodyPr>
            <a:normAutofit/>
          </a:bodyPr>
          <a:lstStyle/>
          <a:p>
            <a:r>
              <a:rPr lang="en-US" sz="6600">
                <a:solidFill>
                  <a:srgbClr val="FFFFFF"/>
                </a:solidFill>
              </a:rPr>
              <a:t>For More Info</a:t>
            </a:r>
          </a:p>
        </p:txBody>
      </p:sp>
      <p:sp>
        <p:nvSpPr>
          <p:cNvPr id="3" name="Subtitle 2">
            <a:extLst>
              <a:ext uri="{FF2B5EF4-FFF2-40B4-BE49-F238E27FC236}">
                <a16:creationId xmlns:a16="http://schemas.microsoft.com/office/drawing/2014/main" id="{604CBDB6-8EE9-057B-1DE5-27F5B31268FC}"/>
              </a:ext>
            </a:extLst>
          </p:cNvPr>
          <p:cNvSpPr>
            <a:spLocks noGrp="1"/>
          </p:cNvSpPr>
          <p:nvPr>
            <p:ph type="subTitle" idx="1"/>
          </p:nvPr>
        </p:nvSpPr>
        <p:spPr>
          <a:xfrm>
            <a:off x="1527048" y="4599432"/>
            <a:ext cx="9144000" cy="1227520"/>
          </a:xfrm>
        </p:spPr>
        <p:txBody>
          <a:bodyPr>
            <a:normAutofit fontScale="92500" lnSpcReduction="10000"/>
          </a:bodyPr>
          <a:lstStyle/>
          <a:p>
            <a:r>
              <a:rPr lang="en-US" dirty="0">
                <a:solidFill>
                  <a:srgbClr val="FFFFFF"/>
                </a:solidFill>
              </a:rPr>
              <a:t>www.concrete.org/students</a:t>
            </a:r>
          </a:p>
          <a:p>
            <a:r>
              <a:rPr lang="en-US" dirty="0">
                <a:solidFill>
                  <a:srgbClr val="FFFFFF"/>
                </a:solidFill>
              </a:rPr>
              <a:t>www.concrete.org/educatorsandresearchers</a:t>
            </a:r>
          </a:p>
          <a:p>
            <a:r>
              <a:rPr lang="en-US" dirty="0">
                <a:solidFill>
                  <a:srgbClr val="FFFFFF"/>
                </a:solidFill>
              </a:rPr>
              <a:t>Kanette.worlds@concrete.org </a:t>
            </a:r>
          </a:p>
        </p:txBody>
      </p:sp>
      <p:sp>
        <p:nvSpPr>
          <p:cNvPr id="21"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0158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Type xmlns="6dfc6e00-eaa7-471f-8691-9b952787d5c9" xsi:nil="true"/>
    <Document_x0020_Date xmlns="6dfc6e00-eaa7-471f-8691-9b952787d5c9" xsi:nil="true"/>
    <Action xmlns="6dfc6e00-eaa7-471f-8691-9b952787d5c9">Keep</Action>
    <Keywords0 xmlns="6dfc6e00-eaa7-471f-8691-9b952787d5c9" xsi:nil="true"/>
    <Description_x0020_2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EEC719-2C7E-4CA8-8243-EA42AB67809B}"/>
</file>

<file path=customXml/itemProps2.xml><?xml version="1.0" encoding="utf-8"?>
<ds:datastoreItem xmlns:ds="http://schemas.openxmlformats.org/officeDocument/2006/customXml" ds:itemID="{20EEC719-2C7E-4CA8-8243-EA42AB67809B}"/>
</file>

<file path=customXml/itemProps3.xml><?xml version="1.0" encoding="utf-8"?>
<ds:datastoreItem xmlns:ds="http://schemas.openxmlformats.org/officeDocument/2006/customXml" ds:itemID="{6FA10F24-07FD-456B-996F-0B5A957E6861}"/>
</file>

<file path=customXml/itemProps4.xml><?xml version="1.0" encoding="utf-8"?>
<ds:datastoreItem xmlns:ds="http://schemas.openxmlformats.org/officeDocument/2006/customXml" ds:itemID="{F4B58E1D-9A0E-48A4-B2C8-1D90688DB7CA}"/>
</file>

<file path=docProps/app.xml><?xml version="1.0" encoding="utf-8"?>
<Properties xmlns="http://schemas.openxmlformats.org/officeDocument/2006/extended-properties" xmlns:vt="http://schemas.openxmlformats.org/officeDocument/2006/docPropsVTypes">
  <TotalTime>1816</TotalTime>
  <Words>1190</Words>
  <Application>Microsoft Office PowerPoint</Application>
  <PresentationFormat>Widescreen</PresentationFormat>
  <Paragraphs>63</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Abril Fatface</vt:lpstr>
      <vt:lpstr>Arial</vt:lpstr>
      <vt:lpstr>Calibri</vt:lpstr>
      <vt:lpstr>Calibri Light</vt:lpstr>
      <vt:lpstr>Office Theme</vt:lpstr>
      <vt:lpstr>American Concrete Institute (ACI) Customer Service/Membership</vt:lpstr>
      <vt:lpstr>ACI has 15,000+ student members </vt:lpstr>
      <vt:lpstr>ACI University </vt:lpstr>
      <vt:lpstr>ACI Student Chapters</vt:lpstr>
      <vt:lpstr>ACI Student Competitions </vt:lpstr>
      <vt:lpstr>ACI Young Professionals </vt:lpstr>
      <vt:lpstr>ACI Faculty Network</vt:lpstr>
      <vt:lpstr>For More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 Introducing the American Concrete Institute</dc:title>
  <dc:creator>Steve S. Szoke</dc:creator>
  <cp:lastModifiedBy>Kanette Worlds</cp:lastModifiedBy>
  <cp:revision>9</cp:revision>
  <dcterms:created xsi:type="dcterms:W3CDTF">2022-07-21T15:29:02Z</dcterms:created>
  <dcterms:modified xsi:type="dcterms:W3CDTF">2022-08-16T18:17:56Z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MediaServiceImageTags">
    <vt:lpwstr/>
  </property>
  <property fmtid="{D5CDD505-2E9C-101B-9397-08002B2CF9AE}" pid="4" name="_dlc_DocIdItemGuid">
    <vt:lpwstr>af417f2a-986e-4725-a56c-53412f9c8e2b</vt:lpwstr>
  </property>
</Properties>
</file>