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626" r:id="rId2"/>
    <p:sldId id="11136" r:id="rId3"/>
    <p:sldId id="11137" r:id="rId4"/>
    <p:sldId id="33314" r:id="rId5"/>
    <p:sldId id="429" r:id="rId6"/>
    <p:sldId id="364" r:id="rId7"/>
    <p:sldId id="682" r:id="rId8"/>
    <p:sldId id="11122" r:id="rId9"/>
    <p:sldId id="681" r:id="rId10"/>
    <p:sldId id="684" r:id="rId11"/>
    <p:sldId id="11123" r:id="rId12"/>
    <p:sldId id="687" r:id="rId13"/>
    <p:sldId id="688" r:id="rId14"/>
    <p:sldId id="33307" r:id="rId15"/>
    <p:sldId id="33319" r:id="rId16"/>
    <p:sldId id="6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FABAB"/>
    <a:srgbClr val="939C3D"/>
    <a:srgbClr val="4472C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8" autoAdjust="0"/>
    <p:restoredTop sz="80112" autoAdjust="0"/>
  </p:normalViewPr>
  <p:slideViewPr>
    <p:cSldViewPr snapToGrid="0">
      <p:cViewPr varScale="1">
        <p:scale>
          <a:sx n="89" d="100"/>
          <a:sy n="89" d="100"/>
        </p:scale>
        <p:origin x="816" y="66"/>
      </p:cViewPr>
      <p:guideLst/>
    </p:cSldViewPr>
  </p:slideViewPr>
  <p:notesTextViewPr>
    <p:cViewPr>
      <p:scale>
        <a:sx n="1" d="1"/>
        <a:sy n="1" d="1"/>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9D14F-F881-4CE3-A279-1A7987130823}"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63FD3-0412-4D4C-ACDE-BE8104526964}" type="slidenum">
              <a:rPr lang="en-US" smtClean="0"/>
              <a:t>‹#›</a:t>
            </a:fld>
            <a:endParaRPr lang="en-US"/>
          </a:p>
        </p:txBody>
      </p:sp>
    </p:spTree>
    <p:extLst>
      <p:ext uri="{BB962C8B-B14F-4D97-AF65-F5344CB8AC3E}">
        <p14:creationId xmlns:p14="http://schemas.microsoft.com/office/powerpoint/2010/main" val="342669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emphasizes ACI has a long history and is not a trade association. Our motives are making the world better through the appropriate use of concrete.</a:t>
            </a:r>
          </a:p>
        </p:txBody>
      </p:sp>
      <p:sp>
        <p:nvSpPr>
          <p:cNvPr id="4" name="Slide Number Placeholder 3"/>
          <p:cNvSpPr>
            <a:spLocks noGrp="1"/>
          </p:cNvSpPr>
          <p:nvPr>
            <p:ph type="sldNum" sz="quarter" idx="5"/>
          </p:nvPr>
        </p:nvSpPr>
        <p:spPr/>
        <p:txBody>
          <a:bodyPr/>
          <a:lstStyle/>
          <a:p>
            <a:pPr>
              <a:defRPr/>
            </a:pPr>
            <a:fld id="{04788BA2-F058-4618-91D2-25D9686E766D}" type="slidenum">
              <a:rPr lang="en-US" altLang="en-US" smtClean="0"/>
              <a:pPr>
                <a:defRPr/>
              </a:pPr>
              <a:t>2</a:t>
            </a:fld>
            <a:endParaRPr lang="en-US" altLang="en-US"/>
          </a:p>
        </p:txBody>
      </p:sp>
    </p:spTree>
    <p:extLst>
      <p:ext uri="{BB962C8B-B14F-4D97-AF65-F5344CB8AC3E}">
        <p14:creationId xmlns:p14="http://schemas.microsoft.com/office/powerpoint/2010/main" val="34225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a:spcBef>
                <a:spcPts val="0"/>
              </a:spcBef>
              <a:spcAft>
                <a:spcPts val="600"/>
              </a:spcAft>
            </a:pPr>
            <a:r>
              <a:rPr lang="en-US" sz="1200" dirty="0">
                <a:effectLst>
                  <a:outerShdw blurRad="38100" dist="38100" dir="2700000" algn="tl">
                    <a:srgbClr val="000000">
                      <a:alpha val="43137"/>
                    </a:srgbClr>
                  </a:outerShdw>
                </a:effectLst>
                <a:ea typeface="ＭＳ Ｐゴシック"/>
                <a:cs typeface="Arial"/>
              </a:rPr>
              <a:t>FICEM (Allied Organization MOU)</a:t>
            </a:r>
          </a:p>
          <a:p>
            <a:pPr marL="571500">
              <a:spcBef>
                <a:spcPts val="0"/>
              </a:spcBef>
              <a:spcAft>
                <a:spcPts val="600"/>
              </a:spcAft>
            </a:pPr>
            <a:r>
              <a:rPr lang="en-US" sz="1200" dirty="0">
                <a:effectLst>
                  <a:outerShdw blurRad="38100" dist="38100" dir="2700000" algn="tl">
                    <a:srgbClr val="000000">
                      <a:alpha val="43137"/>
                    </a:srgbClr>
                  </a:outerShdw>
                </a:effectLst>
                <a:ea typeface="ＭＳ Ｐゴシック"/>
                <a:cs typeface="Arial"/>
              </a:rPr>
              <a:t>ICC-ES (Allied Organization MOU)</a:t>
            </a:r>
          </a:p>
          <a:p>
            <a:pPr marL="571500" marR="0" lvl="0" indent="0" algn="l" defTabSz="914400" rtl="0" eaLnBrk="1" fontAlgn="auto" latinLnBrk="0" hangingPunct="1">
              <a:lnSpc>
                <a:spcPct val="100000"/>
              </a:lnSpc>
              <a:spcBef>
                <a:spcPts val="0"/>
              </a:spcBef>
              <a:spcAft>
                <a:spcPts val="600"/>
              </a:spcAft>
              <a:buClrTx/>
              <a:buSzTx/>
              <a:buFontTx/>
              <a:buNone/>
              <a:tabLst/>
              <a:defRPr/>
            </a:pPr>
            <a:r>
              <a:rPr lang="en-US" sz="1200" dirty="0">
                <a:effectLst>
                  <a:outerShdw blurRad="38100" dist="38100" dir="2700000" algn="tl">
                    <a:srgbClr val="000000">
                      <a:alpha val="43137"/>
                    </a:srgbClr>
                  </a:outerShdw>
                </a:effectLst>
                <a:ea typeface="ＭＳ Ｐゴシック"/>
                <a:cs typeface="Arial"/>
              </a:rPr>
              <a:t>ASTM (working on Allied Organization MOU)</a:t>
            </a:r>
          </a:p>
        </p:txBody>
      </p:sp>
      <p:sp>
        <p:nvSpPr>
          <p:cNvPr id="4" name="Slide Number Placeholder 3"/>
          <p:cNvSpPr>
            <a:spLocks noGrp="1"/>
          </p:cNvSpPr>
          <p:nvPr>
            <p:ph type="sldNum" sz="quarter" idx="5"/>
          </p:nvPr>
        </p:nvSpPr>
        <p:spPr/>
        <p:txBody>
          <a:bodyPr/>
          <a:lstStyle/>
          <a:p>
            <a:pPr>
              <a:defRPr/>
            </a:pPr>
            <a:fld id="{04788BA2-F058-4618-91D2-25D9686E766D}" type="slidenum">
              <a:rPr lang="en-US" altLang="en-US" smtClean="0"/>
              <a:pPr>
                <a:defRPr/>
              </a:pPr>
              <a:t>13</a:t>
            </a:fld>
            <a:endParaRPr lang="en-US" altLang="en-US"/>
          </a:p>
        </p:txBody>
      </p:sp>
    </p:spTree>
    <p:extLst>
      <p:ext uri="{BB962C8B-B14F-4D97-AF65-F5344CB8AC3E}">
        <p14:creationId xmlns:p14="http://schemas.microsoft.com/office/powerpoint/2010/main" val="121707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Raleway"/>
              </a:rPr>
              <a:t>Published April 2022: A low-carbon concrete formula was poured at the DeKalb, IL data center location in the construction personnel office space. 40% lower emissions compared to regional benchmark.</a:t>
            </a:r>
          </a:p>
          <a:p>
            <a:endParaRPr lang="en-US" b="0" i="0" dirty="0">
              <a:solidFill>
                <a:srgbClr val="666666"/>
              </a:solidFill>
              <a:effectLst/>
              <a:latin typeface="Raleway"/>
            </a:endParaRPr>
          </a:p>
          <a:p>
            <a:r>
              <a:rPr lang="en-US" b="0" i="0" dirty="0">
                <a:solidFill>
                  <a:srgbClr val="666666"/>
                </a:solidFill>
                <a:effectLst/>
                <a:latin typeface="Raleway"/>
              </a:rPr>
              <a:t>The Meta-UIUC research using AI sought to reduce the carbon footprint of concrete by reducing the amount of cement and replacing it with other materials like fly ash, slag, and ground glass, all of which have a lower carbon intensity than cement.</a:t>
            </a:r>
            <a:endParaRPr lang="en-US" dirty="0"/>
          </a:p>
        </p:txBody>
      </p:sp>
      <p:sp>
        <p:nvSpPr>
          <p:cNvPr id="4" name="Slide Number Placeholder 3"/>
          <p:cNvSpPr>
            <a:spLocks noGrp="1"/>
          </p:cNvSpPr>
          <p:nvPr>
            <p:ph type="sldNum" sz="quarter" idx="5"/>
          </p:nvPr>
        </p:nvSpPr>
        <p:spPr/>
        <p:txBody>
          <a:bodyPr/>
          <a:lstStyle/>
          <a:p>
            <a:fld id="{7EA7EAC0-B7F9-4580-B028-8C86DF3A554C}" type="slidenum">
              <a:rPr lang="en-US" smtClean="0"/>
              <a:t>14</a:t>
            </a:fld>
            <a:endParaRPr lang="en-US"/>
          </a:p>
        </p:txBody>
      </p:sp>
    </p:spTree>
    <p:extLst>
      <p:ext uri="{BB962C8B-B14F-4D97-AF65-F5344CB8AC3E}">
        <p14:creationId xmlns:p14="http://schemas.microsoft.com/office/powerpoint/2010/main" val="58722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sz="1800" dirty="0">
                <a:effectLst/>
                <a:latin typeface="Calibri" panose="020F0502020204030204" pitchFamily="34" charset="0"/>
                <a:ea typeface="Calibri" panose="020F0502020204030204" pitchFamily="34" charset="0"/>
              </a:rPr>
              <a:t>olar panels on top of ACI building are hard at work converting sunlight into electricity to offset power from the grid. Snapshot at 2:45PM on July 21, 2022 - panels produced over 65,000 watts of power. Through 2:45PM that day, the panels had supplied over 135,000 watt/hours of energy. To put that in perspective, the average house uses about 30,000 watt/hours of energy per day. In addition to saving ACI on utility costs, we are also reducing our carbon footprint!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788BA2-F058-4618-91D2-25D9686E766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50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6B91FE-511F-4236-8CD7-7ECBEA58E5B1}" type="slidenum">
              <a:rPr lang="en-US" altLang="en-US" smtClean="0"/>
              <a:pPr>
                <a:defRPr/>
              </a:pPr>
              <a:t>16</a:t>
            </a:fld>
            <a:endParaRPr lang="en-US" altLang="en-US"/>
          </a:p>
        </p:txBody>
      </p:sp>
    </p:spTree>
    <p:extLst>
      <p:ext uri="{BB962C8B-B14F-4D97-AF65-F5344CB8AC3E}">
        <p14:creationId xmlns:p14="http://schemas.microsoft.com/office/powerpoint/2010/main" val="272168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4788BA2-F058-4618-91D2-25D9686E766D}" type="slidenum">
              <a:rPr lang="en-US" altLang="en-US" smtClean="0"/>
              <a:pPr>
                <a:defRPr/>
              </a:pPr>
              <a:t>3</a:t>
            </a:fld>
            <a:endParaRPr lang="en-US" altLang="en-US"/>
          </a:p>
        </p:txBody>
      </p:sp>
    </p:spTree>
    <p:extLst>
      <p:ext uri="{BB962C8B-B14F-4D97-AF65-F5344CB8AC3E}">
        <p14:creationId xmlns:p14="http://schemas.microsoft.com/office/powerpoint/2010/main" val="67885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4788BA2-F058-4618-91D2-25D9686E766D}" type="slidenum">
              <a:rPr lang="en-US" altLang="en-US" smtClean="0"/>
              <a:pPr>
                <a:defRPr/>
              </a:pPr>
              <a:t>4</a:t>
            </a:fld>
            <a:endParaRPr lang="en-US" altLang="en-US"/>
          </a:p>
        </p:txBody>
      </p:sp>
    </p:spTree>
    <p:extLst>
      <p:ext uri="{BB962C8B-B14F-4D97-AF65-F5344CB8AC3E}">
        <p14:creationId xmlns:p14="http://schemas.microsoft.com/office/powerpoint/2010/main" val="7901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advancements at ACI include the opening of two resource centers – one in southern California &amp; the other in Chicago – and the establishment of two Centers of Excellence. </a:t>
            </a:r>
          </a:p>
        </p:txBody>
      </p:sp>
      <p:sp>
        <p:nvSpPr>
          <p:cNvPr id="4" name="Slide Number Placeholder 3"/>
          <p:cNvSpPr>
            <a:spLocks noGrp="1"/>
          </p:cNvSpPr>
          <p:nvPr>
            <p:ph type="sldNum" sz="quarter" idx="5"/>
          </p:nvPr>
        </p:nvSpPr>
        <p:spPr/>
        <p:txBody>
          <a:bodyPr/>
          <a:lstStyle/>
          <a:p>
            <a:fld id="{7EA7EAC0-B7F9-4580-B028-8C86DF3A554C}" type="slidenum">
              <a:rPr lang="en-US" smtClean="0"/>
              <a:t>5</a:t>
            </a:fld>
            <a:endParaRPr lang="en-US"/>
          </a:p>
        </p:txBody>
      </p:sp>
    </p:spTree>
    <p:extLst>
      <p:ext uri="{BB962C8B-B14F-4D97-AF65-F5344CB8AC3E}">
        <p14:creationId xmlns:p14="http://schemas.microsoft.com/office/powerpoint/2010/main" val="125158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7288" y="557213"/>
            <a:ext cx="4959350" cy="2789237"/>
          </a:xfrm>
        </p:spPr>
      </p:sp>
      <p:sp>
        <p:nvSpPr>
          <p:cNvPr id="3" name="Notes Placeholder 2"/>
          <p:cNvSpPr>
            <a:spLocks noGrp="1"/>
          </p:cNvSpPr>
          <p:nvPr>
            <p:ph type="body" idx="1"/>
          </p:nvPr>
        </p:nvSpPr>
        <p:spPr/>
        <p:txBody>
          <a:bodyPr/>
          <a:lstStyle/>
          <a:p>
            <a:pPr algn="l" fontAlgn="base"/>
            <a:r>
              <a:rPr lang="en-US" sz="1200" dirty="0">
                <a:effectLst>
                  <a:outerShdw blurRad="38100" dist="38100" dir="2700000" algn="tl">
                    <a:srgbClr val="000000">
                      <a:alpha val="43137"/>
                    </a:srgbClr>
                  </a:outerShdw>
                </a:effectLst>
              </a:rPr>
              <a:t>ACI formed </a:t>
            </a:r>
            <a:r>
              <a:rPr lang="en-US" sz="1200" dirty="0" err="1">
                <a:effectLst>
                  <a:outerShdw blurRad="38100" dist="38100" dir="2700000" algn="tl">
                    <a:srgbClr val="000000">
                      <a:alpha val="43137"/>
                    </a:srgbClr>
                  </a:outerShdw>
                </a:effectLst>
              </a:rPr>
              <a:t>NEx</a:t>
            </a:r>
            <a:r>
              <a:rPr lang="en-US" sz="1200" dirty="0">
                <a:effectLst>
                  <a:outerShdw blurRad="38100" dist="38100" dir="2700000" algn="tl">
                    <a:srgbClr val="000000">
                      <a:alpha val="43137"/>
                    </a:srgbClr>
                  </a:outerShdw>
                </a:effectLst>
              </a:rPr>
              <a:t> </a:t>
            </a:r>
            <a:r>
              <a:rPr lang="en-US" sz="1200" dirty="0" err="1">
                <a:effectLst>
                  <a:outerShdw blurRad="38100" dist="38100" dir="2700000" algn="tl">
                    <a:srgbClr val="000000">
                      <a:alpha val="43137"/>
                    </a:srgbClr>
                  </a:outerShdw>
                </a:effectLst>
              </a:rPr>
              <a:t>CoE</a:t>
            </a:r>
            <a:r>
              <a:rPr lang="en-US" sz="1200" dirty="0">
                <a:effectLst>
                  <a:outerShdw blurRad="38100" dist="38100" dir="2700000" algn="tl">
                    <a:srgbClr val="000000">
                      <a:alpha val="43137"/>
                    </a:srgbClr>
                  </a:outerShdw>
                </a:effectLst>
              </a:rPr>
              <a:t> in 2021 </a:t>
            </a:r>
            <a:endParaRPr lang="en-US" b="1" i="0" u="sng" dirty="0">
              <a:solidFill>
                <a:srgbClr val="1C1C1C"/>
              </a:solidFill>
              <a:effectLst/>
              <a:latin typeface="Droid Serif"/>
            </a:endParaRPr>
          </a:p>
          <a:p>
            <a:pPr algn="l" fontAlgn="base"/>
            <a:endParaRPr lang="en-US" b="1" i="0" u="sng" dirty="0">
              <a:solidFill>
                <a:srgbClr val="1C1C1C"/>
              </a:solidFill>
              <a:effectLst/>
              <a:latin typeface="Droid Serif"/>
            </a:endParaRPr>
          </a:p>
          <a:p>
            <a:pPr algn="l" fontAlgn="base"/>
            <a:r>
              <a:rPr lang="en-US" b="1" i="0" u="sng" dirty="0">
                <a:solidFill>
                  <a:srgbClr val="1C1C1C"/>
                </a:solidFill>
                <a:effectLst/>
                <a:latin typeface="Droid Serif"/>
              </a:rPr>
              <a:t>Founding Partner</a:t>
            </a:r>
            <a:r>
              <a:rPr lang="en-US" b="1" i="0" dirty="0">
                <a:solidFill>
                  <a:srgbClr val="1C1C1C"/>
                </a:solidFill>
                <a:effectLst/>
                <a:latin typeface="Droid Serif"/>
              </a:rPr>
              <a:t>:</a:t>
            </a:r>
            <a:r>
              <a:rPr lang="en-US" b="0" i="0" dirty="0">
                <a:solidFill>
                  <a:srgbClr val="1C1C1C"/>
                </a:solidFill>
                <a:effectLst/>
                <a:latin typeface="Droid Serif"/>
              </a:rPr>
              <a:t> Saudi Aramco</a:t>
            </a:r>
          </a:p>
          <a:p>
            <a:pPr algn="l" fontAlgn="base"/>
            <a:r>
              <a:rPr lang="en-US" b="1" i="0" u="sng" dirty="0">
                <a:solidFill>
                  <a:srgbClr val="1C1C1C"/>
                </a:solidFill>
                <a:effectLst/>
                <a:latin typeface="Droid Serif"/>
              </a:rPr>
              <a:t>Other Sustaining Partner</a:t>
            </a:r>
            <a:r>
              <a:rPr lang="en-US" b="1" i="0" u="none" dirty="0">
                <a:solidFill>
                  <a:srgbClr val="1C1C1C"/>
                </a:solidFill>
                <a:effectLst/>
                <a:latin typeface="Droid Serif"/>
              </a:rPr>
              <a:t>:</a:t>
            </a:r>
            <a:r>
              <a:rPr lang="en-US" b="1" i="0" dirty="0">
                <a:solidFill>
                  <a:srgbClr val="1C1C1C"/>
                </a:solidFill>
                <a:effectLst/>
                <a:latin typeface="Droid Serif"/>
              </a:rPr>
              <a:t> </a:t>
            </a:r>
            <a:r>
              <a:rPr lang="en-US" b="0" i="0" dirty="0">
                <a:solidFill>
                  <a:srgbClr val="1C1C1C"/>
                </a:solidFill>
                <a:effectLst/>
                <a:latin typeface="Droid Serif"/>
              </a:rPr>
              <a:t>ExxonMobil; MST Rebar, Inc.</a:t>
            </a:r>
          </a:p>
        </p:txBody>
      </p:sp>
      <p:sp>
        <p:nvSpPr>
          <p:cNvPr id="4" name="Slide Number Placeholder 3"/>
          <p:cNvSpPr>
            <a:spLocks noGrp="1"/>
          </p:cNvSpPr>
          <p:nvPr>
            <p:ph type="sldNum" sz="quarter" idx="10"/>
          </p:nvPr>
        </p:nvSpPr>
        <p:spPr/>
        <p:txBody>
          <a:bodyPr/>
          <a:lstStyle/>
          <a:p>
            <a:fld id="{93803B4F-99E3-4D69-B2E2-80E37FEBD453}" type="slidenum">
              <a:rPr lang="en-US" smtClean="0"/>
              <a:pPr/>
              <a:t>6</a:t>
            </a:fld>
            <a:endParaRPr lang="en-US" dirty="0"/>
          </a:p>
        </p:txBody>
      </p:sp>
    </p:spTree>
    <p:extLst>
      <p:ext uri="{BB962C8B-B14F-4D97-AF65-F5344CB8AC3E}">
        <p14:creationId xmlns:p14="http://schemas.microsoft.com/office/powerpoint/2010/main" val="176609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Position Statement that was approved on August 30, 2021.</a:t>
            </a:r>
          </a:p>
        </p:txBody>
      </p:sp>
      <p:sp>
        <p:nvSpPr>
          <p:cNvPr id="4" name="Slide Number Placeholder 3"/>
          <p:cNvSpPr>
            <a:spLocks noGrp="1"/>
          </p:cNvSpPr>
          <p:nvPr>
            <p:ph type="sldNum" sz="quarter" idx="5"/>
          </p:nvPr>
        </p:nvSpPr>
        <p:spPr/>
        <p:txBody>
          <a:bodyPr/>
          <a:lstStyle/>
          <a:p>
            <a:pPr defTabSz="483306" fontAlgn="base">
              <a:spcBef>
                <a:spcPct val="0"/>
              </a:spcBef>
              <a:spcAft>
                <a:spcPct val="0"/>
              </a:spcAft>
              <a:defRPr/>
            </a:pPr>
            <a:fld id="{04788BA2-F058-4618-91D2-25D9686E766D}" type="slidenum">
              <a:rPr lang="en-US" altLang="en-US">
                <a:solidFill>
                  <a:prstClr val="black"/>
                </a:solidFill>
                <a:latin typeface="Calibri" panose="020F0502020204030204" pitchFamily="34" charset="0"/>
                <a:ea typeface="ＭＳ Ｐゴシック" panose="020B0600070205080204" pitchFamily="34" charset="-128"/>
              </a:rPr>
              <a:pPr defTabSz="483306" fontAlgn="base">
                <a:spcBef>
                  <a:spcPct val="0"/>
                </a:spcBef>
                <a:spcAft>
                  <a:spcPct val="0"/>
                </a:spcAft>
                <a:defRPr/>
              </a:pPr>
              <a:t>8</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26824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7288" y="557213"/>
            <a:ext cx="4959350" cy="2789237"/>
          </a:xfrm>
        </p:spPr>
      </p:sp>
      <p:sp>
        <p:nvSpPr>
          <p:cNvPr id="3" name="Notes Placeholder 2"/>
          <p:cNvSpPr>
            <a:spLocks noGrp="1"/>
          </p:cNvSpPr>
          <p:nvPr>
            <p:ph type="body" idx="1"/>
          </p:nvPr>
        </p:nvSpPr>
        <p:spPr/>
        <p:txBody>
          <a:bodyPr/>
          <a:lstStyle/>
          <a:p>
            <a:pPr defTabSz="966612">
              <a:defRPr/>
            </a:pPr>
            <a:r>
              <a:rPr lang="en-US" sz="1300" dirty="0">
                <a:effectLst>
                  <a:outerShdw blurRad="38100" dist="38100" dir="2700000" algn="tl">
                    <a:srgbClr val="000000">
                      <a:alpha val="43137"/>
                    </a:srgbClr>
                  </a:outerShdw>
                </a:effectLst>
              </a:rPr>
              <a:t>A wholly-owned ACI subsidiary incorporated as a Michigan-based, 501 (c)3 non-profit, professional organization. ACI houses, staffs, and manages the Center. The Center has a Board of Directors (BOD) including ACI members and Center Sponsors. </a:t>
            </a:r>
          </a:p>
          <a:p>
            <a:pPr defTabSz="966612">
              <a:defRPr/>
            </a:pPr>
            <a:endParaRPr lang="en-US" sz="1300"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04788BA2-F058-4618-91D2-25D9686E766D}" type="slidenum">
              <a:rPr lang="en-US" altLang="en-US" smtClean="0"/>
              <a:pPr>
                <a:defRPr/>
              </a:pPr>
              <a:t>9</a:t>
            </a:fld>
            <a:endParaRPr lang="en-US" altLang="en-US"/>
          </a:p>
        </p:txBody>
      </p:sp>
    </p:spTree>
    <p:extLst>
      <p:ext uri="{BB962C8B-B14F-4D97-AF65-F5344CB8AC3E}">
        <p14:creationId xmlns:p14="http://schemas.microsoft.com/office/powerpoint/2010/main" val="28800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spcAft>
                <a:spcPts val="2537"/>
              </a:spcAft>
              <a:buFont typeface="Arial" panose="020B0604020202020204" pitchFamily="34" charset="0"/>
              <a:buChar char="•"/>
            </a:pPr>
            <a:r>
              <a:rPr lang="en-US" sz="1300" dirty="0">
                <a:effectLst>
                  <a:outerShdw blurRad="38100" dist="38100" dir="2700000" algn="tl">
                    <a:srgbClr val="000000">
                      <a:alpha val="43137"/>
                    </a:srgbClr>
                  </a:outerShdw>
                </a:effectLst>
              </a:rPr>
              <a:t>Technology Assessment &amp; Validation proving to be very important to partners!</a:t>
            </a:r>
          </a:p>
        </p:txBody>
      </p:sp>
      <p:sp>
        <p:nvSpPr>
          <p:cNvPr id="4" name="Slide Number Placeholder 3"/>
          <p:cNvSpPr>
            <a:spLocks noGrp="1"/>
          </p:cNvSpPr>
          <p:nvPr>
            <p:ph type="sldNum" sz="quarter" idx="5"/>
          </p:nvPr>
        </p:nvSpPr>
        <p:spPr/>
        <p:txBody>
          <a:bodyPr/>
          <a:lstStyle/>
          <a:p>
            <a:pPr defTabSz="483306" fontAlgn="base">
              <a:spcBef>
                <a:spcPct val="0"/>
              </a:spcBef>
              <a:spcAft>
                <a:spcPct val="0"/>
              </a:spcAft>
              <a:defRPr/>
            </a:pPr>
            <a:fld id="{04788BA2-F058-4618-91D2-25D9686E766D}" type="slidenum">
              <a:rPr lang="en-US" altLang="en-US">
                <a:solidFill>
                  <a:prstClr val="black"/>
                </a:solidFill>
                <a:latin typeface="Calibri" panose="020F0502020204030204" pitchFamily="34" charset="0"/>
                <a:ea typeface="ＭＳ Ｐゴシック" panose="020B0600070205080204" pitchFamily="34" charset="-128"/>
              </a:rPr>
              <a:pPr defTabSz="483306" fontAlgn="base">
                <a:spcBef>
                  <a:spcPct val="0"/>
                </a:spcBef>
                <a:spcAft>
                  <a:spcPct val="0"/>
                </a:spcAft>
                <a:defRPr/>
              </a:pPr>
              <a:t>11</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24873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4788BA2-F058-4618-91D2-25D9686E766D}" type="slidenum">
              <a:rPr lang="en-US" altLang="en-US" smtClean="0"/>
              <a:pPr>
                <a:defRPr/>
              </a:pPr>
              <a:t>12</a:t>
            </a:fld>
            <a:endParaRPr lang="en-US" altLang="en-US"/>
          </a:p>
        </p:txBody>
      </p:sp>
    </p:spTree>
    <p:extLst>
      <p:ext uri="{BB962C8B-B14F-4D97-AF65-F5344CB8AC3E}">
        <p14:creationId xmlns:p14="http://schemas.microsoft.com/office/powerpoint/2010/main" val="409992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BD36-11F3-2E55-0F71-047D5C5874B9}"/>
              </a:ext>
            </a:extLst>
          </p:cNvPr>
          <p:cNvSpPr>
            <a:spLocks noGrp="1"/>
          </p:cNvSpPr>
          <p:nvPr>
            <p:ph type="ctrTitle"/>
          </p:nvPr>
        </p:nvSpPr>
        <p:spPr>
          <a:xfrm>
            <a:off x="1524000" y="868362"/>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C74A6EF-7220-46DD-D863-D4216585412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276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846D-EA2A-E5A0-8792-6FA132918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9A2778-F455-7F49-D4AB-CB124615C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FFD66-DB4A-46D5-1732-E5BA4D789CE6}"/>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5" name="Footer Placeholder 4">
            <a:extLst>
              <a:ext uri="{FF2B5EF4-FFF2-40B4-BE49-F238E27FC236}">
                <a16:creationId xmlns:a16="http://schemas.microsoft.com/office/drawing/2014/main" id="{58B79376-A20A-7DA7-8186-64A13A883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B2153-3D5D-B1E2-483D-A07F56A09153}"/>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72569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99406D-7F5A-037A-B280-AB7A02B896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C920C-0443-5D98-90FD-E2E48CFB4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04B07-25E3-14DE-5F75-ED009C406960}"/>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5" name="Footer Placeholder 4">
            <a:extLst>
              <a:ext uri="{FF2B5EF4-FFF2-40B4-BE49-F238E27FC236}">
                <a16:creationId xmlns:a16="http://schemas.microsoft.com/office/drawing/2014/main" id="{56AEF718-86E7-5301-8254-2BE6CDFEA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CEADC-5887-2F20-DBE1-C6108C830DA0}"/>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21703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2A8DF-8F6B-4BCB-9C2C-47A74EC021D3}"/>
              </a:ext>
            </a:extLst>
          </p:cNvPr>
          <p:cNvSpPr txBox="1"/>
          <p:nvPr userDrawn="1"/>
        </p:nvSpPr>
        <p:spPr>
          <a:xfrm>
            <a:off x="609600" y="1447801"/>
            <a:ext cx="108712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r>
              <a:rPr lang="en-US" altLang="en-US" sz="3600" i="1">
                <a:solidFill>
                  <a:srgbClr val="71BDFF"/>
                </a:solidFill>
                <a:effectLst>
                  <a:outerShdw blurRad="38100" dist="38100" dir="2700000" algn="tl">
                    <a:srgbClr val="C0C0C0"/>
                  </a:outerShdw>
                </a:effectLst>
              </a:rPr>
              <a:t>Thank you</a:t>
            </a:r>
          </a:p>
          <a:p>
            <a:pPr algn="ctr" eaLnBrk="1" hangingPunct="1">
              <a:defRPr/>
            </a:pPr>
            <a:endParaRPr lang="en-US" altLang="en-US">
              <a:solidFill>
                <a:srgbClr val="BFBFBF"/>
              </a:solidFill>
              <a:effectLst>
                <a:outerShdw blurRad="38100" dist="38100" dir="2700000" algn="tl">
                  <a:srgbClr val="C0C0C0"/>
                </a:outerShdw>
              </a:effectLst>
            </a:endParaRPr>
          </a:p>
          <a:p>
            <a:pPr algn="ctr" eaLnBrk="1" hangingPunct="1">
              <a:defRPr/>
            </a:pPr>
            <a:r>
              <a:rPr lang="en-US" altLang="en-US" sz="2400">
                <a:solidFill>
                  <a:srgbClr val="BFBFBF"/>
                </a:solidFill>
              </a:rPr>
              <a:t>For the most up-to-date information please </a:t>
            </a:r>
            <a:br>
              <a:rPr lang="en-US" altLang="en-US" sz="2400">
                <a:solidFill>
                  <a:srgbClr val="BFBFBF"/>
                </a:solidFill>
              </a:rPr>
            </a:br>
            <a:r>
              <a:rPr lang="en-US" altLang="en-US" sz="2400">
                <a:solidFill>
                  <a:srgbClr val="BFBFBF"/>
                </a:solidFill>
              </a:rPr>
              <a:t>visit the American Concrete Institute at:</a:t>
            </a:r>
          </a:p>
          <a:p>
            <a:pPr algn="ctr" eaLnBrk="1" hangingPunct="1">
              <a:defRPr/>
            </a:pPr>
            <a:r>
              <a:rPr lang="en-US" altLang="en-US" sz="2400">
                <a:solidFill>
                  <a:schemeClr val="bg1"/>
                </a:solidFill>
              </a:rPr>
              <a:t>www.concrete.org</a:t>
            </a:r>
          </a:p>
        </p:txBody>
      </p:sp>
    </p:spTree>
    <p:custDataLst>
      <p:tags r:id="rId1"/>
    </p:custDataLst>
    <p:extLst>
      <p:ext uri="{BB962C8B-B14F-4D97-AF65-F5344CB8AC3E}">
        <p14:creationId xmlns:p14="http://schemas.microsoft.com/office/powerpoint/2010/main" val="684184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12192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12192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19788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4D5C-C212-0783-95FF-CF8A06742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3448B-8996-705B-2404-AA468BDF4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DE34A-508B-68C3-EDC8-635473824D71}"/>
              </a:ext>
            </a:extLst>
          </p:cNvPr>
          <p:cNvSpPr>
            <a:spLocks noGrp="1"/>
          </p:cNvSpPr>
          <p:nvPr>
            <p:ph type="dt" sz="half" idx="10"/>
          </p:nvPr>
        </p:nvSpPr>
        <p:spPr/>
        <p:txBody>
          <a:bodyPr/>
          <a:lstStyle/>
          <a:p>
            <a:fld id="{74EB226F-885B-4476-852B-1526DA80E560}" type="datetimeFigureOut">
              <a:rPr lang="en-US" smtClean="0"/>
              <a:t>8/18/2022</a:t>
            </a:fld>
            <a:endParaRPr lang="en-US" dirty="0"/>
          </a:p>
        </p:txBody>
      </p:sp>
      <p:sp>
        <p:nvSpPr>
          <p:cNvPr id="5" name="Footer Placeholder 4">
            <a:extLst>
              <a:ext uri="{FF2B5EF4-FFF2-40B4-BE49-F238E27FC236}">
                <a16:creationId xmlns:a16="http://schemas.microsoft.com/office/drawing/2014/main" id="{C4137A7C-512C-074A-98FB-F39C74C36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5FE6-E58E-EF15-6387-0BD0FA39F31F}"/>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368612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BB06-3EE2-E4DF-3029-A46AF937F011}"/>
              </a:ext>
            </a:extLst>
          </p:cNvPr>
          <p:cNvSpPr>
            <a:spLocks noGrp="1"/>
          </p:cNvSpPr>
          <p:nvPr>
            <p:ph type="title"/>
          </p:nvPr>
        </p:nvSpPr>
        <p:spPr>
          <a:xfrm>
            <a:off x="831850" y="77120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17FF45-34C4-A690-96C7-280E8163D31B}"/>
              </a:ext>
            </a:extLst>
          </p:cNvPr>
          <p:cNvSpPr>
            <a:spLocks noGrp="1"/>
          </p:cNvSpPr>
          <p:nvPr>
            <p:ph type="body" idx="1"/>
          </p:nvPr>
        </p:nvSpPr>
        <p:spPr>
          <a:xfrm>
            <a:off x="838200" y="363505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7CF4EC-1D07-B67F-943A-F4CE7DC45124}"/>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5" name="Footer Placeholder 4">
            <a:extLst>
              <a:ext uri="{FF2B5EF4-FFF2-40B4-BE49-F238E27FC236}">
                <a16:creationId xmlns:a16="http://schemas.microsoft.com/office/drawing/2014/main" id="{7DE40387-00A3-502D-F0DD-DBDC9B205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D45D5-428D-5CDD-3EF5-EE709543A7E4}"/>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416649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449A-F4D6-121C-89A0-64D9252EC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04CA1-89D2-02A6-A263-3C0AF5FD004B}"/>
              </a:ext>
            </a:extLst>
          </p:cNvPr>
          <p:cNvSpPr>
            <a:spLocks noGrp="1"/>
          </p:cNvSpPr>
          <p:nvPr>
            <p:ph sz="half" idx="1"/>
          </p:nvPr>
        </p:nvSpPr>
        <p:spPr>
          <a:xfrm>
            <a:off x="838200" y="1825625"/>
            <a:ext cx="5181600" cy="39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1CE0D-CEDE-6BB7-769C-4EE9428120C3}"/>
              </a:ext>
            </a:extLst>
          </p:cNvPr>
          <p:cNvSpPr>
            <a:spLocks noGrp="1"/>
          </p:cNvSpPr>
          <p:nvPr>
            <p:ph sz="half" idx="2"/>
          </p:nvPr>
        </p:nvSpPr>
        <p:spPr>
          <a:xfrm>
            <a:off x="6172200" y="1825625"/>
            <a:ext cx="5181600" cy="39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0E63F-04D3-A1A1-4CBC-973658B6E9D1}"/>
              </a:ext>
            </a:extLst>
          </p:cNvPr>
          <p:cNvSpPr>
            <a:spLocks noGrp="1"/>
          </p:cNvSpPr>
          <p:nvPr>
            <p:ph type="dt" sz="half" idx="10"/>
          </p:nvPr>
        </p:nvSpPr>
        <p:spPr>
          <a:xfrm>
            <a:off x="10160" y="6593840"/>
            <a:ext cx="955040" cy="268732"/>
          </a:xfrm>
        </p:spPr>
        <p:txBody>
          <a:bodyPr/>
          <a:lstStyle/>
          <a:p>
            <a:fld id="{74EB226F-885B-4476-852B-1526DA80E560}" type="datetimeFigureOut">
              <a:rPr lang="en-US" smtClean="0"/>
              <a:t>8/18/2022</a:t>
            </a:fld>
            <a:endParaRPr lang="en-US"/>
          </a:p>
        </p:txBody>
      </p:sp>
      <p:sp>
        <p:nvSpPr>
          <p:cNvPr id="6" name="Footer Placeholder 5">
            <a:extLst>
              <a:ext uri="{FF2B5EF4-FFF2-40B4-BE49-F238E27FC236}">
                <a16:creationId xmlns:a16="http://schemas.microsoft.com/office/drawing/2014/main" id="{5055EA0C-204B-F9FA-1AB1-DA11675C7BF8}"/>
              </a:ext>
            </a:extLst>
          </p:cNvPr>
          <p:cNvSpPr>
            <a:spLocks noGrp="1"/>
          </p:cNvSpPr>
          <p:nvPr>
            <p:ph type="ftr" sz="quarter" idx="11"/>
          </p:nvPr>
        </p:nvSpPr>
        <p:spPr>
          <a:xfrm>
            <a:off x="10200640" y="6583680"/>
            <a:ext cx="1544320" cy="253205"/>
          </a:xfrm>
        </p:spPr>
        <p:txBody>
          <a:bodyPr/>
          <a:lstStyle/>
          <a:p>
            <a:endParaRPr lang="en-US"/>
          </a:p>
        </p:txBody>
      </p:sp>
      <p:sp>
        <p:nvSpPr>
          <p:cNvPr id="7" name="Slide Number Placeholder 6">
            <a:extLst>
              <a:ext uri="{FF2B5EF4-FFF2-40B4-BE49-F238E27FC236}">
                <a16:creationId xmlns:a16="http://schemas.microsoft.com/office/drawing/2014/main" id="{FC2DB0C3-337E-17B2-C7E7-F87A972055CE}"/>
              </a:ext>
            </a:extLst>
          </p:cNvPr>
          <p:cNvSpPr>
            <a:spLocks noGrp="1"/>
          </p:cNvSpPr>
          <p:nvPr>
            <p:ph type="sldNum" sz="quarter" idx="12"/>
          </p:nvPr>
        </p:nvSpPr>
        <p:spPr>
          <a:xfrm>
            <a:off x="11744960" y="6583680"/>
            <a:ext cx="441960" cy="249555"/>
          </a:xfrm>
        </p:spPr>
        <p:txBody>
          <a:bodyPr/>
          <a:lstStyle/>
          <a:p>
            <a:fld id="{07585460-B6E5-423B-AD94-4170150D1E44}" type="slidenum">
              <a:rPr lang="en-US" smtClean="0"/>
              <a:t>‹#›</a:t>
            </a:fld>
            <a:endParaRPr lang="en-US" dirty="0"/>
          </a:p>
        </p:txBody>
      </p:sp>
    </p:spTree>
    <p:extLst>
      <p:ext uri="{BB962C8B-B14F-4D97-AF65-F5344CB8AC3E}">
        <p14:creationId xmlns:p14="http://schemas.microsoft.com/office/powerpoint/2010/main" val="205299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52B-8C95-4309-5188-09C4E96A9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C0B53-AAD7-755E-1301-C12351D09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E958F-34F3-ABAE-9544-CFDD54E990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B7B1D-3BF0-9780-6896-8E0D27898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115CE-AE77-A132-F1EE-B9435BF832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445A9-09BF-539A-A51C-6254EB7F2C63}"/>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8" name="Footer Placeholder 7">
            <a:extLst>
              <a:ext uri="{FF2B5EF4-FFF2-40B4-BE49-F238E27FC236}">
                <a16:creationId xmlns:a16="http://schemas.microsoft.com/office/drawing/2014/main" id="{0F30D5D9-291C-0C86-CCCE-1DB2D7A02A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53F3C5-4482-18D3-8962-DDB5250D0DBB}"/>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0346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4774-8D83-E8FF-8DA5-D173A063D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20699-FEB8-C87C-656F-E38E9829E8D2}"/>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4" name="Footer Placeholder 3">
            <a:extLst>
              <a:ext uri="{FF2B5EF4-FFF2-40B4-BE49-F238E27FC236}">
                <a16:creationId xmlns:a16="http://schemas.microsoft.com/office/drawing/2014/main" id="{CC4E2A66-E6F9-0DF5-26CC-B41482693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1D401-3D11-068E-7DC7-6017E90849EC}"/>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386754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6C7C6-6697-7E34-627A-DC0B99A19B99}"/>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3" name="Footer Placeholder 2">
            <a:extLst>
              <a:ext uri="{FF2B5EF4-FFF2-40B4-BE49-F238E27FC236}">
                <a16:creationId xmlns:a16="http://schemas.microsoft.com/office/drawing/2014/main" id="{61C3BCC5-2D07-D4FF-AAF1-009981509E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DDAB9A-FD0A-2914-8D38-9E262269FAE1}"/>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31966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5558-1139-7FAD-CF87-724C55BF1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1A278-CD8E-EFFB-0DDB-789F7591F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22219-7997-1169-F408-519AADBC4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347EF-5063-D898-25D3-8B34682F22E0}"/>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6" name="Footer Placeholder 5">
            <a:extLst>
              <a:ext uri="{FF2B5EF4-FFF2-40B4-BE49-F238E27FC236}">
                <a16:creationId xmlns:a16="http://schemas.microsoft.com/office/drawing/2014/main" id="{D263A767-BA8C-125F-EE82-7CE01F53D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B5AB4-6695-150A-BFC9-E107B5A9B1BB}"/>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72974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6543-26F5-12CE-65E3-516D0C6D8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B671BC-D73D-7205-F4A7-28EEA9C07C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9F214-1ED1-C675-38A5-74BE398FE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1B215-6AD9-1AE0-F542-3B2964908143}"/>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6" name="Footer Placeholder 5">
            <a:extLst>
              <a:ext uri="{FF2B5EF4-FFF2-40B4-BE49-F238E27FC236}">
                <a16:creationId xmlns:a16="http://schemas.microsoft.com/office/drawing/2014/main" id="{7E7C62EB-926B-9B41-BF9C-D864A6092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BDF31-F263-FA80-87C6-A6464811B538}"/>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33157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727D7B-554D-2FB8-0A2D-48A9CE6F1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10324C-1838-0A0B-7FEC-7EE8ABD47738}"/>
              </a:ext>
            </a:extLst>
          </p:cNvPr>
          <p:cNvSpPr>
            <a:spLocks noGrp="1"/>
          </p:cNvSpPr>
          <p:nvPr>
            <p:ph type="body" idx="1"/>
          </p:nvPr>
        </p:nvSpPr>
        <p:spPr>
          <a:xfrm>
            <a:off x="838200" y="1825625"/>
            <a:ext cx="10515600" cy="34474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70E76A-120F-B8A1-C580-59786C7A9EA1}"/>
              </a:ext>
            </a:extLst>
          </p:cNvPr>
          <p:cNvSpPr>
            <a:spLocks noGrp="1"/>
          </p:cNvSpPr>
          <p:nvPr>
            <p:ph type="dt" sz="half" idx="2"/>
          </p:nvPr>
        </p:nvSpPr>
        <p:spPr>
          <a:xfrm>
            <a:off x="10160" y="6593840"/>
            <a:ext cx="955040" cy="26873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8/24/2022</a:t>
            </a:r>
          </a:p>
        </p:txBody>
      </p:sp>
      <p:sp>
        <p:nvSpPr>
          <p:cNvPr id="5" name="Footer Placeholder 4">
            <a:extLst>
              <a:ext uri="{FF2B5EF4-FFF2-40B4-BE49-F238E27FC236}">
                <a16:creationId xmlns:a16="http://schemas.microsoft.com/office/drawing/2014/main" id="{B55DCF97-EFEE-4339-DC69-EB7F2F356C1B}"/>
              </a:ext>
            </a:extLst>
          </p:cNvPr>
          <p:cNvSpPr>
            <a:spLocks noGrp="1"/>
          </p:cNvSpPr>
          <p:nvPr>
            <p:ph type="ftr" sz="quarter" idx="3"/>
          </p:nvPr>
        </p:nvSpPr>
        <p:spPr>
          <a:xfrm>
            <a:off x="10200640" y="6564504"/>
            <a:ext cx="1249680" cy="2723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8712747-7D8B-CA18-A79C-B5D6A8121F46}"/>
              </a:ext>
            </a:extLst>
          </p:cNvPr>
          <p:cNvSpPr>
            <a:spLocks noGrp="1"/>
          </p:cNvSpPr>
          <p:nvPr>
            <p:ph type="sldNum" sz="quarter" idx="4"/>
          </p:nvPr>
        </p:nvSpPr>
        <p:spPr>
          <a:xfrm>
            <a:off x="11450320" y="6564504"/>
            <a:ext cx="736600" cy="268731"/>
          </a:xfrm>
          <a:prstGeom prst="rect">
            <a:avLst/>
          </a:prstGeom>
        </p:spPr>
        <p:txBody>
          <a:bodyPr vert="horz" lIns="91440" tIns="45720" rIns="91440" bIns="45720" rtlCol="0" anchor="ctr"/>
          <a:lstStyle>
            <a:lvl1pPr algn="r">
              <a:defRPr sz="1200">
                <a:solidFill>
                  <a:schemeClr val="tx1">
                    <a:tint val="75000"/>
                  </a:schemeClr>
                </a:solidFill>
              </a:defRPr>
            </a:lvl1pPr>
          </a:lstStyle>
          <a:p>
            <a:fld id="{07585460-B6E5-423B-AD94-4170150D1E44}" type="slidenum">
              <a:rPr lang="en-US" smtClean="0"/>
              <a:t>‹#›</a:t>
            </a:fld>
            <a:endParaRPr lang="en-US" dirty="0"/>
          </a:p>
        </p:txBody>
      </p:sp>
      <p:pic>
        <p:nvPicPr>
          <p:cNvPr id="7" name="Picture 6">
            <a:extLst>
              <a:ext uri="{FF2B5EF4-FFF2-40B4-BE49-F238E27FC236}">
                <a16:creationId xmlns:a16="http://schemas.microsoft.com/office/drawing/2014/main" id="{09603780-4A9B-8635-3943-594A7AB3E036}"/>
              </a:ext>
            </a:extLst>
          </p:cNvPr>
          <p:cNvPicPr>
            <a:picLocks noChangeAspect="1"/>
          </p:cNvPicPr>
          <p:nvPr userDrawn="1"/>
        </p:nvPicPr>
        <p:blipFill>
          <a:blip r:embed="rId15"/>
          <a:stretch>
            <a:fillRect/>
          </a:stretch>
        </p:blipFill>
        <p:spPr>
          <a:xfrm>
            <a:off x="3452937" y="5765298"/>
            <a:ext cx="5157663" cy="652329"/>
          </a:xfrm>
          <a:prstGeom prst="rect">
            <a:avLst/>
          </a:prstGeom>
        </p:spPr>
      </p:pic>
      <p:pic>
        <p:nvPicPr>
          <p:cNvPr id="8" name="Picture 7">
            <a:extLst>
              <a:ext uri="{FF2B5EF4-FFF2-40B4-BE49-F238E27FC236}">
                <a16:creationId xmlns:a16="http://schemas.microsoft.com/office/drawing/2014/main" id="{B0481A6B-D09F-89CA-AA6D-68D9C027AA49}"/>
              </a:ext>
            </a:extLst>
          </p:cNvPr>
          <p:cNvPicPr>
            <a:picLocks noChangeAspect="1"/>
          </p:cNvPicPr>
          <p:nvPr userDrawn="1"/>
        </p:nvPicPr>
        <p:blipFill>
          <a:blip r:embed="rId16"/>
          <a:stretch>
            <a:fillRect/>
          </a:stretch>
        </p:blipFill>
        <p:spPr>
          <a:xfrm>
            <a:off x="0" y="6375781"/>
            <a:ext cx="12192000" cy="646176"/>
          </a:xfrm>
          <a:prstGeom prst="rect">
            <a:avLst/>
          </a:prstGeom>
        </p:spPr>
      </p:pic>
    </p:spTree>
    <p:extLst>
      <p:ext uri="{BB962C8B-B14F-4D97-AF65-F5344CB8AC3E}">
        <p14:creationId xmlns:p14="http://schemas.microsoft.com/office/powerpoint/2010/main" val="33695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fi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EA419-9C4E-54D6-4A80-561B887BE5D4}"/>
              </a:ext>
            </a:extLst>
          </p:cNvPr>
          <p:cNvPicPr>
            <a:picLocks noChangeAspect="1"/>
          </p:cNvPicPr>
          <p:nvPr/>
        </p:nvPicPr>
        <p:blipFill rotWithShape="1">
          <a:blip r:embed="rId2"/>
          <a:srcRect t="17750" b="6855"/>
          <a:stretch/>
        </p:blipFill>
        <p:spPr>
          <a:xfrm>
            <a:off x="0" y="2168013"/>
            <a:ext cx="12213290" cy="3572387"/>
          </a:xfrm>
          <a:prstGeom prst="rect">
            <a:avLst/>
          </a:prstGeom>
        </p:spPr>
      </p:pic>
      <p:sp>
        <p:nvSpPr>
          <p:cNvPr id="2" name="Title 1">
            <a:extLst>
              <a:ext uri="{FF2B5EF4-FFF2-40B4-BE49-F238E27FC236}">
                <a16:creationId xmlns:a16="http://schemas.microsoft.com/office/drawing/2014/main" id="{44B071E8-6112-67F7-00BD-6D6EF584E412}"/>
              </a:ext>
            </a:extLst>
          </p:cNvPr>
          <p:cNvSpPr>
            <a:spLocks noGrp="1"/>
          </p:cNvSpPr>
          <p:nvPr>
            <p:ph type="ctrTitle"/>
          </p:nvPr>
        </p:nvSpPr>
        <p:spPr>
          <a:xfrm>
            <a:off x="931607" y="224694"/>
            <a:ext cx="10328787" cy="1655762"/>
          </a:xfrm>
        </p:spPr>
        <p:txBody>
          <a:bodyPr>
            <a:noAutofit/>
          </a:bodyPr>
          <a:lstStyle/>
          <a:p>
            <a:r>
              <a:rPr lang="en-US" sz="4800" dirty="0">
                <a:solidFill>
                  <a:srgbClr val="939C3D"/>
                </a:solidFill>
                <a:latin typeface="Abril Fatface" panose="02000503000000020003" pitchFamily="50" charset="0"/>
                <a:ea typeface="Ebrima" panose="02000000000000000000" pitchFamily="2" charset="0"/>
                <a:cs typeface="Ebrima" panose="02000000000000000000" pitchFamily="2" charset="0"/>
              </a:rPr>
              <a:t>American Concrete Institute (ACI)</a:t>
            </a:r>
            <a:br>
              <a:rPr lang="en-US" sz="4800" dirty="0">
                <a:solidFill>
                  <a:srgbClr val="939C3D"/>
                </a:solidFill>
                <a:latin typeface="Abril Fatface" panose="02000503000000020003" pitchFamily="50" charset="0"/>
                <a:ea typeface="Ebrima" panose="02000000000000000000" pitchFamily="2" charset="0"/>
                <a:cs typeface="Ebrima" panose="02000000000000000000" pitchFamily="2" charset="0"/>
              </a:rPr>
            </a:br>
            <a:r>
              <a:rPr lang="en-US" sz="4800" dirty="0">
                <a:latin typeface="Abril Fatface" panose="02000503000000020003" pitchFamily="50" charset="0"/>
                <a:ea typeface="Ebrima" panose="02000000000000000000" pitchFamily="2" charset="0"/>
                <a:cs typeface="Ebrima" panose="02000000000000000000" pitchFamily="2" charset="0"/>
              </a:rPr>
              <a:t>A Brief Introduction</a:t>
            </a:r>
          </a:p>
        </p:txBody>
      </p:sp>
      <p:sp>
        <p:nvSpPr>
          <p:cNvPr id="3" name="Subtitle 2">
            <a:extLst>
              <a:ext uri="{FF2B5EF4-FFF2-40B4-BE49-F238E27FC236}">
                <a16:creationId xmlns:a16="http://schemas.microsoft.com/office/drawing/2014/main" id="{F158BC1B-0121-1147-3D0C-1C83FB841DC8}"/>
              </a:ext>
            </a:extLst>
          </p:cNvPr>
          <p:cNvSpPr>
            <a:spLocks noGrp="1"/>
          </p:cNvSpPr>
          <p:nvPr>
            <p:ph type="subTitle" idx="1"/>
          </p:nvPr>
        </p:nvSpPr>
        <p:spPr>
          <a:xfrm>
            <a:off x="0" y="3277456"/>
            <a:ext cx="12192000" cy="1378494"/>
          </a:xfrm>
          <a:solidFill>
            <a:srgbClr val="AFABAB">
              <a:alpha val="74902"/>
            </a:srgbClr>
          </a:solidFill>
        </p:spPr>
        <p:txBody>
          <a:bodyPr>
            <a:noAutofit/>
          </a:bodyPr>
          <a:lstStyle/>
          <a:p>
            <a:r>
              <a:rPr lang="en-US" sz="4400" dirty="0">
                <a:solidFill>
                  <a:schemeClr val="accent1">
                    <a:lumMod val="50000"/>
                  </a:schemeClr>
                </a:solidFill>
              </a:rPr>
              <a:t>Charles Nmai</a:t>
            </a:r>
          </a:p>
          <a:p>
            <a:r>
              <a:rPr lang="en-US" sz="4400" dirty="0">
                <a:solidFill>
                  <a:schemeClr val="accent1">
                    <a:lumMod val="50000"/>
                  </a:schemeClr>
                </a:solidFill>
              </a:rPr>
              <a:t>ACI President</a:t>
            </a:r>
          </a:p>
        </p:txBody>
      </p:sp>
    </p:spTree>
    <p:extLst>
      <p:ext uri="{BB962C8B-B14F-4D97-AF65-F5344CB8AC3E}">
        <p14:creationId xmlns:p14="http://schemas.microsoft.com/office/powerpoint/2010/main" val="337342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0854-FD1F-4B55-9DC3-BE0EC2A9F157}"/>
              </a:ext>
            </a:extLst>
          </p:cNvPr>
          <p:cNvSpPr>
            <a:spLocks noGrp="1"/>
          </p:cNvSpPr>
          <p:nvPr>
            <p:ph type="title"/>
          </p:nvPr>
        </p:nvSpPr>
        <p:spPr>
          <a:xfrm>
            <a:off x="462579" y="365125"/>
            <a:ext cx="10891221" cy="1325563"/>
          </a:xfrm>
        </p:spPr>
        <p:txBody>
          <a:bodyPr/>
          <a:lstStyle/>
          <a:p>
            <a:pPr marL="337820"/>
            <a:r>
              <a:rPr lang="en-US" dirty="0">
                <a:ea typeface="ＭＳ Ｐゴシック"/>
              </a:rPr>
              <a:t>NEU Vision</a:t>
            </a:r>
            <a:endParaRPr lang="en-US" dirty="0"/>
          </a:p>
        </p:txBody>
      </p:sp>
      <p:sp>
        <p:nvSpPr>
          <p:cNvPr id="3" name="Content Placeholder 2">
            <a:extLst>
              <a:ext uri="{FF2B5EF4-FFF2-40B4-BE49-F238E27FC236}">
                <a16:creationId xmlns:a16="http://schemas.microsoft.com/office/drawing/2014/main" id="{6A98BFD8-B48E-40AA-BF09-B1A0D25B507F}"/>
              </a:ext>
            </a:extLst>
          </p:cNvPr>
          <p:cNvSpPr>
            <a:spLocks noGrp="1"/>
          </p:cNvSpPr>
          <p:nvPr>
            <p:ph idx="1"/>
          </p:nvPr>
        </p:nvSpPr>
        <p:spPr>
          <a:xfrm>
            <a:off x="609600" y="1619151"/>
            <a:ext cx="10391775" cy="4267200"/>
          </a:xfrm>
        </p:spPr>
        <p:txBody>
          <a:bodyPr/>
          <a:lstStyle/>
          <a:p>
            <a:pPr marL="177800" indent="0">
              <a:buNone/>
            </a:pPr>
            <a:r>
              <a:rPr lang="en-US" dirty="0">
                <a:effectLst>
                  <a:outerShdw blurRad="38100" dist="38100" dir="2700000" algn="tl">
                    <a:srgbClr val="000000">
                      <a:alpha val="43137"/>
                    </a:srgbClr>
                  </a:outerShdw>
                </a:effectLst>
              </a:rPr>
              <a:t>The Center envisions a concrete industry where all stakeholders have </a:t>
            </a:r>
            <a:r>
              <a:rPr lang="en-US" b="1" u="sng" dirty="0">
                <a:solidFill>
                  <a:srgbClr val="FFFF00"/>
                </a:solidFill>
                <a:effectLst>
                  <a:outerShdw blurRad="38100" dist="38100" dir="2700000" algn="tl">
                    <a:srgbClr val="000000">
                      <a:alpha val="43137"/>
                    </a:srgbClr>
                  </a:outerShdw>
                </a:effectLst>
              </a:rPr>
              <a:t>access to technologies and the knowledge needed</a:t>
            </a:r>
            <a:r>
              <a:rPr lang="en-US" dirty="0">
                <a:solidFill>
                  <a:srgbClr val="FFFF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to effectively and safely produce and place carbon-neutral concrete and concrete products in the built environment. </a:t>
            </a:r>
          </a:p>
        </p:txBody>
      </p:sp>
      <p:pic>
        <p:nvPicPr>
          <p:cNvPr id="6" name="Picture 5" descr="Icon&#10;&#10;Description automatically generated">
            <a:extLst>
              <a:ext uri="{FF2B5EF4-FFF2-40B4-BE49-F238E27FC236}">
                <a16:creationId xmlns:a16="http://schemas.microsoft.com/office/drawing/2014/main" id="{5B088B10-B60F-4AA9-BB11-1959D47FA20C}"/>
              </a:ext>
            </a:extLst>
          </p:cNvPr>
          <p:cNvPicPr>
            <a:picLocks noChangeAspect="1"/>
          </p:cNvPicPr>
          <p:nvPr/>
        </p:nvPicPr>
        <p:blipFill rotWithShape="1">
          <a:blip r:embed="rId2">
            <a:extLst>
              <a:ext uri="{28A0092B-C50C-407E-A947-70E740481C1C}">
                <a14:useLocalDpi xmlns:a14="http://schemas.microsoft.com/office/drawing/2010/main" val="0"/>
              </a:ext>
            </a:extLst>
          </a:blip>
          <a:srcRect r="66026"/>
          <a:stretch/>
        </p:blipFill>
        <p:spPr bwMode="auto">
          <a:xfrm>
            <a:off x="8792528" y="3203090"/>
            <a:ext cx="2019300" cy="21247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859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544-94EC-49BD-8920-92B6E074D73D}"/>
              </a:ext>
            </a:extLst>
          </p:cNvPr>
          <p:cNvSpPr>
            <a:spLocks noGrp="1"/>
          </p:cNvSpPr>
          <p:nvPr>
            <p:ph type="title"/>
          </p:nvPr>
        </p:nvSpPr>
        <p:spPr>
          <a:xfrm>
            <a:off x="333486" y="3969"/>
            <a:ext cx="11858513" cy="1143000"/>
          </a:xfrm>
        </p:spPr>
        <p:txBody>
          <a:bodyPr>
            <a:noAutofit/>
          </a:bodyPr>
          <a:lstStyle/>
          <a:p>
            <a:r>
              <a:rPr lang="en-US" dirty="0"/>
              <a:t>Center of Excellence on Carbon-Neutral Concrete</a:t>
            </a:r>
          </a:p>
        </p:txBody>
      </p:sp>
      <p:sp>
        <p:nvSpPr>
          <p:cNvPr id="3" name="Content Placeholder 2">
            <a:extLst>
              <a:ext uri="{FF2B5EF4-FFF2-40B4-BE49-F238E27FC236}">
                <a16:creationId xmlns:a16="http://schemas.microsoft.com/office/drawing/2014/main" id="{E134EC82-39CD-493F-8551-DCB0D54A8191}"/>
              </a:ext>
            </a:extLst>
          </p:cNvPr>
          <p:cNvSpPr>
            <a:spLocks noGrp="1"/>
          </p:cNvSpPr>
          <p:nvPr>
            <p:ph idx="1"/>
          </p:nvPr>
        </p:nvSpPr>
        <p:spPr>
          <a:xfrm>
            <a:off x="166750" y="1545126"/>
            <a:ext cx="11722417" cy="4455624"/>
          </a:xfrm>
        </p:spPr>
        <p:txBody>
          <a:bodyPr/>
          <a:lstStyle/>
          <a:p>
            <a:pPr marL="177800" indent="0">
              <a:spcBef>
                <a:spcPts val="0"/>
              </a:spcBef>
              <a:spcAft>
                <a:spcPts val="1800"/>
              </a:spcAft>
              <a:buNone/>
            </a:pPr>
            <a:r>
              <a:rPr lang="en-US" dirty="0"/>
              <a:t>Core functions will include:</a:t>
            </a:r>
          </a:p>
          <a:p>
            <a:pPr marL="690563" lvl="1" indent="-457200">
              <a:spcBef>
                <a:spcPts val="0"/>
              </a:spcBef>
              <a:spcAft>
                <a:spcPts val="600"/>
              </a:spcAft>
              <a:buClr>
                <a:schemeClr val="bg1"/>
              </a:buClr>
              <a:buFont typeface="+mj-lt"/>
              <a:buAutoNum type="arabicPeriod"/>
            </a:pPr>
            <a:r>
              <a:rPr lang="en-US" sz="2400" dirty="0"/>
              <a:t>Technology acceleration</a:t>
            </a:r>
          </a:p>
          <a:p>
            <a:pPr marL="690563" lvl="1" indent="-457200">
              <a:spcBef>
                <a:spcPts val="0"/>
              </a:spcBef>
              <a:spcAft>
                <a:spcPts val="600"/>
              </a:spcAft>
              <a:buClr>
                <a:schemeClr val="bg1"/>
              </a:buClr>
              <a:buFont typeface="+mj-lt"/>
              <a:buAutoNum type="arabicPeriod"/>
            </a:pPr>
            <a:r>
              <a:rPr lang="en-US" sz="2400" dirty="0"/>
              <a:t>Coordination with ACI Committees</a:t>
            </a:r>
          </a:p>
          <a:p>
            <a:pPr marL="690563" lvl="1" indent="-457200">
              <a:spcBef>
                <a:spcPts val="0"/>
              </a:spcBef>
              <a:spcAft>
                <a:spcPts val="600"/>
              </a:spcAft>
              <a:buClr>
                <a:schemeClr val="bg1"/>
              </a:buClr>
              <a:buFont typeface="+mj-lt"/>
              <a:buAutoNum type="arabicPeriod"/>
            </a:pPr>
            <a:r>
              <a:rPr lang="en-US" sz="2400" dirty="0"/>
              <a:t>Technology Transfer &amp; Professional Development</a:t>
            </a:r>
          </a:p>
          <a:p>
            <a:pPr marL="690563" lvl="1" indent="-457200">
              <a:spcBef>
                <a:spcPts val="0"/>
              </a:spcBef>
              <a:spcAft>
                <a:spcPts val="600"/>
              </a:spcAft>
              <a:buClr>
                <a:schemeClr val="bg1"/>
              </a:buClr>
              <a:buFont typeface="+mj-lt"/>
              <a:buAutoNum type="arabicPeriod"/>
            </a:pPr>
            <a:r>
              <a:rPr lang="en-US" sz="2400" b="1" u="sng" dirty="0">
                <a:effectLst>
                  <a:outerShdw blurRad="38100" dist="38100" dir="2700000" algn="tl">
                    <a:srgbClr val="000000">
                      <a:alpha val="43137"/>
                    </a:srgbClr>
                  </a:outerShdw>
                </a:effectLst>
              </a:rPr>
              <a:t>Technology Assessment &amp; Validation</a:t>
            </a:r>
          </a:p>
          <a:p>
            <a:pPr marL="690563" lvl="1" indent="-457200">
              <a:spcBef>
                <a:spcPts val="0"/>
              </a:spcBef>
              <a:spcAft>
                <a:spcPts val="600"/>
              </a:spcAft>
              <a:buClr>
                <a:schemeClr val="bg1"/>
              </a:buClr>
              <a:buFont typeface="+mj-lt"/>
              <a:buAutoNum type="arabicPeriod"/>
            </a:pPr>
            <a:r>
              <a:rPr lang="en-US" sz="2400" dirty="0"/>
              <a:t>Research</a:t>
            </a:r>
          </a:p>
          <a:p>
            <a:pPr marL="690563" lvl="1" indent="-457200">
              <a:spcBef>
                <a:spcPts val="0"/>
              </a:spcBef>
              <a:spcAft>
                <a:spcPts val="600"/>
              </a:spcAft>
              <a:buClr>
                <a:schemeClr val="bg1"/>
              </a:buClr>
              <a:buFont typeface="+mj-lt"/>
              <a:buAutoNum type="arabicPeriod"/>
            </a:pPr>
            <a:r>
              <a:rPr lang="en-US" sz="2400" dirty="0"/>
              <a:t>Advocacy &amp; Technical Support</a:t>
            </a:r>
          </a:p>
          <a:p>
            <a:pPr marL="690563" lvl="1" indent="-457200">
              <a:spcBef>
                <a:spcPts val="0"/>
              </a:spcBef>
              <a:spcAft>
                <a:spcPts val="600"/>
              </a:spcAft>
              <a:buClr>
                <a:schemeClr val="bg1"/>
              </a:buClr>
              <a:buFont typeface="+mj-lt"/>
              <a:buAutoNum type="arabicPeriod"/>
            </a:pPr>
            <a:r>
              <a:rPr lang="en-US" sz="2400" dirty="0"/>
              <a:t>International &amp; Student Outreach</a:t>
            </a:r>
          </a:p>
          <a:p>
            <a:pPr marL="690563" lvl="1" indent="-457200">
              <a:spcBef>
                <a:spcPts val="0"/>
              </a:spcBef>
              <a:spcAft>
                <a:spcPts val="600"/>
              </a:spcAft>
              <a:buClr>
                <a:schemeClr val="bg1"/>
              </a:buClr>
              <a:buFont typeface="+mj-lt"/>
              <a:buAutoNum type="arabicPeriod"/>
            </a:pPr>
            <a:r>
              <a:rPr lang="en-US" sz="2400" b="1" i="1" dirty="0">
                <a:solidFill>
                  <a:srgbClr val="FFFF00"/>
                </a:solidFill>
                <a:effectLst>
                  <a:outerShdw blurRad="38100" dist="38100" dir="2700000" algn="tl">
                    <a:srgbClr val="000000">
                      <a:alpha val="43137"/>
                    </a:srgbClr>
                  </a:outerShdw>
                </a:effectLst>
              </a:rPr>
              <a:t>Change the Concrete Construction Culture</a:t>
            </a:r>
          </a:p>
          <a:p>
            <a:pPr marL="233363" lvl="1" indent="0">
              <a:spcBef>
                <a:spcPts val="0"/>
              </a:spcBef>
              <a:spcAft>
                <a:spcPts val="600"/>
              </a:spcAft>
              <a:buClr>
                <a:schemeClr val="tx1"/>
              </a:buClr>
              <a:buNone/>
            </a:pPr>
            <a:endParaRPr lang="en-US" sz="2400" dirty="0"/>
          </a:p>
        </p:txBody>
      </p:sp>
      <p:grpSp>
        <p:nvGrpSpPr>
          <p:cNvPr id="10" name="Group 9">
            <a:extLst>
              <a:ext uri="{FF2B5EF4-FFF2-40B4-BE49-F238E27FC236}">
                <a16:creationId xmlns:a16="http://schemas.microsoft.com/office/drawing/2014/main" id="{94E38D77-6B93-498A-BF61-FF9F4E430D12}"/>
              </a:ext>
            </a:extLst>
          </p:cNvPr>
          <p:cNvGrpSpPr/>
          <p:nvPr/>
        </p:nvGrpSpPr>
        <p:grpSpPr>
          <a:xfrm>
            <a:off x="8266379" y="1434678"/>
            <a:ext cx="3791171" cy="4351984"/>
            <a:chOff x="8266379" y="1434678"/>
            <a:chExt cx="3791171" cy="4351984"/>
          </a:xfrm>
        </p:grpSpPr>
        <p:pic>
          <p:nvPicPr>
            <p:cNvPr id="5" name="Picture 4" descr="Map&#10;&#10;Description automatically generated">
              <a:extLst>
                <a:ext uri="{FF2B5EF4-FFF2-40B4-BE49-F238E27FC236}">
                  <a16:creationId xmlns:a16="http://schemas.microsoft.com/office/drawing/2014/main" id="{B7B36B6F-78B5-42ED-A4ED-908C58B9B5F2}"/>
                </a:ext>
              </a:extLst>
            </p:cNvPr>
            <p:cNvPicPr>
              <a:picLocks noChangeAspect="1"/>
            </p:cNvPicPr>
            <p:nvPr/>
          </p:nvPicPr>
          <p:blipFill>
            <a:blip r:embed="rId3"/>
            <a:stretch>
              <a:fillRect/>
            </a:stretch>
          </p:blipFill>
          <p:spPr>
            <a:xfrm>
              <a:off x="8286043" y="3647768"/>
              <a:ext cx="3771507" cy="2138894"/>
            </a:xfrm>
            <a:prstGeom prst="rect">
              <a:avLst/>
            </a:prstGeom>
            <a:ln>
              <a:solidFill>
                <a:schemeClr val="accent1"/>
              </a:solidFill>
            </a:ln>
          </p:spPr>
        </p:pic>
        <p:pic>
          <p:nvPicPr>
            <p:cNvPr id="7" name="Picture 6">
              <a:extLst>
                <a:ext uri="{FF2B5EF4-FFF2-40B4-BE49-F238E27FC236}">
                  <a16:creationId xmlns:a16="http://schemas.microsoft.com/office/drawing/2014/main" id="{2E90C90B-7F7C-4849-8277-594C38D86FFB}"/>
                </a:ext>
              </a:extLst>
            </p:cNvPr>
            <p:cNvPicPr>
              <a:picLocks noChangeAspect="1"/>
            </p:cNvPicPr>
            <p:nvPr/>
          </p:nvPicPr>
          <p:blipFill>
            <a:blip r:embed="rId4"/>
            <a:srcRect/>
            <a:stretch/>
          </p:blipFill>
          <p:spPr>
            <a:xfrm>
              <a:off x="9460797" y="1434678"/>
              <a:ext cx="2564453" cy="2045753"/>
            </a:xfrm>
            <a:prstGeom prst="rect">
              <a:avLst/>
            </a:prstGeom>
            <a:ln>
              <a:solidFill>
                <a:schemeClr val="accent1"/>
              </a:solidFill>
            </a:ln>
          </p:spPr>
        </p:pic>
        <p:pic>
          <p:nvPicPr>
            <p:cNvPr id="8" name="Picture 7" descr="Logo, company name&#10;&#10;Description automatically generated">
              <a:extLst>
                <a:ext uri="{FF2B5EF4-FFF2-40B4-BE49-F238E27FC236}">
                  <a16:creationId xmlns:a16="http://schemas.microsoft.com/office/drawing/2014/main" id="{897A91F7-F084-48A0-AB6A-D1F534E4F70B}"/>
                </a:ext>
              </a:extLst>
            </p:cNvPr>
            <p:cNvPicPr>
              <a:picLocks noChangeAspect="1"/>
            </p:cNvPicPr>
            <p:nvPr/>
          </p:nvPicPr>
          <p:blipFill>
            <a:blip r:embed="rId5"/>
            <a:stretch>
              <a:fillRect/>
            </a:stretch>
          </p:blipFill>
          <p:spPr>
            <a:xfrm>
              <a:off x="8266379" y="2495252"/>
              <a:ext cx="1082831" cy="990551"/>
            </a:xfrm>
            <a:prstGeom prst="rect">
              <a:avLst/>
            </a:prstGeom>
            <a:ln>
              <a:solidFill>
                <a:schemeClr val="accent1"/>
              </a:solidFill>
            </a:ln>
          </p:spPr>
        </p:pic>
        <p:pic>
          <p:nvPicPr>
            <p:cNvPr id="9" name="Picture 8" descr="Logo, company name&#10;&#10;Description automatically generated">
              <a:extLst>
                <a:ext uri="{FF2B5EF4-FFF2-40B4-BE49-F238E27FC236}">
                  <a16:creationId xmlns:a16="http://schemas.microsoft.com/office/drawing/2014/main" id="{D41D59FF-92FA-449E-AC4B-E907F4AF5D2D}"/>
                </a:ext>
              </a:extLst>
            </p:cNvPr>
            <p:cNvPicPr>
              <a:picLocks noChangeAspect="1"/>
            </p:cNvPicPr>
            <p:nvPr/>
          </p:nvPicPr>
          <p:blipFill>
            <a:blip r:embed="rId6"/>
            <a:stretch>
              <a:fillRect/>
            </a:stretch>
          </p:blipFill>
          <p:spPr>
            <a:xfrm>
              <a:off x="8266379" y="1438135"/>
              <a:ext cx="1084724" cy="990551"/>
            </a:xfrm>
            <a:prstGeom prst="rect">
              <a:avLst/>
            </a:prstGeom>
            <a:ln>
              <a:solidFill>
                <a:schemeClr val="accent1"/>
              </a:solidFill>
            </a:ln>
          </p:spPr>
        </p:pic>
      </p:grpSp>
    </p:spTree>
    <p:extLst>
      <p:ext uri="{BB962C8B-B14F-4D97-AF65-F5344CB8AC3E}">
        <p14:creationId xmlns:p14="http://schemas.microsoft.com/office/powerpoint/2010/main" val="1377737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0854-FD1F-4B55-9DC3-BE0EC2A9F157}"/>
              </a:ext>
            </a:extLst>
          </p:cNvPr>
          <p:cNvSpPr>
            <a:spLocks noGrp="1"/>
          </p:cNvSpPr>
          <p:nvPr>
            <p:ph type="title"/>
          </p:nvPr>
        </p:nvSpPr>
        <p:spPr>
          <a:xfrm>
            <a:off x="609600" y="0"/>
            <a:ext cx="11582400" cy="1143000"/>
          </a:xfrm>
        </p:spPr>
        <p:txBody>
          <a:bodyPr/>
          <a:lstStyle/>
          <a:p>
            <a:pPr marL="337820"/>
            <a:r>
              <a:rPr lang="en-US" dirty="0">
                <a:ea typeface="ＭＳ Ｐゴシック"/>
              </a:rPr>
              <a:t>NEU Sponsors and Partners</a:t>
            </a:r>
            <a:endParaRPr lang="en-US" dirty="0"/>
          </a:p>
        </p:txBody>
      </p:sp>
      <p:sp>
        <p:nvSpPr>
          <p:cNvPr id="3" name="Content Placeholder 2">
            <a:extLst>
              <a:ext uri="{FF2B5EF4-FFF2-40B4-BE49-F238E27FC236}">
                <a16:creationId xmlns:a16="http://schemas.microsoft.com/office/drawing/2014/main" id="{6A98BFD8-B48E-40AA-BF09-B1A0D25B507F}"/>
              </a:ext>
            </a:extLst>
          </p:cNvPr>
          <p:cNvSpPr>
            <a:spLocks noGrp="1"/>
          </p:cNvSpPr>
          <p:nvPr>
            <p:ph idx="1"/>
          </p:nvPr>
        </p:nvSpPr>
        <p:spPr>
          <a:xfrm>
            <a:off x="609600" y="1061477"/>
            <a:ext cx="10972800" cy="4735046"/>
          </a:xfrm>
        </p:spPr>
        <p:txBody>
          <a:bodyPr>
            <a:normAutofit lnSpcReduction="10000"/>
          </a:bodyPr>
          <a:lstStyle/>
          <a:p>
            <a:pPr marL="571500">
              <a:spcBef>
                <a:spcPts val="0"/>
              </a:spcBef>
              <a:spcAft>
                <a:spcPts val="600"/>
              </a:spcAft>
            </a:pPr>
            <a:r>
              <a:rPr lang="en-US" sz="2600" dirty="0">
                <a:effectLst>
                  <a:outerShdw blurRad="38100" dist="38100" dir="2700000" algn="tl">
                    <a:srgbClr val="000000">
                      <a:alpha val="43137"/>
                    </a:srgbClr>
                  </a:outerShdw>
                </a:effectLst>
                <a:ea typeface="ＭＳ Ｐゴシック"/>
                <a:cs typeface="Arial"/>
              </a:rPr>
              <a:t>Owners and Developers</a:t>
            </a:r>
            <a:endParaRPr lang="en-US" sz="2600" dirty="0">
              <a:effectLst>
                <a:outerShdw blurRad="38100" dist="38100" dir="2700000" algn="tl">
                  <a:srgbClr val="000000">
                    <a:alpha val="43137"/>
                  </a:srgbClr>
                </a:outerShdw>
              </a:effectLst>
              <a:ea typeface="ＭＳ Ｐゴシック"/>
            </a:endParaRPr>
          </a:p>
          <a:p>
            <a:pPr marL="571500">
              <a:spcBef>
                <a:spcPts val="0"/>
              </a:spcBef>
              <a:spcAft>
                <a:spcPts val="600"/>
              </a:spcAft>
            </a:pPr>
            <a:r>
              <a:rPr lang="en-US" sz="2600" dirty="0">
                <a:effectLst>
                  <a:outerShdw blurRad="38100" dist="38100" dir="2700000" algn="tl">
                    <a:srgbClr val="000000">
                      <a:alpha val="43137"/>
                    </a:srgbClr>
                  </a:outerShdw>
                </a:effectLst>
                <a:ea typeface="+mn-lt"/>
                <a:cs typeface="+mn-lt"/>
              </a:rPr>
              <a:t>Standards development organizations (SDOs)</a:t>
            </a:r>
            <a:endParaRPr lang="en-US" sz="2600" dirty="0">
              <a:effectLst>
                <a:outerShdw blurRad="38100" dist="38100" dir="2700000" algn="tl">
                  <a:srgbClr val="000000">
                    <a:alpha val="43137"/>
                  </a:srgbClr>
                </a:outerShdw>
              </a:effectLst>
              <a:ea typeface="ＭＳ Ｐゴシック"/>
              <a:cs typeface="+mn-lt"/>
            </a:endParaRPr>
          </a:p>
          <a:p>
            <a:pPr marL="571500">
              <a:spcBef>
                <a:spcPts val="0"/>
              </a:spcBef>
              <a:spcAft>
                <a:spcPts val="600"/>
              </a:spcAft>
            </a:pPr>
            <a:r>
              <a:rPr lang="en-US" sz="2600" dirty="0">
                <a:effectLst>
                  <a:outerShdw blurRad="38100" dist="38100" dir="2700000" algn="tl">
                    <a:srgbClr val="000000">
                      <a:alpha val="43137"/>
                    </a:srgbClr>
                  </a:outerShdw>
                </a:effectLst>
                <a:ea typeface="+mn-lt"/>
                <a:cs typeface="+mn-lt"/>
              </a:rPr>
              <a:t>Government agencies involved in standards-setting and adoption, construction, environmental protection, or workforce development </a:t>
            </a:r>
          </a:p>
          <a:p>
            <a:pPr marL="571500">
              <a:spcBef>
                <a:spcPts val="0"/>
              </a:spcBef>
              <a:spcAft>
                <a:spcPts val="600"/>
              </a:spcAft>
            </a:pPr>
            <a:r>
              <a:rPr lang="en-US" sz="2600" dirty="0">
                <a:effectLst>
                  <a:outerShdw blurRad="38100" dist="38100" dir="2700000" algn="tl">
                    <a:srgbClr val="000000">
                      <a:alpha val="43137"/>
                    </a:srgbClr>
                  </a:outerShdw>
                </a:effectLst>
                <a:ea typeface="+mn-lt"/>
                <a:cs typeface="+mn-lt"/>
              </a:rPr>
              <a:t>Environmentally focused non-governmental organizations (NGOs)</a:t>
            </a:r>
          </a:p>
          <a:p>
            <a:pPr marL="571500">
              <a:spcBef>
                <a:spcPts val="0"/>
              </a:spcBef>
              <a:spcAft>
                <a:spcPts val="600"/>
              </a:spcAft>
            </a:pPr>
            <a:r>
              <a:rPr lang="en-US" sz="2600" dirty="0">
                <a:effectLst>
                  <a:outerShdw blurRad="38100" dist="38100" dir="2700000" algn="tl">
                    <a:srgbClr val="000000">
                      <a:alpha val="43137"/>
                    </a:srgbClr>
                  </a:outerShdw>
                </a:effectLst>
                <a:ea typeface="+mn-lt"/>
                <a:cs typeface="+mn-lt"/>
              </a:rPr>
              <a:t>Technical societies/institutes </a:t>
            </a:r>
          </a:p>
          <a:p>
            <a:pPr marL="571500">
              <a:spcBef>
                <a:spcPts val="0"/>
              </a:spcBef>
              <a:spcAft>
                <a:spcPts val="600"/>
              </a:spcAft>
            </a:pPr>
            <a:r>
              <a:rPr lang="en-US" sz="2600" dirty="0">
                <a:effectLst>
                  <a:outerShdw blurRad="38100" dist="38100" dir="2700000" algn="tl">
                    <a:srgbClr val="000000">
                      <a:alpha val="43137"/>
                    </a:srgbClr>
                  </a:outerShdw>
                </a:effectLst>
                <a:ea typeface="+mn-lt"/>
                <a:cs typeface="+mn-lt"/>
              </a:rPr>
              <a:t>Universities/research centers/training centers/trade schools</a:t>
            </a:r>
          </a:p>
          <a:p>
            <a:pPr marL="571500">
              <a:spcBef>
                <a:spcPts val="0"/>
              </a:spcBef>
              <a:spcAft>
                <a:spcPts val="600"/>
              </a:spcAft>
            </a:pPr>
            <a:r>
              <a:rPr lang="en-US" sz="2600" dirty="0">
                <a:effectLst>
                  <a:outerShdw blurRad="38100" dist="38100" dir="2700000" algn="tl">
                    <a:srgbClr val="000000">
                      <a:alpha val="43137"/>
                    </a:srgbClr>
                  </a:outerShdw>
                </a:effectLst>
                <a:ea typeface="+mn-lt"/>
                <a:cs typeface="+mn-lt"/>
              </a:rPr>
              <a:t>Architects/engineers/designers</a:t>
            </a:r>
            <a:endParaRPr lang="en-US" sz="2600" dirty="0">
              <a:effectLst>
                <a:outerShdw blurRad="38100" dist="38100" dir="2700000" algn="tl">
                  <a:srgbClr val="000000">
                    <a:alpha val="43137"/>
                  </a:srgbClr>
                </a:outerShdw>
              </a:effectLst>
              <a:ea typeface="ＭＳ Ｐゴシック"/>
            </a:endParaRPr>
          </a:p>
          <a:p>
            <a:pPr marL="571500">
              <a:spcBef>
                <a:spcPts val="0"/>
              </a:spcBef>
              <a:spcAft>
                <a:spcPts val="600"/>
              </a:spcAft>
            </a:pPr>
            <a:r>
              <a:rPr lang="en-US" sz="2600" dirty="0">
                <a:effectLst>
                  <a:outerShdw blurRad="38100" dist="38100" dir="2700000" algn="tl">
                    <a:srgbClr val="000000">
                      <a:alpha val="43137"/>
                    </a:srgbClr>
                  </a:outerShdw>
                </a:effectLst>
                <a:ea typeface="ＭＳ Ｐゴシック"/>
              </a:rPr>
              <a:t>Cement Producers </a:t>
            </a:r>
            <a:endParaRPr lang="en-US" sz="2600" dirty="0"/>
          </a:p>
          <a:p>
            <a:pPr marL="571500">
              <a:spcBef>
                <a:spcPts val="0"/>
              </a:spcBef>
              <a:spcAft>
                <a:spcPts val="600"/>
              </a:spcAft>
            </a:pPr>
            <a:r>
              <a:rPr lang="en-US" sz="2600" dirty="0">
                <a:effectLst>
                  <a:outerShdw blurRad="38100" dist="38100" dir="2700000" algn="tl">
                    <a:srgbClr val="000000">
                      <a:alpha val="43137"/>
                    </a:srgbClr>
                  </a:outerShdw>
                </a:effectLst>
              </a:rPr>
              <a:t>Ready mixed concrete producers </a:t>
            </a:r>
          </a:p>
          <a:p>
            <a:pPr marL="571500">
              <a:spcBef>
                <a:spcPts val="0"/>
              </a:spcBef>
              <a:spcAft>
                <a:spcPts val="600"/>
              </a:spcAft>
            </a:pPr>
            <a:r>
              <a:rPr lang="en-US" sz="2600" dirty="0">
                <a:effectLst>
                  <a:outerShdw blurRad="38100" dist="38100" dir="2700000" algn="tl">
                    <a:srgbClr val="000000">
                      <a:alpha val="43137"/>
                    </a:srgbClr>
                  </a:outerShdw>
                </a:effectLst>
                <a:ea typeface="ＭＳ Ｐゴシック"/>
              </a:rPr>
              <a:t>Manufacturers of concrete products </a:t>
            </a:r>
            <a:endParaRPr lang="en-US" sz="2600" dirty="0">
              <a:effectLst>
                <a:outerShdw blurRad="38100" dist="38100" dir="2700000" algn="tl">
                  <a:srgbClr val="000000">
                    <a:alpha val="43137"/>
                  </a:srgbClr>
                </a:outerShdw>
              </a:effectLst>
              <a:cs typeface="Arial"/>
            </a:endParaRPr>
          </a:p>
          <a:p>
            <a:pPr marL="571500">
              <a:spcBef>
                <a:spcPts val="0"/>
              </a:spcBef>
              <a:spcAft>
                <a:spcPts val="600"/>
              </a:spcAft>
            </a:pPr>
            <a:r>
              <a:rPr lang="en-US" sz="2600" dirty="0">
                <a:effectLst>
                  <a:outerShdw blurRad="38100" dist="38100" dir="2700000" algn="tl">
                    <a:srgbClr val="000000">
                      <a:alpha val="43137"/>
                    </a:srgbClr>
                  </a:outerShdw>
                </a:effectLst>
                <a:ea typeface="ＭＳ Ｐゴシック"/>
              </a:rPr>
              <a:t>Construction companies </a:t>
            </a:r>
            <a:endParaRPr lang="en-US" sz="2600" dirty="0">
              <a:effectLst>
                <a:outerShdw blurRad="38100" dist="38100" dir="2700000" algn="tl">
                  <a:srgbClr val="000000">
                    <a:alpha val="43137"/>
                  </a:srgbClr>
                </a:outerShdw>
              </a:effectLst>
              <a:cs typeface="Arial"/>
            </a:endParaRPr>
          </a:p>
          <a:p>
            <a:pPr marL="571500">
              <a:spcBef>
                <a:spcPts val="0"/>
              </a:spcBef>
              <a:spcAft>
                <a:spcPts val="600"/>
              </a:spcAft>
            </a:pPr>
            <a:endParaRPr lang="en-US" sz="2000" dirty="0">
              <a:effectLst>
                <a:outerShdw blurRad="38100" dist="38100" dir="2700000" algn="tl">
                  <a:srgbClr val="000000">
                    <a:alpha val="43137"/>
                  </a:srgbClr>
                </a:outerShdw>
              </a:effectLst>
              <a:cs typeface="Arial"/>
            </a:endParaRPr>
          </a:p>
          <a:p>
            <a:pPr marL="571500">
              <a:spcBef>
                <a:spcPts val="0"/>
              </a:spcBef>
              <a:spcAft>
                <a:spcPts val="600"/>
              </a:spcAft>
            </a:pPr>
            <a:endParaRPr lang="en-US" sz="2000" dirty="0">
              <a:effectLst>
                <a:outerShdw blurRad="38100" dist="38100" dir="2700000" algn="tl">
                  <a:srgbClr val="000000">
                    <a:alpha val="43137"/>
                  </a:srgbClr>
                </a:outerShdw>
              </a:effectLst>
              <a:cs typeface="Arial"/>
            </a:endParaRPr>
          </a:p>
        </p:txBody>
      </p:sp>
    </p:spTree>
    <p:extLst>
      <p:ext uri="{BB962C8B-B14F-4D97-AF65-F5344CB8AC3E}">
        <p14:creationId xmlns:p14="http://schemas.microsoft.com/office/powerpoint/2010/main" val="39961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E5ED404-917A-F161-7611-B007A5B482CC}"/>
              </a:ext>
            </a:extLst>
          </p:cNvPr>
          <p:cNvSpPr/>
          <p:nvPr/>
        </p:nvSpPr>
        <p:spPr>
          <a:xfrm>
            <a:off x="10361981" y="4380001"/>
            <a:ext cx="1455076" cy="1080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80854-FD1F-4B55-9DC3-BE0EC2A9F157}"/>
              </a:ext>
            </a:extLst>
          </p:cNvPr>
          <p:cNvSpPr>
            <a:spLocks noGrp="1"/>
          </p:cNvSpPr>
          <p:nvPr>
            <p:ph type="title"/>
          </p:nvPr>
        </p:nvSpPr>
        <p:spPr>
          <a:xfrm>
            <a:off x="0" y="0"/>
            <a:ext cx="12192000" cy="1143000"/>
          </a:xfrm>
        </p:spPr>
        <p:txBody>
          <a:bodyPr/>
          <a:lstStyle/>
          <a:p>
            <a:pPr marL="337820"/>
            <a:r>
              <a:rPr lang="en-US" dirty="0">
                <a:ea typeface="ＭＳ Ｐゴシック"/>
              </a:rPr>
              <a:t>Current NEU Partners</a:t>
            </a:r>
          </a:p>
        </p:txBody>
      </p:sp>
      <p:sp>
        <p:nvSpPr>
          <p:cNvPr id="10" name="Google Shape;209;p21">
            <a:extLst>
              <a:ext uri="{FF2B5EF4-FFF2-40B4-BE49-F238E27FC236}">
                <a16:creationId xmlns:a16="http://schemas.microsoft.com/office/drawing/2014/main" id="{D0DF2743-832C-4DFB-9911-8C7E62B6045D}"/>
              </a:ext>
            </a:extLst>
          </p:cNvPr>
          <p:cNvSpPr txBox="1">
            <a:spLocks/>
          </p:cNvSpPr>
          <p:nvPr/>
        </p:nvSpPr>
        <p:spPr>
          <a:xfrm>
            <a:off x="438852" y="1441228"/>
            <a:ext cx="4017015" cy="569047"/>
          </a:xfrm>
          <a:prstGeom prst="rect">
            <a:avLst/>
          </a:prstGeom>
          <a:solidFill>
            <a:srgbClr val="92D050"/>
          </a:solidFill>
          <a:ln>
            <a:solidFill>
              <a:schemeClr val="tx1"/>
            </a:solidFill>
          </a:ln>
          <a:scene3d>
            <a:camera prst="orthographicFront"/>
            <a:lightRig rig="threePt" dir="t"/>
          </a:scene3d>
          <a:sp3d>
            <a:bevelT w="114300" prst="artDeco"/>
          </a:sp3d>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marL="0" indent="0" algn="ctr" defTabSz="1219170">
              <a:spcBef>
                <a:spcPts val="0"/>
              </a:spcBef>
              <a:buClr>
                <a:srgbClr val="A6D683"/>
              </a:buClr>
              <a:buNone/>
              <a:defRPr/>
            </a:pPr>
            <a:r>
              <a:rPr lang="en-US" sz="3200" b="1" kern="0" dirty="0">
                <a:solidFill>
                  <a:srgbClr val="00001A"/>
                </a:solidFill>
                <a:latin typeface="Calibri" panose="020F0502020204030204" pitchFamily="34" charset="0"/>
                <a:ea typeface="Calibri" panose="020F0502020204030204" pitchFamily="34" charset="0"/>
              </a:rPr>
              <a:t>Sustaining Members</a:t>
            </a:r>
            <a:endParaRPr lang="en-US" sz="2667" kern="0" dirty="0">
              <a:solidFill>
                <a:srgbClr val="00001A"/>
              </a:solidFill>
            </a:endParaRPr>
          </a:p>
        </p:txBody>
      </p:sp>
      <p:sp>
        <p:nvSpPr>
          <p:cNvPr id="11" name="Google Shape;209;p21">
            <a:extLst>
              <a:ext uri="{FF2B5EF4-FFF2-40B4-BE49-F238E27FC236}">
                <a16:creationId xmlns:a16="http://schemas.microsoft.com/office/drawing/2014/main" id="{2988A84C-E51D-4BAB-90F2-A571F0652A85}"/>
              </a:ext>
            </a:extLst>
          </p:cNvPr>
          <p:cNvSpPr txBox="1">
            <a:spLocks/>
          </p:cNvSpPr>
          <p:nvPr/>
        </p:nvSpPr>
        <p:spPr>
          <a:xfrm>
            <a:off x="454820" y="2639337"/>
            <a:ext cx="4017016" cy="569048"/>
          </a:xfrm>
          <a:prstGeom prst="rect">
            <a:avLst/>
          </a:prstGeom>
          <a:solidFill>
            <a:srgbClr val="92D050"/>
          </a:solidFill>
          <a:ln>
            <a:solidFill>
              <a:schemeClr val="tx1"/>
            </a:solidFill>
          </a:ln>
          <a:scene3d>
            <a:camera prst="orthographicFront"/>
            <a:lightRig rig="threePt" dir="t"/>
          </a:scene3d>
          <a:sp3d>
            <a:bevelT w="114300" prst="artDeco"/>
          </a:sp3d>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marL="0" indent="0" algn="ctr" defTabSz="1219170">
              <a:spcBef>
                <a:spcPts val="0"/>
              </a:spcBef>
              <a:buClr>
                <a:srgbClr val="A6D683"/>
              </a:buClr>
              <a:buNone/>
              <a:defRPr/>
            </a:pPr>
            <a:r>
              <a:rPr lang="en-US" sz="3200" b="1" kern="0" dirty="0">
                <a:solidFill>
                  <a:srgbClr val="00001A"/>
                </a:solidFill>
                <a:latin typeface="Calibri" panose="020F0502020204030204" pitchFamily="34" charset="0"/>
                <a:ea typeface="Calibri" panose="020F0502020204030204" pitchFamily="34" charset="0"/>
              </a:rPr>
              <a:t>Supporting Members</a:t>
            </a:r>
            <a:endParaRPr lang="en-US" sz="2667" kern="0" dirty="0">
              <a:solidFill>
                <a:srgbClr val="00001A"/>
              </a:solidFill>
            </a:endParaRPr>
          </a:p>
        </p:txBody>
      </p:sp>
      <p:sp>
        <p:nvSpPr>
          <p:cNvPr id="12" name="Google Shape;209;p21">
            <a:extLst>
              <a:ext uri="{FF2B5EF4-FFF2-40B4-BE49-F238E27FC236}">
                <a16:creationId xmlns:a16="http://schemas.microsoft.com/office/drawing/2014/main" id="{FA567134-F86D-4782-9FDF-8E6415993DD1}"/>
              </a:ext>
            </a:extLst>
          </p:cNvPr>
          <p:cNvSpPr txBox="1">
            <a:spLocks/>
          </p:cNvSpPr>
          <p:nvPr/>
        </p:nvSpPr>
        <p:spPr>
          <a:xfrm>
            <a:off x="438852" y="3716526"/>
            <a:ext cx="4032984" cy="601224"/>
          </a:xfrm>
          <a:prstGeom prst="rect">
            <a:avLst/>
          </a:prstGeom>
          <a:solidFill>
            <a:srgbClr val="92D050"/>
          </a:solidFill>
          <a:ln>
            <a:solidFill>
              <a:schemeClr val="tx1"/>
            </a:solidFill>
          </a:ln>
          <a:scene3d>
            <a:camera prst="orthographicFront"/>
            <a:lightRig rig="threePt" dir="t"/>
          </a:scene3d>
          <a:sp3d>
            <a:bevelT w="114300" prst="artDeco"/>
          </a:sp3d>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1"/>
              </a:buClr>
              <a:buSzPts val="1600"/>
              <a:buFont typeface="Chivo"/>
              <a:buChar char="▰"/>
              <a:defRPr sz="1600" b="0" i="0" u="none" strike="noStrike" cap="none">
                <a:solidFill>
                  <a:schemeClr val="dk1"/>
                </a:solidFill>
                <a:latin typeface="Chivo"/>
                <a:ea typeface="Chivo"/>
                <a:cs typeface="Chivo"/>
                <a:sym typeface="Chivo"/>
              </a:defRPr>
            </a:lvl1pPr>
            <a:lvl2pPr marL="914400" marR="0" lvl="1"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2pPr>
            <a:lvl3pPr marL="1371600" marR="0" lvl="2" indent="-330200" algn="l" rtl="0">
              <a:lnSpc>
                <a:spcPct val="115000"/>
              </a:lnSpc>
              <a:spcBef>
                <a:spcPts val="0"/>
              </a:spcBef>
              <a:spcAft>
                <a:spcPts val="0"/>
              </a:spcAft>
              <a:buClr>
                <a:schemeClr val="accent5"/>
              </a:buClr>
              <a:buSzPts val="1600"/>
              <a:buFont typeface="Chivo"/>
              <a:buChar char="▰"/>
              <a:defRPr sz="1600" b="0" i="0" u="none" strike="noStrike" cap="none">
                <a:solidFill>
                  <a:schemeClr val="dk1"/>
                </a:solidFill>
                <a:latin typeface="Chivo"/>
                <a:ea typeface="Chivo"/>
                <a:cs typeface="Chivo"/>
                <a:sym typeface="Chivo"/>
              </a:defRPr>
            </a:lvl3pPr>
            <a:lvl4pPr marL="1828800" marR="0" lvl="3"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4pPr>
            <a:lvl5pPr marL="2286000" marR="0" lvl="4"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5pPr>
            <a:lvl6pPr marL="2743200" marR="0" lvl="5"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6pPr>
            <a:lvl7pPr marL="3200400" marR="0" lvl="6"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7pPr>
            <a:lvl8pPr marL="3657600" marR="0" lvl="7"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8pPr>
            <a:lvl9pPr marL="4114800" marR="0" lvl="8" indent="-330200" algn="l" rtl="0">
              <a:lnSpc>
                <a:spcPct val="115000"/>
              </a:lnSpc>
              <a:spcBef>
                <a:spcPts val="0"/>
              </a:spcBef>
              <a:spcAft>
                <a:spcPts val="0"/>
              </a:spcAft>
              <a:buClr>
                <a:schemeClr val="dk1"/>
              </a:buClr>
              <a:buSzPts val="1600"/>
              <a:buFont typeface="Chivo"/>
              <a:buChar char="▰"/>
              <a:defRPr sz="1600" b="0" i="0" u="none" strike="noStrike" cap="none">
                <a:solidFill>
                  <a:schemeClr val="dk1"/>
                </a:solidFill>
                <a:latin typeface="Chivo"/>
                <a:ea typeface="Chivo"/>
                <a:cs typeface="Chivo"/>
                <a:sym typeface="Chivo"/>
              </a:defRPr>
            </a:lvl9pPr>
          </a:lstStyle>
          <a:p>
            <a:pPr marL="0" indent="0" algn="ctr" defTabSz="1219170">
              <a:spcBef>
                <a:spcPts val="0"/>
              </a:spcBef>
              <a:buClr>
                <a:srgbClr val="A6D683"/>
              </a:buClr>
              <a:buNone/>
              <a:defRPr/>
            </a:pPr>
            <a:r>
              <a:rPr lang="en-US" sz="3200" b="1" kern="0" dirty="0">
                <a:solidFill>
                  <a:srgbClr val="00001A"/>
                </a:solidFill>
                <a:latin typeface="Calibri" panose="020F0502020204030204" pitchFamily="34" charset="0"/>
                <a:ea typeface="Calibri" panose="020F0502020204030204" pitchFamily="34" charset="0"/>
              </a:rPr>
              <a:t>Affiliate Members</a:t>
            </a:r>
            <a:endParaRPr lang="en-US" sz="2667" kern="0" dirty="0">
              <a:solidFill>
                <a:srgbClr val="00001A"/>
              </a:solidFill>
            </a:endParaRPr>
          </a:p>
        </p:txBody>
      </p:sp>
      <p:grpSp>
        <p:nvGrpSpPr>
          <p:cNvPr id="14" name="Group 13">
            <a:extLst>
              <a:ext uri="{FF2B5EF4-FFF2-40B4-BE49-F238E27FC236}">
                <a16:creationId xmlns:a16="http://schemas.microsoft.com/office/drawing/2014/main" id="{CEFB1636-F0BA-4939-9078-E54010F33C0D}"/>
              </a:ext>
            </a:extLst>
          </p:cNvPr>
          <p:cNvGrpSpPr/>
          <p:nvPr/>
        </p:nvGrpSpPr>
        <p:grpSpPr>
          <a:xfrm>
            <a:off x="2961140" y="4761706"/>
            <a:ext cx="1893679" cy="601224"/>
            <a:chOff x="120604" y="3958597"/>
            <a:chExt cx="1701269" cy="495640"/>
          </a:xfrm>
        </p:grpSpPr>
        <p:sp>
          <p:nvSpPr>
            <p:cNvPr id="15" name="Rectangle 14">
              <a:extLst>
                <a:ext uri="{FF2B5EF4-FFF2-40B4-BE49-F238E27FC236}">
                  <a16:creationId xmlns:a16="http://schemas.microsoft.com/office/drawing/2014/main" id="{A212DD6C-3E4F-4D8A-BD90-D49128422652}"/>
                </a:ext>
              </a:extLst>
            </p:cNvPr>
            <p:cNvSpPr/>
            <p:nvPr/>
          </p:nvSpPr>
          <p:spPr>
            <a:xfrm>
              <a:off x="120604" y="3958597"/>
              <a:ext cx="1701269" cy="49564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6" name="Picture 15" descr="Text&#10;&#10;Description automatically generated with medium confidence">
              <a:extLst>
                <a:ext uri="{FF2B5EF4-FFF2-40B4-BE49-F238E27FC236}">
                  <a16:creationId xmlns:a16="http://schemas.microsoft.com/office/drawing/2014/main" id="{268807B6-054C-4632-84D8-42C0E2ADDDC1}"/>
                </a:ext>
              </a:extLst>
            </p:cNvPr>
            <p:cNvPicPr>
              <a:picLocks noChangeAspect="1"/>
            </p:cNvPicPr>
            <p:nvPr/>
          </p:nvPicPr>
          <p:blipFill>
            <a:blip r:embed="rId3"/>
            <a:stretch>
              <a:fillRect/>
            </a:stretch>
          </p:blipFill>
          <p:spPr>
            <a:xfrm>
              <a:off x="220518" y="3984039"/>
              <a:ext cx="1501440" cy="444756"/>
            </a:xfrm>
            <a:prstGeom prst="rect">
              <a:avLst/>
            </a:prstGeom>
          </p:spPr>
        </p:pic>
      </p:grpSp>
      <p:grpSp>
        <p:nvGrpSpPr>
          <p:cNvPr id="6" name="Group 5">
            <a:extLst>
              <a:ext uri="{FF2B5EF4-FFF2-40B4-BE49-F238E27FC236}">
                <a16:creationId xmlns:a16="http://schemas.microsoft.com/office/drawing/2014/main" id="{612634C8-2241-465A-B311-01F630AA52CF}"/>
              </a:ext>
            </a:extLst>
          </p:cNvPr>
          <p:cNvGrpSpPr/>
          <p:nvPr/>
        </p:nvGrpSpPr>
        <p:grpSpPr>
          <a:xfrm>
            <a:off x="5583219" y="2576425"/>
            <a:ext cx="3356776" cy="755545"/>
            <a:chOff x="4322619" y="3269040"/>
            <a:chExt cx="3781889" cy="960583"/>
          </a:xfrm>
        </p:grpSpPr>
        <p:sp>
          <p:nvSpPr>
            <p:cNvPr id="17" name="Rectangle 16">
              <a:extLst>
                <a:ext uri="{FF2B5EF4-FFF2-40B4-BE49-F238E27FC236}">
                  <a16:creationId xmlns:a16="http://schemas.microsoft.com/office/drawing/2014/main" id="{B60E6927-73AA-48A0-835E-6AF57D0D2F35}"/>
                </a:ext>
              </a:extLst>
            </p:cNvPr>
            <p:cNvSpPr/>
            <p:nvPr/>
          </p:nvSpPr>
          <p:spPr>
            <a:xfrm>
              <a:off x="4322619" y="3269040"/>
              <a:ext cx="3781889" cy="96058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8" name="Picture 17" descr="A picture containing text, clipart, sign&#10;&#10;Description automatically generated">
              <a:extLst>
                <a:ext uri="{FF2B5EF4-FFF2-40B4-BE49-F238E27FC236}">
                  <a16:creationId xmlns:a16="http://schemas.microsoft.com/office/drawing/2014/main" id="{0C0A1046-AFFB-4B04-8B23-8318211029C9}"/>
                </a:ext>
              </a:extLst>
            </p:cNvPr>
            <p:cNvPicPr>
              <a:picLocks noChangeAspect="1"/>
            </p:cNvPicPr>
            <p:nvPr/>
          </p:nvPicPr>
          <p:blipFill>
            <a:blip r:embed="rId4"/>
            <a:stretch>
              <a:fillRect/>
            </a:stretch>
          </p:blipFill>
          <p:spPr>
            <a:xfrm>
              <a:off x="4547755" y="3453985"/>
              <a:ext cx="3429000" cy="711200"/>
            </a:xfrm>
            <a:prstGeom prst="rect">
              <a:avLst/>
            </a:prstGeom>
          </p:spPr>
        </p:pic>
      </p:grpSp>
      <p:pic>
        <p:nvPicPr>
          <p:cNvPr id="19" name="Picture 18" descr="Text&#10;&#10;Description automatically generated">
            <a:extLst>
              <a:ext uri="{FF2B5EF4-FFF2-40B4-BE49-F238E27FC236}">
                <a16:creationId xmlns:a16="http://schemas.microsoft.com/office/drawing/2014/main" id="{0F8E5826-FFE4-4FC2-B1B8-5CE335BAFE8B}"/>
              </a:ext>
            </a:extLst>
          </p:cNvPr>
          <p:cNvPicPr>
            <a:picLocks noChangeAspect="1"/>
          </p:cNvPicPr>
          <p:nvPr/>
        </p:nvPicPr>
        <p:blipFill>
          <a:blip r:embed="rId5"/>
          <a:stretch>
            <a:fillRect/>
          </a:stretch>
        </p:blipFill>
        <p:spPr>
          <a:xfrm>
            <a:off x="4978548" y="4517608"/>
            <a:ext cx="1865697" cy="1089420"/>
          </a:xfrm>
          <a:prstGeom prst="rect">
            <a:avLst/>
          </a:prstGeom>
        </p:spPr>
      </p:pic>
      <p:pic>
        <p:nvPicPr>
          <p:cNvPr id="20" name="Picture 19" descr="A picture containing text, clipart, tableware, dishware&#10;&#10;Description automatically generated">
            <a:extLst>
              <a:ext uri="{FF2B5EF4-FFF2-40B4-BE49-F238E27FC236}">
                <a16:creationId xmlns:a16="http://schemas.microsoft.com/office/drawing/2014/main" id="{E8CF717F-2973-4C4A-942D-805E2EB3B6E9}"/>
              </a:ext>
            </a:extLst>
          </p:cNvPr>
          <p:cNvPicPr>
            <a:picLocks noChangeAspect="1"/>
          </p:cNvPicPr>
          <p:nvPr/>
        </p:nvPicPr>
        <p:blipFill>
          <a:blip r:embed="rId6"/>
          <a:stretch>
            <a:fillRect/>
          </a:stretch>
        </p:blipFill>
        <p:spPr>
          <a:xfrm>
            <a:off x="6934635" y="4813202"/>
            <a:ext cx="1724649" cy="498232"/>
          </a:xfrm>
          <a:prstGeom prst="rect">
            <a:avLst/>
          </a:prstGeom>
        </p:spPr>
      </p:pic>
      <p:pic>
        <p:nvPicPr>
          <p:cNvPr id="21" name="Picture 20" descr="Logo&#10;&#10;Description automatically generated">
            <a:extLst>
              <a:ext uri="{FF2B5EF4-FFF2-40B4-BE49-F238E27FC236}">
                <a16:creationId xmlns:a16="http://schemas.microsoft.com/office/drawing/2014/main" id="{74ED958E-A533-4CCB-B683-4E4D24A4CC79}"/>
              </a:ext>
            </a:extLst>
          </p:cNvPr>
          <p:cNvPicPr>
            <a:picLocks noChangeAspect="1"/>
          </p:cNvPicPr>
          <p:nvPr/>
        </p:nvPicPr>
        <p:blipFill rotWithShape="1">
          <a:blip r:embed="rId7"/>
          <a:srcRect t="18989" b="19781"/>
          <a:stretch/>
        </p:blipFill>
        <p:spPr>
          <a:xfrm>
            <a:off x="8045854" y="1156133"/>
            <a:ext cx="3650071" cy="1173338"/>
          </a:xfrm>
          <a:prstGeom prst="rect">
            <a:avLst/>
          </a:prstGeom>
        </p:spPr>
      </p:pic>
      <p:pic>
        <p:nvPicPr>
          <p:cNvPr id="22" name="Picture 21" descr="Logo&#10;&#10;Description automatically generated with low confidence">
            <a:extLst>
              <a:ext uri="{FF2B5EF4-FFF2-40B4-BE49-F238E27FC236}">
                <a16:creationId xmlns:a16="http://schemas.microsoft.com/office/drawing/2014/main" id="{C77C1320-4D64-4F0F-87A8-2405408317CA}"/>
              </a:ext>
            </a:extLst>
          </p:cNvPr>
          <p:cNvPicPr>
            <a:picLocks noChangeAspect="1"/>
          </p:cNvPicPr>
          <p:nvPr/>
        </p:nvPicPr>
        <p:blipFill>
          <a:blip r:embed="rId8"/>
          <a:stretch>
            <a:fillRect/>
          </a:stretch>
        </p:blipFill>
        <p:spPr>
          <a:xfrm>
            <a:off x="8990081" y="4380001"/>
            <a:ext cx="1136956" cy="1136956"/>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97C77279-4AFF-4B4B-B377-713307D6916C}"/>
              </a:ext>
            </a:extLst>
          </p:cNvPr>
          <p:cNvPicPr>
            <a:picLocks noChangeAspect="1"/>
          </p:cNvPicPr>
          <p:nvPr/>
        </p:nvPicPr>
        <p:blipFill>
          <a:blip r:embed="rId9"/>
          <a:stretch>
            <a:fillRect/>
          </a:stretch>
        </p:blipFill>
        <p:spPr>
          <a:xfrm>
            <a:off x="912700" y="4419696"/>
            <a:ext cx="1460100" cy="620543"/>
          </a:xfrm>
          <a:prstGeom prst="rect">
            <a:avLst/>
          </a:prstGeom>
        </p:spPr>
      </p:pic>
      <p:pic>
        <p:nvPicPr>
          <p:cNvPr id="24" name="Picture 23" descr="Logo&#10;&#10;Description automatically generated with medium confidence">
            <a:extLst>
              <a:ext uri="{FF2B5EF4-FFF2-40B4-BE49-F238E27FC236}">
                <a16:creationId xmlns:a16="http://schemas.microsoft.com/office/drawing/2014/main" id="{BB323688-B134-412E-A6CE-86B7C0B862DA}"/>
              </a:ext>
            </a:extLst>
          </p:cNvPr>
          <p:cNvPicPr>
            <a:picLocks noChangeAspect="1"/>
          </p:cNvPicPr>
          <p:nvPr/>
        </p:nvPicPr>
        <p:blipFill>
          <a:blip r:embed="rId10"/>
          <a:stretch>
            <a:fillRect/>
          </a:stretch>
        </p:blipFill>
        <p:spPr>
          <a:xfrm>
            <a:off x="680789" y="4994892"/>
            <a:ext cx="1923923" cy="621392"/>
          </a:xfrm>
          <a:prstGeom prst="rect">
            <a:avLst/>
          </a:prstGeom>
        </p:spPr>
      </p:pic>
      <p:pic>
        <p:nvPicPr>
          <p:cNvPr id="25" name="Picture 24" descr="Logo, company name&#10;&#10;Description automatically generated">
            <a:extLst>
              <a:ext uri="{FF2B5EF4-FFF2-40B4-BE49-F238E27FC236}">
                <a16:creationId xmlns:a16="http://schemas.microsoft.com/office/drawing/2014/main" id="{DC04D5C6-FCD4-4098-AADB-F75B914A57F9}"/>
              </a:ext>
            </a:extLst>
          </p:cNvPr>
          <p:cNvPicPr>
            <a:picLocks noChangeAspect="1"/>
          </p:cNvPicPr>
          <p:nvPr/>
        </p:nvPicPr>
        <p:blipFill rotWithShape="1">
          <a:blip r:embed="rId11"/>
          <a:srcRect l="8017" t="19420" r="10228" b="19879"/>
          <a:stretch/>
        </p:blipFill>
        <p:spPr>
          <a:xfrm>
            <a:off x="10361981" y="4370964"/>
            <a:ext cx="1455076" cy="1080373"/>
          </a:xfrm>
          <a:prstGeom prst="rect">
            <a:avLst/>
          </a:prstGeom>
        </p:spPr>
      </p:pic>
      <p:sp>
        <p:nvSpPr>
          <p:cNvPr id="3" name="Rectangle 2">
            <a:extLst>
              <a:ext uri="{FF2B5EF4-FFF2-40B4-BE49-F238E27FC236}">
                <a16:creationId xmlns:a16="http://schemas.microsoft.com/office/drawing/2014/main" id="{F1C075F3-E7D2-5722-D7EB-285DCA04B94F}"/>
              </a:ext>
            </a:extLst>
          </p:cNvPr>
          <p:cNvSpPr/>
          <p:nvPr/>
        </p:nvSpPr>
        <p:spPr>
          <a:xfrm>
            <a:off x="5583219" y="1116253"/>
            <a:ext cx="2291379" cy="127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D7F9B268-9C2F-480A-B119-3F2A30EBEADF}"/>
              </a:ext>
            </a:extLst>
          </p:cNvPr>
          <p:cNvPicPr>
            <a:picLocks noChangeAspect="1"/>
          </p:cNvPicPr>
          <p:nvPr/>
        </p:nvPicPr>
        <p:blipFill>
          <a:blip r:embed="rId12"/>
          <a:stretch>
            <a:fillRect/>
          </a:stretch>
        </p:blipFill>
        <p:spPr>
          <a:xfrm>
            <a:off x="5478214" y="1226412"/>
            <a:ext cx="2396384" cy="1032841"/>
          </a:xfrm>
          <a:prstGeom prst="rect">
            <a:avLst/>
          </a:prstGeom>
        </p:spPr>
      </p:pic>
    </p:spTree>
    <p:extLst>
      <p:ext uri="{BB962C8B-B14F-4D97-AF65-F5344CB8AC3E}">
        <p14:creationId xmlns:p14="http://schemas.microsoft.com/office/powerpoint/2010/main" val="3444919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AEA5588C-7BAD-45C4-8616-5B5B8E202A95}"/>
              </a:ext>
            </a:extLst>
          </p:cNvPr>
          <p:cNvSpPr txBox="1">
            <a:spLocks noChangeArrowheads="1"/>
          </p:cNvSpPr>
          <p:nvPr/>
        </p:nvSpPr>
        <p:spPr bwMode="auto">
          <a:xfrm>
            <a:off x="7500810" y="2891956"/>
            <a:ext cx="4386389" cy="1981257"/>
          </a:xfrm>
          <a:prstGeom prst="rect">
            <a:avLst/>
          </a:prstGeom>
          <a:solidFill>
            <a:srgbClr val="BADA9A"/>
          </a:solidFill>
          <a:ln>
            <a:solidFill>
              <a:schemeClr val="bg1">
                <a:lumMod val="85000"/>
              </a:schemeClr>
            </a:solidFill>
          </a:ln>
          <a:effectLst/>
          <a:scene3d>
            <a:camera prst="orthographicFront"/>
            <a:lightRig rig="threePt" dir="t"/>
          </a:scene3d>
          <a:sp3d>
            <a:bevelT w="152400" h="50800" prst="softRound"/>
          </a:sp3d>
        </p:spPr>
        <p:txBody>
          <a:bodyPr lIns="0" tIns="0" rIns="0" bIns="0"/>
          <a:lstStyle>
            <a:lvl1pPr marL="342900" indent="-342900" algn="l" rtl="0" fontAlgn="base">
              <a:spcBef>
                <a:spcPts val="1300"/>
              </a:spcBef>
              <a:spcAft>
                <a:spcPct val="0"/>
              </a:spcAft>
              <a:buClr>
                <a:srgbClr val="CFF1AD"/>
              </a:buClr>
              <a:buSzPct val="100000"/>
              <a:buFont typeface="Wingdings" pitchFamily="2" charset="2"/>
              <a:buChar char="n"/>
              <a:defRPr sz="2200">
                <a:solidFill>
                  <a:srgbClr val="000000"/>
                </a:solidFill>
                <a:latin typeface="+mn-lt"/>
                <a:ea typeface="+mn-ea"/>
                <a:cs typeface="+mn-cs"/>
                <a:sym typeface="Arial" pitchFamily="34" charset="0"/>
              </a:defRPr>
            </a:lvl1pPr>
            <a:lvl2pPr marL="736600" indent="-393700" algn="l" rtl="0" fontAlgn="base">
              <a:spcBef>
                <a:spcPts val="1300"/>
              </a:spcBef>
              <a:spcAft>
                <a:spcPct val="0"/>
              </a:spcAft>
              <a:buClr>
                <a:srgbClr val="CFF1AD"/>
              </a:buClr>
              <a:buSzPct val="100000"/>
              <a:buFont typeface="Wingdings" pitchFamily="2" charset="2"/>
              <a:buChar char="l"/>
              <a:defRPr sz="2200">
                <a:solidFill>
                  <a:srgbClr val="000000"/>
                </a:solidFill>
                <a:latin typeface="+mn-lt"/>
                <a:sym typeface="Arial" pitchFamily="34" charset="0"/>
              </a:defRPr>
            </a:lvl2pPr>
            <a:lvl3pPr marL="1130300" indent="-393700" algn="l" rtl="0" fontAlgn="base">
              <a:spcBef>
                <a:spcPts val="1300"/>
              </a:spcBef>
              <a:spcAft>
                <a:spcPct val="0"/>
              </a:spcAft>
              <a:buClr>
                <a:srgbClr val="FFFFFF"/>
              </a:buClr>
              <a:buSzPct val="100000"/>
              <a:buFont typeface="Arial" pitchFamily="34" charset="0"/>
              <a:buChar char="–"/>
              <a:defRPr sz="2200">
                <a:solidFill>
                  <a:srgbClr val="000000"/>
                </a:solidFill>
                <a:latin typeface="+mn-lt"/>
                <a:sym typeface="Arial" pitchFamily="34" charset="0"/>
              </a:defRPr>
            </a:lvl3pPr>
            <a:lvl4pPr marL="1524000" indent="-393700" algn="l" rtl="0" fontAlgn="base">
              <a:spcBef>
                <a:spcPts val="1300"/>
              </a:spcBef>
              <a:spcAft>
                <a:spcPct val="0"/>
              </a:spcAft>
              <a:buSzPct val="100000"/>
              <a:buFont typeface="Arial" pitchFamily="34" charset="0"/>
              <a:buChar char="–"/>
              <a:defRPr sz="2200">
                <a:solidFill>
                  <a:srgbClr val="000000"/>
                </a:solidFill>
                <a:latin typeface="+mn-lt"/>
                <a:sym typeface="Arial" pitchFamily="34" charset="0"/>
              </a:defRPr>
            </a:lvl4pPr>
            <a:lvl5pPr marL="1917700" indent="-393700" algn="l" rtl="0" fontAlgn="base">
              <a:spcBef>
                <a:spcPts val="1300"/>
              </a:spcBef>
              <a:spcAft>
                <a:spcPct val="0"/>
              </a:spcAft>
              <a:buSzPct val="100000"/>
              <a:buFont typeface="Arial" pitchFamily="34" charset="0"/>
              <a:buChar char="»"/>
              <a:defRPr sz="2200">
                <a:solidFill>
                  <a:srgbClr val="000000"/>
                </a:solidFill>
                <a:latin typeface="+mn-lt"/>
                <a:sym typeface="Arial" pitchFamily="34" charset="0"/>
              </a:defRPr>
            </a:lvl5pPr>
            <a:lvl6pPr marL="2374900" indent="-393700" algn="l" rtl="0" fontAlgn="base">
              <a:spcBef>
                <a:spcPts val="1300"/>
              </a:spcBef>
              <a:spcAft>
                <a:spcPct val="0"/>
              </a:spcAft>
              <a:buSzPct val="100000"/>
              <a:buFont typeface="Arial" pitchFamily="34" charset="0"/>
              <a:buChar char="»"/>
              <a:defRPr sz="2200">
                <a:solidFill>
                  <a:srgbClr val="000000"/>
                </a:solidFill>
                <a:latin typeface="+mn-lt"/>
                <a:sym typeface="Arial" pitchFamily="34" charset="0"/>
              </a:defRPr>
            </a:lvl6pPr>
            <a:lvl7pPr marL="2832100" indent="-393700" algn="l" rtl="0" fontAlgn="base">
              <a:spcBef>
                <a:spcPts val="1300"/>
              </a:spcBef>
              <a:spcAft>
                <a:spcPct val="0"/>
              </a:spcAft>
              <a:buSzPct val="100000"/>
              <a:buFont typeface="Arial" pitchFamily="34" charset="0"/>
              <a:buChar char="»"/>
              <a:defRPr sz="2200">
                <a:solidFill>
                  <a:srgbClr val="000000"/>
                </a:solidFill>
                <a:latin typeface="+mn-lt"/>
                <a:sym typeface="Arial" pitchFamily="34" charset="0"/>
              </a:defRPr>
            </a:lvl7pPr>
            <a:lvl8pPr marL="3289300" indent="-393700" algn="l" rtl="0" fontAlgn="base">
              <a:spcBef>
                <a:spcPts val="1300"/>
              </a:spcBef>
              <a:spcAft>
                <a:spcPct val="0"/>
              </a:spcAft>
              <a:buSzPct val="100000"/>
              <a:buFont typeface="Arial" pitchFamily="34" charset="0"/>
              <a:buChar char="»"/>
              <a:defRPr sz="2200">
                <a:solidFill>
                  <a:srgbClr val="000000"/>
                </a:solidFill>
                <a:latin typeface="+mn-lt"/>
                <a:sym typeface="Arial" pitchFamily="34" charset="0"/>
              </a:defRPr>
            </a:lvl8pPr>
            <a:lvl9pPr marL="3746500" indent="-393700" algn="l" rtl="0" fontAlgn="base">
              <a:spcBef>
                <a:spcPts val="1300"/>
              </a:spcBef>
              <a:spcAft>
                <a:spcPct val="0"/>
              </a:spcAft>
              <a:buSzPct val="100000"/>
              <a:buFont typeface="Arial" pitchFamily="34" charset="0"/>
              <a:buChar char="»"/>
              <a:defRPr sz="2200">
                <a:solidFill>
                  <a:srgbClr val="000000"/>
                </a:solidFill>
                <a:latin typeface="+mn-lt"/>
                <a:sym typeface="Arial" pitchFamily="34" charset="0"/>
              </a:defRPr>
            </a:lvl9pPr>
          </a:lstStyle>
          <a:p>
            <a:pPr marL="509588">
              <a:lnSpc>
                <a:spcPct val="150000"/>
              </a:lnSpc>
              <a:buClr>
                <a:srgbClr val="0000CC"/>
              </a:buClr>
              <a:defRPr/>
            </a:pPr>
            <a:r>
              <a:rPr lang="en-US" sz="2400" b="1" kern="0" dirty="0"/>
              <a:t>Owner:</a:t>
            </a:r>
            <a:r>
              <a:rPr lang="en-US" sz="2400" kern="0" dirty="0"/>
              <a:t>  Meta (DeKalb, IL    data center)</a:t>
            </a:r>
          </a:p>
          <a:p>
            <a:pPr marL="744538" lvl="1" indent="-222250">
              <a:lnSpc>
                <a:spcPct val="90000"/>
              </a:lnSpc>
              <a:buClr>
                <a:srgbClr val="FF0000"/>
              </a:buClr>
              <a:buSzPct val="75000"/>
              <a:defRPr/>
            </a:pPr>
            <a:r>
              <a:rPr lang="en-US" sz="2400" kern="0" dirty="0">
                <a:solidFill>
                  <a:srgbClr val="0000CC"/>
                </a:solidFill>
                <a:cs typeface="Arial" charset="0"/>
              </a:rPr>
              <a:t>40% lower carbon emissions </a:t>
            </a:r>
            <a:endParaRPr lang="en-US" sz="2400" kern="0" dirty="0"/>
          </a:p>
        </p:txBody>
      </p:sp>
      <p:sp>
        <p:nvSpPr>
          <p:cNvPr id="11" name="Title 1">
            <a:extLst>
              <a:ext uri="{FF2B5EF4-FFF2-40B4-BE49-F238E27FC236}">
                <a16:creationId xmlns:a16="http://schemas.microsoft.com/office/drawing/2014/main" id="{9DA9E9E8-7667-4FDA-A5E3-1F56CDDC2497}"/>
              </a:ext>
            </a:extLst>
          </p:cNvPr>
          <p:cNvSpPr>
            <a:spLocks noGrp="1"/>
          </p:cNvSpPr>
          <p:nvPr>
            <p:ph type="title"/>
          </p:nvPr>
        </p:nvSpPr>
        <p:spPr>
          <a:xfrm>
            <a:off x="677732" y="182880"/>
            <a:ext cx="10854466" cy="1143000"/>
          </a:xfrm>
        </p:spPr>
        <p:txBody>
          <a:bodyPr>
            <a:noAutofit/>
          </a:bodyPr>
          <a:lstStyle/>
          <a:p>
            <a:r>
              <a:rPr lang="en-US" dirty="0"/>
              <a:t>Walking the Talk!  </a:t>
            </a:r>
            <a:r>
              <a:rPr lang="en-US" u="sng" dirty="0"/>
              <a:t>Meta Pilot Low-Carbon Concrete Project</a:t>
            </a:r>
          </a:p>
        </p:txBody>
      </p:sp>
      <p:pic>
        <p:nvPicPr>
          <p:cNvPr id="3" name="Picture 2">
            <a:extLst>
              <a:ext uri="{FF2B5EF4-FFF2-40B4-BE49-F238E27FC236}">
                <a16:creationId xmlns:a16="http://schemas.microsoft.com/office/drawing/2014/main" id="{D1DE69F7-2274-44BD-8027-4DB2590C1D23}"/>
              </a:ext>
            </a:extLst>
          </p:cNvPr>
          <p:cNvPicPr>
            <a:picLocks noChangeAspect="1"/>
          </p:cNvPicPr>
          <p:nvPr/>
        </p:nvPicPr>
        <p:blipFill>
          <a:blip r:embed="rId3"/>
          <a:stretch>
            <a:fillRect/>
          </a:stretch>
        </p:blipFill>
        <p:spPr>
          <a:xfrm>
            <a:off x="136625" y="1434192"/>
            <a:ext cx="7048500" cy="4381500"/>
          </a:xfrm>
          <a:prstGeom prst="rect">
            <a:avLst/>
          </a:prstGeom>
        </p:spPr>
      </p:pic>
    </p:spTree>
    <p:extLst>
      <p:ext uri="{BB962C8B-B14F-4D97-AF65-F5344CB8AC3E}">
        <p14:creationId xmlns:p14="http://schemas.microsoft.com/office/powerpoint/2010/main" val="38045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544-94EC-49BD-8920-92B6E074D73D}"/>
              </a:ext>
            </a:extLst>
          </p:cNvPr>
          <p:cNvSpPr>
            <a:spLocks noGrp="1"/>
          </p:cNvSpPr>
          <p:nvPr>
            <p:ph type="title"/>
          </p:nvPr>
        </p:nvSpPr>
        <p:spPr>
          <a:xfrm>
            <a:off x="419100" y="186190"/>
            <a:ext cx="11772900" cy="1143000"/>
          </a:xfrm>
        </p:spPr>
        <p:txBody>
          <a:bodyPr>
            <a:normAutofit fontScale="90000"/>
          </a:bodyPr>
          <a:lstStyle/>
          <a:p>
            <a:r>
              <a:rPr lang="en-US" dirty="0"/>
              <a:t>ACI Solar Panels Hard at Work Converting Sunshine into Clean Energy! </a:t>
            </a:r>
          </a:p>
        </p:txBody>
      </p:sp>
      <p:pic>
        <p:nvPicPr>
          <p:cNvPr id="7" name="Picture 6" descr="A picture containing text&#10;&#10;Description automatically generated">
            <a:extLst>
              <a:ext uri="{FF2B5EF4-FFF2-40B4-BE49-F238E27FC236}">
                <a16:creationId xmlns:a16="http://schemas.microsoft.com/office/drawing/2014/main" id="{B5173E56-C3D5-47A7-9DBC-8F0C25F73D11}"/>
              </a:ext>
            </a:extLst>
          </p:cNvPr>
          <p:cNvPicPr>
            <a:picLocks noChangeAspect="1"/>
          </p:cNvPicPr>
          <p:nvPr/>
        </p:nvPicPr>
        <p:blipFill rotWithShape="1">
          <a:blip r:embed="rId3"/>
          <a:srcRect l="10151" r="23817" b="-1"/>
          <a:stretch/>
        </p:blipFill>
        <p:spPr>
          <a:xfrm>
            <a:off x="505161" y="1329190"/>
            <a:ext cx="5217907" cy="4385688"/>
          </a:xfrm>
          <a:prstGeom prst="rect">
            <a:avLst/>
          </a:prstGeom>
          <a:noFill/>
          <a:scene3d>
            <a:camera prst="orthographicFront"/>
            <a:lightRig rig="threePt" dir="t"/>
          </a:scene3d>
          <a:sp3d>
            <a:bevelT/>
          </a:sp3d>
        </p:spPr>
      </p:pic>
      <p:pic>
        <p:nvPicPr>
          <p:cNvPr id="4" name="Picture 3">
            <a:extLst>
              <a:ext uri="{FF2B5EF4-FFF2-40B4-BE49-F238E27FC236}">
                <a16:creationId xmlns:a16="http://schemas.microsoft.com/office/drawing/2014/main" id="{0606DFD4-F9A8-41B2-B984-A227A9D1B33B}"/>
              </a:ext>
            </a:extLst>
          </p:cNvPr>
          <p:cNvPicPr>
            <a:picLocks noChangeAspect="1"/>
          </p:cNvPicPr>
          <p:nvPr/>
        </p:nvPicPr>
        <p:blipFill>
          <a:blip r:embed="rId4"/>
          <a:stretch>
            <a:fillRect/>
          </a:stretch>
        </p:blipFill>
        <p:spPr>
          <a:xfrm>
            <a:off x="5870242" y="1329189"/>
            <a:ext cx="6175649" cy="3705389"/>
          </a:xfrm>
          <a:prstGeom prst="rect">
            <a:avLst/>
          </a:prstGeom>
        </p:spPr>
      </p:pic>
      <p:sp>
        <p:nvSpPr>
          <p:cNvPr id="5" name="TextBox 4">
            <a:extLst>
              <a:ext uri="{FF2B5EF4-FFF2-40B4-BE49-F238E27FC236}">
                <a16:creationId xmlns:a16="http://schemas.microsoft.com/office/drawing/2014/main" id="{98FD4DF9-6D29-45DE-B6E2-6034EF732A1F}"/>
              </a:ext>
            </a:extLst>
          </p:cNvPr>
          <p:cNvSpPr txBox="1"/>
          <p:nvPr/>
        </p:nvSpPr>
        <p:spPr>
          <a:xfrm>
            <a:off x="7454835" y="5161258"/>
            <a:ext cx="3098925" cy="369332"/>
          </a:xfrm>
          <a:prstGeom prst="rect">
            <a:avLst/>
          </a:prstGeom>
          <a:solidFill>
            <a:schemeClr val="accent4">
              <a:lumMod val="40000"/>
              <a:lumOff val="60000"/>
            </a:schemeClr>
          </a:solidFill>
          <a:scene3d>
            <a:camera prst="orthographicFront"/>
            <a:lightRig rig="threePt" dir="t"/>
          </a:scene3d>
          <a:sp3d>
            <a:bevelT w="101600" prst="riblet"/>
          </a:sp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2:45 PM on July 21, 2022</a:t>
            </a:r>
          </a:p>
        </p:txBody>
      </p:sp>
    </p:spTree>
    <p:extLst>
      <p:ext uri="{BB962C8B-B14F-4D97-AF65-F5344CB8AC3E}">
        <p14:creationId xmlns:p14="http://schemas.microsoft.com/office/powerpoint/2010/main" val="229774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A940AC7-5F70-44FE-8C38-40495035B23A}"/>
              </a:ext>
            </a:extLst>
          </p:cNvPr>
          <p:cNvSpPr txBox="1">
            <a:spLocks/>
          </p:cNvSpPr>
          <p:nvPr/>
        </p:nvSpPr>
        <p:spPr>
          <a:xfrm>
            <a:off x="1295400" y="4038600"/>
            <a:ext cx="9296400" cy="762000"/>
          </a:xfrm>
          <a:prstGeom prst="rect">
            <a:avLst/>
          </a:prstGeom>
        </p:spPr>
        <p:txBody>
          <a:bodyPr/>
          <a:lstStyle>
            <a:lvl1pPr marL="406400" indent="-228600" algn="l" defTabSz="457200" rtl="0" eaLnBrk="0" fontAlgn="base" hangingPunct="0">
              <a:spcBef>
                <a:spcPct val="20000"/>
              </a:spcBef>
              <a:spcAft>
                <a:spcPct val="0"/>
              </a:spcAft>
              <a:buClr>
                <a:srgbClr val="F5821F"/>
              </a:buClr>
              <a:buFont typeface="Arial" panose="020B0604020202020204" pitchFamily="34" charset="0"/>
              <a:buChar char="•"/>
              <a:defRPr sz="2800" kern="1200">
                <a:solidFill>
                  <a:srgbClr val="FFFFFF"/>
                </a:solidFill>
                <a:latin typeface="+mn-lt"/>
                <a:ea typeface="ＭＳ Ｐゴシック" pitchFamily="-110" charset="-128"/>
                <a:cs typeface="+mn-cs"/>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ＭＳ Ｐゴシック" pitchFamily="-110" charset="-128"/>
                <a:cs typeface="+mn-cs"/>
              </a:defRPr>
            </a:lvl2pPr>
            <a:lvl3pPr marL="406400" indent="-228600" algn="l" defTabSz="457200" rtl="0" eaLnBrk="0" fontAlgn="base" hangingPunct="0">
              <a:spcBef>
                <a:spcPct val="20000"/>
              </a:spcBef>
              <a:spcAft>
                <a:spcPct val="0"/>
              </a:spcAft>
              <a:buClr>
                <a:srgbClr val="51B848"/>
              </a:buClr>
              <a:buFont typeface="Arial" panose="020B0604020202020204" pitchFamily="34" charset="0"/>
              <a:buChar char="•"/>
              <a:defRPr sz="2400" kern="1200">
                <a:solidFill>
                  <a:srgbClr val="FFFFFF"/>
                </a:solidFill>
                <a:latin typeface="+mn-lt"/>
                <a:ea typeface="ＭＳ Ｐゴシック" pitchFamily="-110" charset="-128"/>
                <a:cs typeface="+mn-cs"/>
              </a:defRPr>
            </a:lvl3pPr>
            <a:lvl4pPr marL="571500" indent="-165100" algn="l" defTabSz="457200" rtl="0" eaLnBrk="0" fontAlgn="base" hangingPunct="0">
              <a:spcBef>
                <a:spcPct val="20000"/>
              </a:spcBef>
              <a:spcAft>
                <a:spcPct val="0"/>
              </a:spcAft>
              <a:defRPr sz="2000" kern="1200">
                <a:solidFill>
                  <a:srgbClr val="FFFFFF"/>
                </a:solidFill>
                <a:latin typeface="+mn-lt"/>
                <a:ea typeface="ＭＳ Ｐゴシック" pitchFamily="-110" charset="-128"/>
                <a:cs typeface="+mn-cs"/>
              </a:defRPr>
            </a:lvl4pPr>
            <a:lvl5pPr marL="4064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a:solidFill>
                  <a:srgbClr val="FFFFFF"/>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lgn="ctr" eaLnBrk="1" hangingPunct="1">
              <a:buNone/>
            </a:pPr>
            <a:r>
              <a:rPr lang="en-US" altLang="en-US" sz="3600" dirty="0">
                <a:solidFill>
                  <a:schemeClr val="tx2">
                    <a:lumMod val="40000"/>
                    <a:lumOff val="60000"/>
                  </a:schemeClr>
                </a:solidFill>
                <a:effectLst>
                  <a:outerShdw blurRad="38100" dist="38100" dir="2700000" algn="tl">
                    <a:srgbClr val="000000">
                      <a:alpha val="43137"/>
                    </a:srgbClr>
                  </a:outerShdw>
                </a:effectLst>
                <a:ea typeface="ＭＳ Ｐゴシック" panose="020B0600070205080204" pitchFamily="34" charset="-128"/>
              </a:rPr>
              <a:t>President@concrete.org</a:t>
            </a:r>
          </a:p>
        </p:txBody>
      </p:sp>
    </p:spTree>
    <p:custDataLst>
      <p:tags r:id="rId1"/>
    </p:custDataLst>
    <p:extLst>
      <p:ext uri="{BB962C8B-B14F-4D97-AF65-F5344CB8AC3E}">
        <p14:creationId xmlns:p14="http://schemas.microsoft.com/office/powerpoint/2010/main" val="353812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6D2E-D2B1-4D58-B6C1-CC0A32FAECB1}"/>
              </a:ext>
            </a:extLst>
          </p:cNvPr>
          <p:cNvSpPr>
            <a:spLocks noGrp="1"/>
          </p:cNvSpPr>
          <p:nvPr>
            <p:ph type="title"/>
          </p:nvPr>
        </p:nvSpPr>
        <p:spPr/>
        <p:txBody>
          <a:bodyPr>
            <a:normAutofit/>
          </a:bodyPr>
          <a:lstStyle/>
          <a:p>
            <a:r>
              <a:rPr lang="en-US" dirty="0"/>
              <a:t>The Essence &amp; Connectivity of ACI…</a:t>
            </a:r>
          </a:p>
        </p:txBody>
      </p:sp>
      <p:sp>
        <p:nvSpPr>
          <p:cNvPr id="3" name="Content Placeholder 2">
            <a:extLst>
              <a:ext uri="{FF2B5EF4-FFF2-40B4-BE49-F238E27FC236}">
                <a16:creationId xmlns:a16="http://schemas.microsoft.com/office/drawing/2014/main" id="{7C60CA03-D401-4B2E-9E76-A24D63DEFA8D}"/>
              </a:ext>
            </a:extLst>
          </p:cNvPr>
          <p:cNvSpPr>
            <a:spLocks noGrp="1"/>
          </p:cNvSpPr>
          <p:nvPr>
            <p:ph idx="1"/>
          </p:nvPr>
        </p:nvSpPr>
        <p:spPr>
          <a:xfrm>
            <a:off x="666973" y="1447800"/>
            <a:ext cx="6454589" cy="4419600"/>
          </a:xfrm>
        </p:spPr>
        <p:txBody>
          <a:bodyPr/>
          <a:lstStyle/>
          <a:p>
            <a:pPr>
              <a:spcBef>
                <a:spcPts val="0"/>
              </a:spcBef>
              <a:spcAft>
                <a:spcPts val="2400"/>
              </a:spcAft>
            </a:pPr>
            <a:r>
              <a:rPr lang="en-US" dirty="0">
                <a:effectLst>
                  <a:outerShdw blurRad="38100" dist="38100" dir="2700000" algn="tl">
                    <a:srgbClr val="000000">
                      <a:alpha val="43137"/>
                    </a:srgbClr>
                  </a:outerShdw>
                </a:effectLst>
              </a:rPr>
              <a:t>Founded in 1904, ACI is a professional society, not a trade association</a:t>
            </a:r>
          </a:p>
          <a:p>
            <a:pPr marL="0" indent="0">
              <a:spcBef>
                <a:spcPts val="0"/>
              </a:spcBef>
              <a:spcAft>
                <a:spcPts val="0"/>
              </a:spcAft>
              <a:buNone/>
            </a:pPr>
            <a:r>
              <a:rPr lang="en-US" sz="2400" b="1" u="sng" dirty="0">
                <a:effectLst>
                  <a:outerShdw blurRad="38100" dist="38100" dir="2700000" algn="tl">
                    <a:srgbClr val="000000">
                      <a:alpha val="43137"/>
                    </a:srgbClr>
                  </a:outerShdw>
                </a:effectLst>
                <a:highlight>
                  <a:srgbClr val="00FF00"/>
                </a:highlight>
              </a:rPr>
              <a:t>Vision:</a:t>
            </a:r>
            <a:endParaRPr lang="en-US" sz="2400" b="1" dirty="0">
              <a:effectLst>
                <a:outerShdw blurRad="38100" dist="38100" dir="2700000" algn="tl">
                  <a:srgbClr val="000000">
                    <a:alpha val="43137"/>
                  </a:srgbClr>
                </a:outerShdw>
              </a:effectLst>
              <a:highlight>
                <a:srgbClr val="00FF00"/>
              </a:highlight>
            </a:endParaRPr>
          </a:p>
          <a:p>
            <a:pPr>
              <a:spcBef>
                <a:spcPts val="0"/>
              </a:spcBef>
              <a:spcAft>
                <a:spcPts val="2400"/>
              </a:spcAft>
            </a:pPr>
            <a:r>
              <a:rPr lang="en-US" sz="2400" dirty="0">
                <a:effectLst>
                  <a:outerShdw blurRad="38100" dist="38100" dir="2700000" algn="tl">
                    <a:srgbClr val="000000">
                      <a:alpha val="43137"/>
                    </a:srgbClr>
                  </a:outerShdw>
                </a:effectLst>
              </a:rPr>
              <a:t>ACI envisions a future where everyone has the knowledge needed to use concrete effectively to meet the demands of a changing world.</a:t>
            </a:r>
          </a:p>
          <a:p>
            <a:pPr marL="0" indent="0">
              <a:spcBef>
                <a:spcPts val="0"/>
              </a:spcBef>
              <a:spcAft>
                <a:spcPts val="0"/>
              </a:spcAft>
              <a:buNone/>
            </a:pPr>
            <a:r>
              <a:rPr lang="en-US" sz="2400" b="1" u="sng" dirty="0">
                <a:effectLst>
                  <a:outerShdw blurRad="38100" dist="38100" dir="2700000" algn="tl">
                    <a:srgbClr val="000000">
                      <a:alpha val="43137"/>
                    </a:srgbClr>
                  </a:outerShdw>
                </a:effectLst>
                <a:highlight>
                  <a:srgbClr val="00FF00"/>
                </a:highlight>
              </a:rPr>
              <a:t>Mission:</a:t>
            </a:r>
            <a:endParaRPr lang="en-US" sz="2400" b="1" dirty="0">
              <a:effectLst>
                <a:outerShdw blurRad="38100" dist="38100" dir="2700000" algn="tl">
                  <a:srgbClr val="000000">
                    <a:alpha val="43137"/>
                  </a:srgbClr>
                </a:outerShdw>
              </a:effectLst>
              <a:highlight>
                <a:srgbClr val="00FF00"/>
              </a:highlight>
            </a:endParaRPr>
          </a:p>
          <a:p>
            <a:pPr>
              <a:spcBef>
                <a:spcPts val="0"/>
              </a:spcBef>
              <a:spcAft>
                <a:spcPts val="2400"/>
              </a:spcAft>
            </a:pPr>
            <a:r>
              <a:rPr lang="en-US" sz="2400" b="1" dirty="0">
                <a:effectLst>
                  <a:outerShdw blurRad="38100" dist="38100" dir="2700000" algn="tl">
                    <a:srgbClr val="000000">
                      <a:alpha val="43137"/>
                    </a:srgbClr>
                  </a:outerShdw>
                </a:effectLst>
              </a:rPr>
              <a:t>ACI develops, disseminates, and advances the </a:t>
            </a:r>
            <a:r>
              <a:rPr lang="en-US" sz="2400" b="1" u="sng" dirty="0">
                <a:effectLst>
                  <a:outerShdw blurRad="38100" dist="38100" dir="2700000" algn="tl">
                    <a:srgbClr val="000000">
                      <a:alpha val="43137"/>
                    </a:srgbClr>
                  </a:outerShdw>
                </a:effectLst>
              </a:rPr>
              <a:t>adoption</a:t>
            </a:r>
            <a:r>
              <a:rPr lang="en-US" sz="2400" b="1" dirty="0">
                <a:effectLst>
                  <a:outerShdw blurRad="38100" dist="38100" dir="2700000" algn="tl">
                    <a:srgbClr val="000000">
                      <a:alpha val="43137"/>
                    </a:srgbClr>
                  </a:outerShdw>
                </a:effectLst>
              </a:rPr>
              <a:t> of its consensus-based knowledge on concrete and its uses.</a:t>
            </a:r>
          </a:p>
        </p:txBody>
      </p:sp>
      <p:pic>
        <p:nvPicPr>
          <p:cNvPr id="4" name="Picture 3">
            <a:extLst>
              <a:ext uri="{FF2B5EF4-FFF2-40B4-BE49-F238E27FC236}">
                <a16:creationId xmlns:a16="http://schemas.microsoft.com/office/drawing/2014/main" id="{54D053B1-2064-46A3-AF5E-45727F60790F}"/>
              </a:ext>
            </a:extLst>
          </p:cNvPr>
          <p:cNvPicPr>
            <a:picLocks noChangeAspect="1"/>
          </p:cNvPicPr>
          <p:nvPr/>
        </p:nvPicPr>
        <p:blipFill>
          <a:blip r:embed="rId3"/>
          <a:srcRect/>
          <a:stretch/>
        </p:blipFill>
        <p:spPr>
          <a:xfrm>
            <a:off x="7017111" y="1447800"/>
            <a:ext cx="5094566" cy="4064112"/>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1246106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544-94EC-49BD-8920-92B6E074D73D}"/>
              </a:ext>
            </a:extLst>
          </p:cNvPr>
          <p:cNvSpPr>
            <a:spLocks noGrp="1"/>
          </p:cNvSpPr>
          <p:nvPr>
            <p:ph type="title"/>
          </p:nvPr>
        </p:nvSpPr>
        <p:spPr>
          <a:xfrm>
            <a:off x="656216" y="1524"/>
            <a:ext cx="11535784" cy="1143000"/>
          </a:xfrm>
        </p:spPr>
        <p:txBody>
          <a:bodyPr>
            <a:normAutofit/>
          </a:bodyPr>
          <a:lstStyle/>
          <a:p>
            <a:r>
              <a:rPr lang="en-US" dirty="0"/>
              <a:t>ACI’s Footprint…</a:t>
            </a:r>
          </a:p>
        </p:txBody>
      </p:sp>
      <p:sp>
        <p:nvSpPr>
          <p:cNvPr id="3" name="Content Placeholder 2">
            <a:extLst>
              <a:ext uri="{FF2B5EF4-FFF2-40B4-BE49-F238E27FC236}">
                <a16:creationId xmlns:a16="http://schemas.microsoft.com/office/drawing/2014/main" id="{E134EC82-39CD-493F-8551-DCB0D54A8191}"/>
              </a:ext>
            </a:extLst>
          </p:cNvPr>
          <p:cNvSpPr>
            <a:spLocks noGrp="1"/>
          </p:cNvSpPr>
          <p:nvPr>
            <p:ph idx="1"/>
          </p:nvPr>
        </p:nvSpPr>
        <p:spPr>
          <a:xfrm>
            <a:off x="656216" y="1752600"/>
            <a:ext cx="10548232" cy="3707744"/>
          </a:xfrm>
        </p:spPr>
        <p:txBody>
          <a:bodyPr/>
          <a:lstStyle/>
          <a:p>
            <a:pPr marL="403225" indent="-342900">
              <a:buClr>
                <a:schemeClr val="bg1"/>
              </a:buClr>
              <a:buFont typeface="Wingdings" panose="05000000000000000000" pitchFamily="2" charset="2"/>
              <a:buChar char="§"/>
            </a:pPr>
            <a:r>
              <a:rPr lang="en-US" dirty="0">
                <a:effectLst>
                  <a:outerShdw blurRad="38100" dist="38100" dir="2700000" algn="tl">
                    <a:srgbClr val="000000">
                      <a:alpha val="43137"/>
                    </a:srgbClr>
                  </a:outerShdw>
                </a:effectLst>
              </a:rPr>
              <a:t>30,000+ Members Worldwide	</a:t>
            </a:r>
          </a:p>
          <a:p>
            <a:pPr marL="863600" lvl="1" indent="-457200">
              <a:buFont typeface="Wingdings" panose="05000000000000000000" pitchFamily="2" charset="2"/>
              <a:buChar char="ü"/>
            </a:pPr>
            <a:r>
              <a:rPr lang="en-US" sz="2800" dirty="0">
                <a:effectLst>
                  <a:outerShdw blurRad="38100" dist="38100" dir="2700000" algn="tl">
                    <a:srgbClr val="000000">
                      <a:alpha val="43137"/>
                    </a:srgbClr>
                  </a:outerShdw>
                </a:effectLst>
              </a:rPr>
              <a:t>	15,000 Students</a:t>
            </a:r>
          </a:p>
          <a:p>
            <a:pPr marL="398463" lvl="1" indent="-231775">
              <a:buFont typeface="Arial" panose="020B0604020202020204" pitchFamily="34" charset="0"/>
              <a:buChar char="•"/>
              <a:tabLst>
                <a:tab pos="166688" algn="l"/>
              </a:tabLst>
            </a:pPr>
            <a:r>
              <a:rPr lang="en-US" sz="2800" dirty="0">
                <a:effectLst>
                  <a:outerShdw blurRad="38100" dist="38100" dir="2700000" algn="tl">
                    <a:srgbClr val="000000">
                      <a:alpha val="43137"/>
                    </a:srgbClr>
                  </a:outerShdw>
                </a:effectLst>
              </a:rPr>
              <a:t>93 Chapters</a:t>
            </a:r>
          </a:p>
          <a:p>
            <a:pPr marL="398463" lvl="1" indent="-231775">
              <a:buFont typeface="Arial" panose="020B0604020202020204" pitchFamily="34" charset="0"/>
              <a:buChar char="•"/>
              <a:tabLst>
                <a:tab pos="166688" algn="l"/>
              </a:tabLst>
            </a:pPr>
            <a:r>
              <a:rPr lang="en-US" sz="2800" dirty="0">
                <a:effectLst>
                  <a:outerShdw blurRad="38100" dist="38100" dir="2700000" algn="tl">
                    <a:srgbClr val="000000">
                      <a:alpha val="43137"/>
                    </a:srgbClr>
                  </a:outerShdw>
                </a:effectLst>
              </a:rPr>
              <a:t>250+ Student Chapters</a:t>
            </a:r>
          </a:p>
          <a:p>
            <a:pPr marL="398463" lvl="1" indent="-231775">
              <a:buFont typeface="Arial" panose="020B0604020202020204" pitchFamily="34" charset="0"/>
              <a:buChar char="•"/>
              <a:tabLst>
                <a:tab pos="166688" algn="l"/>
              </a:tabLst>
            </a:pPr>
            <a:r>
              <a:rPr lang="en-US" sz="2800" dirty="0">
                <a:effectLst>
                  <a:outerShdw blurRad="38100" dist="38100" dir="2700000" algn="tl">
                    <a:srgbClr val="000000">
                      <a:alpha val="43137"/>
                    </a:srgbClr>
                  </a:outerShdw>
                </a:effectLst>
              </a:rPr>
              <a:t>57 International Partners</a:t>
            </a:r>
          </a:p>
          <a:p>
            <a:pPr marL="398463" lvl="1" indent="-231775">
              <a:buFont typeface="Arial" panose="020B0604020202020204" pitchFamily="34" charset="0"/>
              <a:buChar char="•"/>
              <a:tabLst>
                <a:tab pos="166688" algn="l"/>
              </a:tabLst>
            </a:pPr>
            <a:r>
              <a:rPr lang="en-US" sz="2800" dirty="0">
                <a:effectLst>
                  <a:outerShdw blurRad="38100" dist="38100" dir="2700000" algn="tl">
                    <a:srgbClr val="000000">
                      <a:alpha val="43137"/>
                    </a:srgbClr>
                  </a:outerShdw>
                </a:effectLst>
              </a:rPr>
              <a:t>Building Code used in over 60 countries</a:t>
            </a:r>
          </a:p>
          <a:p>
            <a:pPr marL="398463" lvl="1" indent="-231775">
              <a:buFont typeface="Arial" panose="020B0604020202020204" pitchFamily="34" charset="0"/>
              <a:buChar char="•"/>
              <a:tabLst>
                <a:tab pos="166688" algn="l"/>
              </a:tabLst>
            </a:pPr>
            <a:r>
              <a:rPr lang="en-US" sz="2800" dirty="0">
                <a:effectLst>
                  <a:outerShdw blurRad="38100" dist="38100" dir="2700000" algn="tl">
                    <a:srgbClr val="000000">
                      <a:alpha val="43137"/>
                    </a:srgbClr>
                  </a:outerShdw>
                </a:effectLst>
              </a:rPr>
              <a:t>Credentialed over 600,000 individuals in the concrete industry</a:t>
            </a:r>
          </a:p>
          <a:p>
            <a:pPr marL="398463" lvl="1" indent="-231775">
              <a:buFont typeface="Arial" panose="020B0604020202020204" pitchFamily="34" charset="0"/>
              <a:buChar char="•"/>
              <a:tabLst>
                <a:tab pos="166688" algn="l"/>
              </a:tabLst>
            </a:pPr>
            <a:r>
              <a:rPr lang="en-US" sz="2800" dirty="0">
                <a:effectLst>
                  <a:outerShdw blurRad="38100" dist="38100" dir="2700000" algn="tl">
                    <a:srgbClr val="000000">
                      <a:alpha val="43137"/>
                    </a:srgbClr>
                  </a:outerShdw>
                </a:effectLst>
              </a:rPr>
              <a:t>Select Documents available in 15 languages</a:t>
            </a:r>
          </a:p>
          <a:p>
            <a:pPr marL="398463" lvl="1" indent="-231775">
              <a:buFont typeface="Arial" panose="020B0604020202020204" pitchFamily="34" charset="0"/>
              <a:buChar char="•"/>
              <a:tabLst>
                <a:tab pos="166688" algn="l"/>
              </a:tabLst>
            </a:pPr>
            <a:endParaRPr lang="en-US" sz="2400" dirty="0">
              <a:effectLst>
                <a:outerShdw blurRad="38100" dist="38100" dir="2700000" algn="tl">
                  <a:srgbClr val="000000">
                    <a:alpha val="43137"/>
                  </a:srgbClr>
                </a:outerShdw>
              </a:effectLst>
            </a:endParaRPr>
          </a:p>
        </p:txBody>
      </p:sp>
      <p:pic>
        <p:nvPicPr>
          <p:cNvPr id="4" name="Picture 3" descr="Map&#10;&#10;Description automatically generated">
            <a:extLst>
              <a:ext uri="{FF2B5EF4-FFF2-40B4-BE49-F238E27FC236}">
                <a16:creationId xmlns:a16="http://schemas.microsoft.com/office/drawing/2014/main" id="{C08143FE-D5E6-40E3-8E06-E7328A76053D}"/>
              </a:ext>
            </a:extLst>
          </p:cNvPr>
          <p:cNvPicPr>
            <a:picLocks noChangeAspect="1"/>
          </p:cNvPicPr>
          <p:nvPr/>
        </p:nvPicPr>
        <p:blipFill>
          <a:blip r:embed="rId3"/>
          <a:stretch>
            <a:fillRect/>
          </a:stretch>
        </p:blipFill>
        <p:spPr>
          <a:xfrm>
            <a:off x="7233572" y="1193144"/>
            <a:ext cx="4726780" cy="2680648"/>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425511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544-94EC-49BD-8920-92B6E074D73D}"/>
              </a:ext>
            </a:extLst>
          </p:cNvPr>
          <p:cNvSpPr>
            <a:spLocks noGrp="1"/>
          </p:cNvSpPr>
          <p:nvPr>
            <p:ph type="title"/>
          </p:nvPr>
        </p:nvSpPr>
        <p:spPr>
          <a:xfrm>
            <a:off x="484094" y="1524"/>
            <a:ext cx="11707906" cy="1143000"/>
          </a:xfrm>
        </p:spPr>
        <p:txBody>
          <a:bodyPr>
            <a:normAutofit/>
          </a:bodyPr>
          <a:lstStyle/>
          <a:p>
            <a:r>
              <a:rPr lang="en-US" dirty="0"/>
              <a:t>ACI’s Resources…</a:t>
            </a:r>
          </a:p>
        </p:txBody>
      </p:sp>
      <p:sp>
        <p:nvSpPr>
          <p:cNvPr id="6" name="Content Placeholder 2">
            <a:extLst>
              <a:ext uri="{FF2B5EF4-FFF2-40B4-BE49-F238E27FC236}">
                <a16:creationId xmlns:a16="http://schemas.microsoft.com/office/drawing/2014/main" id="{23F76896-B46B-4775-B979-5DBE2F8804A6}"/>
              </a:ext>
            </a:extLst>
          </p:cNvPr>
          <p:cNvSpPr>
            <a:spLocks noGrp="1"/>
          </p:cNvSpPr>
          <p:nvPr>
            <p:ph sz="half" idx="1"/>
          </p:nvPr>
        </p:nvSpPr>
        <p:spPr>
          <a:xfrm>
            <a:off x="301214" y="1297189"/>
            <a:ext cx="6174890" cy="4393601"/>
          </a:xfrm>
        </p:spPr>
        <p:txBody>
          <a:bodyPr wrap="square" anchor="t">
            <a:normAutofit fontScale="85000" lnSpcReduction="10000"/>
          </a:bodyPr>
          <a:lstStyle/>
          <a:p>
            <a:pPr marL="517525" indent="-457200">
              <a:lnSpc>
                <a:spcPct val="90000"/>
              </a:lnSpc>
              <a:spcBef>
                <a:spcPts val="0"/>
              </a:spcBef>
              <a:spcAft>
                <a:spcPts val="1200"/>
              </a:spcAft>
              <a:buClr>
                <a:schemeClr val="bg1"/>
              </a:buClr>
            </a:pPr>
            <a:r>
              <a:rPr lang="en-US" dirty="0">
                <a:effectLst>
                  <a:outerShdw blurRad="38100" dist="38100" dir="2700000" algn="tl">
                    <a:srgbClr val="000000">
                      <a:alpha val="43137"/>
                    </a:srgbClr>
                  </a:outerShdw>
                </a:effectLst>
              </a:rPr>
              <a:t>4000 Active Technical Volunteers</a:t>
            </a:r>
          </a:p>
          <a:p>
            <a:pPr marL="863600" lvl="1" indent="-457200">
              <a:lnSpc>
                <a:spcPct val="90000"/>
              </a:lnSpc>
              <a:spcBef>
                <a:spcPts val="0"/>
              </a:spcBef>
              <a:spcAft>
                <a:spcPts val="1200"/>
              </a:spcAft>
              <a:buClr>
                <a:srgbClr val="FFFF00"/>
              </a:buClr>
              <a:buFont typeface="Wingdings" panose="05000000000000000000" pitchFamily="2" charset="2"/>
              <a:buChar char="ü"/>
            </a:pPr>
            <a:r>
              <a:rPr lang="en-US" sz="2800" b="1" dirty="0">
                <a:solidFill>
                  <a:srgbClr val="FFFF00"/>
                </a:solidFill>
                <a:effectLst>
                  <a:outerShdw blurRad="38100" dist="38100" dir="2700000" algn="tl">
                    <a:srgbClr val="000000">
                      <a:alpha val="43137"/>
                    </a:srgbClr>
                  </a:outerShdw>
                </a:effectLst>
              </a:rPr>
              <a:t>~ $100,000,000 Annual Effort</a:t>
            </a:r>
          </a:p>
          <a:p>
            <a:pPr marL="511175" indent="-457200">
              <a:lnSpc>
                <a:spcPct val="90000"/>
              </a:lnSpc>
              <a:spcBef>
                <a:spcPts val="0"/>
              </a:spcBef>
              <a:spcAft>
                <a:spcPts val="1200"/>
              </a:spcAft>
              <a:buClr>
                <a:schemeClr val="bg1"/>
              </a:buClr>
            </a:pPr>
            <a:r>
              <a:rPr lang="en-US" dirty="0">
                <a:effectLst>
                  <a:outerShdw blurRad="38100" dist="38100" dir="2700000" algn="tl">
                    <a:srgbClr val="000000">
                      <a:alpha val="43137"/>
                    </a:srgbClr>
                  </a:outerShdw>
                </a:effectLst>
              </a:rPr>
              <a:t>Headquartered in Farmington Hills, MI with 135 Staff</a:t>
            </a:r>
          </a:p>
          <a:p>
            <a:pPr marL="511175" indent="-457200">
              <a:lnSpc>
                <a:spcPct val="90000"/>
              </a:lnSpc>
              <a:spcBef>
                <a:spcPts val="0"/>
              </a:spcBef>
              <a:spcAft>
                <a:spcPts val="1200"/>
              </a:spcAft>
              <a:buClr>
                <a:schemeClr val="bg1"/>
              </a:buClr>
            </a:pPr>
            <a:r>
              <a:rPr lang="en-US" dirty="0">
                <a:effectLst>
                  <a:outerShdw blurRad="38100" dist="38100" dir="2700000" algn="tl">
                    <a:srgbClr val="000000">
                      <a:alpha val="43137"/>
                    </a:srgbClr>
                  </a:outerShdw>
                </a:effectLst>
              </a:rPr>
              <a:t>International Office in UAE</a:t>
            </a:r>
          </a:p>
          <a:p>
            <a:pPr marL="511175" indent="-457200">
              <a:lnSpc>
                <a:spcPct val="90000"/>
              </a:lnSpc>
              <a:spcBef>
                <a:spcPts val="0"/>
              </a:spcBef>
              <a:spcAft>
                <a:spcPts val="1200"/>
              </a:spcAft>
              <a:buClr>
                <a:schemeClr val="bg1"/>
              </a:buClr>
            </a:pPr>
            <a:r>
              <a:rPr lang="en-US" dirty="0">
                <a:effectLst>
                  <a:outerShdw blurRad="38100" dist="38100" dir="2700000" algn="tl">
                    <a:srgbClr val="000000">
                      <a:alpha val="43137"/>
                    </a:srgbClr>
                  </a:outerShdw>
                </a:effectLst>
              </a:rPr>
              <a:t>Regional Offices in CA, IL, and one planned for the Northeast</a:t>
            </a:r>
          </a:p>
          <a:p>
            <a:pPr marL="511175" indent="-457200">
              <a:lnSpc>
                <a:spcPct val="90000"/>
              </a:lnSpc>
              <a:spcBef>
                <a:spcPts val="0"/>
              </a:spcBef>
              <a:spcAft>
                <a:spcPts val="1200"/>
              </a:spcAft>
              <a:buClr>
                <a:schemeClr val="bg1"/>
              </a:buClr>
            </a:pPr>
            <a:r>
              <a:rPr lang="en-US" dirty="0">
                <a:effectLst>
                  <a:outerShdw blurRad="38100" dist="38100" dir="2700000" algn="tl">
                    <a:srgbClr val="000000">
                      <a:alpha val="43137"/>
                    </a:srgbClr>
                  </a:outerShdw>
                </a:effectLst>
              </a:rPr>
              <a:t>140+ Technical &amp; Educational Committees</a:t>
            </a:r>
          </a:p>
          <a:p>
            <a:pPr marL="511175" indent="-457200">
              <a:lnSpc>
                <a:spcPct val="90000"/>
              </a:lnSpc>
              <a:spcBef>
                <a:spcPts val="0"/>
              </a:spcBef>
              <a:spcAft>
                <a:spcPts val="1200"/>
              </a:spcAft>
              <a:buClr>
                <a:schemeClr val="bg1"/>
              </a:buClr>
            </a:pPr>
            <a:r>
              <a:rPr lang="en-US" dirty="0">
                <a:effectLst>
                  <a:outerShdw blurRad="38100" dist="38100" dir="2700000" algn="tl">
                    <a:srgbClr val="000000">
                      <a:alpha val="43137"/>
                    </a:srgbClr>
                  </a:outerShdw>
                </a:effectLst>
              </a:rPr>
              <a:t>1000+ Technical &amp; Educational Documents</a:t>
            </a:r>
          </a:p>
          <a:p>
            <a:pPr marL="511175" indent="-457200">
              <a:lnSpc>
                <a:spcPct val="90000"/>
              </a:lnSpc>
              <a:spcBef>
                <a:spcPts val="0"/>
              </a:spcBef>
              <a:spcAft>
                <a:spcPts val="1200"/>
              </a:spcAft>
              <a:buClr>
                <a:schemeClr val="bg1"/>
              </a:buClr>
            </a:pPr>
            <a:r>
              <a:rPr lang="en-US" dirty="0">
                <a:effectLst>
                  <a:outerShdw blurRad="38100" dist="38100" dir="2700000" algn="tl">
                    <a:srgbClr val="000000">
                      <a:alpha val="43137"/>
                    </a:srgbClr>
                  </a:outerShdw>
                </a:effectLst>
              </a:rPr>
              <a:t>Collaboration with Industry Groups – PCA, CRSI, PTI, ACPA, etc.</a:t>
            </a:r>
            <a:endParaRPr lang="en-US" sz="2000" dirty="0">
              <a:effectLst>
                <a:outerShdw blurRad="38100" dist="38100" dir="2700000" algn="tl">
                  <a:srgbClr val="000000">
                    <a:alpha val="43137"/>
                  </a:srgbClr>
                </a:outerShdw>
              </a:effectLst>
            </a:endParaRPr>
          </a:p>
        </p:txBody>
      </p:sp>
      <p:pic>
        <p:nvPicPr>
          <p:cNvPr id="7" name="Picture 6" descr="A picture containing text&#10;&#10;Description automatically generated">
            <a:extLst>
              <a:ext uri="{FF2B5EF4-FFF2-40B4-BE49-F238E27FC236}">
                <a16:creationId xmlns:a16="http://schemas.microsoft.com/office/drawing/2014/main" id="{B5173E56-C3D5-47A7-9DBC-8F0C25F73D11}"/>
              </a:ext>
            </a:extLst>
          </p:cNvPr>
          <p:cNvPicPr>
            <a:picLocks noChangeAspect="1"/>
          </p:cNvPicPr>
          <p:nvPr/>
        </p:nvPicPr>
        <p:blipFill rotWithShape="1">
          <a:blip r:embed="rId3"/>
          <a:srcRect l="10151" r="23817" b="-1"/>
          <a:stretch/>
        </p:blipFill>
        <p:spPr>
          <a:xfrm>
            <a:off x="6630219" y="1447803"/>
            <a:ext cx="5074101" cy="4264818"/>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val="3741866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55DB49-FD12-4EF5-8EFD-86843041837C}"/>
              </a:ext>
            </a:extLst>
          </p:cNvPr>
          <p:cNvSpPr txBox="1"/>
          <p:nvPr/>
        </p:nvSpPr>
        <p:spPr>
          <a:xfrm>
            <a:off x="1638300" y="2108461"/>
            <a:ext cx="8915400" cy="1938992"/>
          </a:xfrm>
          <a:prstGeom prst="rect">
            <a:avLst/>
          </a:prstGeom>
          <a:noFill/>
        </p:spPr>
        <p:txBody>
          <a:bodyPr wrap="square" rtlCol="0">
            <a:spAutoFit/>
          </a:bodyPr>
          <a:lstStyle/>
          <a:p>
            <a:r>
              <a:rPr lang="en-US" sz="6000" b="1" dirty="0">
                <a:solidFill>
                  <a:srgbClr val="FFFF00"/>
                </a:solidFill>
                <a:effectLst>
                  <a:outerShdw blurRad="38100" dist="38100" dir="2700000" algn="tl">
                    <a:srgbClr val="000000">
                      <a:alpha val="43137"/>
                    </a:srgbClr>
                  </a:outerShdw>
                </a:effectLst>
              </a:rPr>
              <a:t>Some recent advancements at ACI…</a:t>
            </a:r>
          </a:p>
        </p:txBody>
      </p:sp>
    </p:spTree>
    <p:extLst>
      <p:ext uri="{BB962C8B-B14F-4D97-AF65-F5344CB8AC3E}">
        <p14:creationId xmlns:p14="http://schemas.microsoft.com/office/powerpoint/2010/main" val="192523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4EFB5F72-A66B-4FF6-8809-B96E210A1AE0}"/>
              </a:ext>
            </a:extLst>
          </p:cNvPr>
          <p:cNvPicPr>
            <a:picLocks noChangeAspect="1"/>
          </p:cNvPicPr>
          <p:nvPr/>
        </p:nvPicPr>
        <p:blipFill>
          <a:blip r:embed="rId3"/>
          <a:stretch>
            <a:fillRect/>
          </a:stretch>
        </p:blipFill>
        <p:spPr>
          <a:xfrm>
            <a:off x="797971" y="2065041"/>
            <a:ext cx="4306365" cy="3384036"/>
          </a:xfrm>
          <a:prstGeom prst="rect">
            <a:avLst/>
          </a:prstGeom>
          <a:ln>
            <a:solidFill>
              <a:schemeClr val="accent1"/>
            </a:solidFill>
          </a:ln>
          <a:effectLst>
            <a:outerShdw blurRad="152400" dist="152400" dir="2700000" algn="tl" rotWithShape="0">
              <a:prstClr val="black">
                <a:alpha val="40000"/>
              </a:prstClr>
            </a:outerShdw>
          </a:effectLst>
          <a:scene3d>
            <a:camera prst="orthographicFront"/>
            <a:lightRig rig="threePt" dir="t"/>
          </a:scene3d>
          <a:sp3d>
            <a:bevelT/>
          </a:sp3d>
        </p:spPr>
      </p:pic>
      <p:pic>
        <p:nvPicPr>
          <p:cNvPr id="7" name="Picture 6" descr="Icon&#10;&#10;Description automatically generated">
            <a:extLst>
              <a:ext uri="{FF2B5EF4-FFF2-40B4-BE49-F238E27FC236}">
                <a16:creationId xmlns:a16="http://schemas.microsoft.com/office/drawing/2014/main" id="{99CB460F-F147-4AA5-811F-33684969C1AB}"/>
              </a:ext>
            </a:extLst>
          </p:cNvPr>
          <p:cNvPicPr>
            <a:picLocks noChangeAspect="1"/>
          </p:cNvPicPr>
          <p:nvPr/>
        </p:nvPicPr>
        <p:blipFill rotWithShape="1">
          <a:blip r:embed="rId4">
            <a:extLst>
              <a:ext uri="{28A0092B-C50C-407E-A947-70E740481C1C}">
                <a14:useLocalDpi xmlns:a14="http://schemas.microsoft.com/office/drawing/2010/main" val="0"/>
              </a:ext>
            </a:extLst>
          </a:blip>
          <a:srcRect l="32853" t="-672" r="32371" b="672"/>
          <a:stretch/>
        </p:blipFill>
        <p:spPr bwMode="auto">
          <a:xfrm>
            <a:off x="6574967" y="1541648"/>
            <a:ext cx="1304925" cy="1341407"/>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A9EADC6-C85D-4944-96CE-0F6A4A5F999D}"/>
              </a:ext>
            </a:extLst>
          </p:cNvPr>
          <p:cNvSpPr txBox="1"/>
          <p:nvPr/>
        </p:nvSpPr>
        <p:spPr>
          <a:xfrm>
            <a:off x="6115877" y="3062328"/>
            <a:ext cx="5278152" cy="1815882"/>
          </a:xfrm>
          <a:prstGeom prst="rect">
            <a:avLst/>
          </a:prstGeom>
          <a:noFill/>
        </p:spPr>
        <p:txBody>
          <a:bodyPr wrap="square" rtlCol="0">
            <a:spAutoFit/>
          </a:bodyPr>
          <a:lstStyle/>
          <a:p>
            <a:pPr algn="ctr"/>
            <a:r>
              <a:rPr lang="en-US" sz="2800" b="1" dirty="0">
                <a:solidFill>
                  <a:srgbClr val="FFFF00"/>
                </a:solidFill>
                <a:effectLst>
                  <a:outerShdw blurRad="38100" dist="38100" dir="2700000" algn="tl">
                    <a:srgbClr val="000000">
                      <a:alpha val="43137"/>
                    </a:srgbClr>
                  </a:outerShdw>
                </a:effectLst>
              </a:rPr>
              <a:t>Collaborate globally on the use of nonmetallic building materials to drive research, education, awareness and adoption</a:t>
            </a:r>
          </a:p>
        </p:txBody>
      </p:sp>
      <p:sp>
        <p:nvSpPr>
          <p:cNvPr id="8" name="Title 1">
            <a:extLst>
              <a:ext uri="{FF2B5EF4-FFF2-40B4-BE49-F238E27FC236}">
                <a16:creationId xmlns:a16="http://schemas.microsoft.com/office/drawing/2014/main" id="{EEA71422-EBAB-4C21-A272-83F4792C3012}"/>
              </a:ext>
            </a:extLst>
          </p:cNvPr>
          <p:cNvSpPr>
            <a:spLocks noGrp="1"/>
          </p:cNvSpPr>
          <p:nvPr>
            <p:ph type="title"/>
          </p:nvPr>
        </p:nvSpPr>
        <p:spPr>
          <a:xfrm>
            <a:off x="0" y="0"/>
            <a:ext cx="12192000" cy="1143000"/>
          </a:xfrm>
        </p:spPr>
        <p:txBody>
          <a:bodyPr>
            <a:normAutofit/>
          </a:bodyPr>
          <a:lstStyle/>
          <a:p>
            <a:r>
              <a:rPr lang="en-US" dirty="0"/>
              <a:t>Centers of Excellence</a:t>
            </a:r>
          </a:p>
        </p:txBody>
      </p:sp>
    </p:spTree>
    <p:extLst>
      <p:ext uri="{BB962C8B-B14F-4D97-AF65-F5344CB8AC3E}">
        <p14:creationId xmlns:p14="http://schemas.microsoft.com/office/powerpoint/2010/main" val="222260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0854-FD1F-4B55-9DC3-BE0EC2A9F157}"/>
              </a:ext>
            </a:extLst>
          </p:cNvPr>
          <p:cNvSpPr>
            <a:spLocks noGrp="1"/>
          </p:cNvSpPr>
          <p:nvPr>
            <p:ph type="title"/>
          </p:nvPr>
        </p:nvSpPr>
        <p:spPr/>
        <p:txBody>
          <a:bodyPr/>
          <a:lstStyle/>
          <a:p>
            <a:pPr marL="337820"/>
            <a:r>
              <a:rPr lang="en-US" dirty="0">
                <a:ea typeface="ＭＳ Ｐゴシック"/>
              </a:rPr>
              <a:t>A Call to Action…</a:t>
            </a:r>
          </a:p>
        </p:txBody>
      </p:sp>
      <p:sp>
        <p:nvSpPr>
          <p:cNvPr id="3" name="Content Placeholder 2">
            <a:extLst>
              <a:ext uri="{FF2B5EF4-FFF2-40B4-BE49-F238E27FC236}">
                <a16:creationId xmlns:a16="http://schemas.microsoft.com/office/drawing/2014/main" id="{6A98BFD8-B48E-40AA-BF09-B1A0D25B507F}"/>
              </a:ext>
            </a:extLst>
          </p:cNvPr>
          <p:cNvSpPr>
            <a:spLocks noGrp="1"/>
          </p:cNvSpPr>
          <p:nvPr>
            <p:ph idx="1"/>
          </p:nvPr>
        </p:nvSpPr>
        <p:spPr>
          <a:xfrm>
            <a:off x="609600" y="1587931"/>
            <a:ext cx="10731690" cy="4267200"/>
          </a:xfrm>
        </p:spPr>
        <p:txBody>
          <a:bodyPr/>
          <a:lstStyle/>
          <a:p>
            <a:pPr marL="177800" indent="0">
              <a:buNone/>
            </a:pPr>
            <a:r>
              <a:rPr lang="en-US" sz="2800" dirty="0">
                <a:effectLst>
                  <a:outerShdw blurRad="38100" dist="38100" dir="2700000" algn="tl">
                    <a:srgbClr val="000000">
                      <a:alpha val="43137"/>
                    </a:srgbClr>
                  </a:outerShdw>
                </a:effectLst>
              </a:rPr>
              <a:t>According to some studies, the concrete industry is responsible for approximately 7% of greenhouse gases worldwide. Therefore, concrete must play a significant role in a sustainable future. </a:t>
            </a:r>
            <a:r>
              <a:rPr lang="en-US" sz="2800" u="sng" dirty="0">
                <a:effectLst>
                  <a:outerShdw blurRad="38100" dist="38100" dir="2700000" algn="tl">
                    <a:srgbClr val="000000">
                      <a:alpha val="43137"/>
                    </a:srgbClr>
                  </a:outerShdw>
                </a:effectLst>
              </a:rPr>
              <a:t>Consistent with its vision, ACI is uniquely positioned to take on this challenge</a:t>
            </a:r>
            <a:r>
              <a:rPr lang="en-US" sz="2800" dirty="0">
                <a:effectLst>
                  <a:outerShdw blurRad="38100" dist="38100" dir="2700000" algn="tl">
                    <a:srgbClr val="000000">
                      <a:alpha val="43137"/>
                    </a:srgbClr>
                  </a:outerShdw>
                </a:effectLst>
              </a:rPr>
              <a:t>.</a:t>
            </a:r>
          </a:p>
        </p:txBody>
      </p:sp>
      <p:pic>
        <p:nvPicPr>
          <p:cNvPr id="5" name="Picture 4" descr="Diagram&#10;&#10;Description automatically generated with medium confidence">
            <a:extLst>
              <a:ext uri="{FF2B5EF4-FFF2-40B4-BE49-F238E27FC236}">
                <a16:creationId xmlns:a16="http://schemas.microsoft.com/office/drawing/2014/main" id="{275ED30B-E28F-4EDD-8DBA-E3A51BA2BF43}"/>
              </a:ext>
            </a:extLst>
          </p:cNvPr>
          <p:cNvPicPr>
            <a:picLocks noChangeAspect="1"/>
          </p:cNvPicPr>
          <p:nvPr/>
        </p:nvPicPr>
        <p:blipFill rotWithShape="1">
          <a:blip r:embed="rId2"/>
          <a:srcRect b="12291"/>
          <a:stretch/>
        </p:blipFill>
        <p:spPr>
          <a:xfrm>
            <a:off x="6347011" y="3296375"/>
            <a:ext cx="4433012" cy="2307886"/>
          </a:xfrm>
          <a:prstGeom prst="rect">
            <a:avLst/>
          </a:prstGeom>
          <a:effectLst>
            <a:outerShdw blurRad="152400" dist="152400" dir="2700000" algn="tl" rotWithShape="0">
              <a:prstClr val="black">
                <a:alpha val="40000"/>
              </a:prstClr>
            </a:outerShdw>
          </a:effectLst>
        </p:spPr>
      </p:pic>
    </p:spTree>
    <p:extLst>
      <p:ext uri="{BB962C8B-B14F-4D97-AF65-F5344CB8AC3E}">
        <p14:creationId xmlns:p14="http://schemas.microsoft.com/office/powerpoint/2010/main" val="4232373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544-94EC-49BD-8920-92B6E074D73D}"/>
              </a:ext>
            </a:extLst>
          </p:cNvPr>
          <p:cNvSpPr>
            <a:spLocks noGrp="1"/>
          </p:cNvSpPr>
          <p:nvPr>
            <p:ph type="title"/>
          </p:nvPr>
        </p:nvSpPr>
        <p:spPr/>
        <p:txBody>
          <a:bodyPr>
            <a:normAutofit/>
          </a:bodyPr>
          <a:lstStyle/>
          <a:p>
            <a:r>
              <a:rPr lang="en-US" dirty="0"/>
              <a:t>ACI’s Commitment – Position Statement</a:t>
            </a:r>
          </a:p>
        </p:txBody>
      </p:sp>
      <p:sp>
        <p:nvSpPr>
          <p:cNvPr id="4" name="Content Placeholder 3">
            <a:extLst>
              <a:ext uri="{FF2B5EF4-FFF2-40B4-BE49-F238E27FC236}">
                <a16:creationId xmlns:a16="http://schemas.microsoft.com/office/drawing/2014/main" id="{E3CCA740-1D5F-4116-A296-83D40E0CE092}"/>
              </a:ext>
            </a:extLst>
          </p:cNvPr>
          <p:cNvSpPr>
            <a:spLocks noGrp="1"/>
          </p:cNvSpPr>
          <p:nvPr>
            <p:ph idx="1"/>
          </p:nvPr>
        </p:nvSpPr>
        <p:spPr>
          <a:xfrm>
            <a:off x="387275" y="1382120"/>
            <a:ext cx="10782170" cy="4538472"/>
          </a:xfrm>
        </p:spPr>
        <p:txBody>
          <a:bodyPr/>
          <a:lstStyle/>
          <a:p>
            <a:pPr>
              <a:spcBef>
                <a:spcPts val="0"/>
              </a:spcBef>
              <a:spcAft>
                <a:spcPts val="1800"/>
              </a:spcAft>
            </a:pPr>
            <a:r>
              <a:rPr lang="en-US" sz="2600" dirty="0">
                <a:effectLst>
                  <a:outerShdw blurRad="38100" dist="38100" dir="2700000" algn="tl">
                    <a:srgbClr val="000000">
                      <a:alpha val="43137"/>
                    </a:srgbClr>
                  </a:outerShdw>
                </a:effectLst>
              </a:rPr>
              <a:t>Be it resolved that: ACI staff and leadership are empowered to support policy positions; and state, federal, and international programs, rules, regulations, and agreements that encourage or establish criteria related to carbon neutrality of the built environment; and…</a:t>
            </a:r>
          </a:p>
          <a:p>
            <a:pPr>
              <a:spcBef>
                <a:spcPts val="0"/>
              </a:spcBef>
              <a:spcAft>
                <a:spcPts val="1800"/>
              </a:spcAft>
            </a:pPr>
            <a:endParaRPr lang="en-US" sz="2600" dirty="0">
              <a:effectLst>
                <a:outerShdw blurRad="38100" dist="38100" dir="2700000" algn="tl">
                  <a:srgbClr val="000000">
                    <a:alpha val="43137"/>
                  </a:srgbClr>
                </a:outerShdw>
              </a:effectLst>
            </a:endParaRPr>
          </a:p>
          <a:p>
            <a:pPr>
              <a:spcBef>
                <a:spcPts val="0"/>
              </a:spcBef>
              <a:spcAft>
                <a:spcPts val="1800"/>
              </a:spcAft>
            </a:pPr>
            <a:r>
              <a:rPr lang="en-US" sz="2600" dirty="0">
                <a:effectLst>
                  <a:outerShdw blurRad="38100" dist="38100" dir="2700000" algn="tl">
                    <a:srgbClr val="000000">
                      <a:alpha val="43137"/>
                    </a:srgbClr>
                  </a:outerShdw>
                </a:effectLst>
              </a:rPr>
              <a:t>Be it further resolved that: ACI staff, leadership, and, where appropriate, subsidiaries are empowered to assist in the development of information, processes, and procedures and dissemination of information to transform the concrete industry into a carbon neutral industry.</a:t>
            </a:r>
          </a:p>
        </p:txBody>
      </p:sp>
    </p:spTree>
    <p:extLst>
      <p:ext uri="{BB962C8B-B14F-4D97-AF65-F5344CB8AC3E}">
        <p14:creationId xmlns:p14="http://schemas.microsoft.com/office/powerpoint/2010/main" val="3334434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40" y="1"/>
            <a:ext cx="11713060" cy="1143000"/>
          </a:xfrm>
        </p:spPr>
        <p:txBody>
          <a:bodyPr>
            <a:normAutofit/>
          </a:bodyPr>
          <a:lstStyle/>
          <a:p>
            <a:pPr>
              <a:spcAft>
                <a:spcPts val="1200"/>
              </a:spcAft>
            </a:pPr>
            <a:r>
              <a:rPr lang="en-US" dirty="0">
                <a:effectLst>
                  <a:outerShdw blurRad="38100" dist="38100" dir="2700000" algn="tl">
                    <a:srgbClr val="000000">
                      <a:alpha val="43137"/>
                    </a:srgbClr>
                  </a:outerShdw>
                </a:effectLst>
              </a:rPr>
              <a:t>ACI’s Second Center of Excellence</a:t>
            </a:r>
          </a:p>
        </p:txBody>
      </p:sp>
      <p:pic>
        <p:nvPicPr>
          <p:cNvPr id="8" name="Picture 7">
            <a:extLst>
              <a:ext uri="{FF2B5EF4-FFF2-40B4-BE49-F238E27FC236}">
                <a16:creationId xmlns:a16="http://schemas.microsoft.com/office/drawing/2014/main" id="{8393304A-6002-46C5-BF79-5352D9F03B64}"/>
              </a:ext>
            </a:extLst>
          </p:cNvPr>
          <p:cNvPicPr>
            <a:picLocks noChangeAspect="1"/>
          </p:cNvPicPr>
          <p:nvPr/>
        </p:nvPicPr>
        <p:blipFill>
          <a:blip r:embed="rId3"/>
          <a:srcRect/>
          <a:stretch/>
        </p:blipFill>
        <p:spPr>
          <a:xfrm>
            <a:off x="478940" y="1278689"/>
            <a:ext cx="6128392" cy="4043604"/>
          </a:xfrm>
          <a:prstGeom prst="rect">
            <a:avLst/>
          </a:prstGeom>
          <a:effectLst>
            <a:outerShdw blurRad="152400" dist="152400" dir="2700000" algn="tl" rotWithShape="0">
              <a:prstClr val="black">
                <a:alpha val="40000"/>
              </a:prstClr>
            </a:outerShdw>
          </a:effectLst>
          <a:scene3d>
            <a:camera prst="orthographicFront"/>
            <a:lightRig rig="threePt" dir="t"/>
          </a:scene3d>
          <a:sp3d>
            <a:bevelT/>
          </a:sp3d>
        </p:spPr>
      </p:pic>
      <p:pic>
        <p:nvPicPr>
          <p:cNvPr id="5" name="Picture 4" descr="Diagram&#10;&#10;Description automatically generated">
            <a:extLst>
              <a:ext uri="{FF2B5EF4-FFF2-40B4-BE49-F238E27FC236}">
                <a16:creationId xmlns:a16="http://schemas.microsoft.com/office/drawing/2014/main" id="{DB6BEE72-AC3D-4825-B702-2167618181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65" b="95565" l="3226" r="97177">
                        <a14:foregroundMark x1="45363" y1="12097" x2="47782" y2="14516"/>
                        <a14:foregroundMark x1="40524" y1="13710" x2="52823" y2="8065"/>
                        <a14:foregroundMark x1="52823" y1="8065" x2="52823" y2="12097"/>
                        <a14:foregroundMark x1="4032" y1="72581" x2="3831" y2="74194"/>
                        <a14:foregroundMark x1="78226" y1="93952" x2="93347" y2="88710"/>
                        <a14:foregroundMark x1="93347" y1="88710" x2="75605" y2="92339"/>
                        <a14:foregroundMark x1="3629" y1="93952" x2="6048" y2="93952"/>
                        <a14:foregroundMark x1="97379" y1="77823" x2="92944" y2="75806"/>
                        <a14:foregroundMark x1="94556" y1="93952" x2="96169" y2="95565"/>
                      </a14:backgroundRemoval>
                    </a14:imgEffect>
                  </a14:imgLayer>
                </a14:imgProps>
              </a:ext>
            </a:extLst>
          </a:blip>
          <a:stretch>
            <a:fillRect/>
          </a:stretch>
        </p:blipFill>
        <p:spPr>
          <a:xfrm>
            <a:off x="8701770" y="4943536"/>
            <a:ext cx="2783434" cy="1391717"/>
          </a:xfrm>
          <a:prstGeom prst="rect">
            <a:avLst/>
          </a:prstGeom>
        </p:spPr>
      </p:pic>
      <p:sp>
        <p:nvSpPr>
          <p:cNvPr id="6" name="TextBox 5">
            <a:extLst>
              <a:ext uri="{FF2B5EF4-FFF2-40B4-BE49-F238E27FC236}">
                <a16:creationId xmlns:a16="http://schemas.microsoft.com/office/drawing/2014/main" id="{960E0A45-D870-4D9C-8CC2-BC6AF644DC99}"/>
              </a:ext>
            </a:extLst>
          </p:cNvPr>
          <p:cNvSpPr txBox="1"/>
          <p:nvPr/>
        </p:nvSpPr>
        <p:spPr>
          <a:xfrm>
            <a:off x="7305478" y="2400299"/>
            <a:ext cx="4629346" cy="2677656"/>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Collaborate globally to drive research, education, awareness, and adoption of the use of carbon-neutral materials and technologies in the built environment.</a:t>
            </a:r>
          </a:p>
        </p:txBody>
      </p:sp>
      <p:pic>
        <p:nvPicPr>
          <p:cNvPr id="7" name="Picture 6" descr="Icon&#10;&#10;Description automatically generated">
            <a:extLst>
              <a:ext uri="{FF2B5EF4-FFF2-40B4-BE49-F238E27FC236}">
                <a16:creationId xmlns:a16="http://schemas.microsoft.com/office/drawing/2014/main" id="{47B44B13-B4F9-4B2E-BADA-94DE9AB64EF1}"/>
              </a:ext>
            </a:extLst>
          </p:cNvPr>
          <p:cNvPicPr>
            <a:picLocks noChangeAspect="1"/>
          </p:cNvPicPr>
          <p:nvPr/>
        </p:nvPicPr>
        <p:blipFill rotWithShape="1">
          <a:blip r:embed="rId6">
            <a:extLst>
              <a:ext uri="{28A0092B-C50C-407E-A947-70E740481C1C}">
                <a14:useLocalDpi xmlns:a14="http://schemas.microsoft.com/office/drawing/2010/main" val="0"/>
              </a:ext>
            </a:extLst>
          </a:blip>
          <a:srcRect l="32853" t="-672" r="32371" b="672"/>
          <a:stretch/>
        </p:blipFill>
        <p:spPr bwMode="auto">
          <a:xfrm>
            <a:off x="7575971" y="1135110"/>
            <a:ext cx="1304925" cy="1341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030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69A7C056-529F-4C80-B11E-FD548420B961}"/>
</file>

<file path=customXml/itemProps2.xml><?xml version="1.0" encoding="utf-8"?>
<ds:datastoreItem xmlns:ds="http://schemas.openxmlformats.org/officeDocument/2006/customXml" ds:itemID="{8911273B-E732-4EC7-8A68-D4D8D4C10602}"/>
</file>

<file path=customXml/itemProps3.xml><?xml version="1.0" encoding="utf-8"?>
<ds:datastoreItem xmlns:ds="http://schemas.openxmlformats.org/officeDocument/2006/customXml" ds:itemID="{CCAD7041-EC45-48B4-9A55-E0814B54C2B1}"/>
</file>

<file path=customXml/itemProps4.xml><?xml version="1.0" encoding="utf-8"?>
<ds:datastoreItem xmlns:ds="http://schemas.openxmlformats.org/officeDocument/2006/customXml" ds:itemID="{23EB08FF-5E84-4464-A54F-07208BE6B1BB}"/>
</file>

<file path=docProps/app.xml><?xml version="1.0" encoding="utf-8"?>
<Properties xmlns="http://schemas.openxmlformats.org/officeDocument/2006/extended-properties" xmlns:vt="http://schemas.openxmlformats.org/officeDocument/2006/docPropsVTypes">
  <TotalTime>1906</TotalTime>
  <Words>956</Words>
  <Application>Microsoft Office PowerPoint</Application>
  <PresentationFormat>Widescreen</PresentationFormat>
  <Paragraphs>101</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Abril Fatface</vt:lpstr>
      <vt:lpstr>Arial</vt:lpstr>
      <vt:lpstr>Calibri</vt:lpstr>
      <vt:lpstr>Calibri Light</vt:lpstr>
      <vt:lpstr>Chivo</vt:lpstr>
      <vt:lpstr>Droid Serif</vt:lpstr>
      <vt:lpstr>Raleway</vt:lpstr>
      <vt:lpstr>Wingdings</vt:lpstr>
      <vt:lpstr>Office Theme</vt:lpstr>
      <vt:lpstr>American Concrete Institute (ACI) A Brief Introduction</vt:lpstr>
      <vt:lpstr>The Essence &amp; Connectivity of ACI…</vt:lpstr>
      <vt:lpstr>ACI’s Footprint…</vt:lpstr>
      <vt:lpstr>ACI’s Resources…</vt:lpstr>
      <vt:lpstr>PowerPoint Presentation</vt:lpstr>
      <vt:lpstr>Centers of Excellence</vt:lpstr>
      <vt:lpstr>A Call to Action…</vt:lpstr>
      <vt:lpstr>ACI’s Commitment – Position Statement</vt:lpstr>
      <vt:lpstr>ACI’s Second Center of Excellence</vt:lpstr>
      <vt:lpstr>NEU Vision</vt:lpstr>
      <vt:lpstr>Center of Excellence on Carbon-Neutral Concrete</vt:lpstr>
      <vt:lpstr>NEU Sponsors and Partners</vt:lpstr>
      <vt:lpstr>Current NEU Partners</vt:lpstr>
      <vt:lpstr>Walking the Talk!  Meta Pilot Low-Carbon Concrete Project</vt:lpstr>
      <vt:lpstr>ACI Solar Panels Hard at Work Converting Sunshine into Clean Energy!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Introducing the American Concrete Institute</dc:title>
  <dc:creator>Steve S. Szoke</dc:creator>
  <cp:lastModifiedBy>Steve S. Szoke</cp:lastModifiedBy>
  <cp:revision>15</cp:revision>
  <dcterms:created xsi:type="dcterms:W3CDTF">2022-07-21T15:29:02Z</dcterms:created>
  <dcterms:modified xsi:type="dcterms:W3CDTF">2022-08-18T13:37:44Z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00003490-b975-4eb2-bf29-c7058e86057c</vt:lpwstr>
  </property>
</Properties>
</file>