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626" r:id="rId4"/>
    <p:sldId id="630" r:id="rId5"/>
    <p:sldId id="629" r:id="rId6"/>
    <p:sldId id="6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FF00"/>
    <a:srgbClr val="AFABAB"/>
    <a:srgbClr val="939C3D"/>
    <a:srgbClr val="4472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80856" autoAdjust="0"/>
  </p:normalViewPr>
  <p:slideViewPr>
    <p:cSldViewPr snapToGrid="0">
      <p:cViewPr varScale="1">
        <p:scale>
          <a:sx n="101" d="100"/>
          <a:sy n="101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D14F-F881-4CE3-A279-1A798713082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3FD3-0412-4D4C-ACDE-BE810452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3FD3-0412-4D4C-ACDE-BE8104526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3FD3-0412-4D4C-ACDE-BE8104526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3FD3-0412-4D4C-ACDE-BE8104526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3FD3-0412-4D4C-ACDE-BE8104526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BD36-11F3-2E55-0F71-047D5C58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4A6EF-7220-46DD-D863-D42165854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846D-EA2A-E5A0-8792-6FA13291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A2778-F455-7F49-D4AB-CB124615C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FD66-DB4A-46D5-1732-E5BA4D78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9376-A20A-7DA7-8186-64A13A8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2153-3D5D-B1E2-483D-A07F56A0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9406D-7F5A-037A-B280-AB7A02B89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C920C-0443-5D98-90FD-E2E48CFB4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4B07-25E3-14DE-5F75-ED009C40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EF718-86E7-5301-8254-2BE6CDFE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CEADC-5887-2F20-DBE1-C6108C83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4D5C-C212-0783-95FF-CF8A0674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448B-8996-705B-2404-AA468BDF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E34A-508B-68C3-EDC8-63547382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37A7C-512C-074A-98FB-F39C74C3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5FE6-E58E-EF15-6387-0BD0FA39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BB06-3EE2-E4DF-3029-A46AF937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712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7FF45-34C4-A690-96C7-280E8163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505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F4EC-1D07-B67F-943A-F4CE7DC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0387-00A3-502D-F0DD-DBDC9B20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D45D5-428D-5CDD-3EF5-EE709543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449A-F4D6-121C-89A0-64D9252E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4CA1-89D2-02A6-A263-3C0AF5FD0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4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1CE0D-CEDE-6BB7-769C-4EE942812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4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0E63F-04D3-A1A1-4CBC-973658B6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" y="6593840"/>
            <a:ext cx="955040" cy="268732"/>
          </a:xfrm>
        </p:spPr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5EA0C-204B-F9FA-1AB1-DA11675C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00640" y="6583680"/>
            <a:ext cx="1544320" cy="25320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DB0C3-337E-17B2-C7E7-F87A9720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960" y="6583680"/>
            <a:ext cx="441960" cy="249555"/>
          </a:xfrm>
        </p:spPr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552B-8C95-4309-5188-09C4E96A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C0B53-AAD7-755E-1301-C12351D0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E958F-34F3-ABAE-9544-CFDD54E99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B7B1D-3BF0-9780-6896-8E0D27898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115CE-AE77-A132-F1EE-B9435BF83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445A9-09BF-539A-A51C-6254EB7F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0D5D9-291C-0C86-CCCE-1DB2D7A0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3F3C5-4482-18D3-8962-DDB5250D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4774-8D83-E8FF-8DA5-D173A063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20699-FEB8-C87C-656F-E38E9829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E2A66-E6F9-0DF5-26CC-B4148269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1D401-3D11-068E-7DC7-6017E908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6C7C6-6697-7E34-627A-DC0B99A1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3BCC5-2D07-D4FF-AAF1-00998150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DAB9A-FD0A-2914-8D38-9E262269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5558-1139-7FAD-CF87-724C55BF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A278-CD8E-EFFB-0DDB-789F7591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2219-7997-1169-F408-519AADBC4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347EF-5063-D898-25D3-8B34682F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3A767-BA8C-125F-EE82-7CE01F53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5AB4-6695-150A-BFC9-E107B5A9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4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543-26F5-12CE-65E3-516D0C6D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71BC-D73D-7205-F4A7-28EEA9C07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F214-1ED1-C675-38A5-74BE398F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1B215-6AD9-1AE0-F542-3B296490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26F-885B-4476-852B-1526DA80E56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C62EB-926B-9B41-BF9C-D864A609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BDF31-F263-FA80-87C6-A6464811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460-B6E5-423B-AD94-4170150D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7D7B-554D-2FB8-0A2D-48A9CE6F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324C-1838-0A0B-7FEC-7EE8ABD4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E76A-120F-B8A1-C580-59786C7A9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" y="6593840"/>
            <a:ext cx="955040" cy="268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8/24/2022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CF97-EFEE-4339-DC69-EB7F2F35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00640" y="6564504"/>
            <a:ext cx="1249680" cy="27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12747-7D8B-CA18-A79C-B5D6A8121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564504"/>
            <a:ext cx="736600" cy="268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5460-B6E5-423B-AD94-4170150D1E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03780-4A9B-8635-3943-594A7AB3E0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52937" y="5765298"/>
            <a:ext cx="5157663" cy="65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81A6B-D09F-89CA-AA6D-68D9C027AA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75781"/>
            <a:ext cx="12192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EA419-9C4E-54D6-4A80-561B887B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0" b="6855"/>
          <a:stretch/>
        </p:blipFill>
        <p:spPr>
          <a:xfrm>
            <a:off x="0" y="2168013"/>
            <a:ext cx="12213290" cy="3572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071E8-6112-67F7-00BD-6D6EF584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607" y="224694"/>
            <a:ext cx="10328787" cy="16557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939C3D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Now Introducing,</a:t>
            </a:r>
            <a:br>
              <a:rPr lang="en-US" sz="4800" dirty="0">
                <a:solidFill>
                  <a:srgbClr val="939C3D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800" dirty="0"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American Concrete Institute (ACI)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8BC1B-0121-1147-3D0C-1C83FB84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77456"/>
            <a:ext cx="12192000" cy="1378494"/>
          </a:xfrm>
          <a:solidFill>
            <a:srgbClr val="AFABAB">
              <a:alpha val="74902"/>
            </a:srgbClr>
          </a:solidFill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Enhancing Quality Infrastructure through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Modern Reinforced Concrete Building Codes</a:t>
            </a:r>
          </a:p>
        </p:txBody>
      </p:sp>
    </p:spTree>
    <p:extLst>
      <p:ext uri="{BB962C8B-B14F-4D97-AF65-F5344CB8AC3E}">
        <p14:creationId xmlns:p14="http://schemas.microsoft.com/office/powerpoint/2010/main" val="120267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32BC4-C700-4608-B074-F82EDF26B941}"/>
              </a:ext>
            </a:extLst>
          </p:cNvPr>
          <p:cNvSpPr/>
          <p:nvPr/>
        </p:nvSpPr>
        <p:spPr>
          <a:xfrm>
            <a:off x="406400" y="357210"/>
            <a:ext cx="11379200" cy="60775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0673" y="816055"/>
            <a:ext cx="7495675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939C3D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Housekeeping</a:t>
            </a:r>
            <a:r>
              <a:rPr lang="en-US" sz="5400" dirty="0">
                <a:solidFill>
                  <a:srgbClr val="B2C506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 Announcements</a:t>
            </a:r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10786" y="2029702"/>
            <a:ext cx="8451729" cy="1399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All participants are muted. Please use the Q&amp;A function to submit your questions. We will also have a few minutes at the end to take spoken comments and questions–submit via the chat 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For technical issues, send </a:t>
            </a:r>
            <a:r>
              <a:rPr lang="en-US" sz="2400" b="1" dirty="0">
                <a:solidFill>
                  <a:schemeClr val="bg1"/>
                </a:solidFill>
              </a:rPr>
              <a:t>Agostina Ntow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direct message in the chat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The session will be recorded, and presentation slides will be emailed to participants following the webinar.</a:t>
            </a:r>
            <a:r>
              <a:rPr lang="en-US" sz="2400" dirty="0"/>
              <a:t>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57878" y="2856773"/>
            <a:ext cx="5370343" cy="248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8991600"/>
            <a:ext cx="5486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1620 L Street, N.W.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 1200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D.C. 20036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r"/>
              </a:tabLst>
            </a:pPr>
            <a:r>
              <a:rPr kumimoji="0" lang="fr-F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ansellj@personalcarecouncil.org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5624" y="1258732"/>
            <a:ext cx="122622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4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EA419-9C4E-54D6-4A80-561B887BE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0" b="6855"/>
          <a:stretch/>
        </p:blipFill>
        <p:spPr>
          <a:xfrm>
            <a:off x="0" y="2157255"/>
            <a:ext cx="12213290" cy="3572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071E8-6112-67F7-00BD-6D6EF584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607" y="224694"/>
            <a:ext cx="10328787" cy="16557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939C3D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Standards Alliance </a:t>
            </a:r>
            <a:r>
              <a:rPr lang="en-US" sz="4000" dirty="0">
                <a:solidFill>
                  <a:srgbClr val="939C3D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(SA Phase 2)</a:t>
            </a:r>
            <a:br>
              <a:rPr lang="en-US" sz="4000" dirty="0">
                <a:solidFill>
                  <a:srgbClr val="939C3D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800" dirty="0">
                <a:solidFill>
                  <a:srgbClr val="CCCC00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8BC1B-0121-1147-3D0C-1C83FB84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1249"/>
            <a:ext cx="12192000" cy="2144398"/>
          </a:xfrm>
          <a:solidFill>
            <a:srgbClr val="AFABAB">
              <a:alpha val="74902"/>
            </a:srgbClr>
          </a:solidFill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Sharon Okello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Program Manager, International Development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American National Standards Institute</a:t>
            </a:r>
          </a:p>
        </p:txBody>
      </p:sp>
    </p:spTree>
    <p:extLst>
      <p:ext uri="{BB962C8B-B14F-4D97-AF65-F5344CB8AC3E}">
        <p14:creationId xmlns:p14="http://schemas.microsoft.com/office/powerpoint/2010/main" val="337342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4055-CC55-C594-A5F9-83294A28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1" y="1239985"/>
            <a:ext cx="10664686" cy="4634044"/>
          </a:xfrm>
        </p:spPr>
        <p:txBody>
          <a:bodyPr>
            <a:normAutofit/>
          </a:bodyPr>
          <a:lstStyle/>
          <a:p>
            <a:endParaRPr lang="en-US" b="0" dirty="0"/>
          </a:p>
          <a:p>
            <a:r>
              <a:rPr lang="en-US" b="0" dirty="0"/>
              <a:t>Private, Non-profit Organization.</a:t>
            </a:r>
          </a:p>
          <a:p>
            <a:r>
              <a:rPr lang="en-US" b="0" dirty="0"/>
              <a:t>ANSI is NOT a standards developer.</a:t>
            </a:r>
          </a:p>
          <a:p>
            <a:r>
              <a:rPr lang="en-US" b="0" dirty="0"/>
              <a:t>Work with U.S. private and public sectors to administer and coordinate the development of U.S. voluntary standards and conformity assessment system.</a:t>
            </a:r>
          </a:p>
          <a:p>
            <a:r>
              <a:rPr lang="en-US" b="0" dirty="0"/>
              <a:t>Sole due-paying member at ISO and IEC.</a:t>
            </a:r>
          </a:p>
          <a:p>
            <a:r>
              <a:rPr lang="en-US" b="0" dirty="0"/>
              <a:t> Implements donor-funded programs to provide capacity-building assistance in area of standards.</a:t>
            </a:r>
          </a:p>
          <a:p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AEE99-21A0-4330-A2B7-59B6865BA55E}"/>
              </a:ext>
            </a:extLst>
          </p:cNvPr>
          <p:cNvSpPr/>
          <p:nvPr/>
        </p:nvSpPr>
        <p:spPr>
          <a:xfrm>
            <a:off x="406400" y="357210"/>
            <a:ext cx="11379200" cy="60775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42EC98-AE16-49DE-9625-6A08AC1946DC}"/>
              </a:ext>
            </a:extLst>
          </p:cNvPr>
          <p:cNvSpPr txBox="1">
            <a:spLocks/>
          </p:cNvSpPr>
          <p:nvPr/>
        </p:nvSpPr>
        <p:spPr>
          <a:xfrm>
            <a:off x="2150673" y="816055"/>
            <a:ext cx="7495675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D522E4-0C40-4392-93BA-EB27BEFF70FA}"/>
              </a:ext>
            </a:extLst>
          </p:cNvPr>
          <p:cNvSpPr txBox="1">
            <a:spLocks/>
          </p:cNvSpPr>
          <p:nvPr/>
        </p:nvSpPr>
        <p:spPr>
          <a:xfrm>
            <a:off x="577532" y="457743"/>
            <a:ext cx="10766322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B2C506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ANSI</a:t>
            </a:r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4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4055-CC55-C594-A5F9-83294A28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1" y="1239985"/>
            <a:ext cx="10664686" cy="4634044"/>
          </a:xfrm>
        </p:spPr>
        <p:txBody>
          <a:bodyPr>
            <a:normAutofit/>
          </a:bodyPr>
          <a:lstStyle/>
          <a:p>
            <a:endParaRPr lang="en-US" b="0" dirty="0"/>
          </a:p>
          <a:p>
            <a:r>
              <a:rPr lang="en-US" b="0" dirty="0"/>
              <a:t>Standards Alliance is a public-private partnership between ANSI and USAID.</a:t>
            </a:r>
          </a:p>
          <a:p>
            <a:r>
              <a:rPr lang="en-US" b="0" dirty="0"/>
              <a:t>The overall objective is to improve and build capacity in quality infrastructure.</a:t>
            </a:r>
          </a:p>
          <a:p>
            <a:r>
              <a:rPr lang="en-US" b="0" dirty="0"/>
              <a:t>This particular project activity focuses on the building/ construction sector.</a:t>
            </a:r>
          </a:p>
          <a:p>
            <a:r>
              <a:rPr lang="en-US" b="0" dirty="0"/>
              <a:t>We are piloting the activity in Kenya, Tanzania, and Uganda.</a:t>
            </a:r>
          </a:p>
          <a:p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AEE99-21A0-4330-A2B7-59B6865BA55E}"/>
              </a:ext>
            </a:extLst>
          </p:cNvPr>
          <p:cNvSpPr/>
          <p:nvPr/>
        </p:nvSpPr>
        <p:spPr>
          <a:xfrm>
            <a:off x="406400" y="357210"/>
            <a:ext cx="11379200" cy="60775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42EC98-AE16-49DE-9625-6A08AC1946DC}"/>
              </a:ext>
            </a:extLst>
          </p:cNvPr>
          <p:cNvSpPr txBox="1">
            <a:spLocks/>
          </p:cNvSpPr>
          <p:nvPr/>
        </p:nvSpPr>
        <p:spPr>
          <a:xfrm>
            <a:off x="2150673" y="816055"/>
            <a:ext cx="7495675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D522E4-0C40-4392-93BA-EB27BEFF70FA}"/>
              </a:ext>
            </a:extLst>
          </p:cNvPr>
          <p:cNvSpPr txBox="1">
            <a:spLocks/>
          </p:cNvSpPr>
          <p:nvPr/>
        </p:nvSpPr>
        <p:spPr>
          <a:xfrm>
            <a:off x="577532" y="457743"/>
            <a:ext cx="10766322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B2C506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Standards Alliance Partnership</a:t>
            </a:r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2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4055-CC55-C594-A5F9-83294A28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1" y="1239985"/>
            <a:ext cx="10664686" cy="4634044"/>
          </a:xfrm>
        </p:spPr>
        <p:txBody>
          <a:bodyPr>
            <a:normAutofit/>
          </a:bodyPr>
          <a:lstStyle/>
          <a:p>
            <a:endParaRPr lang="en-US" b="0" dirty="0"/>
          </a:p>
          <a:p>
            <a:r>
              <a:rPr lang="en-US" dirty="0"/>
              <a:t>Funding Structure:</a:t>
            </a:r>
          </a:p>
          <a:p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AEE99-21A0-4330-A2B7-59B6865BA55E}"/>
              </a:ext>
            </a:extLst>
          </p:cNvPr>
          <p:cNvSpPr/>
          <p:nvPr/>
        </p:nvSpPr>
        <p:spPr>
          <a:xfrm>
            <a:off x="406400" y="357210"/>
            <a:ext cx="11379200" cy="60775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42EC98-AE16-49DE-9625-6A08AC1946DC}"/>
              </a:ext>
            </a:extLst>
          </p:cNvPr>
          <p:cNvSpPr txBox="1">
            <a:spLocks/>
          </p:cNvSpPr>
          <p:nvPr/>
        </p:nvSpPr>
        <p:spPr>
          <a:xfrm>
            <a:off x="2150673" y="816055"/>
            <a:ext cx="7495675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D522E4-0C40-4392-93BA-EB27BEFF70FA}"/>
              </a:ext>
            </a:extLst>
          </p:cNvPr>
          <p:cNvSpPr txBox="1">
            <a:spLocks/>
          </p:cNvSpPr>
          <p:nvPr/>
        </p:nvSpPr>
        <p:spPr>
          <a:xfrm>
            <a:off x="577532" y="457743"/>
            <a:ext cx="10766322" cy="84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B2C506"/>
                </a:solidFill>
                <a:latin typeface="Abril Fatface" panose="02000503000000020003" pitchFamily="50" charset="0"/>
                <a:ea typeface="Ebrima" panose="02000000000000000000" pitchFamily="2" charset="0"/>
                <a:cs typeface="Ebrima" panose="02000000000000000000" pitchFamily="2" charset="0"/>
              </a:rPr>
              <a:t>Standards Alliance Partnership</a:t>
            </a:r>
            <a:endParaRPr lang="en-US" dirty="0">
              <a:solidFill>
                <a:srgbClr val="B2C506"/>
              </a:solidFill>
              <a:latin typeface="Abril Fatface" panose="02000503000000020003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9CEDCD-18F6-4461-BEF6-B9C1D8653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95224"/>
              </p:ext>
            </p:extLst>
          </p:nvPr>
        </p:nvGraphicFramePr>
        <p:xfrm>
          <a:off x="1450698" y="2547725"/>
          <a:ext cx="7393021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726">
                  <a:extLst>
                    <a:ext uri="{9D8B030D-6E8A-4147-A177-3AD203B41FA5}">
                      <a16:colId xmlns:a16="http://schemas.microsoft.com/office/drawing/2014/main" val="1588900798"/>
                    </a:ext>
                  </a:extLst>
                </a:gridCol>
                <a:gridCol w="1855651">
                  <a:extLst>
                    <a:ext uri="{9D8B030D-6E8A-4147-A177-3AD203B41FA5}">
                      <a16:colId xmlns:a16="http://schemas.microsoft.com/office/drawing/2014/main" val="3117201449"/>
                    </a:ext>
                  </a:extLst>
                </a:gridCol>
                <a:gridCol w="3270644">
                  <a:extLst>
                    <a:ext uri="{9D8B030D-6E8A-4147-A177-3AD203B41FA5}">
                      <a16:colId xmlns:a16="http://schemas.microsoft.com/office/drawing/2014/main" val="1473547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12214B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2214B"/>
                          </a:solidFill>
                        </a:rPr>
                        <a:t>USAID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2214B"/>
                          </a:solidFill>
                        </a:rPr>
                        <a:t>ANSI/private sector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43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2214B"/>
                          </a:solidFill>
                        </a:rPr>
                        <a:t>2019 – 2024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2214B"/>
                          </a:solidFill>
                        </a:rPr>
                        <a:t>$5.5 million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2214B"/>
                          </a:solidFill>
                        </a:rPr>
                        <a:t>$5 million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8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8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9FE499A9-4B9A-4804-BC1B-BCCFF34ACD90}"/>
</file>

<file path=customXml/itemProps2.xml><?xml version="1.0" encoding="utf-8"?>
<ds:datastoreItem xmlns:ds="http://schemas.openxmlformats.org/officeDocument/2006/customXml" ds:itemID="{12954849-5D7F-40DA-B5BF-DEA914A6404D}"/>
</file>

<file path=customXml/itemProps3.xml><?xml version="1.0" encoding="utf-8"?>
<ds:datastoreItem xmlns:ds="http://schemas.openxmlformats.org/officeDocument/2006/customXml" ds:itemID="{A162A291-DA84-493E-856A-6A712B4E0580}"/>
</file>

<file path=customXml/itemProps4.xml><?xml version="1.0" encoding="utf-8"?>
<ds:datastoreItem xmlns:ds="http://schemas.openxmlformats.org/officeDocument/2006/customXml" ds:itemID="{12954849-5D7F-40DA-B5BF-DEA914A6404D}"/>
</file>

<file path=docProps/app.xml><?xml version="1.0" encoding="utf-8"?>
<Properties xmlns="http://schemas.openxmlformats.org/officeDocument/2006/extended-properties" xmlns:vt="http://schemas.openxmlformats.org/officeDocument/2006/docPropsVTypes">
  <TotalTime>10935</TotalTime>
  <Words>273</Words>
  <Application>Microsoft Office PowerPoint</Application>
  <PresentationFormat>Widescreen</PresentationFormat>
  <Paragraphs>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Abril Fatface</vt:lpstr>
      <vt:lpstr>Arial</vt:lpstr>
      <vt:lpstr>Calibri</vt:lpstr>
      <vt:lpstr>Calibri Light</vt:lpstr>
      <vt:lpstr>Ebrima</vt:lpstr>
      <vt:lpstr>Garamond</vt:lpstr>
      <vt:lpstr>Times New Roman</vt:lpstr>
      <vt:lpstr>Office Theme</vt:lpstr>
      <vt:lpstr>Now Introducing, American Concrete Institute (ACI)</vt:lpstr>
      <vt:lpstr>PowerPoint Presentation</vt:lpstr>
      <vt:lpstr>Standards Alliance (SA Phase 2) Welcome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Introducing the American Concrete Institute</dc:title>
  <dc:creator>Steve S. Szoke</dc:creator>
  <cp:lastModifiedBy>Sharon  Okello</cp:lastModifiedBy>
  <cp:revision>25</cp:revision>
  <dcterms:created xsi:type="dcterms:W3CDTF">2022-07-21T15:29:02Z</dcterms:created>
  <dcterms:modified xsi:type="dcterms:W3CDTF">2022-08-29T20:13:40Z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e412b66c-47d2-415b-bc28-b370401994cb</vt:lpwstr>
  </property>
</Properties>
</file>