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8" r:id="rId2"/>
    <p:sldId id="271" r:id="rId3"/>
    <p:sldId id="259" r:id="rId4"/>
    <p:sldId id="260" r:id="rId5"/>
    <p:sldId id="269" r:id="rId6"/>
    <p:sldId id="261" r:id="rId7"/>
    <p:sldId id="276" r:id="rId8"/>
    <p:sldId id="262" r:id="rId9"/>
    <p:sldId id="263" r:id="rId10"/>
    <p:sldId id="272" r:id="rId11"/>
    <p:sldId id="273" r:id="rId12"/>
    <p:sldId id="274" r:id="rId13"/>
    <p:sldId id="275" r:id="rId14"/>
    <p:sldId id="264" r:id="rId15"/>
    <p:sldId id="279" r:id="rId16"/>
    <p:sldId id="277" r:id="rId17"/>
    <p:sldId id="278" r:id="rId18"/>
    <p:sldId id="265" r:id="rId19"/>
    <p:sldId id="266"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005C04-61A9-48CD-9DC1-019D36FDC0CC}" type="datetimeFigureOut">
              <a:rPr lang="en-US" smtClean="0"/>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02FF6-9B90-4561-8010-E1640114E40F}" type="slidenum">
              <a:rPr lang="en-US" smtClean="0"/>
              <a:t>‹#›</a:t>
            </a:fld>
            <a:endParaRPr lang="en-US"/>
          </a:p>
        </p:txBody>
      </p:sp>
    </p:spTree>
    <p:extLst>
      <p:ext uri="{BB962C8B-B14F-4D97-AF65-F5344CB8AC3E}">
        <p14:creationId xmlns:p14="http://schemas.microsoft.com/office/powerpoint/2010/main" val="4064497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Use the IBM example when talking about this slide</a:t>
            </a:r>
            <a:r>
              <a:rPr lang="en-US" baseline="0" dirty="0" smtClean="0"/>
              <a:t> perhaps? Too much information is displayed too quickly so either set animations to appear on Click OR remove all animations and talk through it directing people to where you are on the slide.</a:t>
            </a:r>
            <a:endParaRPr lang="en-US" dirty="0"/>
          </a:p>
        </p:txBody>
      </p:sp>
      <p:sp>
        <p:nvSpPr>
          <p:cNvPr id="4" name="Slide Number Placeholder 3"/>
          <p:cNvSpPr>
            <a:spLocks noGrp="1"/>
          </p:cNvSpPr>
          <p:nvPr>
            <p:ph type="sldNum" sz="quarter" idx="10"/>
          </p:nvPr>
        </p:nvSpPr>
        <p:spPr/>
        <p:txBody>
          <a:bodyPr/>
          <a:lstStyle/>
          <a:p>
            <a:fld id="{4B02C7CD-395C-4DB6-9C71-EA637A90D920}" type="slidenum">
              <a:rPr lang="en-US" smtClean="0"/>
              <a:pPr/>
              <a:t>3</a:t>
            </a:fld>
            <a:endParaRPr lang="en-US" dirty="0"/>
          </a:p>
        </p:txBody>
      </p:sp>
    </p:spTree>
    <p:extLst>
      <p:ext uri="{BB962C8B-B14F-4D97-AF65-F5344CB8AC3E}">
        <p14:creationId xmlns:p14="http://schemas.microsoft.com/office/powerpoint/2010/main" val="4041509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F72FA7-F86D-43DE-A172-9C6B64C7A341}"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415357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72FA7-F86D-43DE-A172-9C6B64C7A341}"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235771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72FA7-F86D-43DE-A172-9C6B64C7A341}"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3689091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B383C57C-80DA-45D5-BFE5-7583B8192761}" type="slidenum">
              <a:rPr lang="en-US" smtClean="0"/>
              <a:pPr/>
              <a:t>‹#›</a:t>
            </a:fld>
            <a:endParaRPr lang="en-US" dirty="0"/>
          </a:p>
        </p:txBody>
      </p:sp>
      <p:sp>
        <p:nvSpPr>
          <p:cNvPr id="6" name="Text Placeholder 5"/>
          <p:cNvSpPr>
            <a:spLocks noGrp="1"/>
          </p:cNvSpPr>
          <p:nvPr>
            <p:ph type="body" sz="quarter" idx="11" hasCustomPrompt="1"/>
          </p:nvPr>
        </p:nvSpPr>
        <p:spPr>
          <a:xfrm>
            <a:off x="531813" y="1088136"/>
            <a:ext cx="8097837" cy="4610100"/>
          </a:xfrm>
        </p:spPr>
        <p:txBody>
          <a:bodyPr/>
          <a:lstStyle>
            <a:lvl1pPr>
              <a:defRPr b="1" cap="none"/>
            </a:lvl1pPr>
            <a:lvl2pPr marL="287338" indent="-287338">
              <a:buClr>
                <a:schemeClr val="accent1"/>
              </a:buClr>
              <a:defRPr/>
            </a:lvl2pPr>
            <a:lvl3pPr>
              <a:buClr>
                <a:schemeClr val="accent1"/>
              </a:buClr>
              <a:defRPr/>
            </a:lvl3pPr>
            <a:lvl4pPr marL="855663" indent="-228600">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179491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72FA7-F86D-43DE-A172-9C6B64C7A341}"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150824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72FA7-F86D-43DE-A172-9C6B64C7A341}"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328769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F72FA7-F86D-43DE-A172-9C6B64C7A341}"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165980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F72FA7-F86D-43DE-A172-9C6B64C7A341}"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8317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F72FA7-F86D-43DE-A172-9C6B64C7A341}"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263025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72FA7-F86D-43DE-A172-9C6B64C7A341}"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260968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72FA7-F86D-43DE-A172-9C6B64C7A341}"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34661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72FA7-F86D-43DE-A172-9C6B64C7A341}"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BC1EF-948F-4430-8BBE-63E6AFC0D3DD}" type="slidenum">
              <a:rPr lang="en-US" smtClean="0"/>
              <a:t>‹#›</a:t>
            </a:fld>
            <a:endParaRPr lang="en-US"/>
          </a:p>
        </p:txBody>
      </p:sp>
    </p:spTree>
    <p:extLst>
      <p:ext uri="{BB962C8B-B14F-4D97-AF65-F5344CB8AC3E}">
        <p14:creationId xmlns:p14="http://schemas.microsoft.com/office/powerpoint/2010/main" val="304943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72FA7-F86D-43DE-A172-9C6B64C7A341}" type="datetimeFigureOut">
              <a:rPr lang="en-US" smtClean="0"/>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BC1EF-948F-4430-8BBE-63E6AFC0D3DD}" type="slidenum">
              <a:rPr lang="en-US" smtClean="0"/>
              <a:t>‹#›</a:t>
            </a:fld>
            <a:endParaRPr lang="en-US"/>
          </a:p>
        </p:txBody>
      </p:sp>
    </p:spTree>
    <p:extLst>
      <p:ext uri="{BB962C8B-B14F-4D97-AF65-F5344CB8AC3E}">
        <p14:creationId xmlns:p14="http://schemas.microsoft.com/office/powerpoint/2010/main" val="3630060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frameworks, and financial instrument identification</a:t>
            </a:r>
            <a:endParaRPr lang="en-US" dirty="0"/>
          </a:p>
        </p:txBody>
      </p:sp>
      <p:sp>
        <p:nvSpPr>
          <p:cNvPr id="5" name="Subtitle 4"/>
          <p:cNvSpPr>
            <a:spLocks noGrp="1"/>
          </p:cNvSpPr>
          <p:nvPr>
            <p:ph type="subTitle" idx="1"/>
          </p:nvPr>
        </p:nvSpPr>
        <p:spPr>
          <a:xfrm>
            <a:off x="1371600" y="3886200"/>
            <a:ext cx="6400800" cy="1143000"/>
          </a:xfrm>
        </p:spPr>
        <p:txBody>
          <a:bodyPr/>
          <a:lstStyle/>
          <a:p>
            <a:r>
              <a:rPr lang="en-US" dirty="0" smtClean="0"/>
              <a:t>Use of the Financial Instrument Global Identification (FIGI) standard</a:t>
            </a:r>
            <a:endParaRPr lang="en-US" dirty="0"/>
          </a:p>
        </p:txBody>
      </p:sp>
      <p:sp>
        <p:nvSpPr>
          <p:cNvPr id="6" name="TextBox 5"/>
          <p:cNvSpPr txBox="1"/>
          <p:nvPr/>
        </p:nvSpPr>
        <p:spPr>
          <a:xfrm>
            <a:off x="1981200" y="5257800"/>
            <a:ext cx="3663375" cy="1384995"/>
          </a:xfrm>
          <a:prstGeom prst="rect">
            <a:avLst/>
          </a:prstGeom>
          <a:noFill/>
        </p:spPr>
        <p:txBody>
          <a:bodyPr wrap="none" rtlCol="0">
            <a:spAutoFit/>
          </a:bodyPr>
          <a:lstStyle/>
          <a:p>
            <a:r>
              <a:rPr lang="en-US" sz="1200" dirty="0" smtClean="0"/>
              <a:t>Richard C Robinson</a:t>
            </a:r>
          </a:p>
          <a:p>
            <a:r>
              <a:rPr lang="en-US" sz="1200" dirty="0" smtClean="0"/>
              <a:t>rrobinson57@bloomberg.net</a:t>
            </a:r>
          </a:p>
          <a:p>
            <a:r>
              <a:rPr lang="en-US" sz="1200" dirty="0" smtClean="0"/>
              <a:t>Open </a:t>
            </a:r>
            <a:r>
              <a:rPr lang="en-US" sz="1200" dirty="0" err="1" smtClean="0"/>
              <a:t>Symbology</a:t>
            </a:r>
            <a:r>
              <a:rPr lang="en-US" sz="1200" dirty="0" smtClean="0"/>
              <a:t> and Industry Relations, Bloomberg L.P.</a:t>
            </a:r>
          </a:p>
          <a:p>
            <a:endParaRPr lang="en-US" sz="1200" dirty="0"/>
          </a:p>
          <a:p>
            <a:r>
              <a:rPr lang="en-US" sz="1200" dirty="0" smtClean="0"/>
              <a:t>For; WSW 2017, ANSI-SPRING Services Conference</a:t>
            </a:r>
          </a:p>
          <a:p>
            <a:r>
              <a:rPr lang="en-US" sz="1200" dirty="0" smtClean="0"/>
              <a:t>October 17-18, 2017; Washington D.C.</a:t>
            </a:r>
          </a:p>
          <a:p>
            <a:r>
              <a:rPr lang="en-US" sz="1200" dirty="0" smtClean="0"/>
              <a:t>Revised version for November 2-3, 2017; Singapore</a:t>
            </a:r>
            <a:endParaRPr lang="en-US" sz="1200" dirty="0"/>
          </a:p>
        </p:txBody>
      </p:sp>
    </p:spTree>
    <p:extLst>
      <p:ext uri="{BB962C8B-B14F-4D97-AF65-F5344CB8AC3E}">
        <p14:creationId xmlns:p14="http://schemas.microsoft.com/office/powerpoint/2010/main" val="2642018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2670246"/>
              </p:ext>
            </p:extLst>
          </p:nvPr>
        </p:nvGraphicFramePr>
        <p:xfrm>
          <a:off x="228600" y="304800"/>
          <a:ext cx="8610601" cy="6324615"/>
        </p:xfrm>
        <a:graphic>
          <a:graphicData uri="http://schemas.openxmlformats.org/drawingml/2006/table">
            <a:tbl>
              <a:tblPr firstRow="1">
                <a:tableStyleId>{5C22544A-7EE6-4342-B048-85BDC9FD1C3A}</a:tableStyleId>
              </a:tblPr>
              <a:tblGrid>
                <a:gridCol w="1143000"/>
                <a:gridCol w="457200"/>
                <a:gridCol w="412540"/>
                <a:gridCol w="276874"/>
                <a:gridCol w="377386"/>
                <a:gridCol w="304800"/>
                <a:gridCol w="1676400"/>
                <a:gridCol w="762000"/>
                <a:gridCol w="685800"/>
                <a:gridCol w="623606"/>
                <a:gridCol w="400585"/>
                <a:gridCol w="559640"/>
                <a:gridCol w="347565"/>
                <a:gridCol w="583205"/>
              </a:tblGrid>
              <a:tr h="345807">
                <a:tc>
                  <a:txBody>
                    <a:bodyPr/>
                    <a:lstStyle/>
                    <a:p>
                      <a:pPr algn="l" fontAlgn="b"/>
                      <a:r>
                        <a:rPr lang="en-US" sz="700" u="none" strike="noStrike" dirty="0">
                          <a:solidFill>
                            <a:schemeClr val="bg1">
                              <a:lumMod val="75000"/>
                            </a:schemeClr>
                          </a:solidFill>
                          <a:effectLst/>
                          <a:latin typeface="Arial Narrow" panose="020B0606020202030204" pitchFamily="34" charset="0"/>
                        </a:rPr>
                        <a:t>Name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a:solidFill>
                            <a:schemeClr val="bg1">
                              <a:lumMod val="75000"/>
                            </a:schemeClr>
                          </a:solidFill>
                          <a:effectLst/>
                          <a:latin typeface="Arial Narrow" panose="020B0606020202030204" pitchFamily="34" charset="0"/>
                        </a:rPr>
                        <a:t>Ticker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a:solidFill>
                            <a:schemeClr val="bg1">
                              <a:lumMod val="75000"/>
                            </a:schemeClr>
                          </a:solidFill>
                          <a:effectLst/>
                          <a:latin typeface="Arial Narrow" panose="020B0606020202030204" pitchFamily="34" charset="0"/>
                        </a:rPr>
                        <a:t>Bloomberg Exchange Code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solidFill>
                            <a:schemeClr val="bg1">
                              <a:lumMod val="75000"/>
                            </a:schemeClr>
                          </a:solidFill>
                          <a:effectLst/>
                          <a:latin typeface="Arial Narrow" panose="020B0606020202030204" pitchFamily="34" charset="0"/>
                        </a:rPr>
                        <a:t>MIC</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solidFill>
                            <a:schemeClr val="bg1">
                              <a:lumMod val="75000"/>
                            </a:schemeClr>
                          </a:solidFill>
                          <a:effectLst/>
                          <a:latin typeface="Arial Narrow" panose="020B0606020202030204" pitchFamily="34" charset="0"/>
                        </a:rPr>
                        <a:t>Operating MIC</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a:solidFill>
                            <a:schemeClr val="bg1">
                              <a:lumMod val="75000"/>
                            </a:schemeClr>
                          </a:solidFill>
                          <a:effectLst/>
                          <a:latin typeface="Arial Narrow" panose="020B0606020202030204" pitchFamily="34" charset="0"/>
                        </a:rPr>
                        <a:t>country</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Exchange name or description</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a:solidFill>
                            <a:schemeClr val="bg1">
                              <a:lumMod val="75000"/>
                            </a:schemeClr>
                          </a:solidFill>
                          <a:effectLst/>
                          <a:latin typeface="Arial Narrow" panose="020B0606020202030204" pitchFamily="34" charset="0"/>
                        </a:rPr>
                        <a:t>FIGI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FIGI Composite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Share Class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ctr" fontAlgn="b"/>
                      <a:r>
                        <a:rPr lang="en-US" sz="700" u="none" strike="noStrike">
                          <a:solidFill>
                            <a:schemeClr val="bg1">
                              <a:lumMod val="75000"/>
                            </a:schemeClr>
                          </a:solidFill>
                          <a:effectLst/>
                          <a:latin typeface="Arial Narrow" panose="020B0606020202030204" pitchFamily="34" charset="0"/>
                        </a:rPr>
                        <a:t>Quote currency</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ISIN</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SEDOL</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Common Code</a:t>
                      </a:r>
                      <a:endParaRPr lang="en-US" sz="700" b="0" i="0" u="none" strike="noStrike" dirty="0">
                        <a:solidFill>
                          <a:srgbClr val="000000"/>
                        </a:solidFill>
                        <a:effectLst/>
                        <a:latin typeface="Arial Narrow" panose="020B0606020202030204" pitchFamily="34" charset="0"/>
                      </a:endParaRPr>
                    </a:p>
                  </a:txBody>
                  <a:tcPr marL="4191" marR="4191" marT="4191" marB="0" anchor="ct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XSES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XSES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SINGAPORE EXCHANGE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BBG000BQ6ZN0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BBG000BQ6Z96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700" b="1" u="none" strike="noStrike" dirty="0">
                          <a:effectLst/>
                          <a:latin typeface="Arial Narrow" panose="020B0606020202030204" pitchFamily="34" charset="0"/>
                        </a:rPr>
                        <a:t>SGD</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B15F664</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F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Composite to tie all US listings 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BBG000R7J995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PQ</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OTCM</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OTCM</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PINK MARKETPLACE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BBG000R7JFW5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OOTC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FINR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BULLETIN BOARD - OTHER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BBG000R7JGH0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Composite to tie all German listings 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XFRA</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XFRA</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DEUTSCHE BOERSE AG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BBG000RJ6WG4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 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DUESSELDORF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BBG000RJ6WQ3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STUTTGART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BBG000RJ6X63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GM</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MUENCHEN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XBER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XBER</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 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BERLIN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BBG000RJ6XM5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XGAT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TGAT</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Tradegate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BBG00H300Z64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BBG00H300Z55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Composite to tie Swiss legacy listings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BBG006TLWKM4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XBRN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XBRN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CH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BX SWISS AG</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BBG006TLWKT7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CINNOBER 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BBG007254XH5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IT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BORSAITALOTC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BBG007254XJ3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HU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BUDAPEST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BBG007254XK1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IE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DUBLIN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BBG007254XM9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DEUTSCHE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BBG007254XN8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XSMP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XSMP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SMARTPOOL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BBG007254XP6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XJ</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LJUB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BBG007254XQ5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LONDON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BBG007254XR4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NGM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BBG007254XS3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XOPV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PUBLICATION VENUE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BBG007254XT2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NO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OSLO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BBG007254XV9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PLUS MKT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BBG007254XW8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STUTTGRT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BBG007254XY6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XA</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CEESEG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BBG007254XZ5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HOTC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ASEX</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HELLENIC EXCHANGE OTC MARKET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BBG007254Y10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CH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SIX Off-exchange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BBG007254Y29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Bulgaria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BCXE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OFF EXCHANGE IDENTIFIER FOR OTC TRADES REPORTED TO BATS EUROPE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BBG007254Y56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EU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EUROPEAN Composite for any potention Eurozone listings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BBG007254Y74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BBG007254Y65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dirty="0">
                          <a:solidFill>
                            <a:schemeClr val="bg1">
                              <a:lumMod val="75000"/>
                            </a:schemeClr>
                          </a:solidFill>
                          <a:effectLst/>
                          <a:latin typeface="Arial Narrow" panose="020B0606020202030204" pitchFamily="34" charset="0"/>
                        </a:rPr>
                        <a:t>THAI BEVERAGE PCL</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GZ</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MUND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DE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de-DE" sz="700" u="none" strike="noStrike">
                          <a:solidFill>
                            <a:schemeClr val="bg1">
                              <a:lumMod val="75000"/>
                            </a:schemeClr>
                          </a:solidFill>
                          <a:effectLst/>
                          <a:latin typeface="Arial Narrow" panose="020B0606020202030204" pitchFamily="34" charset="0"/>
                        </a:rPr>
                        <a:t>BOERSE MUENCHEN - MARKET MAKER MUNICH - FREIVERKEHR MARKT</a:t>
                      </a:r>
                      <a:endParaRPr lang="de-DE"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BBG00FGX08K6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BBG00FGX08G1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QT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XQTX</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BOERSE DUESSELDORF - QUOTRIX</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BBG00G7BW612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BBG00G7BW5Z7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STOCK EXCHANGE OF THAILAND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BBG000BFYD61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BBG000BFYD61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TH0902010006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rgbClr val="FFFF0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1535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PCL-NVDR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STOCK EXCHANGE OF THAILAND</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BBG000BX8K01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BBG000BX8K01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TH0902010R15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rgbClr val="92D05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PCL-FOREIGN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STOCK EXCHANGE OF THAILAND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BBG000BX8JR5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9" y="2057400"/>
            <a:ext cx="1204911" cy="24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419600" y="1524000"/>
            <a:ext cx="45720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49" idx="3"/>
          </p:cNvCxnSpPr>
          <p:nvPr/>
        </p:nvCxnSpPr>
        <p:spPr>
          <a:xfrm flipV="1">
            <a:off x="4800600" y="1981200"/>
            <a:ext cx="838200" cy="196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9800" y="283464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94560" y="3429000"/>
            <a:ext cx="68580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388620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94560" y="4495800"/>
            <a:ext cx="685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24800" y="2750820"/>
            <a:ext cx="304800" cy="25069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24800" y="5943600"/>
            <a:ext cx="914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0"/>
            <a:ext cx="8077200" cy="369332"/>
          </a:xfrm>
          <a:prstGeom prst="rect">
            <a:avLst/>
          </a:prstGeom>
          <a:noFill/>
        </p:spPr>
        <p:txBody>
          <a:bodyPr wrap="square" rtlCol="0">
            <a:spAutoFit/>
          </a:bodyPr>
          <a:lstStyle/>
          <a:p>
            <a:r>
              <a:rPr lang="en-US" i="1" dirty="0" smtClean="0"/>
              <a:t>Data related to Thai Beverage PCL; Singapore Exchange ID Y92</a:t>
            </a:r>
            <a:endParaRPr lang="en-GB" i="1" dirty="0"/>
          </a:p>
        </p:txBody>
      </p:sp>
      <p:sp>
        <p:nvSpPr>
          <p:cNvPr id="17" name="Rectangle 16"/>
          <p:cNvSpPr/>
          <p:nvPr/>
        </p:nvSpPr>
        <p:spPr>
          <a:xfrm>
            <a:off x="3595689" y="3291840"/>
            <a:ext cx="1958815" cy="17373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SEDOLs, mostly by market/currency, but gaps </a:t>
            </a:r>
            <a:r>
              <a:rPr lang="en-US" dirty="0" smtClean="0">
                <a:solidFill>
                  <a:srgbClr val="FF0000"/>
                </a:solidFill>
              </a:rPr>
              <a:t>exist and still need </a:t>
            </a:r>
            <a:r>
              <a:rPr lang="en-US" dirty="0" smtClean="0">
                <a:solidFill>
                  <a:srgbClr val="FF0000"/>
                </a:solidFill>
              </a:rPr>
              <a:t>to relate to each other</a:t>
            </a:r>
            <a:endParaRPr lang="en-US" dirty="0">
              <a:solidFill>
                <a:srgbClr val="FF0000"/>
              </a:solidFill>
            </a:endParaRPr>
          </a:p>
        </p:txBody>
      </p:sp>
      <p:cxnSp>
        <p:nvCxnSpPr>
          <p:cNvPr id="18" name="Straight Arrow Connector 17"/>
          <p:cNvCxnSpPr/>
          <p:nvPr/>
        </p:nvCxnSpPr>
        <p:spPr>
          <a:xfrm>
            <a:off x="5554504" y="4244340"/>
            <a:ext cx="19431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554504" y="4244340"/>
            <a:ext cx="1684496" cy="169926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8600" y="5420095"/>
            <a:ext cx="5486400" cy="86868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Challenges a result of methodology (identifier vs framework).  Does not mean that identifier methodology is wrong!  Needed and useful, but more limited.</a:t>
            </a:r>
            <a:endParaRPr lang="en-US" dirty="0">
              <a:solidFill>
                <a:srgbClr val="0070C0"/>
              </a:solidFill>
            </a:endParaRPr>
          </a:p>
        </p:txBody>
      </p:sp>
    </p:spTree>
    <p:extLst>
      <p:ext uri="{BB962C8B-B14F-4D97-AF65-F5344CB8AC3E}">
        <p14:creationId xmlns:p14="http://schemas.microsoft.com/office/powerpoint/2010/main" val="223659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55987004"/>
              </p:ext>
            </p:extLst>
          </p:nvPr>
        </p:nvGraphicFramePr>
        <p:xfrm>
          <a:off x="228600" y="304800"/>
          <a:ext cx="8610601" cy="6324615"/>
        </p:xfrm>
        <a:graphic>
          <a:graphicData uri="http://schemas.openxmlformats.org/drawingml/2006/table">
            <a:tbl>
              <a:tblPr firstRow="1">
                <a:tableStyleId>{5C22544A-7EE6-4342-B048-85BDC9FD1C3A}</a:tableStyleId>
              </a:tblPr>
              <a:tblGrid>
                <a:gridCol w="1143000"/>
                <a:gridCol w="457200"/>
                <a:gridCol w="412540"/>
                <a:gridCol w="276874"/>
                <a:gridCol w="377386"/>
                <a:gridCol w="304800"/>
                <a:gridCol w="1676400"/>
                <a:gridCol w="762000"/>
                <a:gridCol w="685800"/>
                <a:gridCol w="623606"/>
                <a:gridCol w="400585"/>
                <a:gridCol w="559640"/>
                <a:gridCol w="347565"/>
                <a:gridCol w="583205"/>
              </a:tblGrid>
              <a:tr h="345807">
                <a:tc>
                  <a:txBody>
                    <a:bodyPr/>
                    <a:lstStyle/>
                    <a:p>
                      <a:pPr algn="l" fontAlgn="b"/>
                      <a:r>
                        <a:rPr lang="en-US" sz="700" u="none" strike="noStrike" dirty="0">
                          <a:solidFill>
                            <a:schemeClr val="bg1">
                              <a:lumMod val="75000"/>
                            </a:schemeClr>
                          </a:solidFill>
                          <a:effectLst/>
                          <a:latin typeface="Arial Narrow" panose="020B0606020202030204" pitchFamily="34" charset="0"/>
                        </a:rPr>
                        <a:t>Name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a:solidFill>
                            <a:schemeClr val="bg1">
                              <a:lumMod val="75000"/>
                            </a:schemeClr>
                          </a:solidFill>
                          <a:effectLst/>
                          <a:latin typeface="Arial Narrow" panose="020B0606020202030204" pitchFamily="34" charset="0"/>
                        </a:rPr>
                        <a:t>Ticker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a:solidFill>
                            <a:schemeClr val="bg1">
                              <a:lumMod val="75000"/>
                            </a:schemeClr>
                          </a:solidFill>
                          <a:effectLst/>
                          <a:latin typeface="Arial Narrow" panose="020B0606020202030204" pitchFamily="34" charset="0"/>
                        </a:rPr>
                        <a:t>Bloomberg Exchange Code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solidFill>
                            <a:schemeClr val="bg1">
                              <a:lumMod val="75000"/>
                            </a:schemeClr>
                          </a:solidFill>
                          <a:effectLst/>
                          <a:latin typeface="Arial Narrow" panose="020B0606020202030204" pitchFamily="34" charset="0"/>
                        </a:rPr>
                        <a:t>MIC</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solidFill>
                            <a:schemeClr val="bg1">
                              <a:lumMod val="75000"/>
                            </a:schemeClr>
                          </a:solidFill>
                          <a:effectLst/>
                          <a:latin typeface="Arial Narrow" panose="020B0606020202030204" pitchFamily="34" charset="0"/>
                        </a:rPr>
                        <a:t>Operating MIC</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ctr" fontAlgn="b"/>
                      <a:r>
                        <a:rPr lang="en-US" sz="700" u="none" strike="noStrike">
                          <a:solidFill>
                            <a:schemeClr val="bg1">
                              <a:lumMod val="75000"/>
                            </a:schemeClr>
                          </a:solidFill>
                          <a:effectLst/>
                          <a:latin typeface="Arial Narrow" panose="020B0606020202030204" pitchFamily="34" charset="0"/>
                        </a:rPr>
                        <a:t>country</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Exchange name or description</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a:solidFill>
                            <a:schemeClr val="bg1">
                              <a:lumMod val="75000"/>
                            </a:schemeClr>
                          </a:solidFill>
                          <a:effectLst/>
                          <a:latin typeface="Arial Narrow" panose="020B0606020202030204" pitchFamily="34" charset="0"/>
                        </a:rPr>
                        <a:t>FIGI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FIGI Composite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Share Class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ctr" fontAlgn="b"/>
                      <a:r>
                        <a:rPr lang="en-US" sz="700" u="none" strike="noStrike" dirty="0">
                          <a:solidFill>
                            <a:schemeClr val="bg1">
                              <a:lumMod val="75000"/>
                            </a:schemeClr>
                          </a:solidFill>
                          <a:effectLst/>
                          <a:latin typeface="Arial Narrow" panose="020B0606020202030204" pitchFamily="34" charset="0"/>
                        </a:rPr>
                        <a:t>Quote currency</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ISIN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solidFill>
                            <a:schemeClr val="bg1">
                              <a:lumMod val="75000"/>
                            </a:schemeClr>
                          </a:solidFill>
                          <a:effectLst/>
                          <a:latin typeface="Arial Narrow" panose="020B0606020202030204" pitchFamily="34" charset="0"/>
                        </a:rPr>
                        <a:t>SEDOL</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Common Code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ctr">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XSES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XSES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SINGAPORE EXCHANGE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BBG000BQ6ZN0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BBG000BQ6Z96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SGD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B15F664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Composite to tie all US listings 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BBG000R7J995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PQ</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OTCM</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OTCM</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PINK MARKETPLACE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BBG000R7JFW5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TBVPF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OOTC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FINR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BULLETIN BOARD - OTHER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BBG000R7JGH0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Composite to tie all German listings 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XFRA</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XFRA</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DEUTSCHE BOERSE AG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BBG000RJ6WG4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 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DUESSELDORF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BBG000RJ6WQ3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B15T6J9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STUTTGART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BBG000RJ6X63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B15T6J9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GM</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MUENCHEN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XBER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XBER</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 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BERLIN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BBG000RJ6XM5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XGAT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TGAT</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Tradegate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BBG00H300Z64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BBG00H300Z55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Composite to tie Swiss legacy listings</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BBG006TLWKM4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CHF</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BJ054Z0</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XBRN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XBRN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CH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BX SWISS AG</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BBG006TLWKT7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CHF</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BJ054Z0</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CINNOBER BOAT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BBG007254XH5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IT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BORSAITALOTC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BBG007254XJ3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HU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BUDAPEST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BBG007254XK1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XF</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IE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DUBLIN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BBG007254XM9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DEUTSCHE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BBG007254XN8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XSMP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XSMP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SMARTPOOL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BBG007254XP6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XJ</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SI</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LJUB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BBG007254XQ5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LONDON SE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BBG007254XR4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XG</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NGM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BBG007254XS3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XOPV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XSTO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SE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OTC PUBLICATION VENUE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BBG007254XT2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NO</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OSLO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BBG007254XV9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XP</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PLUS MKT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BBG007254XW8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STUTTGRT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BBG007254XY6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XA</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AT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CEESEG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BBG007254XZ5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HOTC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ASEX</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HELLENIC EXCHANGE OTC MARKET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BBG007254Y10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CH</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SIX Off-exchange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BBG007254Y29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Bulgaria 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XV</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BOTC</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BCXE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OFF EXCHANGE IDENTIFIER FOR OTC TRADES REPORTED TO BATS EUROPE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BBG007254Y56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THBEVEUR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EU</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EUROPEAN Composite for any potention Eurozone listings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BBG007254Y74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BBG007254Y65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GZ</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MUND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XMUN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DE</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de-DE" sz="700" u="none" strike="noStrike">
                          <a:solidFill>
                            <a:schemeClr val="bg1">
                              <a:lumMod val="75000"/>
                            </a:schemeClr>
                          </a:solidFill>
                          <a:effectLst/>
                          <a:latin typeface="Arial Narrow" panose="020B0606020202030204" pitchFamily="34" charset="0"/>
                        </a:rPr>
                        <a:t>BOERSE MUENCHEN - MARKET MAKER MUNICH - FREIVERKEHR MARKT</a:t>
                      </a:r>
                      <a:endParaRPr lang="de-DE"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BBG00FGX08K6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BBG00FGX08G1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T6W</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QT</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XQTX</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XDUS</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DE</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BOERSE DUESSELDORF - QUOTRIX</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BBG00G7BW612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BBG00G7BW5Z7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TH0902010014</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025638794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STOCK EXCHANGE OF THAILAND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BBG000BFYD61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BBG000BFYD61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TH0902010006</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FF0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15358">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PCL-NVDR</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STOCK EXCHANGE OF THAILAND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BBG000BX8K01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BBG000BX8K01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TH0902010R15</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92D05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solidFill>
                            <a:schemeClr val="bg1">
                              <a:lumMod val="75000"/>
                            </a:schemeClr>
                          </a:solidFill>
                          <a:effectLst/>
                          <a:latin typeface="Arial Narrow" panose="020B0606020202030204" pitchFamily="34" charset="0"/>
                        </a:rPr>
                        <a:t>THAI BEVERAGE PCL-FOREIGN</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TB</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a:solidFill>
                            <a:schemeClr val="bg1">
                              <a:lumMod val="75000"/>
                            </a:schemeClr>
                          </a:solidFill>
                          <a:effectLst/>
                          <a:latin typeface="Arial Narrow" panose="020B0606020202030204" pitchFamily="34" charset="0"/>
                        </a:rPr>
                        <a:t>XBKK</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solidFill>
                            <a:schemeClr val="bg1">
                              <a:lumMod val="75000"/>
                            </a:schemeClr>
                          </a:solidFill>
                          <a:effectLst/>
                          <a:latin typeface="Arial Narrow" panose="020B0606020202030204" pitchFamily="34" charset="0"/>
                        </a:rPr>
                        <a:t> TH</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STOCK EXCHANGE OF THAILAND</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BBG000BX8JR5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9" y="2057400"/>
            <a:ext cx="1204911" cy="24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419600" y="1524000"/>
            <a:ext cx="45720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49" idx="3"/>
          </p:cNvCxnSpPr>
          <p:nvPr/>
        </p:nvCxnSpPr>
        <p:spPr>
          <a:xfrm flipV="1">
            <a:off x="4800600" y="1981200"/>
            <a:ext cx="838200" cy="196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9800" y="283464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94560" y="3429000"/>
            <a:ext cx="68580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388620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94560" y="4495800"/>
            <a:ext cx="685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24800" y="2750820"/>
            <a:ext cx="304800" cy="25069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24800" y="5943600"/>
            <a:ext cx="914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0"/>
            <a:ext cx="8077200" cy="369332"/>
          </a:xfrm>
          <a:prstGeom prst="rect">
            <a:avLst/>
          </a:prstGeom>
          <a:noFill/>
        </p:spPr>
        <p:txBody>
          <a:bodyPr wrap="square" rtlCol="0">
            <a:spAutoFit/>
          </a:bodyPr>
          <a:lstStyle/>
          <a:p>
            <a:r>
              <a:rPr lang="en-US" i="1" dirty="0" smtClean="0"/>
              <a:t>Data related to Thai Beverage PCL; Singapore Exchange ID Y92</a:t>
            </a:r>
            <a:endParaRPr lang="en-GB" i="1" dirty="0"/>
          </a:p>
        </p:txBody>
      </p:sp>
      <p:sp>
        <p:nvSpPr>
          <p:cNvPr id="17" name="Rectangle 16"/>
          <p:cNvSpPr/>
          <p:nvPr/>
        </p:nvSpPr>
        <p:spPr>
          <a:xfrm>
            <a:off x="3848100" y="5143500"/>
            <a:ext cx="1371600" cy="114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Multiple ISINs, not tied together</a:t>
            </a:r>
            <a:endParaRPr lang="en-US" dirty="0">
              <a:solidFill>
                <a:srgbClr val="FF0000"/>
              </a:solidFill>
            </a:endParaRPr>
          </a:p>
        </p:txBody>
      </p:sp>
      <p:cxnSp>
        <p:nvCxnSpPr>
          <p:cNvPr id="18" name="Straight Arrow Connector 17"/>
          <p:cNvCxnSpPr/>
          <p:nvPr/>
        </p:nvCxnSpPr>
        <p:spPr>
          <a:xfrm>
            <a:off x="5219700" y="6096000"/>
            <a:ext cx="19431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599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90937432"/>
              </p:ext>
            </p:extLst>
          </p:nvPr>
        </p:nvGraphicFramePr>
        <p:xfrm>
          <a:off x="228600" y="304800"/>
          <a:ext cx="8610601" cy="6324615"/>
        </p:xfrm>
        <a:graphic>
          <a:graphicData uri="http://schemas.openxmlformats.org/drawingml/2006/table">
            <a:tbl>
              <a:tblPr firstRow="1">
                <a:tableStyleId>{5C22544A-7EE6-4342-B048-85BDC9FD1C3A}</a:tableStyleId>
              </a:tblPr>
              <a:tblGrid>
                <a:gridCol w="1143000"/>
                <a:gridCol w="457200"/>
                <a:gridCol w="412540"/>
                <a:gridCol w="276874"/>
                <a:gridCol w="377386"/>
                <a:gridCol w="304800"/>
                <a:gridCol w="1676400"/>
                <a:gridCol w="762000"/>
                <a:gridCol w="685800"/>
                <a:gridCol w="623606"/>
                <a:gridCol w="400585"/>
                <a:gridCol w="559640"/>
                <a:gridCol w="347565"/>
                <a:gridCol w="583205"/>
              </a:tblGrid>
              <a:tr h="345807">
                <a:tc>
                  <a:txBody>
                    <a:bodyPr/>
                    <a:lstStyle/>
                    <a:p>
                      <a:pPr algn="l" fontAlgn="b"/>
                      <a:r>
                        <a:rPr lang="en-US" sz="700" u="none" strike="noStrike" dirty="0">
                          <a:effectLst/>
                          <a:latin typeface="Arial Narrow" panose="020B0606020202030204" pitchFamily="34" charset="0"/>
                        </a:rPr>
                        <a:t>Name</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Ticker</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Bloomberg Exchange Code</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Operating 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country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Exchange name or description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FIGI</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FIGI Composite</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Share Class</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ctr" fontAlgn="b"/>
                      <a:r>
                        <a:rPr lang="en-US" sz="700" u="none" strike="noStrike">
                          <a:effectLst/>
                          <a:latin typeface="Arial Narrow" panose="020B0606020202030204" pitchFamily="34" charset="0"/>
                        </a:rPr>
                        <a:t>Quote currency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ISIN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SEDOL</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Common Code</a:t>
                      </a:r>
                      <a:endParaRPr lang="en-US" sz="700" b="0" i="0" u="none" strike="noStrike" dirty="0">
                        <a:solidFill>
                          <a:srgbClr val="000000"/>
                        </a:solidFill>
                        <a:effectLst/>
                        <a:latin typeface="Arial Narrow" panose="020B0606020202030204" pitchFamily="34" charset="0"/>
                      </a:endParaRPr>
                    </a:p>
                  </a:txBody>
                  <a:tcPr marL="4191" marR="4191" marT="4191" marB="0" anchor="ct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XSES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XSES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SINGAPORE 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BBG000BQ6ZN0</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BBG000BQ6Z96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SGD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B15F664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US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BBG000R7J995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PQ</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OTCM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OTCM</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PINK MARKETPLACE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BBG000R7JFW5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FINR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BULLETIN BOARD - OTHER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BBG000R7JGH0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USD</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B18R1R3</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German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XFRA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XFRA</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BOERSE AG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BBG000RJ6WG4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BBG000RJ6WQ3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BBG000RJ6W38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B15T6J9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STUTTGART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BBG000RJ6X63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B15T6J9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MUENCHEN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BBG000RJ6XJ9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XBER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XBER</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BERLIN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BBG000RJ6XM5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BBG000RJ6W38</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TGAT</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Tradegate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BBG00H300Z64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BBG00H300Z55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Composite to tie Swiss legacy listings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BBG006TLWKM4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CHF</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BJ054Z0</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BX SWISS AG</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BBG006TLWKT7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BBG006TLWKM4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CHF</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BJ054Z0</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CINNOBER 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BBG007254XH5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BORSAITALOTC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BBG007254XJ3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BUDAPEST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BBG007254XK1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DUBLIN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BBG007254XM9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BBG007254XN8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SMARTPOOL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BBG007254XP6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XJ</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LJUB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BBG007254XQ5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LONDON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BBG007254XR4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NGM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BBG007254XS3</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XOPV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PUBLICATION VENUE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BBG007254XT2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a:solidFill>
                            <a:schemeClr val="bg1">
                              <a:lumMod val="75000"/>
                            </a:schemeClr>
                          </a:solidFill>
                          <a:effectLst/>
                          <a:latin typeface="Arial Narrow" panose="020B0606020202030204" pitchFamily="34" charset="0"/>
                        </a:rPr>
                        <a:t>EUR</a:t>
                      </a:r>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NO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OSLO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BBG007254XV9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BBG007254XG6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PLUS MKT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BBG007254XW8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STUTTGRT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BBG007254XY6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CEESEG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BBG007254XZ5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ASEX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HELLENIC EXCHANGE OTC MARKET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BBG007254Y10</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SIX Off-exchange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BBG007254Y29</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Bulgaria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BBG007254Y38</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BCXE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OFF EXCHANGE IDENTIFIER FOR OTC TRADES REPORTED TO BATS EUROPE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BBG007254Y56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BBG007254XG6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EU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EUROPEAN Composite for any potention Eurozone listings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BBG007254Y74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BBG007254Y65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GZ</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MUND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DE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de-DE" sz="700" u="none" strike="noStrike">
                          <a:effectLst/>
                          <a:latin typeface="Arial Narrow" panose="020B0606020202030204" pitchFamily="34" charset="0"/>
                        </a:rPr>
                        <a:t>BOERSE MUENCHEN - MARKET MAKER MUNICH - FREIVERKEHR MARKT</a:t>
                      </a:r>
                      <a:endParaRPr lang="de-DE"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BBG00FGX08K6</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BBG00FGX08G1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QT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XQTX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 - QUOTRIX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BBG00G7BW612</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BBG00G7BW5Z7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EUR</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TH0902010014</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B15T6J9</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025638794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BBG000BFYD61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BBG000BFYD61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BBG001S7LTY7</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TH0902010006</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215358">
                <a:tc>
                  <a:txBody>
                    <a:bodyPr/>
                    <a:lstStyle/>
                    <a:p>
                      <a:pPr algn="l" fontAlgn="b"/>
                      <a:r>
                        <a:rPr lang="en-US" sz="700" u="none" strike="noStrike">
                          <a:effectLst/>
                          <a:latin typeface="Arial Narrow" panose="020B0606020202030204" pitchFamily="34" charset="0"/>
                        </a:rPr>
                        <a:t>THAI BEVERAGE PCL-NVDR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BBG000BX8K01</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BBG000BX8K01</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TH0902010R15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ctr" fontAlgn="b"/>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r h="115269">
                <a:tc>
                  <a:txBody>
                    <a:bodyPr/>
                    <a:lstStyle/>
                    <a:p>
                      <a:pPr algn="l" fontAlgn="b"/>
                      <a:r>
                        <a:rPr lang="en-US" sz="700" u="none" strike="noStrike">
                          <a:effectLst/>
                          <a:latin typeface="Arial Narrow" panose="020B0606020202030204" pitchFamily="34" charset="0"/>
                        </a:rPr>
                        <a:t>THAI BEVERAGE PCL-FOREIGN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solidFill>
                            <a:schemeClr val="bg1">
                              <a:lumMod val="75000"/>
                            </a:schemeClr>
                          </a:solidFill>
                          <a:effectLst/>
                          <a:latin typeface="Arial Narrow" panose="020B0606020202030204" pitchFamily="34" charset="0"/>
                        </a:rPr>
                        <a:t>BBG000BX8JR5</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BBG000R7J995</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r>
                        <a:rPr lang="en-US" sz="700" u="none" strike="noStrike" dirty="0">
                          <a:solidFill>
                            <a:schemeClr val="bg1">
                              <a:lumMod val="75000"/>
                            </a:schemeClr>
                          </a:solidFill>
                          <a:effectLst/>
                          <a:latin typeface="Arial Narrow" panose="020B0606020202030204" pitchFamily="34" charset="0"/>
                        </a:rPr>
                        <a:t>BBG001S7LTY7</a:t>
                      </a:r>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700" b="1" u="none" strike="noStrike" dirty="0">
                          <a:solidFill>
                            <a:schemeClr val="bg1">
                              <a:lumMod val="75000"/>
                            </a:schemeClr>
                          </a:solidFill>
                          <a:effectLst/>
                          <a:latin typeface="Arial Narrow" panose="020B0606020202030204" pitchFamily="34" charset="0"/>
                        </a:rPr>
                        <a:t>THB</a:t>
                      </a:r>
                      <a:endParaRPr lang="en-US" sz="700" b="1" i="0" u="none" strike="noStrike" dirty="0">
                        <a:solidFill>
                          <a:schemeClr val="bg1">
                            <a:lumMod val="75000"/>
                          </a:schemeClr>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r>
                        <a:rPr lang="en-US" sz="700" u="none" strike="noStrike">
                          <a:solidFill>
                            <a:schemeClr val="bg1">
                              <a:lumMod val="75000"/>
                            </a:schemeClr>
                          </a:solidFill>
                          <a:effectLst/>
                          <a:latin typeface="Arial Narrow" panose="020B0606020202030204" pitchFamily="34" charset="0"/>
                        </a:rPr>
                        <a:t>TH0902010014</a:t>
                      </a:r>
                      <a:endParaRPr lang="en-US" sz="700" b="0" i="0" u="none" strike="noStrike">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c>
                  <a:txBody>
                    <a:bodyPr/>
                    <a:lstStyle/>
                    <a:p>
                      <a:pPr algn="l" fontAlgn="b"/>
                      <a:endParaRPr lang="en-US" sz="700" b="0" i="0" u="none" strike="noStrike" dirty="0">
                        <a:solidFill>
                          <a:schemeClr val="bg1">
                            <a:lumMod val="75000"/>
                          </a:schemeClr>
                        </a:solidFill>
                        <a:effectLst/>
                        <a:latin typeface="Arial Narrow" panose="020B0606020202030204" pitchFamily="34" charset="0"/>
                      </a:endParaRPr>
                    </a:p>
                  </a:txBody>
                  <a:tcPr marL="4191" marR="4191" marT="4191" marB="0" anchor="b">
                    <a:solidFill>
                      <a:schemeClr val="tx2">
                        <a:lumMod val="20000"/>
                        <a:lumOff val="80000"/>
                      </a:schemeClr>
                    </a:solidFill>
                  </a:tcPr>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9" y="2057400"/>
            <a:ext cx="1204911" cy="24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419600" y="1524000"/>
            <a:ext cx="45720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49" idx="3"/>
          </p:cNvCxnSpPr>
          <p:nvPr/>
        </p:nvCxnSpPr>
        <p:spPr>
          <a:xfrm flipV="1">
            <a:off x="4800600" y="1981200"/>
            <a:ext cx="838200" cy="196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9800" y="283464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94560" y="3429000"/>
            <a:ext cx="68580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388620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94560" y="4495800"/>
            <a:ext cx="685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24800" y="2750820"/>
            <a:ext cx="304800" cy="25069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24800" y="5943600"/>
            <a:ext cx="914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0"/>
            <a:ext cx="8077200" cy="369332"/>
          </a:xfrm>
          <a:prstGeom prst="rect">
            <a:avLst/>
          </a:prstGeom>
          <a:noFill/>
        </p:spPr>
        <p:txBody>
          <a:bodyPr wrap="square" rtlCol="0">
            <a:spAutoFit/>
          </a:bodyPr>
          <a:lstStyle/>
          <a:p>
            <a:r>
              <a:rPr lang="en-US" i="1" dirty="0" smtClean="0"/>
              <a:t>Data related to Thai Beverage PCL; Singapore Exchange ID Y92</a:t>
            </a:r>
            <a:endParaRPr lang="en-GB" i="1" dirty="0"/>
          </a:p>
        </p:txBody>
      </p:sp>
      <p:cxnSp>
        <p:nvCxnSpPr>
          <p:cNvPr id="3" name="Straight Arrow Connector 2"/>
          <p:cNvCxnSpPr/>
          <p:nvPr/>
        </p:nvCxnSpPr>
        <p:spPr>
          <a:xfrm flipH="1">
            <a:off x="2971800" y="3589020"/>
            <a:ext cx="1524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495800" y="3063240"/>
            <a:ext cx="1371600" cy="114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Gaps in MIC coverage</a:t>
            </a:r>
            <a:endParaRPr lang="en-US" dirty="0">
              <a:solidFill>
                <a:srgbClr val="FF0000"/>
              </a:solidFill>
            </a:endParaRPr>
          </a:p>
        </p:txBody>
      </p:sp>
    </p:spTree>
    <p:extLst>
      <p:ext uri="{BB962C8B-B14F-4D97-AF65-F5344CB8AC3E}">
        <p14:creationId xmlns:p14="http://schemas.microsoft.com/office/powerpoint/2010/main" val="223659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8600755"/>
              </p:ext>
            </p:extLst>
          </p:nvPr>
        </p:nvGraphicFramePr>
        <p:xfrm>
          <a:off x="228600" y="304800"/>
          <a:ext cx="8610601" cy="6324615"/>
        </p:xfrm>
        <a:graphic>
          <a:graphicData uri="http://schemas.openxmlformats.org/drawingml/2006/table">
            <a:tbl>
              <a:tblPr firstRow="1">
                <a:tableStyleId>{5C22544A-7EE6-4342-B048-85BDC9FD1C3A}</a:tableStyleId>
              </a:tblPr>
              <a:tblGrid>
                <a:gridCol w="1143000"/>
                <a:gridCol w="457200"/>
                <a:gridCol w="412540"/>
                <a:gridCol w="276874"/>
                <a:gridCol w="377386"/>
                <a:gridCol w="304800"/>
                <a:gridCol w="1676400"/>
                <a:gridCol w="762000"/>
                <a:gridCol w="685800"/>
                <a:gridCol w="623606"/>
                <a:gridCol w="400585"/>
                <a:gridCol w="559640"/>
                <a:gridCol w="347565"/>
                <a:gridCol w="583205"/>
              </a:tblGrid>
              <a:tr h="345807">
                <a:tc>
                  <a:txBody>
                    <a:bodyPr/>
                    <a:lstStyle/>
                    <a:p>
                      <a:pPr algn="l" fontAlgn="b"/>
                      <a:r>
                        <a:rPr lang="en-US" sz="700" u="none" strike="noStrike" dirty="0">
                          <a:effectLst/>
                          <a:latin typeface="Arial Narrow" panose="020B0606020202030204" pitchFamily="34" charset="0"/>
                        </a:rPr>
                        <a:t>Name</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Ticker</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Bloomberg Exchange Code</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Operating 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country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Exchange name or description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FIGI</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FIGI Composite</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Share Class</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ctr" fontAlgn="b"/>
                      <a:r>
                        <a:rPr lang="en-US" sz="700" u="none" strike="noStrike">
                          <a:effectLst/>
                          <a:latin typeface="Arial Narrow" panose="020B0606020202030204" pitchFamily="34" charset="0"/>
                        </a:rPr>
                        <a:t>Quote currency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ISIN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SEDOL</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Common Code</a:t>
                      </a:r>
                      <a:endParaRPr lang="en-US" sz="700" b="0" i="0" u="none" strike="noStrike" dirty="0">
                        <a:solidFill>
                          <a:srgbClr val="000000"/>
                        </a:solidFill>
                        <a:effectLst/>
                        <a:latin typeface="Arial Narrow" panose="020B0606020202030204" pitchFamily="34" charset="0"/>
                      </a:endParaRPr>
                    </a:p>
                  </a:txBody>
                  <a:tcPr marL="4191" marR="4191" marT="4191" marB="0" anchor="ct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XSES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XSES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SINGAPORE 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BBG000BQ6ZN0</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BBG000BQ6Z96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700" b="1" u="none" strike="noStrike" dirty="0">
                          <a:effectLst/>
                          <a:latin typeface="Arial Narrow" panose="020B0606020202030204" pitchFamily="34" charset="0"/>
                        </a:rPr>
                        <a:t>SGD</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B15F664</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F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US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BBG000R7J995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00B050"/>
                          </a:solidFill>
                          <a:effectLst/>
                          <a:latin typeface="Arial Narrow" panose="020B0606020202030204" pitchFamily="34" charset="0"/>
                        </a:rPr>
                        <a:t>BBG000R7J995</a:t>
                      </a:r>
                      <a:endParaRPr lang="en-US" sz="700" b="0"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PQ</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OTCM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OTCM</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PINK MARKETPLACE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BBG000R7JFW5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00B050"/>
                          </a:solidFill>
                          <a:effectLst/>
                          <a:latin typeface="Arial Narrow" panose="020B0606020202030204" pitchFamily="34" charset="0"/>
                        </a:rPr>
                        <a:t>BBG000R7J995</a:t>
                      </a:r>
                      <a:endParaRPr lang="en-US" sz="700" b="0"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FINR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BULLETIN BOARD - OTHER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BBG000R7JGH0</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00B050"/>
                          </a:solidFill>
                          <a:effectLst/>
                          <a:latin typeface="Arial Narrow" panose="020B0606020202030204" pitchFamily="34" charset="0"/>
                        </a:rPr>
                        <a:t>BBG000R7J995</a:t>
                      </a:r>
                      <a:endParaRPr lang="en-US" sz="700" b="0"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German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BBG000RJ6W38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FFC000"/>
                          </a:solidFill>
                          <a:effectLst/>
                          <a:latin typeface="Arial Narrow" panose="020B0606020202030204" pitchFamily="34" charset="0"/>
                        </a:rPr>
                        <a:t>BBG000RJ6W38</a:t>
                      </a:r>
                      <a:endParaRPr lang="en-US" sz="700" b="0"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XFRA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XFRA</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BOERSE AG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BBG000RJ6WG4</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FFC000"/>
                          </a:solidFill>
                          <a:effectLst/>
                          <a:latin typeface="Arial Narrow" panose="020B0606020202030204" pitchFamily="34" charset="0"/>
                        </a:rPr>
                        <a:t>BBG000RJ6W38</a:t>
                      </a:r>
                      <a:endParaRPr lang="en-US" sz="700" b="0"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BBG000RJ6WQ3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rgbClr val="FFC000"/>
                          </a:solidFill>
                          <a:effectLst/>
                          <a:latin typeface="Arial Narrow" panose="020B0606020202030204" pitchFamily="34" charset="0"/>
                        </a:rPr>
                        <a:t>BBG000RJ6W38</a:t>
                      </a:r>
                      <a:endParaRPr lang="en-US" sz="700" b="0"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STUTTGART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BBG000RJ6X63</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FFC000"/>
                          </a:solidFill>
                          <a:effectLst/>
                          <a:latin typeface="Arial Narrow" panose="020B0606020202030204" pitchFamily="34" charset="0"/>
                        </a:rPr>
                        <a:t>BBG000RJ6W38</a:t>
                      </a:r>
                      <a:endParaRPr lang="en-US" sz="700" b="0"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MUENCHEN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BBG000RJ6XJ9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FFC000"/>
                          </a:solidFill>
                          <a:effectLst/>
                          <a:latin typeface="Arial Narrow" panose="020B0606020202030204" pitchFamily="34" charset="0"/>
                        </a:rPr>
                        <a:t>BBG000RJ6W38</a:t>
                      </a:r>
                      <a:endParaRPr lang="en-US" sz="700" b="0"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XBER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XBER</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BERLIN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BBG000RJ6XM5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FFC000"/>
                          </a:solidFill>
                          <a:effectLst/>
                          <a:latin typeface="Arial Narrow" panose="020B0606020202030204" pitchFamily="34" charset="0"/>
                        </a:rPr>
                        <a:t>BBG000RJ6W38</a:t>
                      </a:r>
                      <a:endParaRPr lang="en-US" sz="700" b="0"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TGAT</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Tradegate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BBG00H300Z64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0070C0"/>
                          </a:solidFill>
                          <a:effectLst/>
                          <a:latin typeface="Arial Narrow" panose="020B0606020202030204" pitchFamily="34" charset="0"/>
                        </a:rPr>
                        <a:t>BBG00H300Z55</a:t>
                      </a:r>
                      <a:endParaRPr lang="en-US" sz="700" b="0" i="0" u="none" strike="noStrike" dirty="0">
                        <a:solidFill>
                          <a:srgbClr val="0070C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Composite to tie Swiss legacy listings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BBG006TLWKM4</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C00000"/>
                          </a:solidFill>
                          <a:effectLst/>
                          <a:latin typeface="Arial Narrow" panose="020B0606020202030204" pitchFamily="34" charset="0"/>
                        </a:rPr>
                        <a:t>BBG006TLWKM4</a:t>
                      </a:r>
                      <a:endParaRPr lang="en-US" sz="700" b="0" i="0" u="none" strike="noStrike" dirty="0">
                        <a:solidFill>
                          <a:srgbClr val="C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BX SWISS AG</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BBG006TLWKT7</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C00000"/>
                          </a:solidFill>
                          <a:effectLst/>
                          <a:latin typeface="Arial Narrow" panose="020B0606020202030204" pitchFamily="34" charset="0"/>
                        </a:rPr>
                        <a:t>BBG006TLWKM4</a:t>
                      </a:r>
                      <a:endParaRPr lang="en-US" sz="700" b="0" i="0" u="none" strike="noStrike" dirty="0">
                        <a:solidFill>
                          <a:srgbClr val="C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CINNOBER 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BBG007254XH5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BORSAITALOTC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BBG007254XJ3</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BUDAPEST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BBG007254XK1</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DUBLIN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BBG007254XM9</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BBG007254XN8</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rgbClr val="7030A0"/>
                          </a:solidFill>
                          <a:effectLst/>
                          <a:latin typeface="Arial Narrow" panose="020B0606020202030204" pitchFamily="34" charset="0"/>
                        </a:rPr>
                        <a:t>BBG007254XG6</a:t>
                      </a:r>
                      <a:endParaRPr lang="en-US" sz="700" b="0" i="0" u="none" strike="noStrike">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SMARTPOOL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BBG007254XP6</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XJ</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LJUB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BBG007254XQ5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rgbClr val="7030A0"/>
                          </a:solidFill>
                          <a:effectLst/>
                          <a:latin typeface="Arial Narrow" panose="020B0606020202030204" pitchFamily="34" charset="0"/>
                        </a:rPr>
                        <a:t>BBG007254XG6</a:t>
                      </a:r>
                      <a:endParaRPr lang="en-US" sz="700" b="0" i="0" u="none" strike="noStrike">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LONDON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BBG007254XR4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rgbClr val="7030A0"/>
                          </a:solidFill>
                          <a:effectLst/>
                          <a:latin typeface="Arial Narrow" panose="020B0606020202030204" pitchFamily="34" charset="0"/>
                        </a:rPr>
                        <a:t>BBG007254XG6</a:t>
                      </a:r>
                      <a:endParaRPr lang="en-US" sz="700" b="0" i="0" u="none" strike="noStrike">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NGM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BBG007254XS3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XOPV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PUBLICATION VENUE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BBG007254XT2</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NO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OSLO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BBG007254XV9</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solidFill>
                            <a:srgbClr val="7030A0"/>
                          </a:solidFill>
                          <a:effectLst/>
                          <a:latin typeface="Arial Narrow" panose="020B0606020202030204" pitchFamily="34" charset="0"/>
                        </a:rPr>
                        <a:t>BBG007254XG6</a:t>
                      </a:r>
                      <a:endParaRPr lang="en-US" sz="700" b="0" i="0" u="none" strike="noStrike">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PLUS MKT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BBG007254XW8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STUTTGRT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BBG007254XY6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CEESEG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BBG007254XZ5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ASEX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HELLENIC EXCHANGE OTC MARKET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BBG007254Y10</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SIX Off-exchange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BBG007254Y29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Bulgaria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BBG007254Y38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BCXE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OFF EXCHANGE IDENTIFIER FOR OTC TRADES REPORTED TO BATS EUROPE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BBG007254Y56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solidFill>
                            <a:srgbClr val="7030A0"/>
                          </a:solidFill>
                          <a:effectLst/>
                          <a:latin typeface="Arial Narrow" panose="020B0606020202030204" pitchFamily="34" charset="0"/>
                        </a:rPr>
                        <a:t>BBG007254XG6</a:t>
                      </a:r>
                      <a:endParaRPr lang="en-US" sz="700" b="0"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EU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EUROPEAN Composite for any </a:t>
                      </a:r>
                      <a:r>
                        <a:rPr lang="en-US" sz="700" u="none" strike="noStrike" dirty="0" err="1">
                          <a:effectLst/>
                          <a:latin typeface="Arial Narrow" panose="020B0606020202030204" pitchFamily="34" charset="0"/>
                        </a:rPr>
                        <a:t>potention</a:t>
                      </a:r>
                      <a:r>
                        <a:rPr lang="en-US" sz="700" u="none" strike="noStrike" dirty="0">
                          <a:effectLst/>
                          <a:latin typeface="Arial Narrow" panose="020B0606020202030204" pitchFamily="34" charset="0"/>
                        </a:rPr>
                        <a:t> Eurozone listings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BBG007254Y74</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BBG007254Y65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GZ</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MUND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DE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de-DE" sz="700" u="none" strike="noStrike">
                          <a:effectLst/>
                          <a:latin typeface="Arial Narrow" panose="020B0606020202030204" pitchFamily="34" charset="0"/>
                        </a:rPr>
                        <a:t>BOERSE MUENCHEN - MARKET MAKER MUNICH - FREIVERKEHR MARKT</a:t>
                      </a:r>
                      <a:endParaRPr lang="de-DE"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BBG00FGX08K6</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BBG00FGX08G1</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QT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XQTX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 - QUOTRIX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BBG00G7BW612</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BBG00G7BW5Z7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TH0902010014</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BBG000BFYD61</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a:t>
                      </a:r>
                      <a:r>
                        <a:rPr lang="en-US" sz="700" u="none" strike="noStrike" dirty="0">
                          <a:solidFill>
                            <a:schemeClr val="bg1"/>
                          </a:solidFill>
                          <a:effectLst/>
                          <a:latin typeface="Arial Narrow" panose="020B0606020202030204" pitchFamily="34" charset="0"/>
                        </a:rPr>
                        <a:t>BG000BFYD61</a:t>
                      </a:r>
                      <a:endParaRPr lang="en-US" sz="700" b="0" i="0" u="none" strike="noStrike" dirty="0">
                        <a:solidFill>
                          <a:schemeClr val="bg1"/>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700" b="1" u="none" strike="noStrike">
                          <a:effectLst/>
                          <a:latin typeface="Arial Narrow" panose="020B0606020202030204" pitchFamily="34" charset="0"/>
                        </a:rPr>
                        <a:t>BBG001S7LTY7</a:t>
                      </a:r>
                      <a:endParaRPr lang="en-US" sz="700" b="1"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TH0902010006</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FF0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15358">
                <a:tc>
                  <a:txBody>
                    <a:bodyPr/>
                    <a:lstStyle/>
                    <a:p>
                      <a:pPr algn="l" fontAlgn="b"/>
                      <a:r>
                        <a:rPr lang="en-US" sz="700" u="none" strike="noStrike">
                          <a:effectLst/>
                          <a:latin typeface="Arial Narrow" panose="020B0606020202030204" pitchFamily="34" charset="0"/>
                        </a:rPr>
                        <a:t>THAI BEVERAGE PCL-NVDR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BBG000BX8K01</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BBG000BX8K01</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TH0902010R15</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92D05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PCL-FOREIGN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BBG000BX8JR5</a:t>
                      </a:r>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BBG000R7J995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700" b="1" u="none" strike="noStrike" dirty="0">
                          <a:effectLst/>
                          <a:latin typeface="Arial Narrow" panose="020B0606020202030204" pitchFamily="34" charset="0"/>
                        </a:rPr>
                        <a:t>BBG001S7LTY7</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9" y="2057400"/>
            <a:ext cx="1204911" cy="24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419600" y="1524000"/>
            <a:ext cx="45720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49" idx="3"/>
          </p:cNvCxnSpPr>
          <p:nvPr/>
        </p:nvCxnSpPr>
        <p:spPr>
          <a:xfrm flipV="1">
            <a:off x="4800600" y="1981200"/>
            <a:ext cx="838200" cy="196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9800" y="283464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94560" y="3429000"/>
            <a:ext cx="68580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388620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94560" y="4495800"/>
            <a:ext cx="685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24800" y="2750820"/>
            <a:ext cx="304800" cy="25069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24800" y="5943600"/>
            <a:ext cx="914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0"/>
            <a:ext cx="8077200" cy="369332"/>
          </a:xfrm>
          <a:prstGeom prst="rect">
            <a:avLst/>
          </a:prstGeom>
          <a:noFill/>
        </p:spPr>
        <p:txBody>
          <a:bodyPr wrap="square" rtlCol="0">
            <a:spAutoFit/>
          </a:bodyPr>
          <a:lstStyle/>
          <a:p>
            <a:r>
              <a:rPr lang="en-US" i="1" dirty="0" smtClean="0"/>
              <a:t>Data related to Thai Beverage PCL; Singapore Exchange ID Y92</a:t>
            </a:r>
            <a:endParaRPr lang="en-GB" i="1" dirty="0"/>
          </a:p>
        </p:txBody>
      </p:sp>
      <p:sp>
        <p:nvSpPr>
          <p:cNvPr id="17" name="Rectangle 16"/>
          <p:cNvSpPr/>
          <p:nvPr/>
        </p:nvSpPr>
        <p:spPr>
          <a:xfrm>
            <a:off x="3200400" y="2971800"/>
            <a:ext cx="1676400" cy="1981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Different FIGIs by context, tied together by metadata </a:t>
            </a:r>
            <a:r>
              <a:rPr lang="en-US" b="1" dirty="0" smtClean="0">
                <a:solidFill>
                  <a:srgbClr val="FF0000"/>
                </a:solidFill>
              </a:rPr>
              <a:t>references</a:t>
            </a:r>
          </a:p>
          <a:p>
            <a:pPr algn="ctr"/>
            <a:endParaRPr lang="en-US" b="1" dirty="0">
              <a:solidFill>
                <a:srgbClr val="FF0000"/>
              </a:solidFill>
            </a:endParaRPr>
          </a:p>
        </p:txBody>
      </p:sp>
      <p:cxnSp>
        <p:nvCxnSpPr>
          <p:cNvPr id="18" name="Straight Arrow Connector 17"/>
          <p:cNvCxnSpPr/>
          <p:nvPr/>
        </p:nvCxnSpPr>
        <p:spPr>
          <a:xfrm flipV="1">
            <a:off x="4023360" y="533400"/>
            <a:ext cx="853440" cy="24384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023360" y="533400"/>
            <a:ext cx="1767840" cy="24384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023360" y="533400"/>
            <a:ext cx="2529840" cy="24384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882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Diving into one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0167360"/>
              </p:ext>
            </p:extLst>
          </p:nvPr>
        </p:nvGraphicFramePr>
        <p:xfrm>
          <a:off x="152400" y="1341012"/>
          <a:ext cx="8762999" cy="2110257"/>
        </p:xfrm>
        <a:graphic>
          <a:graphicData uri="http://schemas.openxmlformats.org/drawingml/2006/table">
            <a:tbl>
              <a:tblPr>
                <a:tableStyleId>{5C22544A-7EE6-4342-B048-85BDC9FD1C3A}</a:tableStyleId>
              </a:tblPr>
              <a:tblGrid>
                <a:gridCol w="1110852"/>
                <a:gridCol w="830637"/>
                <a:gridCol w="496911"/>
                <a:gridCol w="990600"/>
                <a:gridCol w="1066800"/>
                <a:gridCol w="609600"/>
                <a:gridCol w="1010765"/>
                <a:gridCol w="588185"/>
                <a:gridCol w="882278"/>
                <a:gridCol w="514662"/>
                <a:gridCol w="661709"/>
              </a:tblGrid>
              <a:tr h="289775">
                <a:tc>
                  <a:txBody>
                    <a:bodyPr/>
                    <a:lstStyle/>
                    <a:p>
                      <a:pPr algn="l" fontAlgn="b"/>
                      <a:r>
                        <a:rPr lang="en-US" sz="1000" u="none" strike="noStrike" dirty="0">
                          <a:effectLst/>
                        </a:rPr>
                        <a:t>FIGI</a:t>
                      </a:r>
                      <a:endParaRPr lang="en-US" sz="1000" b="0" i="0" u="none" strike="noStrike" dirty="0">
                        <a:solidFill>
                          <a:srgbClr val="000000"/>
                        </a:solidFill>
                        <a:effectLst/>
                        <a:latin typeface="Calibri"/>
                      </a:endParaRPr>
                    </a:p>
                  </a:txBody>
                  <a:tcPr marL="7244" marR="7244" marT="7244" marB="0" anchor="b">
                    <a:solidFill>
                      <a:srgbClr val="FFC000"/>
                    </a:solidFill>
                  </a:tcPr>
                </a:tc>
                <a:tc>
                  <a:txBody>
                    <a:bodyPr/>
                    <a:lstStyle/>
                    <a:p>
                      <a:pPr algn="l" fontAlgn="b"/>
                      <a:r>
                        <a:rPr lang="en-US" sz="1000" u="none" strike="noStrike" dirty="0">
                          <a:effectLst/>
                        </a:rPr>
                        <a:t>Exchange name or description</a:t>
                      </a:r>
                      <a:endParaRPr lang="en-US" sz="1000" b="0" i="0" u="none" strike="noStrike" dirty="0">
                        <a:solidFill>
                          <a:srgbClr val="000000"/>
                        </a:solidFill>
                        <a:effectLst/>
                        <a:latin typeface="Calibri"/>
                      </a:endParaRPr>
                    </a:p>
                  </a:txBody>
                  <a:tcPr marL="7244" marR="7244" marT="7244" marB="0" anchor="b"/>
                </a:tc>
                <a:tc>
                  <a:txBody>
                    <a:bodyPr/>
                    <a:lstStyle/>
                    <a:p>
                      <a:pPr algn="l" fontAlgn="b"/>
                      <a:r>
                        <a:rPr lang="en-US" sz="1000" b="1" i="1" u="none" strike="noStrike" dirty="0" smtClean="0">
                          <a:solidFill>
                            <a:srgbClr val="000000"/>
                          </a:solidFill>
                          <a:effectLst/>
                          <a:latin typeface="Calibri"/>
                        </a:rPr>
                        <a:t>Ticker</a:t>
                      </a:r>
                      <a:endParaRPr lang="en-US" sz="1000" b="1" i="1" u="none" strike="noStrike" dirty="0">
                        <a:solidFill>
                          <a:srgbClr val="000000"/>
                        </a:solidFill>
                        <a:effectLst/>
                        <a:latin typeface="Calibri"/>
                      </a:endParaRPr>
                    </a:p>
                  </a:txBody>
                  <a:tcPr marL="7244" marR="7244" marT="7244" marB="0" anchor="b"/>
                </a:tc>
                <a:tc>
                  <a:txBody>
                    <a:bodyPr/>
                    <a:lstStyle/>
                    <a:p>
                      <a:pPr algn="l" fontAlgn="b"/>
                      <a:r>
                        <a:rPr lang="en-US" sz="1000" b="1" i="1" u="none" strike="noStrike" baseline="0" dirty="0" smtClean="0">
                          <a:solidFill>
                            <a:srgbClr val="000000"/>
                          </a:solidFill>
                          <a:effectLst/>
                          <a:latin typeface="Calibri"/>
                        </a:rPr>
                        <a:t>Other human-readable</a:t>
                      </a:r>
                      <a:endParaRPr lang="en-US" sz="1000" b="1" i="1" u="none" strike="noStrike" dirty="0">
                        <a:solidFill>
                          <a:srgbClr val="000000"/>
                        </a:solidFill>
                        <a:effectLst/>
                        <a:latin typeface="Calibri"/>
                      </a:endParaRPr>
                    </a:p>
                  </a:txBody>
                  <a:tcPr marL="7244" marR="7244" marT="7244" marB="0" anchor="b"/>
                </a:tc>
                <a:tc>
                  <a:txBody>
                    <a:bodyPr/>
                    <a:lstStyle/>
                    <a:p>
                      <a:pPr algn="l" fontAlgn="b"/>
                      <a:r>
                        <a:rPr lang="en-US" sz="1000" u="none" strike="noStrike" dirty="0">
                          <a:effectLst/>
                        </a:rPr>
                        <a:t>FIGI Composite</a:t>
                      </a:r>
                      <a:endParaRPr lang="en-US" sz="1000" b="0" i="0" u="none" strike="noStrike" dirty="0">
                        <a:solidFill>
                          <a:srgbClr val="000000"/>
                        </a:solidFill>
                        <a:effectLst/>
                        <a:latin typeface="Calibri"/>
                      </a:endParaRPr>
                    </a:p>
                  </a:txBody>
                  <a:tcPr marL="7244" marR="7244" marT="7244" marB="0" anchor="b">
                    <a:solidFill>
                      <a:srgbClr val="00B0F0"/>
                    </a:solidFill>
                  </a:tcPr>
                </a:tc>
                <a:tc>
                  <a:txBody>
                    <a:bodyPr/>
                    <a:lstStyle/>
                    <a:p>
                      <a:pPr algn="ctr" fontAlgn="b"/>
                      <a:r>
                        <a:rPr lang="en-US" sz="1000" u="none" strike="noStrike" dirty="0">
                          <a:effectLst/>
                        </a:rPr>
                        <a:t>Quote currency</a:t>
                      </a:r>
                      <a:endParaRPr lang="en-US" sz="1000" b="0" i="0" u="none" strike="noStrike" dirty="0">
                        <a:solidFill>
                          <a:srgbClr val="000000"/>
                        </a:solidFill>
                        <a:effectLst/>
                        <a:latin typeface="Calibri"/>
                      </a:endParaRPr>
                    </a:p>
                  </a:txBody>
                  <a:tcPr marL="7244" marR="7244" marT="7244" marB="0" anchor="b"/>
                </a:tc>
                <a:tc>
                  <a:txBody>
                    <a:bodyPr/>
                    <a:lstStyle/>
                    <a:p>
                      <a:pPr algn="l" fontAlgn="b"/>
                      <a:r>
                        <a:rPr lang="en-US" sz="1000" u="none" strike="noStrike" dirty="0">
                          <a:effectLst/>
                        </a:rPr>
                        <a:t>Share Class</a:t>
                      </a:r>
                      <a:endParaRPr lang="en-US" sz="1000" b="0" i="0" u="none" strike="noStrike" dirty="0">
                        <a:solidFill>
                          <a:srgbClr val="000000"/>
                        </a:solidFill>
                        <a:effectLst/>
                        <a:latin typeface="Calibri"/>
                      </a:endParaRPr>
                    </a:p>
                  </a:txBody>
                  <a:tcPr marL="7244" marR="7244" marT="7244" marB="0" anchor="b">
                    <a:solidFill>
                      <a:srgbClr val="92D050"/>
                    </a:solidFill>
                  </a:tcPr>
                </a:tc>
                <a:tc>
                  <a:txBody>
                    <a:bodyPr/>
                    <a:lstStyle/>
                    <a:p>
                      <a:pPr algn="ctr" fontAlgn="b"/>
                      <a:r>
                        <a:rPr lang="en-US" sz="1000" u="none" strike="noStrike" dirty="0" smtClean="0">
                          <a:effectLst/>
                        </a:rPr>
                        <a:t>Primary currency</a:t>
                      </a:r>
                      <a:endParaRPr lang="en-US" sz="1000" b="0" i="0" u="none" strike="noStrike" dirty="0">
                        <a:solidFill>
                          <a:srgbClr val="000000"/>
                        </a:solidFill>
                        <a:effectLst/>
                        <a:latin typeface="Calibri"/>
                      </a:endParaRPr>
                    </a:p>
                  </a:txBody>
                  <a:tcPr marL="7244" marR="7244" marT="7244" marB="0" anchor="b"/>
                </a:tc>
                <a:tc>
                  <a:txBody>
                    <a:bodyPr/>
                    <a:lstStyle/>
                    <a:p>
                      <a:pPr algn="l" fontAlgn="b"/>
                      <a:r>
                        <a:rPr lang="en-US" sz="1000" u="none" strike="noStrike">
                          <a:effectLst/>
                        </a:rPr>
                        <a:t>ISIN</a:t>
                      </a:r>
                      <a:endParaRPr lang="en-US" sz="1000" b="0" i="0" u="none" strike="noStrike">
                        <a:solidFill>
                          <a:srgbClr val="000000"/>
                        </a:solidFill>
                        <a:effectLst/>
                        <a:latin typeface="Calibri"/>
                      </a:endParaRPr>
                    </a:p>
                  </a:txBody>
                  <a:tcPr marL="7244" marR="7244" marT="7244" marB="0" anchor="b"/>
                </a:tc>
                <a:tc>
                  <a:txBody>
                    <a:bodyPr/>
                    <a:lstStyle/>
                    <a:p>
                      <a:pPr algn="l" fontAlgn="b"/>
                      <a:r>
                        <a:rPr lang="en-US" sz="1000" u="none" strike="noStrike">
                          <a:effectLst/>
                        </a:rPr>
                        <a:t>SEDOL</a:t>
                      </a:r>
                      <a:endParaRPr lang="en-US" sz="1000" b="0" i="0" u="none" strike="noStrike">
                        <a:solidFill>
                          <a:srgbClr val="000000"/>
                        </a:solidFill>
                        <a:effectLst/>
                        <a:latin typeface="Calibri"/>
                      </a:endParaRPr>
                    </a:p>
                  </a:txBody>
                  <a:tcPr marL="7244" marR="7244" marT="7244" marB="0" anchor="b"/>
                </a:tc>
                <a:tc>
                  <a:txBody>
                    <a:bodyPr/>
                    <a:lstStyle/>
                    <a:p>
                      <a:pPr algn="l" fontAlgn="b"/>
                      <a:r>
                        <a:rPr lang="en-US" sz="1000" u="none" strike="noStrike">
                          <a:effectLst/>
                        </a:rPr>
                        <a:t>Common Code</a:t>
                      </a:r>
                      <a:endParaRPr lang="en-US" sz="1000" b="0" i="0" u="none" strike="noStrike">
                        <a:solidFill>
                          <a:srgbClr val="000000"/>
                        </a:solidFill>
                        <a:effectLst/>
                        <a:latin typeface="Calibri"/>
                      </a:endParaRPr>
                    </a:p>
                  </a:txBody>
                  <a:tcPr marL="7244" marR="7244" marT="7244" marB="0" anchor="b"/>
                </a:tc>
              </a:tr>
              <a:tr h="289775">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gridSpan="8">
                  <a:txBody>
                    <a:bodyPr/>
                    <a:lstStyle/>
                    <a:p>
                      <a:pPr algn="l" fontAlgn="b"/>
                      <a:r>
                        <a:rPr lang="en-US" sz="1000" b="0" i="1" u="none" strike="noStrike" dirty="0" smtClean="0">
                          <a:solidFill>
                            <a:srgbClr val="000000"/>
                          </a:solidFill>
                          <a:effectLst/>
                          <a:latin typeface="Calibri"/>
                        </a:rPr>
                        <a:t>Ability to extend metadata, and include ‘Human Readable’ components along side primary keys</a:t>
                      </a:r>
                      <a:endParaRPr lang="en-US" sz="1000" b="0" i="1" u="none" strike="noStrike" dirty="0">
                        <a:solidFill>
                          <a:srgbClr val="000000"/>
                        </a:solidFill>
                        <a:effectLst/>
                        <a:latin typeface="Calibri"/>
                      </a:endParaRPr>
                    </a:p>
                  </a:txBody>
                  <a:tcPr marL="7244" marR="7244" marT="7244" marB="0" anchor="b"/>
                </a:tc>
                <a:tc hMerge="1">
                  <a:txBody>
                    <a:bodyPr/>
                    <a:lstStyle/>
                    <a:p>
                      <a:pPr algn="l" fontAlgn="b"/>
                      <a:endParaRPr lang="en-US" sz="1000" b="0" i="0" u="none" strike="noStrike" dirty="0">
                        <a:solidFill>
                          <a:srgbClr val="000000"/>
                        </a:solidFill>
                        <a:effectLst/>
                        <a:latin typeface="Calibri"/>
                      </a:endParaRPr>
                    </a:p>
                  </a:txBody>
                  <a:tcPr marL="7244" marR="7244" marT="7244" marB="0" anchor="b"/>
                </a:tc>
                <a:tc hMerge="1">
                  <a:txBody>
                    <a:bodyPr/>
                    <a:lstStyle/>
                    <a:p>
                      <a:pPr algn="ctr" fontAlgn="b"/>
                      <a:endParaRPr lang="en-US" sz="1000" b="0" i="0" u="none" strike="noStrike" dirty="0">
                        <a:solidFill>
                          <a:srgbClr val="000000"/>
                        </a:solidFill>
                        <a:effectLst/>
                        <a:latin typeface="Calibri"/>
                      </a:endParaRPr>
                    </a:p>
                  </a:txBody>
                  <a:tcPr marL="7244" marR="7244" marT="7244" marB="0" anchor="b"/>
                </a:tc>
                <a:tc hMerge="1">
                  <a:txBody>
                    <a:bodyPr/>
                    <a:lstStyle/>
                    <a:p>
                      <a:pPr algn="l" fontAlgn="b"/>
                      <a:endParaRPr lang="en-US" sz="1000" b="0" i="0" u="none" strike="noStrike" dirty="0">
                        <a:solidFill>
                          <a:srgbClr val="000000"/>
                        </a:solidFill>
                        <a:effectLst/>
                        <a:latin typeface="Calibri"/>
                      </a:endParaRPr>
                    </a:p>
                  </a:txBody>
                  <a:tcPr marL="7244" marR="7244" marT="7244" marB="0" anchor="b"/>
                </a:tc>
                <a:tc hMerge="1">
                  <a:txBody>
                    <a:bodyPr/>
                    <a:lstStyle/>
                    <a:p>
                      <a:pPr algn="ctr" fontAlgn="b"/>
                      <a:endParaRPr lang="en-US" sz="1000" b="0" i="0" u="none" strike="noStrike" dirty="0">
                        <a:solidFill>
                          <a:srgbClr val="000000"/>
                        </a:solidFill>
                        <a:effectLst/>
                        <a:latin typeface="Calibri"/>
                      </a:endParaRPr>
                    </a:p>
                  </a:txBody>
                  <a:tcPr marL="7244" marR="7244" marT="7244" marB="0" anchor="b"/>
                </a:tc>
                <a:tc hMerge="1">
                  <a:txBody>
                    <a:bodyPr/>
                    <a:lstStyle/>
                    <a:p>
                      <a:pPr algn="l" fontAlgn="b"/>
                      <a:endParaRPr lang="en-US" sz="1000" b="0" i="0" u="none" strike="noStrike" dirty="0">
                        <a:solidFill>
                          <a:srgbClr val="000000"/>
                        </a:solidFill>
                        <a:effectLst/>
                        <a:latin typeface="Calibri"/>
                      </a:endParaRPr>
                    </a:p>
                  </a:txBody>
                  <a:tcPr marL="7244" marR="7244" marT="7244" marB="0" anchor="b"/>
                </a:tc>
                <a:tc hMerge="1">
                  <a:txBody>
                    <a:bodyPr/>
                    <a:lstStyle/>
                    <a:p>
                      <a:pPr algn="l" fontAlgn="b"/>
                      <a:endParaRPr lang="en-US" sz="1000" b="0" i="0" u="none" strike="noStrike" dirty="0">
                        <a:solidFill>
                          <a:srgbClr val="000000"/>
                        </a:solidFill>
                        <a:effectLst/>
                        <a:latin typeface="Calibri"/>
                      </a:endParaRPr>
                    </a:p>
                  </a:txBody>
                  <a:tcPr marL="7244" marR="7244" marT="7244" marB="0" anchor="b"/>
                </a:tc>
                <a:tc hMerge="1">
                  <a:txBody>
                    <a:bodyPr/>
                    <a:lstStyle/>
                    <a:p>
                      <a:pPr algn="l" fontAlgn="b"/>
                      <a:endParaRPr lang="en-US" sz="1000" b="0" i="0" u="none" strike="noStrike" dirty="0">
                        <a:solidFill>
                          <a:srgbClr val="000000"/>
                        </a:solidFill>
                        <a:effectLst/>
                        <a:latin typeface="Calibri"/>
                      </a:endParaRPr>
                    </a:p>
                  </a:txBody>
                  <a:tcPr marL="7244" marR="7244" marT="7244" marB="0" anchor="b"/>
                </a:tc>
              </a:tr>
              <a:tr h="289775">
                <a:tc>
                  <a:txBody>
                    <a:bodyPr/>
                    <a:lstStyle/>
                    <a:p>
                      <a:pPr algn="l" fontAlgn="b"/>
                      <a:endParaRPr lang="en-US" sz="1000" b="0" i="0" u="none" strike="noStrike">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mn-lt"/>
                      </a:endParaRPr>
                    </a:p>
                  </a:txBody>
                  <a:tcPr marL="7244" marR="7244" marT="7244" marB="0" anchor="b"/>
                </a:tc>
                <a:tc>
                  <a:txBody>
                    <a:bodyPr/>
                    <a:lstStyle/>
                    <a:p>
                      <a:pPr algn="l" fontAlgn="b"/>
                      <a:endParaRPr lang="en-US" sz="1000" b="0" i="0" u="none" strike="noStrike" dirty="0">
                        <a:solidFill>
                          <a:srgbClr val="000000"/>
                        </a:solidFill>
                        <a:effectLst/>
                        <a:latin typeface="+mn-lt"/>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ctr"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ctr"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c>
                  <a:txBody>
                    <a:bodyPr/>
                    <a:lstStyle/>
                    <a:p>
                      <a:pPr algn="l" fontAlgn="b"/>
                      <a:endParaRPr lang="en-US" sz="1000" b="0" i="0" u="none" strike="noStrike" dirty="0">
                        <a:solidFill>
                          <a:srgbClr val="000000"/>
                        </a:solidFill>
                        <a:effectLst/>
                        <a:latin typeface="Calibri"/>
                      </a:endParaRPr>
                    </a:p>
                  </a:txBody>
                  <a:tcPr marL="7244" marR="7244" marT="7244" marB="0" anchor="b"/>
                </a:tc>
              </a:tr>
              <a:tr h="289775">
                <a:tc>
                  <a:txBody>
                    <a:bodyPr/>
                    <a:lstStyle/>
                    <a:p>
                      <a:pPr algn="l" fontAlgn="b"/>
                      <a:r>
                        <a:rPr lang="en-US" sz="1000" b="0" i="0" u="none" strike="noStrike" dirty="0">
                          <a:solidFill>
                            <a:srgbClr val="000000"/>
                          </a:solidFill>
                          <a:effectLst/>
                          <a:latin typeface="Calibri"/>
                        </a:rPr>
                        <a:t>BBG000RJ6WG4</a:t>
                      </a:r>
                    </a:p>
                  </a:txBody>
                  <a:tcPr marL="9525" marR="9525" marT="9525" marB="0" anchor="b">
                    <a:solidFill>
                      <a:srgbClr val="FFC000"/>
                    </a:solidFill>
                  </a:tcPr>
                </a:tc>
                <a:tc>
                  <a:txBody>
                    <a:bodyPr/>
                    <a:lstStyle/>
                    <a:p>
                      <a:pPr algn="l" fontAlgn="b"/>
                      <a:r>
                        <a:rPr lang="en-US" sz="1000" b="0" i="0" u="none" strike="noStrike" dirty="0">
                          <a:solidFill>
                            <a:srgbClr val="000000"/>
                          </a:solidFill>
                          <a:effectLst/>
                          <a:latin typeface="Calibri"/>
                        </a:rPr>
                        <a:t>DEUTSCHE BOERSE AG</a:t>
                      </a:r>
                    </a:p>
                  </a:txBody>
                  <a:tcPr marL="9525" marR="9525" marT="9525" marB="0" anchor="b"/>
                </a:tc>
                <a:tc>
                  <a:txBody>
                    <a:bodyPr/>
                    <a:lstStyle/>
                    <a:p>
                      <a:pPr algn="l" fontAlgn="b"/>
                      <a:r>
                        <a:rPr lang="en-US" sz="1000" b="0" i="0" u="none" strike="noStrike" dirty="0" smtClean="0">
                          <a:solidFill>
                            <a:srgbClr val="000000"/>
                          </a:solidFill>
                          <a:effectLst/>
                          <a:latin typeface="Calibri"/>
                        </a:rPr>
                        <a:t>TBEV</a:t>
                      </a:r>
                      <a:endParaRPr lang="en-US" sz="1000" b="0" i="0" u="none" strike="noStrike" dirty="0">
                        <a:solidFill>
                          <a:srgbClr val="000000"/>
                        </a:solidFill>
                        <a:effectLst/>
                        <a:latin typeface="Calibri"/>
                      </a:endParaRPr>
                    </a:p>
                  </a:txBody>
                  <a:tcPr marL="7244" marR="7244" marT="7244" marB="0" anchor="b">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smtClean="0">
                        <a:solidFill>
                          <a:srgbClr val="000000"/>
                        </a:solidFill>
                        <a:effectLst/>
                        <a:latin typeface="+mn-lt"/>
                      </a:endParaRPr>
                    </a:p>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000000"/>
                        </a:solidFill>
                        <a:effectLst/>
                        <a:uLnTx/>
                        <a:uFillTx/>
                        <a:latin typeface="+mn-lt"/>
                        <a:ea typeface="+mn-ea"/>
                        <a:cs typeface="+mn-cs"/>
                      </a:endParaRPr>
                    </a:p>
                    <a:p>
                      <a:pPr algn="l" fontAlgn="b"/>
                      <a:r>
                        <a:rPr lang="en-US" sz="1000" b="0" i="0" u="none" strike="noStrike" dirty="0" smtClean="0">
                          <a:solidFill>
                            <a:srgbClr val="000000"/>
                          </a:solidFill>
                          <a:effectLst/>
                          <a:latin typeface="Calibri"/>
                        </a:rPr>
                        <a:t>Thai Beverage</a:t>
                      </a:r>
                      <a:endParaRPr lang="en-US" sz="1000" b="0" i="0" u="none" strike="noStrike" dirty="0">
                        <a:solidFill>
                          <a:srgbClr val="000000"/>
                        </a:solidFill>
                        <a:effectLst/>
                        <a:latin typeface="Calibri"/>
                      </a:endParaRPr>
                    </a:p>
                  </a:txBody>
                  <a:tcPr marL="7244" marR="7244" marT="7244"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a:rPr>
                        <a:t>BBG000RJ6W38</a:t>
                      </a:r>
                    </a:p>
                  </a:txBody>
                  <a:tcPr marL="9525" marR="9525" marT="9525" marB="0" anchor="b">
                    <a:solidFill>
                      <a:srgbClr val="00B0F0"/>
                    </a:solidFill>
                  </a:tcPr>
                </a:tc>
                <a:tc>
                  <a:txBody>
                    <a:bodyPr/>
                    <a:lstStyle/>
                    <a:p>
                      <a:pPr algn="ctr" fontAlgn="b"/>
                      <a:r>
                        <a:rPr lang="en-US" sz="1000" b="0" i="0" u="none" strike="noStrike" dirty="0">
                          <a:solidFill>
                            <a:srgbClr val="000000"/>
                          </a:solidFill>
                          <a:effectLst/>
                          <a:latin typeface="Calibri"/>
                        </a:rPr>
                        <a:t>EUR</a:t>
                      </a:r>
                    </a:p>
                  </a:txBody>
                  <a:tcPr marL="9525" marR="9525" marT="9525" marB="0" anchor="b"/>
                </a:tc>
                <a:tc>
                  <a:txBody>
                    <a:bodyPr/>
                    <a:lstStyle/>
                    <a:p>
                      <a:pPr algn="l" fontAlgn="b"/>
                      <a:r>
                        <a:rPr lang="en-US" sz="1000" b="0" i="0" u="none" strike="noStrike" dirty="0">
                          <a:solidFill>
                            <a:srgbClr val="000000"/>
                          </a:solidFill>
                          <a:effectLst/>
                          <a:latin typeface="Calibri"/>
                        </a:rPr>
                        <a:t>BBG001S7LTY7</a:t>
                      </a:r>
                    </a:p>
                  </a:txBody>
                  <a:tcPr marL="9525" marR="9525" marT="9525" marB="0" anchor="b">
                    <a:solidFill>
                      <a:srgbClr val="92D050"/>
                    </a:solidFill>
                  </a:tcPr>
                </a:tc>
                <a:tc>
                  <a:txBody>
                    <a:bodyPr/>
                    <a:lstStyle/>
                    <a:p>
                      <a:pPr algn="ctr" fontAlgn="b"/>
                      <a:r>
                        <a:rPr lang="en-US" sz="1000" b="0" i="0" u="none" strike="noStrike" dirty="0" smtClean="0">
                          <a:solidFill>
                            <a:srgbClr val="000000"/>
                          </a:solidFill>
                          <a:effectLst/>
                          <a:latin typeface="Calibri"/>
                        </a:rPr>
                        <a:t>THB</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000" b="0" i="0" u="none" strike="noStrike" dirty="0">
                          <a:solidFill>
                            <a:srgbClr val="000000"/>
                          </a:solidFill>
                          <a:effectLst/>
                          <a:latin typeface="Calibri"/>
                        </a:rPr>
                        <a:t>TH0902010014</a:t>
                      </a:r>
                    </a:p>
                  </a:txBody>
                  <a:tcPr marL="9525" marR="9525" marT="9525" marB="0" anchor="b"/>
                </a:tc>
                <a:tc>
                  <a:txBody>
                    <a:bodyPr/>
                    <a:lstStyle/>
                    <a:p>
                      <a:pPr algn="l" fontAlgn="b"/>
                      <a:r>
                        <a:rPr lang="en-US" sz="1000" b="0" i="0" u="none" strike="noStrike" dirty="0">
                          <a:solidFill>
                            <a:srgbClr val="000000"/>
                          </a:solidFill>
                          <a:effectLst/>
                          <a:latin typeface="Calibri"/>
                        </a:rPr>
                        <a:t>B15T6J9</a:t>
                      </a:r>
                    </a:p>
                  </a:txBody>
                  <a:tcPr marL="9525" marR="9525" marT="9525" marB="0" anchor="b"/>
                </a:tc>
                <a:tc>
                  <a:txBody>
                    <a:bodyPr/>
                    <a:lstStyle/>
                    <a:p>
                      <a:pPr algn="l" fontAlgn="b"/>
                      <a:r>
                        <a:rPr lang="en-US" sz="1000" b="0" i="0" u="none" strike="noStrike" dirty="0">
                          <a:solidFill>
                            <a:srgbClr val="000000"/>
                          </a:solidFill>
                          <a:effectLst/>
                          <a:latin typeface="Calibri"/>
                        </a:rPr>
                        <a:t>025638794</a:t>
                      </a:r>
                    </a:p>
                  </a:txBody>
                  <a:tcPr marL="9525" marR="9525" marT="9525" marB="0" anchor="b"/>
                </a:tc>
              </a:tr>
              <a:tr h="289775">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r>
                        <a:rPr lang="en-US" sz="1000" b="0" i="0" u="none" strike="noStrike" dirty="0" smtClean="0">
                          <a:solidFill>
                            <a:srgbClr val="000000"/>
                          </a:solidFill>
                          <a:effectLst/>
                          <a:latin typeface="Calibri"/>
                        </a:rPr>
                        <a:t>TBEV</a:t>
                      </a:r>
                      <a:endParaRPr lang="en-US" sz="1000" b="0" i="0" u="none" strike="noStrike" dirty="0">
                        <a:solidFill>
                          <a:srgbClr val="000000"/>
                        </a:solidFill>
                        <a:effectLst/>
                        <a:latin typeface="Calibri"/>
                      </a:endParaRPr>
                    </a:p>
                  </a:txBody>
                  <a:tcPr marL="7244" marR="7244" marT="7244" marB="0" anchor="b">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smtClean="0">
                        <a:solidFill>
                          <a:srgbClr val="000000"/>
                        </a:solidFill>
                        <a:effectLst/>
                        <a:latin typeface="+mn-lt"/>
                      </a:endParaRPr>
                    </a:p>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000000"/>
                        </a:solidFill>
                        <a:effectLst/>
                        <a:uLnTx/>
                        <a:uFillTx/>
                        <a:latin typeface="+mn-lt"/>
                        <a:ea typeface="+mn-ea"/>
                        <a:cs typeface="+mn-cs"/>
                      </a:endParaRPr>
                    </a:p>
                    <a:p>
                      <a:pPr algn="l" fontAlgn="b"/>
                      <a:r>
                        <a:rPr lang="en-US" sz="1000" b="0" i="0" u="none" strike="noStrike" dirty="0" smtClean="0">
                          <a:solidFill>
                            <a:srgbClr val="000000"/>
                          </a:solidFill>
                          <a:effectLst/>
                          <a:latin typeface="Calibri"/>
                        </a:rPr>
                        <a:t>Thai Beverage</a:t>
                      </a:r>
                      <a:endParaRPr lang="en-US" sz="1000" b="0" i="0" u="none" strike="noStrike" dirty="0">
                        <a:solidFill>
                          <a:srgbClr val="000000"/>
                        </a:solidFill>
                        <a:effectLst/>
                        <a:latin typeface="Calibri"/>
                      </a:endParaRPr>
                    </a:p>
                  </a:txBody>
                  <a:tcPr marL="7244" marR="7244" marT="7244"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a:rPr>
                        <a:t>BBG000RJ6W38</a:t>
                      </a:r>
                    </a:p>
                  </a:txBody>
                  <a:tcPr marL="9525" marR="9525" marT="9525" marB="0" anchor="b">
                    <a:solidFill>
                      <a:srgbClr val="00B0F0"/>
                    </a:solidFill>
                  </a:tcPr>
                </a:tc>
                <a:tc>
                  <a:txBody>
                    <a:bodyPr/>
                    <a:lstStyle/>
                    <a:p>
                      <a:pPr algn="ctr" fontAlgn="b"/>
                      <a:r>
                        <a:rPr lang="en-US" sz="1000" b="0" i="0" u="none" strike="noStrike" dirty="0">
                          <a:solidFill>
                            <a:srgbClr val="000000"/>
                          </a:solidFill>
                          <a:effectLst/>
                          <a:latin typeface="Calibri"/>
                        </a:rPr>
                        <a:t>EUR</a:t>
                      </a:r>
                    </a:p>
                  </a:txBody>
                  <a:tcPr marL="9525" marR="9525" marT="9525" marB="0" anchor="b"/>
                </a:tc>
                <a:tc>
                  <a:txBody>
                    <a:bodyPr/>
                    <a:lstStyle/>
                    <a:p>
                      <a:pPr algn="l" fontAlgn="b"/>
                      <a:r>
                        <a:rPr lang="en-US" sz="1000" b="0" i="0" u="none" strike="noStrike" dirty="0">
                          <a:solidFill>
                            <a:srgbClr val="000000"/>
                          </a:solidFill>
                          <a:effectLst/>
                          <a:latin typeface="Calibri"/>
                        </a:rPr>
                        <a:t>BBG001S7LTY7</a:t>
                      </a:r>
                    </a:p>
                  </a:txBody>
                  <a:tcPr marL="9525" marR="9525" marT="9525" marB="0" anchor="b">
                    <a:solidFill>
                      <a:srgbClr val="92D050"/>
                    </a:solidFill>
                  </a:tcPr>
                </a:tc>
                <a:tc>
                  <a:txBody>
                    <a:bodyPr/>
                    <a:lstStyle/>
                    <a:p>
                      <a:pPr algn="ctr" fontAlgn="b"/>
                      <a:r>
                        <a:rPr lang="en-US" sz="1000" b="0" i="0" u="none" strike="noStrike" dirty="0" smtClean="0">
                          <a:solidFill>
                            <a:srgbClr val="000000"/>
                          </a:solidFill>
                          <a:effectLst/>
                          <a:latin typeface="Calibri"/>
                        </a:rPr>
                        <a:t>THB</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000" b="0" i="0" u="none" strike="noStrike" dirty="0">
                          <a:solidFill>
                            <a:srgbClr val="000000"/>
                          </a:solidFill>
                          <a:effectLst/>
                          <a:latin typeface="Calibri"/>
                        </a:rPr>
                        <a:t>TH0902010014</a:t>
                      </a:r>
                    </a:p>
                  </a:txBody>
                  <a:tcPr marL="9525" marR="9525" marT="9525" marB="0" anchor="b"/>
                </a:tc>
                <a:tc>
                  <a:txBody>
                    <a:bodyPr/>
                    <a:lstStyle/>
                    <a:p>
                      <a:pPr algn="l" fontAlgn="b"/>
                      <a:r>
                        <a:rPr lang="en-US" sz="1000" b="0" i="0" u="none" strike="noStrike" dirty="0">
                          <a:solidFill>
                            <a:srgbClr val="000000"/>
                          </a:solidFill>
                          <a:effectLst/>
                          <a:latin typeface="Calibri"/>
                        </a:rPr>
                        <a:t>B15T6J9</a:t>
                      </a:r>
                    </a:p>
                  </a:txBody>
                  <a:tcPr marL="9525" marR="9525" marT="9525" marB="0" anchor="b"/>
                </a:tc>
                <a:tc>
                  <a:txBody>
                    <a:bodyPr/>
                    <a:lstStyle/>
                    <a:p>
                      <a:pPr algn="l" fontAlgn="b"/>
                      <a:r>
                        <a:rPr lang="en-US" sz="1000" b="0" i="0" u="none" strike="noStrike" dirty="0">
                          <a:solidFill>
                            <a:srgbClr val="000000"/>
                          </a:solidFill>
                          <a:effectLst/>
                          <a:latin typeface="Calibri"/>
                        </a:rPr>
                        <a:t>025638794</a:t>
                      </a:r>
                    </a:p>
                  </a:txBody>
                  <a:tcPr marL="9525" marR="9525" marT="9525" marB="0" anchor="b"/>
                </a:tc>
              </a:tr>
              <a:tr h="289775">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endParaRPr lang="en-US" sz="1000" b="0" i="0" u="none" strike="noStrike" dirty="0">
                        <a:solidFill>
                          <a:srgbClr val="000000"/>
                        </a:solidFill>
                        <a:effectLst/>
                        <a:latin typeface="Calibri"/>
                      </a:endParaRPr>
                    </a:p>
                  </a:txBody>
                  <a:tcPr marL="7244" marR="7244" marT="7244" marB="0" anchor="b">
                    <a:solidFill>
                      <a:schemeClr val="bg1">
                        <a:lumMod val="8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mn-lt"/>
                        </a:rPr>
                        <a:t>Thai Beverage</a:t>
                      </a:r>
                    </a:p>
                  </a:txBody>
                  <a:tcPr marL="7244" marR="7244" marT="7244" marB="0" anchor="b">
                    <a:solidFill>
                      <a:schemeClr val="accent1">
                        <a:lumMod val="20000"/>
                        <a:lumOff val="80000"/>
                      </a:schemeClr>
                    </a:solidFill>
                  </a:tcPr>
                </a:tc>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ctr"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r>
                        <a:rPr lang="en-US" sz="1000" b="0" i="0" u="none" strike="noStrike" dirty="0">
                          <a:solidFill>
                            <a:srgbClr val="000000"/>
                          </a:solidFill>
                          <a:effectLst/>
                          <a:latin typeface="Calibri"/>
                        </a:rPr>
                        <a:t>BBG001S7LTY7</a:t>
                      </a:r>
                    </a:p>
                  </a:txBody>
                  <a:tcPr marL="9525" marR="9525" marT="9525" marB="0" anchor="b">
                    <a:solidFill>
                      <a:srgbClr val="92D050"/>
                    </a:solidFill>
                  </a:tcPr>
                </a:tc>
                <a:tc>
                  <a:txBody>
                    <a:bodyPr/>
                    <a:lstStyle/>
                    <a:p>
                      <a:pPr algn="ctr" fontAlgn="b"/>
                      <a:r>
                        <a:rPr lang="en-US" sz="1000" b="0" i="0" u="none" strike="noStrike" dirty="0" smtClean="0">
                          <a:solidFill>
                            <a:srgbClr val="000000"/>
                          </a:solidFill>
                          <a:effectLst/>
                          <a:latin typeface="Calibri"/>
                        </a:rPr>
                        <a:t>THB</a:t>
                      </a:r>
                      <a:endParaRPr lang="en-US" sz="1000" b="0" i="0" u="none" strike="noStrike" dirty="0">
                        <a:solidFill>
                          <a:srgbClr val="000000"/>
                        </a:solidFill>
                        <a:effectLst/>
                        <a:latin typeface="Calibri"/>
                      </a:endParaRPr>
                    </a:p>
                  </a:txBody>
                  <a:tcPr marL="9525" marR="9525" marT="9525" marB="0" anchor="b"/>
                </a:tc>
                <a:tc>
                  <a:txBody>
                    <a:bodyPr/>
                    <a:lstStyle/>
                    <a:p>
                      <a:pPr algn="l" fontAlgn="b"/>
                      <a:r>
                        <a:rPr lang="en-US" sz="1000" b="0" i="0" u="none" strike="noStrike" dirty="0">
                          <a:solidFill>
                            <a:srgbClr val="000000"/>
                          </a:solidFill>
                          <a:effectLst/>
                          <a:latin typeface="Calibri"/>
                        </a:rPr>
                        <a:t>TH0902010014</a:t>
                      </a:r>
                    </a:p>
                  </a:txBody>
                  <a:tcPr marL="9525" marR="9525" marT="9525" marB="0" anchor="b"/>
                </a:tc>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c>
                  <a:txBody>
                    <a:bodyPr/>
                    <a:lstStyle/>
                    <a:p>
                      <a:pPr algn="l" fontAlgn="b"/>
                      <a:endParaRPr lang="en-US" sz="1000" b="0" i="0" u="none" strike="noStrike" dirty="0">
                        <a:solidFill>
                          <a:srgbClr val="000000"/>
                        </a:solidFill>
                        <a:effectLst/>
                        <a:latin typeface="Calibri"/>
                      </a:endParaRPr>
                    </a:p>
                  </a:txBody>
                  <a:tcPr marL="9525" marR="9525" marT="9525" marB="0" anchor="b">
                    <a:solidFill>
                      <a:schemeClr val="bg1">
                        <a:lumMod val="85000"/>
                      </a:schemeClr>
                    </a:solidFill>
                  </a:tcPr>
                </a:tc>
              </a:tr>
            </a:tbl>
          </a:graphicData>
        </a:graphic>
      </p:graphicFrame>
      <p:sp>
        <p:nvSpPr>
          <p:cNvPr id="13" name="Left Brace 12"/>
          <p:cNvSpPr/>
          <p:nvPr/>
        </p:nvSpPr>
        <p:spPr>
          <a:xfrm rot="16200000">
            <a:off x="4343400" y="-728842"/>
            <a:ext cx="457200" cy="8839200"/>
          </a:xfrm>
          <a:prstGeom prst="leftBrace">
            <a:avLst/>
          </a:prstGeom>
          <a:ln w="127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rot="16200000">
            <a:off x="5372100" y="792480"/>
            <a:ext cx="457200" cy="6781800"/>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16200000">
            <a:off x="6172200" y="3492185"/>
            <a:ext cx="457201" cy="2590801"/>
          </a:xfrm>
          <a:prstGeom prst="leftBrace">
            <a:avLst/>
          </a:prstGeom>
          <a:ln w="127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990600" y="5304472"/>
            <a:ext cx="6768035" cy="1477328"/>
          </a:xfrm>
          <a:prstGeom prst="rect">
            <a:avLst/>
          </a:prstGeom>
          <a:noFill/>
        </p:spPr>
        <p:txBody>
          <a:bodyPr wrap="square" rtlCol="0">
            <a:spAutoFit/>
          </a:bodyPr>
          <a:lstStyle/>
          <a:p>
            <a:r>
              <a:rPr lang="en-US" dirty="0" smtClean="0"/>
              <a:t>FIGIs can be self-referential;</a:t>
            </a:r>
          </a:p>
          <a:p>
            <a:pPr marL="285750" indent="-285750">
              <a:buFont typeface="Arial" panose="020B0604020202020204" pitchFamily="34" charset="0"/>
              <a:buChar char="•"/>
            </a:pPr>
            <a:r>
              <a:rPr lang="en-US" dirty="0" smtClean="0"/>
              <a:t>‘children’ that dive into more specific related metadata reference any and all ‘parents’ that have less related metadata to satisfy other contextual uses.</a:t>
            </a:r>
          </a:p>
          <a:p>
            <a:pPr marL="285750" indent="-285750">
              <a:buFont typeface="Arial" panose="020B0604020202020204" pitchFamily="34" charset="0"/>
              <a:buChar char="•"/>
            </a:pPr>
            <a:r>
              <a:rPr lang="en-US" dirty="0" smtClean="0"/>
              <a:t>Alternate representations (i.e. an MTF listing of an ‘official’ listing)</a:t>
            </a:r>
            <a:endParaRPr lang="en-US" dirty="0"/>
          </a:p>
        </p:txBody>
      </p:sp>
      <p:sp>
        <p:nvSpPr>
          <p:cNvPr id="19" name="TextBox 18"/>
          <p:cNvSpPr txBox="1"/>
          <p:nvPr/>
        </p:nvSpPr>
        <p:spPr>
          <a:xfrm>
            <a:off x="2971800" y="3780859"/>
            <a:ext cx="4648200" cy="276999"/>
          </a:xfrm>
          <a:prstGeom prst="rect">
            <a:avLst/>
          </a:prstGeom>
          <a:noFill/>
        </p:spPr>
        <p:txBody>
          <a:bodyPr wrap="square" rtlCol="0">
            <a:spAutoFit/>
          </a:bodyPr>
          <a:lstStyle/>
          <a:p>
            <a:r>
              <a:rPr lang="en-US" sz="1200" b="1" i="1" dirty="0" smtClean="0">
                <a:solidFill>
                  <a:srgbClr val="FFC000"/>
                </a:solidFill>
              </a:rPr>
              <a:t>‘Ticker’ level has exchange level metadata + ‘parent’ relationships</a:t>
            </a:r>
            <a:endParaRPr lang="en-GB" sz="1200" b="1" i="1" dirty="0">
              <a:solidFill>
                <a:srgbClr val="FFC000"/>
              </a:solidFill>
            </a:endParaRPr>
          </a:p>
        </p:txBody>
      </p:sp>
      <p:sp>
        <p:nvSpPr>
          <p:cNvPr id="20" name="TextBox 19"/>
          <p:cNvSpPr txBox="1"/>
          <p:nvPr/>
        </p:nvSpPr>
        <p:spPr>
          <a:xfrm>
            <a:off x="3429000" y="4364503"/>
            <a:ext cx="5486400" cy="276999"/>
          </a:xfrm>
          <a:prstGeom prst="rect">
            <a:avLst/>
          </a:prstGeom>
          <a:noFill/>
        </p:spPr>
        <p:txBody>
          <a:bodyPr wrap="square" rtlCol="0">
            <a:spAutoFit/>
          </a:bodyPr>
          <a:lstStyle/>
          <a:p>
            <a:r>
              <a:rPr lang="en-US" sz="1200" b="1" i="1" dirty="0" smtClean="0">
                <a:solidFill>
                  <a:srgbClr val="00B0F0"/>
                </a:solidFill>
              </a:rPr>
              <a:t>‘Composite’ level has specific market level metadata (currency, </a:t>
            </a:r>
            <a:r>
              <a:rPr lang="en-US" sz="1200" b="1" i="1" dirty="0" err="1" smtClean="0">
                <a:solidFill>
                  <a:srgbClr val="00B0F0"/>
                </a:solidFill>
              </a:rPr>
              <a:t>etc</a:t>
            </a:r>
            <a:r>
              <a:rPr lang="en-US" sz="1200" b="1" i="1" dirty="0" smtClean="0">
                <a:solidFill>
                  <a:srgbClr val="00B0F0"/>
                </a:solidFill>
              </a:rPr>
              <a:t>) + “parent”</a:t>
            </a:r>
            <a:endParaRPr lang="en-GB" sz="1200" b="1" i="1" dirty="0">
              <a:solidFill>
                <a:srgbClr val="00B0F0"/>
              </a:solidFill>
            </a:endParaRPr>
          </a:p>
        </p:txBody>
      </p:sp>
      <p:sp>
        <p:nvSpPr>
          <p:cNvPr id="21" name="TextBox 20"/>
          <p:cNvSpPr txBox="1"/>
          <p:nvPr/>
        </p:nvSpPr>
        <p:spPr>
          <a:xfrm>
            <a:off x="5105400" y="4918501"/>
            <a:ext cx="2899839" cy="461665"/>
          </a:xfrm>
          <a:prstGeom prst="rect">
            <a:avLst/>
          </a:prstGeom>
          <a:noFill/>
        </p:spPr>
        <p:txBody>
          <a:bodyPr wrap="square" rtlCol="0">
            <a:spAutoFit/>
          </a:bodyPr>
          <a:lstStyle/>
          <a:p>
            <a:r>
              <a:rPr lang="en-US" sz="1200" b="1" i="1" dirty="0" smtClean="0">
                <a:solidFill>
                  <a:srgbClr val="92D050"/>
                </a:solidFill>
              </a:rPr>
              <a:t>‘Share Class’ level has only has global metadata (</a:t>
            </a:r>
            <a:r>
              <a:rPr lang="en-US" sz="1200" b="1" i="1" dirty="0" err="1" smtClean="0">
                <a:solidFill>
                  <a:srgbClr val="92D050"/>
                </a:solidFill>
              </a:rPr>
              <a:t>i.e</a:t>
            </a:r>
            <a:r>
              <a:rPr lang="en-US" sz="1200" b="1" i="1" dirty="0" smtClean="0">
                <a:solidFill>
                  <a:srgbClr val="92D050"/>
                </a:solidFill>
              </a:rPr>
              <a:t>, issue currency)</a:t>
            </a:r>
            <a:endParaRPr lang="en-GB" sz="1200" b="1" i="1" dirty="0">
              <a:solidFill>
                <a:srgbClr val="92D050"/>
              </a:solidFill>
            </a:endParaRPr>
          </a:p>
        </p:txBody>
      </p:sp>
      <p:sp>
        <p:nvSpPr>
          <p:cNvPr id="22" name="TextBox 21"/>
          <p:cNvSpPr txBox="1"/>
          <p:nvPr/>
        </p:nvSpPr>
        <p:spPr>
          <a:xfrm>
            <a:off x="106681" y="4191000"/>
            <a:ext cx="2712719" cy="830997"/>
          </a:xfrm>
          <a:prstGeom prst="rect">
            <a:avLst/>
          </a:prstGeom>
          <a:noFill/>
        </p:spPr>
        <p:txBody>
          <a:bodyPr wrap="square" rtlCol="0">
            <a:spAutoFit/>
          </a:bodyPr>
          <a:lstStyle/>
          <a:p>
            <a:r>
              <a:rPr lang="en-US" sz="1200" i="1" dirty="0" smtClean="0"/>
              <a:t>Depending on context of use, metadata related to a certain FIGI will vary.  Data here is not exhaustive, but simple example for illustration</a:t>
            </a:r>
            <a:endParaRPr lang="en-GB" sz="1200" i="1" dirty="0"/>
          </a:p>
        </p:txBody>
      </p:sp>
      <p:cxnSp>
        <p:nvCxnSpPr>
          <p:cNvPr id="9" name="Elbow Connector 8"/>
          <p:cNvCxnSpPr/>
          <p:nvPr/>
        </p:nvCxnSpPr>
        <p:spPr>
          <a:xfrm rot="5400000">
            <a:off x="2362200" y="1935480"/>
            <a:ext cx="381000" cy="381000"/>
          </a:xfrm>
          <a:prstGeom prst="bentConnector3">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119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Box 132"/>
          <p:cNvSpPr txBox="1"/>
          <p:nvPr/>
        </p:nvSpPr>
        <p:spPr>
          <a:xfrm>
            <a:off x="533400" y="685800"/>
            <a:ext cx="3616928" cy="369332"/>
          </a:xfrm>
          <a:prstGeom prst="rect">
            <a:avLst/>
          </a:prstGeom>
          <a:noFill/>
        </p:spPr>
        <p:txBody>
          <a:bodyPr wrap="square" rtlCol="0">
            <a:spAutoFit/>
          </a:bodyPr>
          <a:lstStyle/>
          <a:p>
            <a:r>
              <a:rPr lang="en-US" i="1" dirty="0" smtClean="0"/>
              <a:t>Don’t panic! There’s not a test… yet!</a:t>
            </a:r>
            <a:endParaRPr lang="en-GB"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219200"/>
            <a:ext cx="4781550" cy="4107786"/>
          </a:xfrm>
          <a:prstGeom prst="rect">
            <a:avLst/>
          </a:prstGeom>
        </p:spPr>
      </p:pic>
    </p:spTree>
    <p:extLst>
      <p:ext uri="{BB962C8B-B14F-4D97-AF65-F5344CB8AC3E}">
        <p14:creationId xmlns:p14="http://schemas.microsoft.com/office/powerpoint/2010/main" val="666002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84238"/>
          </a:xfrm>
        </p:spPr>
        <p:txBody>
          <a:bodyPr>
            <a:normAutofit fontScale="90000"/>
          </a:bodyPr>
          <a:lstStyle/>
          <a:p>
            <a:r>
              <a:rPr lang="en-US" dirty="0" smtClean="0"/>
              <a:t>Some Derivative-specific challenges</a:t>
            </a:r>
            <a:endParaRPr lang="en-US" dirty="0"/>
          </a:p>
        </p:txBody>
      </p:sp>
      <p:sp>
        <p:nvSpPr>
          <p:cNvPr id="16" name="TextBox 15"/>
          <p:cNvSpPr txBox="1"/>
          <p:nvPr/>
        </p:nvSpPr>
        <p:spPr>
          <a:xfrm>
            <a:off x="408782" y="5753517"/>
            <a:ext cx="5126036" cy="1077218"/>
          </a:xfrm>
          <a:prstGeom prst="rect">
            <a:avLst/>
          </a:prstGeom>
          <a:noFill/>
          <a:ln w="3175">
            <a:solidFill>
              <a:schemeClr val="tx1"/>
            </a:solidFill>
          </a:ln>
        </p:spPr>
        <p:txBody>
          <a:bodyPr wrap="square" rtlCol="0">
            <a:spAutoFit/>
          </a:bodyPr>
          <a:lstStyle/>
          <a:p>
            <a:r>
              <a:rPr lang="en-US" sz="1600" dirty="0" smtClean="0"/>
              <a:t>Frameworks can maintain complex relationships</a:t>
            </a:r>
          </a:p>
          <a:p>
            <a:pPr marL="285750" indent="-285750">
              <a:buFontTx/>
              <a:buChar char="-"/>
            </a:pPr>
            <a:r>
              <a:rPr lang="en-US" sz="1600" dirty="0" smtClean="0"/>
              <a:t>1:1, N:1, 1:N (‘fixed’ relationships)</a:t>
            </a:r>
          </a:p>
          <a:p>
            <a:pPr marL="285750" indent="-285750">
              <a:buFontTx/>
              <a:buChar char="-"/>
            </a:pPr>
            <a:endParaRPr lang="en-US" sz="1600" dirty="0"/>
          </a:p>
          <a:p>
            <a:pPr marL="285750" indent="-285750">
              <a:buFontTx/>
              <a:buChar char="-"/>
            </a:pPr>
            <a:endParaRPr lang="en-US" sz="1600" dirty="0" smtClean="0"/>
          </a:p>
        </p:txBody>
      </p:sp>
      <p:sp>
        <p:nvSpPr>
          <p:cNvPr id="3" name="Rectangle 2"/>
          <p:cNvSpPr/>
          <p:nvPr/>
        </p:nvSpPr>
        <p:spPr>
          <a:xfrm>
            <a:off x="2763998" y="1235334"/>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Curve</a:t>
            </a:r>
            <a:endParaRPr lang="en-US" dirty="0"/>
          </a:p>
        </p:txBody>
      </p:sp>
      <p:sp>
        <p:nvSpPr>
          <p:cNvPr id="17" name="Rectangle 16"/>
          <p:cNvSpPr/>
          <p:nvPr/>
        </p:nvSpPr>
        <p:spPr>
          <a:xfrm>
            <a:off x="4755054" y="12295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Index</a:t>
            </a:r>
            <a:endParaRPr lang="en-US" dirty="0"/>
          </a:p>
        </p:txBody>
      </p:sp>
      <p:sp>
        <p:nvSpPr>
          <p:cNvPr id="18" name="Rectangle 17"/>
          <p:cNvSpPr/>
          <p:nvPr/>
        </p:nvSpPr>
        <p:spPr>
          <a:xfrm>
            <a:off x="802498" y="2404348"/>
            <a:ext cx="838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Point on Curve (tenor)</a:t>
            </a:r>
            <a:endParaRPr lang="en-US" sz="1050" dirty="0"/>
          </a:p>
        </p:txBody>
      </p:sp>
      <p:sp>
        <p:nvSpPr>
          <p:cNvPr id="23" name="Rectangle 22"/>
          <p:cNvSpPr/>
          <p:nvPr/>
        </p:nvSpPr>
        <p:spPr>
          <a:xfrm>
            <a:off x="5750445" y="2667000"/>
            <a:ext cx="1111784"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Fixed-date</a:t>
            </a:r>
          </a:p>
          <a:p>
            <a:pPr algn="ctr"/>
            <a:r>
              <a:rPr lang="en-US" sz="1200" dirty="0" smtClean="0"/>
              <a:t>(point-in-time)</a:t>
            </a:r>
            <a:endParaRPr lang="en-US" sz="1200" dirty="0"/>
          </a:p>
        </p:txBody>
      </p:sp>
      <p:sp>
        <p:nvSpPr>
          <p:cNvPr id="7" name="Rectangle 6"/>
          <p:cNvSpPr/>
          <p:nvPr/>
        </p:nvSpPr>
        <p:spPr>
          <a:xfrm>
            <a:off x="2362200" y="1621274"/>
            <a:ext cx="1641796" cy="369332"/>
          </a:xfrm>
          <a:prstGeom prst="rect">
            <a:avLst/>
          </a:prstGeom>
        </p:spPr>
        <p:txBody>
          <a:bodyPr wrap="none">
            <a:spAutoFit/>
          </a:bodyPr>
          <a:lstStyle/>
          <a:p>
            <a:r>
              <a:rPr lang="en-US" dirty="0">
                <a:solidFill>
                  <a:srgbClr val="00B050"/>
                </a:solidFill>
              </a:rPr>
              <a:t>BBG006Z3S6G0</a:t>
            </a:r>
          </a:p>
        </p:txBody>
      </p:sp>
      <p:sp>
        <p:nvSpPr>
          <p:cNvPr id="8" name="Rectangle 7"/>
          <p:cNvSpPr/>
          <p:nvPr/>
        </p:nvSpPr>
        <p:spPr>
          <a:xfrm>
            <a:off x="4450254" y="1621274"/>
            <a:ext cx="1721946" cy="369332"/>
          </a:xfrm>
          <a:prstGeom prst="rect">
            <a:avLst/>
          </a:prstGeom>
        </p:spPr>
        <p:txBody>
          <a:bodyPr wrap="none">
            <a:spAutoFit/>
          </a:bodyPr>
          <a:lstStyle/>
          <a:p>
            <a:r>
              <a:rPr lang="en-US" dirty="0">
                <a:solidFill>
                  <a:srgbClr val="FF0000"/>
                </a:solidFill>
              </a:rPr>
              <a:t>BBG002SGHZ76 </a:t>
            </a:r>
          </a:p>
        </p:txBody>
      </p:sp>
      <p:sp>
        <p:nvSpPr>
          <p:cNvPr id="10" name="Rectangle 9"/>
          <p:cNvSpPr/>
          <p:nvPr/>
        </p:nvSpPr>
        <p:spPr>
          <a:xfrm>
            <a:off x="549149" y="2831068"/>
            <a:ext cx="2183098" cy="369332"/>
          </a:xfrm>
          <a:prstGeom prst="rect">
            <a:avLst/>
          </a:prstGeom>
        </p:spPr>
        <p:txBody>
          <a:bodyPr wrap="none">
            <a:spAutoFit/>
          </a:bodyPr>
          <a:lstStyle/>
          <a:p>
            <a:r>
              <a:rPr lang="en-US" dirty="0"/>
              <a:t>BBG009HYLG80 – 5yr</a:t>
            </a:r>
          </a:p>
        </p:txBody>
      </p:sp>
      <p:sp>
        <p:nvSpPr>
          <p:cNvPr id="11" name="Rectangle 10"/>
          <p:cNvSpPr/>
          <p:nvPr/>
        </p:nvSpPr>
        <p:spPr>
          <a:xfrm>
            <a:off x="556943" y="3886200"/>
            <a:ext cx="2283830" cy="369332"/>
          </a:xfrm>
          <a:prstGeom prst="rect">
            <a:avLst/>
          </a:prstGeom>
        </p:spPr>
        <p:txBody>
          <a:bodyPr wrap="none">
            <a:spAutoFit/>
          </a:bodyPr>
          <a:lstStyle/>
          <a:p>
            <a:r>
              <a:rPr lang="en-US" dirty="0"/>
              <a:t>BBG009HXZYY9 – 10yr</a:t>
            </a:r>
            <a:endParaRPr lang="en-US" dirty="0"/>
          </a:p>
        </p:txBody>
      </p:sp>
      <p:sp>
        <p:nvSpPr>
          <p:cNvPr id="12" name="Rectangle 11"/>
          <p:cNvSpPr/>
          <p:nvPr/>
        </p:nvSpPr>
        <p:spPr>
          <a:xfrm>
            <a:off x="2971800" y="1912203"/>
            <a:ext cx="1178528" cy="1015663"/>
          </a:xfrm>
          <a:prstGeom prst="rect">
            <a:avLst/>
          </a:prstGeom>
        </p:spPr>
        <p:txBody>
          <a:bodyPr wrap="none">
            <a:spAutoFit/>
          </a:bodyPr>
          <a:lstStyle/>
          <a:p>
            <a:r>
              <a:rPr lang="en-US" sz="1200" dirty="0" smtClean="0">
                <a:solidFill>
                  <a:srgbClr val="FF0000"/>
                </a:solidFill>
              </a:rPr>
              <a:t>BBG002SGHZ76</a:t>
            </a:r>
          </a:p>
          <a:p>
            <a:r>
              <a:rPr lang="en-US" sz="1200" dirty="0" smtClean="0"/>
              <a:t>Act/360</a:t>
            </a:r>
          </a:p>
          <a:p>
            <a:r>
              <a:rPr lang="en-US" sz="1200" dirty="0" smtClean="0"/>
              <a:t>EUR</a:t>
            </a:r>
          </a:p>
          <a:p>
            <a:r>
              <a:rPr lang="en-US" sz="1200" dirty="0" smtClean="0"/>
              <a:t>IRS</a:t>
            </a:r>
          </a:p>
          <a:p>
            <a:r>
              <a:rPr lang="en-US" sz="1200" dirty="0" err="1" smtClean="0"/>
              <a:t>etc</a:t>
            </a:r>
            <a:endParaRPr lang="en-US" sz="1200" dirty="0"/>
          </a:p>
        </p:txBody>
      </p:sp>
      <p:sp>
        <p:nvSpPr>
          <p:cNvPr id="25" name="Rectangle 24"/>
          <p:cNvSpPr/>
          <p:nvPr/>
        </p:nvSpPr>
        <p:spPr>
          <a:xfrm>
            <a:off x="4985313" y="1905000"/>
            <a:ext cx="729687" cy="646331"/>
          </a:xfrm>
          <a:prstGeom prst="rect">
            <a:avLst/>
          </a:prstGeom>
        </p:spPr>
        <p:txBody>
          <a:bodyPr wrap="none">
            <a:spAutoFit/>
          </a:bodyPr>
          <a:lstStyle/>
          <a:p>
            <a:r>
              <a:rPr lang="en-US" sz="1200" dirty="0" smtClean="0"/>
              <a:t>ICE Libor</a:t>
            </a:r>
          </a:p>
          <a:p>
            <a:r>
              <a:rPr lang="en-US" sz="1200" dirty="0" smtClean="0"/>
              <a:t>6 month</a:t>
            </a:r>
          </a:p>
          <a:p>
            <a:r>
              <a:rPr lang="en-US" sz="1200" dirty="0" err="1" smtClean="0"/>
              <a:t>etc</a:t>
            </a:r>
            <a:endParaRPr lang="en-US" sz="1200" dirty="0"/>
          </a:p>
        </p:txBody>
      </p:sp>
      <p:sp>
        <p:nvSpPr>
          <p:cNvPr id="26" name="Rectangle 25"/>
          <p:cNvSpPr/>
          <p:nvPr/>
        </p:nvSpPr>
        <p:spPr>
          <a:xfrm>
            <a:off x="1658684" y="3154739"/>
            <a:ext cx="1178528" cy="830997"/>
          </a:xfrm>
          <a:prstGeom prst="rect">
            <a:avLst/>
          </a:prstGeom>
        </p:spPr>
        <p:txBody>
          <a:bodyPr wrap="none">
            <a:spAutoFit/>
          </a:bodyPr>
          <a:lstStyle/>
          <a:p>
            <a:r>
              <a:rPr lang="en-US" sz="1200" dirty="0">
                <a:solidFill>
                  <a:srgbClr val="00B050"/>
                </a:solidFill>
              </a:rPr>
              <a:t>BBG006Z3S6G0</a:t>
            </a:r>
            <a:endParaRPr lang="en-US" sz="1200" dirty="0" smtClean="0">
              <a:solidFill>
                <a:srgbClr val="00B050"/>
              </a:solidFill>
            </a:endParaRPr>
          </a:p>
          <a:p>
            <a:r>
              <a:rPr lang="en-US" sz="1200" dirty="0" smtClean="0">
                <a:solidFill>
                  <a:srgbClr val="FF0000"/>
                </a:solidFill>
              </a:rPr>
              <a:t>BBG002SGHZ76</a:t>
            </a:r>
          </a:p>
          <a:p>
            <a:r>
              <a:rPr lang="en-US" sz="1200" dirty="0" smtClean="0"/>
              <a:t>5 Year</a:t>
            </a:r>
          </a:p>
          <a:p>
            <a:r>
              <a:rPr lang="en-US" sz="1200" dirty="0" smtClean="0"/>
              <a:t>Semi-annual </a:t>
            </a:r>
            <a:endParaRPr lang="en-US" sz="1200" dirty="0"/>
          </a:p>
        </p:txBody>
      </p:sp>
      <p:sp>
        <p:nvSpPr>
          <p:cNvPr id="27" name="Rectangle 26"/>
          <p:cNvSpPr/>
          <p:nvPr/>
        </p:nvSpPr>
        <p:spPr>
          <a:xfrm>
            <a:off x="1676400" y="4205882"/>
            <a:ext cx="1178528" cy="830997"/>
          </a:xfrm>
          <a:prstGeom prst="rect">
            <a:avLst/>
          </a:prstGeom>
        </p:spPr>
        <p:txBody>
          <a:bodyPr wrap="none">
            <a:spAutoFit/>
          </a:bodyPr>
          <a:lstStyle/>
          <a:p>
            <a:r>
              <a:rPr lang="en-US" sz="1200" dirty="0">
                <a:solidFill>
                  <a:srgbClr val="00B050"/>
                </a:solidFill>
              </a:rPr>
              <a:t>BBG006Z3S6G0</a:t>
            </a:r>
            <a:endParaRPr lang="en-US" sz="1200" dirty="0" smtClean="0">
              <a:solidFill>
                <a:srgbClr val="00B050"/>
              </a:solidFill>
            </a:endParaRPr>
          </a:p>
          <a:p>
            <a:r>
              <a:rPr lang="en-US" sz="1200" dirty="0" smtClean="0">
                <a:solidFill>
                  <a:srgbClr val="FF0000"/>
                </a:solidFill>
              </a:rPr>
              <a:t>BBG002SGHZ76</a:t>
            </a:r>
          </a:p>
          <a:p>
            <a:r>
              <a:rPr lang="en-US" sz="1200" dirty="0" smtClean="0"/>
              <a:t>10 Year</a:t>
            </a:r>
          </a:p>
          <a:p>
            <a:r>
              <a:rPr lang="en-US" sz="1200" dirty="0" smtClean="0"/>
              <a:t>Semi-annual </a:t>
            </a:r>
            <a:endParaRPr lang="en-US" sz="1200" dirty="0"/>
          </a:p>
        </p:txBody>
      </p:sp>
      <p:sp>
        <p:nvSpPr>
          <p:cNvPr id="28" name="Rectangle 27"/>
          <p:cNvSpPr/>
          <p:nvPr/>
        </p:nvSpPr>
        <p:spPr>
          <a:xfrm>
            <a:off x="6133837" y="3264991"/>
            <a:ext cx="1333763" cy="830997"/>
          </a:xfrm>
          <a:prstGeom prst="rect">
            <a:avLst/>
          </a:prstGeom>
        </p:spPr>
        <p:txBody>
          <a:bodyPr wrap="none">
            <a:spAutoFit/>
          </a:bodyPr>
          <a:lstStyle/>
          <a:p>
            <a:r>
              <a:rPr lang="en-US" sz="1200" dirty="0" smtClean="0">
                <a:solidFill>
                  <a:srgbClr val="00B050"/>
                </a:solidFill>
              </a:rPr>
              <a:t>BBG006Z3S6G0</a:t>
            </a:r>
          </a:p>
          <a:p>
            <a:r>
              <a:rPr lang="en-US" sz="1200" dirty="0" smtClean="0">
                <a:solidFill>
                  <a:srgbClr val="FF0000"/>
                </a:solidFill>
              </a:rPr>
              <a:t>BBG002SGHZ76</a:t>
            </a:r>
          </a:p>
          <a:p>
            <a:r>
              <a:rPr lang="en-US" sz="1200" dirty="0" smtClean="0"/>
              <a:t>Matures 1/4/2025</a:t>
            </a:r>
          </a:p>
          <a:p>
            <a:r>
              <a:rPr lang="en-US" sz="1200" dirty="0" smtClean="0"/>
              <a:t>Semi-annual </a:t>
            </a:r>
            <a:endParaRPr lang="en-US" sz="1200" dirty="0"/>
          </a:p>
        </p:txBody>
      </p:sp>
      <p:sp>
        <p:nvSpPr>
          <p:cNvPr id="30" name="Rectangle 29"/>
          <p:cNvSpPr/>
          <p:nvPr/>
        </p:nvSpPr>
        <p:spPr>
          <a:xfrm>
            <a:off x="5650736" y="3080325"/>
            <a:ext cx="1680268" cy="369332"/>
          </a:xfrm>
          <a:prstGeom prst="rect">
            <a:avLst/>
          </a:prstGeom>
        </p:spPr>
        <p:txBody>
          <a:bodyPr wrap="none">
            <a:spAutoFit/>
          </a:bodyPr>
          <a:lstStyle/>
          <a:p>
            <a:r>
              <a:rPr lang="en-US" dirty="0" smtClean="0">
                <a:solidFill>
                  <a:srgbClr val="7030A0"/>
                </a:solidFill>
              </a:rPr>
              <a:t>XXXXXXXXXXXX </a:t>
            </a:r>
            <a:endParaRPr lang="en-US" dirty="0">
              <a:solidFill>
                <a:srgbClr val="7030A0"/>
              </a:solidFill>
            </a:endParaRPr>
          </a:p>
        </p:txBody>
      </p:sp>
      <p:sp>
        <p:nvSpPr>
          <p:cNvPr id="31" name="Oval 30"/>
          <p:cNvSpPr/>
          <p:nvPr/>
        </p:nvSpPr>
        <p:spPr>
          <a:xfrm>
            <a:off x="2954498" y="1912203"/>
            <a:ext cx="1295400" cy="2953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1" idx="6"/>
          </p:cNvCxnSpPr>
          <p:nvPr/>
        </p:nvCxnSpPr>
        <p:spPr>
          <a:xfrm flipV="1">
            <a:off x="4249898" y="1912203"/>
            <a:ext cx="398302" cy="14769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617964" y="3131878"/>
            <a:ext cx="1295400" cy="29539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34" idx="0"/>
          </p:cNvCxnSpPr>
          <p:nvPr/>
        </p:nvCxnSpPr>
        <p:spPr>
          <a:xfrm flipV="1">
            <a:off x="2265664" y="1912203"/>
            <a:ext cx="240507" cy="1219675"/>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1600248" y="3361848"/>
            <a:ext cx="1295400" cy="2953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stCxn id="38" idx="6"/>
          </p:cNvCxnSpPr>
          <p:nvPr/>
        </p:nvCxnSpPr>
        <p:spPr>
          <a:xfrm flipV="1">
            <a:off x="2895648" y="1997809"/>
            <a:ext cx="1752552" cy="151173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876800" y="1912203"/>
            <a:ext cx="0" cy="45446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876800" y="2207597"/>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876800" y="20599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54928" y="1916906"/>
            <a:ext cx="0" cy="9446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854928" y="22123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54928" y="206460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867596" y="241155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875216" y="25908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54928" y="28194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524000" y="3170158"/>
            <a:ext cx="0" cy="67389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524000" y="3465552"/>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524000" y="331785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536668" y="366480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524000" y="3844052"/>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516380" y="4238504"/>
            <a:ext cx="0" cy="67389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516380" y="4533898"/>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516380" y="438620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529048" y="473314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516380" y="4912398"/>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5962982" y="3361848"/>
            <a:ext cx="0" cy="59150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5962982" y="357485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5962982" y="342715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975650" y="377410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5962982" y="3953350"/>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6039182" y="3283350"/>
            <a:ext cx="1295400" cy="22764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Arrow Connector 109"/>
          <p:cNvCxnSpPr>
            <a:stCxn id="109" idx="2"/>
          </p:cNvCxnSpPr>
          <p:nvPr/>
        </p:nvCxnSpPr>
        <p:spPr>
          <a:xfrm flipH="1" flipV="1">
            <a:off x="2667000" y="1882404"/>
            <a:ext cx="3372182" cy="1514768"/>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3" name="Left-Right Arrow 112"/>
          <p:cNvSpPr/>
          <p:nvPr/>
        </p:nvSpPr>
        <p:spPr>
          <a:xfrm>
            <a:off x="2831755" y="3124200"/>
            <a:ext cx="2502245" cy="1155386"/>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Dynamic relationship based on today’s date</a:t>
            </a:r>
            <a:endParaRPr lang="en-US" sz="1200" dirty="0">
              <a:solidFill>
                <a:schemeClr val="tx1"/>
              </a:solidFill>
            </a:endParaRPr>
          </a:p>
        </p:txBody>
      </p:sp>
      <p:sp>
        <p:nvSpPr>
          <p:cNvPr id="114" name="Rectangle 113"/>
          <p:cNvSpPr/>
          <p:nvPr/>
        </p:nvSpPr>
        <p:spPr>
          <a:xfrm>
            <a:off x="2666999" y="1143000"/>
            <a:ext cx="3009437" cy="543699"/>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Arrow 114"/>
          <p:cNvSpPr/>
          <p:nvPr/>
        </p:nvSpPr>
        <p:spPr>
          <a:xfrm>
            <a:off x="5822135" y="1295400"/>
            <a:ext cx="1279810" cy="196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7118306" y="1208901"/>
            <a:ext cx="1996059" cy="646331"/>
          </a:xfrm>
          <a:prstGeom prst="rect">
            <a:avLst/>
          </a:prstGeom>
          <a:noFill/>
        </p:spPr>
        <p:txBody>
          <a:bodyPr wrap="none" rtlCol="0">
            <a:spAutoFit/>
          </a:bodyPr>
          <a:lstStyle/>
          <a:p>
            <a:r>
              <a:rPr lang="en-US" sz="1200" i="1" dirty="0" smtClean="0"/>
              <a:t>Potentially the ‘</a:t>
            </a:r>
            <a:r>
              <a:rPr lang="en-US" sz="1200" b="1" i="1" dirty="0" smtClean="0"/>
              <a:t>UPI</a:t>
            </a:r>
            <a:r>
              <a:rPr lang="en-US" sz="1200" i="1" dirty="0" smtClean="0"/>
              <a:t>’</a:t>
            </a:r>
          </a:p>
          <a:p>
            <a:r>
              <a:rPr lang="en-US" sz="1200" i="1" dirty="0" smtClean="0"/>
              <a:t>For CPMI-IOSCO</a:t>
            </a:r>
          </a:p>
          <a:p>
            <a:r>
              <a:rPr lang="en-US" sz="1200" i="1" dirty="0" smtClean="0"/>
              <a:t>(i.e. product type + </a:t>
            </a:r>
            <a:r>
              <a:rPr lang="en-US" sz="1200" i="1" dirty="0" err="1" smtClean="0"/>
              <a:t>underlier</a:t>
            </a:r>
            <a:r>
              <a:rPr lang="en-US" sz="1200" i="1" dirty="0" smtClean="0"/>
              <a:t>)</a:t>
            </a:r>
            <a:endParaRPr lang="en-US" sz="1200" i="1" dirty="0"/>
          </a:p>
        </p:txBody>
      </p:sp>
      <p:sp>
        <p:nvSpPr>
          <p:cNvPr id="118" name="TextBox 117"/>
          <p:cNvSpPr txBox="1"/>
          <p:nvPr/>
        </p:nvSpPr>
        <p:spPr>
          <a:xfrm>
            <a:off x="6180198" y="1367135"/>
            <a:ext cx="1074333" cy="646331"/>
          </a:xfrm>
          <a:prstGeom prst="rect">
            <a:avLst/>
          </a:prstGeom>
          <a:noFill/>
        </p:spPr>
        <p:txBody>
          <a:bodyPr wrap="none" rtlCol="0">
            <a:spAutoFit/>
          </a:bodyPr>
          <a:lstStyle/>
          <a:p>
            <a:r>
              <a:rPr lang="en-US" sz="1200" b="1" i="1" dirty="0" smtClean="0">
                <a:solidFill>
                  <a:srgbClr val="00B0F0"/>
                </a:solidFill>
              </a:rPr>
              <a:t>Regulatory</a:t>
            </a:r>
          </a:p>
          <a:p>
            <a:r>
              <a:rPr lang="en-US" sz="1200" b="1" i="1" dirty="0" smtClean="0">
                <a:solidFill>
                  <a:srgbClr val="00B0F0"/>
                </a:solidFill>
              </a:rPr>
              <a:t>Application</a:t>
            </a:r>
          </a:p>
          <a:p>
            <a:r>
              <a:rPr lang="en-US" sz="1200" b="1" i="1" dirty="0" smtClean="0">
                <a:solidFill>
                  <a:srgbClr val="00B0F0"/>
                </a:solidFill>
              </a:rPr>
              <a:t>(aggregation)</a:t>
            </a:r>
            <a:endParaRPr lang="en-US" sz="1200" b="1" i="1" dirty="0">
              <a:solidFill>
                <a:srgbClr val="00B0F0"/>
              </a:solidFill>
            </a:endParaRPr>
          </a:p>
        </p:txBody>
      </p:sp>
      <p:sp>
        <p:nvSpPr>
          <p:cNvPr id="119" name="TextBox 118"/>
          <p:cNvSpPr txBox="1"/>
          <p:nvPr/>
        </p:nvSpPr>
        <p:spPr>
          <a:xfrm>
            <a:off x="3026843" y="4192250"/>
            <a:ext cx="2154757" cy="1446550"/>
          </a:xfrm>
          <a:prstGeom prst="rect">
            <a:avLst/>
          </a:prstGeom>
          <a:noFill/>
        </p:spPr>
        <p:txBody>
          <a:bodyPr wrap="none" rtlCol="0">
            <a:spAutoFit/>
          </a:bodyPr>
          <a:lstStyle/>
          <a:p>
            <a:r>
              <a:rPr lang="en-US" sz="1100" i="1" dirty="0" smtClean="0">
                <a:solidFill>
                  <a:srgbClr val="7030A0"/>
                </a:solidFill>
              </a:rPr>
              <a:t>10Y executed on 1/4/2015 </a:t>
            </a:r>
          </a:p>
          <a:p>
            <a:r>
              <a:rPr lang="en-US" sz="1100" i="1" dirty="0">
                <a:solidFill>
                  <a:srgbClr val="7030A0"/>
                </a:solidFill>
              </a:rPr>
              <a:t>	</a:t>
            </a:r>
            <a:r>
              <a:rPr lang="en-US" sz="1100" i="1" dirty="0" smtClean="0">
                <a:solidFill>
                  <a:srgbClr val="7030A0"/>
                </a:solidFill>
              </a:rPr>
              <a:t>matures 1/4/2025</a:t>
            </a:r>
          </a:p>
          <a:p>
            <a:r>
              <a:rPr lang="en-US" sz="1100" i="1" dirty="0" smtClean="0">
                <a:solidFill>
                  <a:srgbClr val="7030A0"/>
                </a:solidFill>
              </a:rPr>
              <a:t>5 Y executed on 1/4/2020 </a:t>
            </a:r>
          </a:p>
          <a:p>
            <a:r>
              <a:rPr lang="en-US" sz="1100" i="1" dirty="0">
                <a:solidFill>
                  <a:srgbClr val="7030A0"/>
                </a:solidFill>
              </a:rPr>
              <a:t>	</a:t>
            </a:r>
            <a:r>
              <a:rPr lang="en-US" sz="1100" i="1" dirty="0" smtClean="0">
                <a:solidFill>
                  <a:srgbClr val="7030A0"/>
                </a:solidFill>
              </a:rPr>
              <a:t>matures 1/4/2025</a:t>
            </a:r>
          </a:p>
          <a:p>
            <a:r>
              <a:rPr lang="en-US" sz="1100" i="1" dirty="0" smtClean="0">
                <a:solidFill>
                  <a:schemeClr val="tx2"/>
                </a:solidFill>
              </a:rPr>
              <a:t>10Y </a:t>
            </a:r>
            <a:r>
              <a:rPr lang="en-US" sz="1100" i="1" dirty="0">
                <a:solidFill>
                  <a:schemeClr val="tx2"/>
                </a:solidFill>
              </a:rPr>
              <a:t>executed on </a:t>
            </a:r>
            <a:r>
              <a:rPr lang="en-US" sz="1100" i="1" dirty="0" smtClean="0">
                <a:solidFill>
                  <a:schemeClr val="tx2"/>
                </a:solidFill>
              </a:rPr>
              <a:t>1/4/2020 </a:t>
            </a:r>
            <a:endParaRPr lang="en-US" sz="1100" i="1" dirty="0">
              <a:solidFill>
                <a:schemeClr val="tx2"/>
              </a:solidFill>
            </a:endParaRPr>
          </a:p>
          <a:p>
            <a:r>
              <a:rPr lang="en-US" sz="1100" i="1" dirty="0">
                <a:solidFill>
                  <a:schemeClr val="tx2"/>
                </a:solidFill>
              </a:rPr>
              <a:t>	matures </a:t>
            </a:r>
            <a:r>
              <a:rPr lang="en-US" sz="1100" i="1" dirty="0" smtClean="0">
                <a:solidFill>
                  <a:schemeClr val="tx2"/>
                </a:solidFill>
              </a:rPr>
              <a:t>1/4/2030</a:t>
            </a:r>
            <a:endParaRPr lang="en-US" sz="1100" i="1" dirty="0">
              <a:solidFill>
                <a:schemeClr val="tx2"/>
              </a:solidFill>
            </a:endParaRPr>
          </a:p>
          <a:p>
            <a:r>
              <a:rPr lang="en-US" sz="1100" i="1" dirty="0" smtClean="0"/>
              <a:t>5 Y executed on 1/5/2020 </a:t>
            </a:r>
          </a:p>
          <a:p>
            <a:r>
              <a:rPr lang="en-US" sz="1100" i="1" dirty="0"/>
              <a:t>	</a:t>
            </a:r>
            <a:r>
              <a:rPr lang="en-US" sz="1100" i="1" dirty="0" smtClean="0"/>
              <a:t>matures 1/5/2025</a:t>
            </a:r>
            <a:endParaRPr lang="en-US" sz="1100" i="1" dirty="0"/>
          </a:p>
        </p:txBody>
      </p:sp>
      <p:sp>
        <p:nvSpPr>
          <p:cNvPr id="123" name="Oval 122"/>
          <p:cNvSpPr/>
          <p:nvPr/>
        </p:nvSpPr>
        <p:spPr>
          <a:xfrm>
            <a:off x="6066329" y="3466563"/>
            <a:ext cx="1295400" cy="2165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p:cNvCxnSpPr>
            <a:stCxn id="123" idx="2"/>
          </p:cNvCxnSpPr>
          <p:nvPr/>
        </p:nvCxnSpPr>
        <p:spPr>
          <a:xfrm flipH="1" flipV="1">
            <a:off x="4755055" y="1945510"/>
            <a:ext cx="1311274" cy="162934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876800" y="237749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33400" y="685800"/>
            <a:ext cx="3616928" cy="369332"/>
          </a:xfrm>
          <a:prstGeom prst="rect">
            <a:avLst/>
          </a:prstGeom>
          <a:noFill/>
        </p:spPr>
        <p:txBody>
          <a:bodyPr wrap="square" rtlCol="0">
            <a:spAutoFit/>
          </a:bodyPr>
          <a:lstStyle/>
          <a:p>
            <a:r>
              <a:rPr lang="en-US" i="1" dirty="0" smtClean="0"/>
              <a:t>Don’t panic! There’s not a test… yet!</a:t>
            </a:r>
            <a:endParaRPr lang="en-GB" i="1" dirty="0"/>
          </a:p>
        </p:txBody>
      </p:sp>
      <p:pic>
        <p:nvPicPr>
          <p:cNvPr id="137" name="Picture 1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316" y="4733149"/>
            <a:ext cx="1104568" cy="948924"/>
          </a:xfrm>
          <a:prstGeom prst="rect">
            <a:avLst/>
          </a:prstGeom>
        </p:spPr>
      </p:pic>
      <p:sp>
        <p:nvSpPr>
          <p:cNvPr id="138" name="Right Brace 137"/>
          <p:cNvSpPr/>
          <p:nvPr/>
        </p:nvSpPr>
        <p:spPr>
          <a:xfrm>
            <a:off x="5105400" y="4205882"/>
            <a:ext cx="152400" cy="7065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TextBox 138"/>
          <p:cNvSpPr txBox="1"/>
          <p:nvPr/>
        </p:nvSpPr>
        <p:spPr>
          <a:xfrm rot="16200000">
            <a:off x="4960836" y="4403092"/>
            <a:ext cx="893193" cy="261610"/>
          </a:xfrm>
          <a:prstGeom prst="rect">
            <a:avLst/>
          </a:prstGeom>
          <a:noFill/>
        </p:spPr>
        <p:txBody>
          <a:bodyPr wrap="none" rtlCol="0">
            <a:spAutoFit/>
          </a:bodyPr>
          <a:lstStyle/>
          <a:p>
            <a:r>
              <a:rPr lang="en-US" sz="1050" dirty="0" smtClean="0">
                <a:solidFill>
                  <a:srgbClr val="7030A0"/>
                </a:solidFill>
              </a:rPr>
              <a:t>Same ‘thing’</a:t>
            </a:r>
            <a:endParaRPr lang="en-US" sz="1050" dirty="0">
              <a:solidFill>
                <a:srgbClr val="7030A0"/>
              </a:solidFill>
            </a:endParaRPr>
          </a:p>
        </p:txBody>
      </p:sp>
    </p:spTree>
    <p:extLst>
      <p:ext uri="{BB962C8B-B14F-4D97-AF65-F5344CB8AC3E}">
        <p14:creationId xmlns:p14="http://schemas.microsoft.com/office/powerpoint/2010/main" val="151650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84238"/>
          </a:xfrm>
        </p:spPr>
        <p:txBody>
          <a:bodyPr>
            <a:normAutofit fontScale="90000"/>
          </a:bodyPr>
          <a:lstStyle/>
          <a:p>
            <a:r>
              <a:rPr lang="en-US" dirty="0" smtClean="0"/>
              <a:t>Some Derivative-specific challenges</a:t>
            </a:r>
            <a:endParaRPr lang="en-US" dirty="0"/>
          </a:p>
        </p:txBody>
      </p:sp>
      <p:sp>
        <p:nvSpPr>
          <p:cNvPr id="16" name="TextBox 15"/>
          <p:cNvSpPr txBox="1"/>
          <p:nvPr/>
        </p:nvSpPr>
        <p:spPr>
          <a:xfrm>
            <a:off x="408782" y="5753517"/>
            <a:ext cx="5126036" cy="1077218"/>
          </a:xfrm>
          <a:prstGeom prst="rect">
            <a:avLst/>
          </a:prstGeom>
          <a:noFill/>
          <a:ln w="3175">
            <a:solidFill>
              <a:schemeClr val="tx1"/>
            </a:solidFill>
          </a:ln>
        </p:spPr>
        <p:txBody>
          <a:bodyPr wrap="square" rtlCol="0">
            <a:spAutoFit/>
          </a:bodyPr>
          <a:lstStyle/>
          <a:p>
            <a:r>
              <a:rPr lang="en-US" sz="1600" dirty="0" smtClean="0"/>
              <a:t>Frameworks can maintain complex relationships</a:t>
            </a:r>
          </a:p>
          <a:p>
            <a:pPr marL="285750" indent="-285750">
              <a:buFontTx/>
              <a:buChar char="-"/>
            </a:pPr>
            <a:r>
              <a:rPr lang="en-US" sz="1600" dirty="0" smtClean="0"/>
              <a:t>1:1, N:1, 1:N (‘fixed’ relationships)</a:t>
            </a:r>
          </a:p>
          <a:p>
            <a:pPr marL="285750" indent="-285750">
              <a:buFontTx/>
              <a:buChar char="-"/>
            </a:pPr>
            <a:r>
              <a:rPr lang="en-US" sz="1600" dirty="0" smtClean="0"/>
              <a:t>N:N Dynamic; metadata reference can update based on dynamic information without changing primary key</a:t>
            </a:r>
            <a:endParaRPr lang="en-US" sz="1600" dirty="0"/>
          </a:p>
        </p:txBody>
      </p:sp>
      <p:sp>
        <p:nvSpPr>
          <p:cNvPr id="3" name="Rectangle 2"/>
          <p:cNvSpPr/>
          <p:nvPr/>
        </p:nvSpPr>
        <p:spPr>
          <a:xfrm>
            <a:off x="2763998" y="1235334"/>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Curve</a:t>
            </a:r>
            <a:endParaRPr lang="en-US" dirty="0"/>
          </a:p>
        </p:txBody>
      </p:sp>
      <p:sp>
        <p:nvSpPr>
          <p:cNvPr id="17" name="Rectangle 16"/>
          <p:cNvSpPr/>
          <p:nvPr/>
        </p:nvSpPr>
        <p:spPr>
          <a:xfrm>
            <a:off x="4755054" y="12295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Index</a:t>
            </a:r>
            <a:endParaRPr lang="en-US" dirty="0"/>
          </a:p>
        </p:txBody>
      </p:sp>
      <p:sp>
        <p:nvSpPr>
          <p:cNvPr id="18" name="Rectangle 17"/>
          <p:cNvSpPr/>
          <p:nvPr/>
        </p:nvSpPr>
        <p:spPr>
          <a:xfrm>
            <a:off x="802498" y="2404348"/>
            <a:ext cx="838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Point on Curve (tenor)</a:t>
            </a:r>
            <a:endParaRPr lang="en-US" sz="1050" dirty="0"/>
          </a:p>
        </p:txBody>
      </p:sp>
      <p:sp>
        <p:nvSpPr>
          <p:cNvPr id="23" name="Rectangle 22"/>
          <p:cNvSpPr/>
          <p:nvPr/>
        </p:nvSpPr>
        <p:spPr>
          <a:xfrm>
            <a:off x="5750445" y="2667000"/>
            <a:ext cx="1111784"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Fixed-date</a:t>
            </a:r>
          </a:p>
          <a:p>
            <a:pPr algn="ctr"/>
            <a:r>
              <a:rPr lang="en-US" sz="1200" dirty="0" smtClean="0"/>
              <a:t>(point-in-time)</a:t>
            </a:r>
            <a:endParaRPr lang="en-US" sz="1200" dirty="0"/>
          </a:p>
        </p:txBody>
      </p:sp>
      <p:sp>
        <p:nvSpPr>
          <p:cNvPr id="24" name="Rectangle 23"/>
          <p:cNvSpPr/>
          <p:nvPr/>
        </p:nvSpPr>
        <p:spPr>
          <a:xfrm>
            <a:off x="7101945" y="4114800"/>
            <a:ext cx="1111784"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Fixed Rate </a:t>
            </a:r>
          </a:p>
          <a:p>
            <a:pPr algn="ctr"/>
            <a:r>
              <a:rPr lang="en-US" sz="1200" dirty="0" smtClean="0"/>
              <a:t>on specific maturity date</a:t>
            </a:r>
            <a:endParaRPr lang="en-US" sz="1200" dirty="0"/>
          </a:p>
        </p:txBody>
      </p:sp>
      <p:sp>
        <p:nvSpPr>
          <p:cNvPr id="7" name="Rectangle 6"/>
          <p:cNvSpPr/>
          <p:nvPr/>
        </p:nvSpPr>
        <p:spPr>
          <a:xfrm>
            <a:off x="2362200" y="1621274"/>
            <a:ext cx="1641796" cy="369332"/>
          </a:xfrm>
          <a:prstGeom prst="rect">
            <a:avLst/>
          </a:prstGeom>
        </p:spPr>
        <p:txBody>
          <a:bodyPr wrap="none">
            <a:spAutoFit/>
          </a:bodyPr>
          <a:lstStyle/>
          <a:p>
            <a:r>
              <a:rPr lang="en-US" dirty="0">
                <a:solidFill>
                  <a:srgbClr val="00B050"/>
                </a:solidFill>
              </a:rPr>
              <a:t>BBG006Z3S6G0</a:t>
            </a:r>
          </a:p>
        </p:txBody>
      </p:sp>
      <p:sp>
        <p:nvSpPr>
          <p:cNvPr id="8" name="Rectangle 7"/>
          <p:cNvSpPr/>
          <p:nvPr/>
        </p:nvSpPr>
        <p:spPr>
          <a:xfrm>
            <a:off x="4450254" y="1621274"/>
            <a:ext cx="1721946" cy="369332"/>
          </a:xfrm>
          <a:prstGeom prst="rect">
            <a:avLst/>
          </a:prstGeom>
        </p:spPr>
        <p:txBody>
          <a:bodyPr wrap="none">
            <a:spAutoFit/>
          </a:bodyPr>
          <a:lstStyle/>
          <a:p>
            <a:r>
              <a:rPr lang="en-US" dirty="0">
                <a:solidFill>
                  <a:srgbClr val="FF0000"/>
                </a:solidFill>
              </a:rPr>
              <a:t>BBG002SGHZ76 </a:t>
            </a:r>
          </a:p>
        </p:txBody>
      </p:sp>
      <p:sp>
        <p:nvSpPr>
          <p:cNvPr id="10" name="Rectangle 9"/>
          <p:cNvSpPr/>
          <p:nvPr/>
        </p:nvSpPr>
        <p:spPr>
          <a:xfrm>
            <a:off x="549149" y="2831068"/>
            <a:ext cx="2183098" cy="369332"/>
          </a:xfrm>
          <a:prstGeom prst="rect">
            <a:avLst/>
          </a:prstGeom>
        </p:spPr>
        <p:txBody>
          <a:bodyPr wrap="none">
            <a:spAutoFit/>
          </a:bodyPr>
          <a:lstStyle/>
          <a:p>
            <a:r>
              <a:rPr lang="en-US" dirty="0"/>
              <a:t>BBG009HYLG80 – 5yr</a:t>
            </a:r>
          </a:p>
        </p:txBody>
      </p:sp>
      <p:sp>
        <p:nvSpPr>
          <p:cNvPr id="11" name="Rectangle 10"/>
          <p:cNvSpPr/>
          <p:nvPr/>
        </p:nvSpPr>
        <p:spPr>
          <a:xfrm>
            <a:off x="556943" y="3886200"/>
            <a:ext cx="2283830" cy="369332"/>
          </a:xfrm>
          <a:prstGeom prst="rect">
            <a:avLst/>
          </a:prstGeom>
        </p:spPr>
        <p:txBody>
          <a:bodyPr wrap="none">
            <a:spAutoFit/>
          </a:bodyPr>
          <a:lstStyle/>
          <a:p>
            <a:r>
              <a:rPr lang="en-US" dirty="0"/>
              <a:t>BBG009HXZYY9 – 10yr</a:t>
            </a:r>
            <a:endParaRPr lang="en-US" dirty="0"/>
          </a:p>
        </p:txBody>
      </p:sp>
      <p:sp>
        <p:nvSpPr>
          <p:cNvPr id="12" name="Rectangle 11"/>
          <p:cNvSpPr/>
          <p:nvPr/>
        </p:nvSpPr>
        <p:spPr>
          <a:xfrm>
            <a:off x="2971800" y="1912203"/>
            <a:ext cx="1178528" cy="1015663"/>
          </a:xfrm>
          <a:prstGeom prst="rect">
            <a:avLst/>
          </a:prstGeom>
        </p:spPr>
        <p:txBody>
          <a:bodyPr wrap="none">
            <a:spAutoFit/>
          </a:bodyPr>
          <a:lstStyle/>
          <a:p>
            <a:r>
              <a:rPr lang="en-US" sz="1200" dirty="0" smtClean="0">
                <a:solidFill>
                  <a:srgbClr val="FF0000"/>
                </a:solidFill>
              </a:rPr>
              <a:t>BBG002SGHZ76</a:t>
            </a:r>
          </a:p>
          <a:p>
            <a:r>
              <a:rPr lang="en-US" sz="1200" dirty="0" smtClean="0"/>
              <a:t>Act/360</a:t>
            </a:r>
          </a:p>
          <a:p>
            <a:r>
              <a:rPr lang="en-US" sz="1200" dirty="0" smtClean="0"/>
              <a:t>EUR</a:t>
            </a:r>
          </a:p>
          <a:p>
            <a:r>
              <a:rPr lang="en-US" sz="1200" dirty="0" smtClean="0"/>
              <a:t>IRS</a:t>
            </a:r>
          </a:p>
          <a:p>
            <a:r>
              <a:rPr lang="en-US" sz="1200" dirty="0" err="1" smtClean="0"/>
              <a:t>etc</a:t>
            </a:r>
            <a:endParaRPr lang="en-US" sz="1200" dirty="0"/>
          </a:p>
        </p:txBody>
      </p:sp>
      <p:sp>
        <p:nvSpPr>
          <p:cNvPr id="25" name="Rectangle 24"/>
          <p:cNvSpPr/>
          <p:nvPr/>
        </p:nvSpPr>
        <p:spPr>
          <a:xfrm>
            <a:off x="4985313" y="1905000"/>
            <a:ext cx="729687" cy="646331"/>
          </a:xfrm>
          <a:prstGeom prst="rect">
            <a:avLst/>
          </a:prstGeom>
        </p:spPr>
        <p:txBody>
          <a:bodyPr wrap="none">
            <a:spAutoFit/>
          </a:bodyPr>
          <a:lstStyle/>
          <a:p>
            <a:r>
              <a:rPr lang="en-US" sz="1200" dirty="0" smtClean="0"/>
              <a:t>ICE Libor</a:t>
            </a:r>
          </a:p>
          <a:p>
            <a:r>
              <a:rPr lang="en-US" sz="1200" dirty="0" smtClean="0"/>
              <a:t>6 month</a:t>
            </a:r>
          </a:p>
          <a:p>
            <a:r>
              <a:rPr lang="en-US" sz="1200" dirty="0" err="1" smtClean="0"/>
              <a:t>etc</a:t>
            </a:r>
            <a:endParaRPr lang="en-US" sz="1200" dirty="0"/>
          </a:p>
        </p:txBody>
      </p:sp>
      <p:sp>
        <p:nvSpPr>
          <p:cNvPr id="26" name="Rectangle 25"/>
          <p:cNvSpPr/>
          <p:nvPr/>
        </p:nvSpPr>
        <p:spPr>
          <a:xfrm>
            <a:off x="1658684" y="3154739"/>
            <a:ext cx="1178528" cy="830997"/>
          </a:xfrm>
          <a:prstGeom prst="rect">
            <a:avLst/>
          </a:prstGeom>
        </p:spPr>
        <p:txBody>
          <a:bodyPr wrap="none">
            <a:spAutoFit/>
          </a:bodyPr>
          <a:lstStyle/>
          <a:p>
            <a:r>
              <a:rPr lang="en-US" sz="1200" dirty="0">
                <a:solidFill>
                  <a:srgbClr val="00B050"/>
                </a:solidFill>
              </a:rPr>
              <a:t>BBG006Z3S6G0</a:t>
            </a:r>
            <a:endParaRPr lang="en-US" sz="1200" dirty="0" smtClean="0">
              <a:solidFill>
                <a:srgbClr val="00B050"/>
              </a:solidFill>
            </a:endParaRPr>
          </a:p>
          <a:p>
            <a:r>
              <a:rPr lang="en-US" sz="1200" dirty="0" smtClean="0">
                <a:solidFill>
                  <a:srgbClr val="FF0000"/>
                </a:solidFill>
              </a:rPr>
              <a:t>BBG002SGHZ76</a:t>
            </a:r>
          </a:p>
          <a:p>
            <a:r>
              <a:rPr lang="en-US" sz="1200" dirty="0" smtClean="0"/>
              <a:t>5 Year</a:t>
            </a:r>
          </a:p>
          <a:p>
            <a:r>
              <a:rPr lang="en-US" sz="1200" dirty="0" smtClean="0"/>
              <a:t>Semi-annual </a:t>
            </a:r>
            <a:endParaRPr lang="en-US" sz="1200" dirty="0"/>
          </a:p>
        </p:txBody>
      </p:sp>
      <p:sp>
        <p:nvSpPr>
          <p:cNvPr id="27" name="Rectangle 26"/>
          <p:cNvSpPr/>
          <p:nvPr/>
        </p:nvSpPr>
        <p:spPr>
          <a:xfrm>
            <a:off x="1676400" y="4205882"/>
            <a:ext cx="1178528" cy="830997"/>
          </a:xfrm>
          <a:prstGeom prst="rect">
            <a:avLst/>
          </a:prstGeom>
        </p:spPr>
        <p:txBody>
          <a:bodyPr wrap="none">
            <a:spAutoFit/>
          </a:bodyPr>
          <a:lstStyle/>
          <a:p>
            <a:r>
              <a:rPr lang="en-US" sz="1200" dirty="0">
                <a:solidFill>
                  <a:srgbClr val="00B050"/>
                </a:solidFill>
              </a:rPr>
              <a:t>BBG006Z3S6G0</a:t>
            </a:r>
            <a:endParaRPr lang="en-US" sz="1200" dirty="0" smtClean="0">
              <a:solidFill>
                <a:srgbClr val="00B050"/>
              </a:solidFill>
            </a:endParaRPr>
          </a:p>
          <a:p>
            <a:r>
              <a:rPr lang="en-US" sz="1200" dirty="0" smtClean="0">
                <a:solidFill>
                  <a:srgbClr val="FF0000"/>
                </a:solidFill>
              </a:rPr>
              <a:t>BBG002SGHZ76</a:t>
            </a:r>
          </a:p>
          <a:p>
            <a:r>
              <a:rPr lang="en-US" sz="1200" dirty="0" smtClean="0"/>
              <a:t>10 Year</a:t>
            </a:r>
          </a:p>
          <a:p>
            <a:r>
              <a:rPr lang="en-US" sz="1200" dirty="0" smtClean="0"/>
              <a:t>Semi-annual </a:t>
            </a:r>
            <a:endParaRPr lang="en-US" sz="1200" dirty="0"/>
          </a:p>
        </p:txBody>
      </p:sp>
      <p:sp>
        <p:nvSpPr>
          <p:cNvPr id="28" name="Rectangle 27"/>
          <p:cNvSpPr/>
          <p:nvPr/>
        </p:nvSpPr>
        <p:spPr>
          <a:xfrm>
            <a:off x="6133837" y="3264991"/>
            <a:ext cx="1333763" cy="830997"/>
          </a:xfrm>
          <a:prstGeom prst="rect">
            <a:avLst/>
          </a:prstGeom>
        </p:spPr>
        <p:txBody>
          <a:bodyPr wrap="none">
            <a:spAutoFit/>
          </a:bodyPr>
          <a:lstStyle/>
          <a:p>
            <a:r>
              <a:rPr lang="en-US" sz="1200" dirty="0" smtClean="0">
                <a:solidFill>
                  <a:srgbClr val="00B050"/>
                </a:solidFill>
              </a:rPr>
              <a:t>BBG006Z3S6G0</a:t>
            </a:r>
          </a:p>
          <a:p>
            <a:r>
              <a:rPr lang="en-US" sz="1200" dirty="0" smtClean="0">
                <a:solidFill>
                  <a:srgbClr val="FF0000"/>
                </a:solidFill>
              </a:rPr>
              <a:t>BBG002SGHZ76</a:t>
            </a:r>
          </a:p>
          <a:p>
            <a:r>
              <a:rPr lang="en-US" sz="1200" dirty="0" smtClean="0"/>
              <a:t>Matures 1/4/2025</a:t>
            </a:r>
          </a:p>
          <a:p>
            <a:r>
              <a:rPr lang="en-US" sz="1200" dirty="0" smtClean="0"/>
              <a:t>Semi-annual </a:t>
            </a:r>
            <a:endParaRPr lang="en-US" sz="1200" dirty="0"/>
          </a:p>
        </p:txBody>
      </p:sp>
      <p:sp>
        <p:nvSpPr>
          <p:cNvPr id="29" name="Rectangle 28"/>
          <p:cNvSpPr/>
          <p:nvPr/>
        </p:nvSpPr>
        <p:spPr>
          <a:xfrm>
            <a:off x="7581637" y="4895671"/>
            <a:ext cx="1333763" cy="1200329"/>
          </a:xfrm>
          <a:prstGeom prst="rect">
            <a:avLst/>
          </a:prstGeom>
        </p:spPr>
        <p:txBody>
          <a:bodyPr wrap="none">
            <a:spAutoFit/>
          </a:bodyPr>
          <a:lstStyle/>
          <a:p>
            <a:r>
              <a:rPr lang="en-US" sz="1200" dirty="0" smtClean="0">
                <a:solidFill>
                  <a:srgbClr val="7030A0"/>
                </a:solidFill>
              </a:rPr>
              <a:t>XXXXXXXXXXXXX</a:t>
            </a:r>
          </a:p>
          <a:p>
            <a:r>
              <a:rPr lang="en-US" sz="1200" dirty="0" smtClean="0">
                <a:solidFill>
                  <a:srgbClr val="00B050"/>
                </a:solidFill>
              </a:rPr>
              <a:t>BBG006Z3S6G0</a:t>
            </a:r>
          </a:p>
          <a:p>
            <a:r>
              <a:rPr lang="en-US" sz="1200" dirty="0" smtClean="0">
                <a:solidFill>
                  <a:srgbClr val="FF0000"/>
                </a:solidFill>
              </a:rPr>
              <a:t>BBG002SGHZ76</a:t>
            </a:r>
          </a:p>
          <a:p>
            <a:r>
              <a:rPr lang="en-US" sz="1200" dirty="0" smtClean="0"/>
              <a:t>Matures 1/4/2020</a:t>
            </a:r>
          </a:p>
          <a:p>
            <a:r>
              <a:rPr lang="en-US" sz="1200" dirty="0" smtClean="0"/>
              <a:t>Fixed Rate 3.2%</a:t>
            </a:r>
          </a:p>
          <a:p>
            <a:r>
              <a:rPr lang="en-US" sz="1200" dirty="0" smtClean="0"/>
              <a:t>Semi-annual </a:t>
            </a:r>
            <a:endParaRPr lang="en-US" sz="1200" dirty="0"/>
          </a:p>
        </p:txBody>
      </p:sp>
      <p:sp>
        <p:nvSpPr>
          <p:cNvPr id="30" name="Rectangle 29"/>
          <p:cNvSpPr/>
          <p:nvPr/>
        </p:nvSpPr>
        <p:spPr>
          <a:xfrm>
            <a:off x="5650736" y="3080325"/>
            <a:ext cx="1680268" cy="369332"/>
          </a:xfrm>
          <a:prstGeom prst="rect">
            <a:avLst/>
          </a:prstGeom>
        </p:spPr>
        <p:txBody>
          <a:bodyPr wrap="none">
            <a:spAutoFit/>
          </a:bodyPr>
          <a:lstStyle/>
          <a:p>
            <a:r>
              <a:rPr lang="en-US" dirty="0" smtClean="0">
                <a:solidFill>
                  <a:srgbClr val="7030A0"/>
                </a:solidFill>
              </a:rPr>
              <a:t>XXXXXXXXXXXX </a:t>
            </a:r>
            <a:endParaRPr lang="en-US" dirty="0">
              <a:solidFill>
                <a:srgbClr val="7030A0"/>
              </a:solidFill>
            </a:endParaRPr>
          </a:p>
        </p:txBody>
      </p:sp>
      <p:sp>
        <p:nvSpPr>
          <p:cNvPr id="31" name="Oval 30"/>
          <p:cNvSpPr/>
          <p:nvPr/>
        </p:nvSpPr>
        <p:spPr>
          <a:xfrm>
            <a:off x="2954498" y="1912203"/>
            <a:ext cx="1295400" cy="2953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1" idx="6"/>
          </p:cNvCxnSpPr>
          <p:nvPr/>
        </p:nvCxnSpPr>
        <p:spPr>
          <a:xfrm flipV="1">
            <a:off x="4249898" y="1912203"/>
            <a:ext cx="398302" cy="14769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617964" y="3131878"/>
            <a:ext cx="1295400" cy="29539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34" idx="0"/>
          </p:cNvCxnSpPr>
          <p:nvPr/>
        </p:nvCxnSpPr>
        <p:spPr>
          <a:xfrm flipV="1">
            <a:off x="2265664" y="1912203"/>
            <a:ext cx="240507" cy="1219675"/>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1600248" y="3361848"/>
            <a:ext cx="1295400" cy="2953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stCxn id="38" idx="6"/>
          </p:cNvCxnSpPr>
          <p:nvPr/>
        </p:nvCxnSpPr>
        <p:spPr>
          <a:xfrm flipV="1">
            <a:off x="2895648" y="1997809"/>
            <a:ext cx="1752552" cy="151173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266243" y="4095988"/>
            <a:ext cx="1111784"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Fixed Rate </a:t>
            </a:r>
          </a:p>
          <a:p>
            <a:pPr algn="ctr"/>
            <a:r>
              <a:rPr lang="en-US" sz="1200" dirty="0" smtClean="0"/>
              <a:t>on specific maturity date</a:t>
            </a:r>
            <a:endParaRPr lang="en-US" sz="1200" dirty="0"/>
          </a:p>
        </p:txBody>
      </p:sp>
      <p:sp>
        <p:nvSpPr>
          <p:cNvPr id="42" name="Rectangle 41"/>
          <p:cNvSpPr/>
          <p:nvPr/>
        </p:nvSpPr>
        <p:spPr>
          <a:xfrm>
            <a:off x="5745935" y="4876859"/>
            <a:ext cx="1333763" cy="1200329"/>
          </a:xfrm>
          <a:prstGeom prst="rect">
            <a:avLst/>
          </a:prstGeom>
        </p:spPr>
        <p:txBody>
          <a:bodyPr wrap="none">
            <a:spAutoFit/>
          </a:bodyPr>
          <a:lstStyle/>
          <a:p>
            <a:r>
              <a:rPr lang="en-US" sz="1200" dirty="0" smtClean="0">
                <a:solidFill>
                  <a:srgbClr val="7030A0"/>
                </a:solidFill>
              </a:rPr>
              <a:t>XXXXXXXXXXXXX</a:t>
            </a:r>
          </a:p>
          <a:p>
            <a:r>
              <a:rPr lang="en-US" sz="1200" dirty="0" smtClean="0">
                <a:solidFill>
                  <a:srgbClr val="00B050"/>
                </a:solidFill>
              </a:rPr>
              <a:t>BBG006Z3S6G0</a:t>
            </a:r>
          </a:p>
          <a:p>
            <a:r>
              <a:rPr lang="en-US" sz="1200" dirty="0" smtClean="0">
                <a:solidFill>
                  <a:srgbClr val="FF0000"/>
                </a:solidFill>
              </a:rPr>
              <a:t>BBG002SGHZ76</a:t>
            </a:r>
          </a:p>
          <a:p>
            <a:r>
              <a:rPr lang="en-US" sz="1200" dirty="0" smtClean="0"/>
              <a:t>Matures 1/4/2020</a:t>
            </a:r>
          </a:p>
          <a:p>
            <a:r>
              <a:rPr lang="en-US" sz="1200" dirty="0" smtClean="0"/>
              <a:t>Fixed Rate 3.0%</a:t>
            </a:r>
          </a:p>
          <a:p>
            <a:r>
              <a:rPr lang="en-US" sz="1200" dirty="0" smtClean="0"/>
              <a:t>Semi-annual </a:t>
            </a:r>
            <a:endParaRPr lang="en-US" sz="1200" dirty="0"/>
          </a:p>
        </p:txBody>
      </p:sp>
      <p:cxnSp>
        <p:nvCxnSpPr>
          <p:cNvPr id="43" name="Straight Arrow Connector 42"/>
          <p:cNvCxnSpPr>
            <a:stCxn id="44" idx="0"/>
          </p:cNvCxnSpPr>
          <p:nvPr/>
        </p:nvCxnSpPr>
        <p:spPr>
          <a:xfrm flipV="1">
            <a:off x="6324136" y="3317855"/>
            <a:ext cx="1006868" cy="1550668"/>
          </a:xfrm>
          <a:prstGeom prst="straightConnector1">
            <a:avLst/>
          </a:prstGeom>
          <a:ln w="127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676436" y="4868523"/>
            <a:ext cx="1295400" cy="29539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a:stCxn id="49" idx="0"/>
            <a:endCxn id="30" idx="3"/>
          </p:cNvCxnSpPr>
          <p:nvPr/>
        </p:nvCxnSpPr>
        <p:spPr>
          <a:xfrm flipH="1" flipV="1">
            <a:off x="7331004" y="3264991"/>
            <a:ext cx="784296" cy="1617401"/>
          </a:xfrm>
          <a:prstGeom prst="straightConnector1">
            <a:avLst/>
          </a:prstGeom>
          <a:ln w="127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467600" y="4882392"/>
            <a:ext cx="1295400" cy="29539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a:off x="4876800" y="1912203"/>
            <a:ext cx="0" cy="45446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876800" y="2207597"/>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876800" y="20599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54928" y="1916906"/>
            <a:ext cx="0" cy="9446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854928" y="22123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54928" y="206460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867596" y="241155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875216" y="25908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54928" y="281940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590682" y="4895671"/>
            <a:ext cx="0" cy="1066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590682" y="519106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90682" y="5043368"/>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603350" y="5390316"/>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610970" y="556956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600236" y="573387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524000" y="3170158"/>
            <a:ext cx="0" cy="67389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524000" y="3465552"/>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524000" y="331785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536668" y="366480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524000" y="3844052"/>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516380" y="4238504"/>
            <a:ext cx="0" cy="67389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516380" y="4533898"/>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516380" y="438620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529048" y="473314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516380" y="4912398"/>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593254" y="595485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467600" y="4901475"/>
            <a:ext cx="0" cy="1066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467600" y="519686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467600" y="5049172"/>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7480268" y="539612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487888" y="557536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477154" y="573967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7470172" y="5960655"/>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5962982" y="3361848"/>
            <a:ext cx="0" cy="59150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5962982" y="3574850"/>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5962982" y="3427153"/>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975650" y="3774101"/>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5962982" y="3953350"/>
            <a:ext cx="1726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6039182" y="3283350"/>
            <a:ext cx="1295400" cy="22764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Arrow Connector 109"/>
          <p:cNvCxnSpPr>
            <a:stCxn id="109" idx="2"/>
          </p:cNvCxnSpPr>
          <p:nvPr/>
        </p:nvCxnSpPr>
        <p:spPr>
          <a:xfrm flipH="1" flipV="1">
            <a:off x="2667000" y="1882404"/>
            <a:ext cx="3372182" cy="1514768"/>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3" name="Left-Right Arrow 112"/>
          <p:cNvSpPr/>
          <p:nvPr/>
        </p:nvSpPr>
        <p:spPr>
          <a:xfrm>
            <a:off x="2831755" y="3124200"/>
            <a:ext cx="2502245" cy="1155386"/>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Dynamic relationship based on today’s date</a:t>
            </a:r>
            <a:endParaRPr lang="en-US" sz="1200" dirty="0">
              <a:solidFill>
                <a:schemeClr val="tx1"/>
              </a:solidFill>
            </a:endParaRPr>
          </a:p>
        </p:txBody>
      </p:sp>
      <p:sp>
        <p:nvSpPr>
          <p:cNvPr id="114" name="Rectangle 113"/>
          <p:cNvSpPr/>
          <p:nvPr/>
        </p:nvSpPr>
        <p:spPr>
          <a:xfrm>
            <a:off x="2666999" y="1143000"/>
            <a:ext cx="3009437" cy="543699"/>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Arrow 114"/>
          <p:cNvSpPr/>
          <p:nvPr/>
        </p:nvSpPr>
        <p:spPr>
          <a:xfrm>
            <a:off x="5822135" y="1295400"/>
            <a:ext cx="1279810" cy="196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7118306" y="1208901"/>
            <a:ext cx="1996059" cy="646331"/>
          </a:xfrm>
          <a:prstGeom prst="rect">
            <a:avLst/>
          </a:prstGeom>
          <a:noFill/>
        </p:spPr>
        <p:txBody>
          <a:bodyPr wrap="none" rtlCol="0">
            <a:spAutoFit/>
          </a:bodyPr>
          <a:lstStyle/>
          <a:p>
            <a:r>
              <a:rPr lang="en-US" sz="1200" i="1" dirty="0" smtClean="0"/>
              <a:t>Potentially the ‘</a:t>
            </a:r>
            <a:r>
              <a:rPr lang="en-US" sz="1200" b="1" i="1" dirty="0" smtClean="0"/>
              <a:t>UPI</a:t>
            </a:r>
            <a:r>
              <a:rPr lang="en-US" sz="1200" i="1" dirty="0" smtClean="0"/>
              <a:t>’</a:t>
            </a:r>
          </a:p>
          <a:p>
            <a:r>
              <a:rPr lang="en-US" sz="1200" i="1" dirty="0" smtClean="0"/>
              <a:t>For CPMI-IOSCO</a:t>
            </a:r>
          </a:p>
          <a:p>
            <a:r>
              <a:rPr lang="en-US" sz="1200" i="1" dirty="0" smtClean="0"/>
              <a:t>(i.e. product type + </a:t>
            </a:r>
            <a:r>
              <a:rPr lang="en-US" sz="1200" i="1" dirty="0" err="1" smtClean="0"/>
              <a:t>underlier</a:t>
            </a:r>
            <a:r>
              <a:rPr lang="en-US" sz="1200" i="1" dirty="0" smtClean="0"/>
              <a:t>)</a:t>
            </a:r>
            <a:endParaRPr lang="en-US" sz="1200" i="1" dirty="0"/>
          </a:p>
        </p:txBody>
      </p:sp>
      <p:sp>
        <p:nvSpPr>
          <p:cNvPr id="118" name="TextBox 117"/>
          <p:cNvSpPr txBox="1"/>
          <p:nvPr/>
        </p:nvSpPr>
        <p:spPr>
          <a:xfrm>
            <a:off x="6180198" y="1367135"/>
            <a:ext cx="906402" cy="461665"/>
          </a:xfrm>
          <a:prstGeom prst="rect">
            <a:avLst/>
          </a:prstGeom>
          <a:noFill/>
        </p:spPr>
        <p:txBody>
          <a:bodyPr wrap="none" rtlCol="0">
            <a:spAutoFit/>
          </a:bodyPr>
          <a:lstStyle/>
          <a:p>
            <a:r>
              <a:rPr lang="en-US" sz="1200" b="1" i="1" dirty="0" smtClean="0">
                <a:solidFill>
                  <a:srgbClr val="00B0F0"/>
                </a:solidFill>
              </a:rPr>
              <a:t>Regulatory</a:t>
            </a:r>
          </a:p>
          <a:p>
            <a:r>
              <a:rPr lang="en-US" sz="1200" b="1" i="1" dirty="0" smtClean="0">
                <a:solidFill>
                  <a:srgbClr val="00B0F0"/>
                </a:solidFill>
              </a:rPr>
              <a:t>application</a:t>
            </a:r>
            <a:endParaRPr lang="en-US" sz="1200" b="1" i="1" dirty="0">
              <a:solidFill>
                <a:srgbClr val="00B0F0"/>
              </a:solidFill>
            </a:endParaRPr>
          </a:p>
        </p:txBody>
      </p:sp>
      <p:sp>
        <p:nvSpPr>
          <p:cNvPr id="119" name="TextBox 118"/>
          <p:cNvSpPr txBox="1"/>
          <p:nvPr/>
        </p:nvSpPr>
        <p:spPr>
          <a:xfrm>
            <a:off x="3026843" y="4192250"/>
            <a:ext cx="2154757" cy="1446550"/>
          </a:xfrm>
          <a:prstGeom prst="rect">
            <a:avLst/>
          </a:prstGeom>
          <a:noFill/>
        </p:spPr>
        <p:txBody>
          <a:bodyPr wrap="none" rtlCol="0">
            <a:spAutoFit/>
          </a:bodyPr>
          <a:lstStyle/>
          <a:p>
            <a:r>
              <a:rPr lang="en-US" sz="1100" i="1" dirty="0" smtClean="0"/>
              <a:t>10Y executed on 1/4/2015 </a:t>
            </a:r>
          </a:p>
          <a:p>
            <a:r>
              <a:rPr lang="en-US" sz="1100" i="1" dirty="0"/>
              <a:t>	</a:t>
            </a:r>
            <a:r>
              <a:rPr lang="en-US" sz="1100" i="1" dirty="0" smtClean="0"/>
              <a:t>matures 1/4/2025</a:t>
            </a:r>
          </a:p>
          <a:p>
            <a:r>
              <a:rPr lang="en-US" sz="1100" i="1" dirty="0" smtClean="0"/>
              <a:t>5 Y executed on 1/4/2020 </a:t>
            </a:r>
          </a:p>
          <a:p>
            <a:r>
              <a:rPr lang="en-US" sz="1100" i="1" dirty="0"/>
              <a:t>	</a:t>
            </a:r>
            <a:r>
              <a:rPr lang="en-US" sz="1100" i="1" dirty="0" smtClean="0"/>
              <a:t>matures 1/4/2025</a:t>
            </a:r>
          </a:p>
          <a:p>
            <a:r>
              <a:rPr lang="en-US" sz="1100" i="1" dirty="0" smtClean="0"/>
              <a:t>10Y </a:t>
            </a:r>
            <a:r>
              <a:rPr lang="en-US" sz="1100" i="1" dirty="0"/>
              <a:t>executed on </a:t>
            </a:r>
            <a:r>
              <a:rPr lang="en-US" sz="1100" i="1" dirty="0" smtClean="0"/>
              <a:t>1/4/2020 </a:t>
            </a:r>
            <a:endParaRPr lang="en-US" sz="1100" i="1" dirty="0"/>
          </a:p>
          <a:p>
            <a:r>
              <a:rPr lang="en-US" sz="1100" i="1" dirty="0"/>
              <a:t>	matures </a:t>
            </a:r>
            <a:r>
              <a:rPr lang="en-US" sz="1100" i="1" dirty="0" smtClean="0"/>
              <a:t>1/4/2030</a:t>
            </a:r>
            <a:endParaRPr lang="en-US" sz="1100" i="1" dirty="0"/>
          </a:p>
          <a:p>
            <a:r>
              <a:rPr lang="en-US" sz="1100" i="1" dirty="0" smtClean="0"/>
              <a:t>5 Y executed on 1/5/2020 </a:t>
            </a:r>
          </a:p>
          <a:p>
            <a:r>
              <a:rPr lang="en-US" sz="1100" i="1" dirty="0"/>
              <a:t>	</a:t>
            </a:r>
            <a:r>
              <a:rPr lang="en-US" sz="1100" i="1" dirty="0" smtClean="0"/>
              <a:t>matures 1/5/2025</a:t>
            </a:r>
            <a:endParaRPr lang="en-US" sz="1100" i="1" dirty="0"/>
          </a:p>
        </p:txBody>
      </p:sp>
      <p:sp>
        <p:nvSpPr>
          <p:cNvPr id="123" name="Oval 122"/>
          <p:cNvSpPr/>
          <p:nvPr/>
        </p:nvSpPr>
        <p:spPr>
          <a:xfrm>
            <a:off x="6066329" y="3466563"/>
            <a:ext cx="1295400" cy="2165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p:cNvCxnSpPr>
            <a:stCxn id="123" idx="2"/>
          </p:cNvCxnSpPr>
          <p:nvPr/>
        </p:nvCxnSpPr>
        <p:spPr>
          <a:xfrm flipH="1" flipV="1">
            <a:off x="4755055" y="1945510"/>
            <a:ext cx="1311274" cy="162934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876800" y="2377499"/>
            <a:ext cx="152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5266243" y="4495800"/>
            <a:ext cx="1685077" cy="369332"/>
          </a:xfrm>
          <a:prstGeom prst="rect">
            <a:avLst/>
          </a:prstGeom>
        </p:spPr>
        <p:txBody>
          <a:bodyPr wrap="none">
            <a:spAutoFit/>
          </a:bodyPr>
          <a:lstStyle/>
          <a:p>
            <a:r>
              <a:rPr lang="en-US" dirty="0" smtClean="0">
                <a:solidFill>
                  <a:schemeClr val="accent5">
                    <a:lumMod val="50000"/>
                  </a:schemeClr>
                </a:solidFill>
              </a:rPr>
              <a:t>RRRRRRRRRRRR</a:t>
            </a:r>
            <a:endParaRPr lang="en-US" dirty="0">
              <a:solidFill>
                <a:schemeClr val="accent5">
                  <a:lumMod val="50000"/>
                </a:schemeClr>
              </a:solidFill>
            </a:endParaRPr>
          </a:p>
        </p:txBody>
      </p:sp>
      <p:sp>
        <p:nvSpPr>
          <p:cNvPr id="132" name="Rectangle 131"/>
          <p:cNvSpPr/>
          <p:nvPr/>
        </p:nvSpPr>
        <p:spPr>
          <a:xfrm>
            <a:off x="7101945" y="4495800"/>
            <a:ext cx="1935145" cy="369332"/>
          </a:xfrm>
          <a:prstGeom prst="rect">
            <a:avLst/>
          </a:prstGeom>
        </p:spPr>
        <p:txBody>
          <a:bodyPr wrap="none">
            <a:spAutoFit/>
          </a:bodyPr>
          <a:lstStyle/>
          <a:p>
            <a:r>
              <a:rPr lang="en-US" dirty="0" smtClean="0">
                <a:solidFill>
                  <a:schemeClr val="accent5">
                    <a:lumMod val="50000"/>
                  </a:schemeClr>
                </a:solidFill>
              </a:rPr>
              <a:t>GGGGGGGGGGGG</a:t>
            </a:r>
            <a:endParaRPr lang="en-US" dirty="0">
              <a:solidFill>
                <a:schemeClr val="accent5">
                  <a:lumMod val="50000"/>
                </a:schemeClr>
              </a:solidFill>
            </a:endParaRPr>
          </a:p>
        </p:txBody>
      </p:sp>
      <p:sp>
        <p:nvSpPr>
          <p:cNvPr id="133" name="TextBox 132"/>
          <p:cNvSpPr txBox="1"/>
          <p:nvPr/>
        </p:nvSpPr>
        <p:spPr>
          <a:xfrm>
            <a:off x="533400" y="685800"/>
            <a:ext cx="3616928" cy="369332"/>
          </a:xfrm>
          <a:prstGeom prst="rect">
            <a:avLst/>
          </a:prstGeom>
          <a:noFill/>
        </p:spPr>
        <p:txBody>
          <a:bodyPr wrap="square" rtlCol="0">
            <a:spAutoFit/>
          </a:bodyPr>
          <a:lstStyle/>
          <a:p>
            <a:r>
              <a:rPr lang="en-US" i="1" dirty="0" smtClean="0"/>
              <a:t>Don’t panic! There’s not a test… yet!</a:t>
            </a:r>
            <a:endParaRPr lang="en-GB" i="1" dirty="0"/>
          </a:p>
        </p:txBody>
      </p:sp>
    </p:spTree>
    <p:extLst>
      <p:ext uri="{BB962C8B-B14F-4D97-AF65-F5344CB8AC3E}">
        <p14:creationId xmlns:p14="http://schemas.microsoft.com/office/powerpoint/2010/main" val="666002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334000"/>
          </a:xfrm>
        </p:spPr>
        <p:txBody>
          <a:bodyPr>
            <a:noAutofit/>
          </a:bodyPr>
          <a:lstStyle/>
          <a:p>
            <a:r>
              <a:rPr lang="en-US" sz="1200" dirty="0" smtClean="0"/>
              <a:t>Data </a:t>
            </a:r>
            <a:r>
              <a:rPr lang="en-US" sz="1200" dirty="0" smtClean="0">
                <a:solidFill>
                  <a:srgbClr val="00B050"/>
                </a:solidFill>
              </a:rPr>
              <a:t>Management </a:t>
            </a:r>
            <a:r>
              <a:rPr lang="en-US" sz="1200" dirty="0" smtClean="0"/>
              <a:t>and Quality</a:t>
            </a:r>
          </a:p>
          <a:p>
            <a:pPr lvl="1"/>
            <a:r>
              <a:rPr lang="en-US" sz="1100" dirty="0" smtClean="0"/>
              <a:t>Ability to properly associate different legacy identification systems based on different sets of metadata without individually mapping every dataset</a:t>
            </a:r>
          </a:p>
          <a:p>
            <a:pPr lvl="1"/>
            <a:r>
              <a:rPr lang="en-US" sz="1100" dirty="0" smtClean="0"/>
              <a:t>Provides methodology for aggregation of data across jurisdictions, silos, functional areas</a:t>
            </a:r>
          </a:p>
          <a:p>
            <a:pPr lvl="1"/>
            <a:r>
              <a:rPr lang="en-US" sz="1100" dirty="0" smtClean="0"/>
              <a:t>Provides methodology for ‘apples to apples’ comparison of financial instruments based on context</a:t>
            </a:r>
          </a:p>
          <a:p>
            <a:r>
              <a:rPr lang="en-US" sz="1200" dirty="0" smtClean="0"/>
              <a:t>System </a:t>
            </a:r>
            <a:r>
              <a:rPr lang="en-US" sz="1200" dirty="0" smtClean="0">
                <a:solidFill>
                  <a:srgbClr val="00B050"/>
                </a:solidFill>
              </a:rPr>
              <a:t>interoperability</a:t>
            </a:r>
          </a:p>
          <a:p>
            <a:pPr lvl="1"/>
            <a:r>
              <a:rPr lang="en-US" sz="1100" dirty="0" smtClean="0"/>
              <a:t>Enables integration of legacy systems to new development through use of metadata extensions without requiring data model changes in legacy systems or enforcing legacy models on new development</a:t>
            </a:r>
          </a:p>
          <a:p>
            <a:pPr lvl="1"/>
            <a:r>
              <a:rPr lang="en-US" sz="1100" dirty="0" smtClean="0"/>
              <a:t>Metadata management of multiple security masters within a single firm (see TABB Group Report; “Building a Framework for Innovation </a:t>
            </a:r>
            <a:r>
              <a:rPr lang="en-US" sz="1100" dirty="0"/>
              <a:t>and Interoperability” – May 8, 2017; http://tabbforum.com/opinions/standards-would-ease-market-data-pain-spur-innovation)</a:t>
            </a:r>
          </a:p>
          <a:p>
            <a:r>
              <a:rPr lang="en-US" sz="1200" dirty="0" smtClean="0">
                <a:solidFill>
                  <a:srgbClr val="00B050"/>
                </a:solidFill>
              </a:rPr>
              <a:t>Standards </a:t>
            </a:r>
            <a:r>
              <a:rPr lang="en-US" sz="1200" dirty="0" smtClean="0"/>
              <a:t>interoperability</a:t>
            </a:r>
          </a:p>
          <a:p>
            <a:pPr lvl="1"/>
            <a:r>
              <a:rPr lang="en-US" sz="1100" dirty="0" smtClean="0"/>
              <a:t>Can incorporate any data points within metadata, regardless of origin</a:t>
            </a:r>
          </a:p>
          <a:p>
            <a:pPr lvl="1"/>
            <a:r>
              <a:rPr lang="en-US" sz="1100" dirty="0" smtClean="0"/>
              <a:t>Can be utilized in ISO15022/ISO20022, FIX, FIBO, </a:t>
            </a:r>
            <a:r>
              <a:rPr lang="en-US" sz="1100" dirty="0" err="1" smtClean="0"/>
              <a:t>etc</a:t>
            </a:r>
            <a:endParaRPr lang="en-US" sz="1100" dirty="0" smtClean="0"/>
          </a:p>
          <a:p>
            <a:pPr lvl="1"/>
            <a:r>
              <a:rPr lang="en-US" sz="1100" dirty="0" smtClean="0"/>
              <a:t>standard and jurisdictionally independent</a:t>
            </a:r>
          </a:p>
          <a:p>
            <a:r>
              <a:rPr lang="en-US" sz="1200" dirty="0" smtClean="0"/>
              <a:t>Quickly </a:t>
            </a:r>
            <a:r>
              <a:rPr lang="en-US" sz="1200" dirty="0" smtClean="0">
                <a:solidFill>
                  <a:srgbClr val="00B050"/>
                </a:solidFill>
              </a:rPr>
              <a:t>adapt </a:t>
            </a:r>
            <a:r>
              <a:rPr lang="en-US" sz="1200" dirty="0" smtClean="0"/>
              <a:t>to market changes via metadata extensions without need to update the standard</a:t>
            </a:r>
          </a:p>
          <a:p>
            <a:r>
              <a:rPr lang="en-US" sz="1200" dirty="0" smtClean="0"/>
              <a:t>Based in </a:t>
            </a:r>
            <a:r>
              <a:rPr lang="en-US" sz="1200" dirty="0" smtClean="0">
                <a:solidFill>
                  <a:srgbClr val="00B050"/>
                </a:solidFill>
              </a:rPr>
              <a:t>Open Data</a:t>
            </a:r>
          </a:p>
          <a:p>
            <a:pPr lvl="1"/>
            <a:r>
              <a:rPr lang="en-US" sz="1100" dirty="0" smtClean="0"/>
              <a:t>Freely available, no direct cost recovery on identifier and primary related metadata or services to access that data </a:t>
            </a:r>
          </a:p>
          <a:p>
            <a:pPr lvl="1"/>
            <a:r>
              <a:rPr lang="en-US" sz="1100" dirty="0" smtClean="0"/>
              <a:t>Expectation that data is output of normal course of business for a provider, but allows for value-add services as long as core data is available separately and remains open</a:t>
            </a:r>
          </a:p>
          <a:p>
            <a:pPr lvl="1"/>
            <a:r>
              <a:rPr lang="en-US" sz="1100" dirty="0" smtClean="0"/>
              <a:t>Provide Regulators a non-fee liable methodology for collecting financial instrument related data</a:t>
            </a:r>
          </a:p>
          <a:p>
            <a:r>
              <a:rPr lang="en-US" sz="1200" dirty="0" smtClean="0"/>
              <a:t>Open </a:t>
            </a:r>
            <a:r>
              <a:rPr lang="en-US" sz="1200" dirty="0" smtClean="0">
                <a:solidFill>
                  <a:srgbClr val="00B050"/>
                </a:solidFill>
              </a:rPr>
              <a:t>governance </a:t>
            </a:r>
            <a:r>
              <a:rPr lang="en-US" sz="1200" dirty="0" smtClean="0"/>
              <a:t>framework</a:t>
            </a:r>
          </a:p>
          <a:p>
            <a:pPr lvl="1"/>
            <a:r>
              <a:rPr lang="en-US" sz="1100" dirty="0" smtClean="0"/>
              <a:t>Any firm can seek to become a Certified Provider (akin to an LOU in the GLEIF model</a:t>
            </a:r>
            <a:r>
              <a:rPr lang="en-US" sz="1100" dirty="0" smtClean="0"/>
              <a:t>), OMG open membership</a:t>
            </a:r>
            <a:endParaRPr lang="en-US" sz="1100" dirty="0" smtClean="0"/>
          </a:p>
          <a:p>
            <a:pPr lvl="1"/>
            <a:r>
              <a:rPr lang="en-US" sz="1100" dirty="0" smtClean="0"/>
              <a:t>Especially relevant for ‘specialists’ in specific, more esoteric asset types (such as commodities)</a:t>
            </a:r>
          </a:p>
          <a:p>
            <a:r>
              <a:rPr lang="en-US" sz="1200" dirty="0"/>
              <a:t>Adoption and maturity</a:t>
            </a:r>
          </a:p>
          <a:p>
            <a:pPr lvl="1"/>
            <a:r>
              <a:rPr lang="en-US" sz="1100" dirty="0"/>
              <a:t>Included by 137 data vendors worldwide, but with varying levels of support/promotion</a:t>
            </a:r>
          </a:p>
          <a:p>
            <a:pPr lvl="1"/>
            <a:r>
              <a:rPr lang="en-US" sz="1100" dirty="0"/>
              <a:t>Over 400 non-Bloomberg financial firms have adopted and use to varying levels, in addition to direct Bloomberg clients</a:t>
            </a:r>
          </a:p>
          <a:p>
            <a:endParaRPr lang="en-US" sz="1200" dirty="0"/>
          </a:p>
        </p:txBody>
      </p:sp>
      <p:sp>
        <p:nvSpPr>
          <p:cNvPr id="4" name="Title 1"/>
          <p:cNvSpPr>
            <a:spLocks noGrp="1"/>
          </p:cNvSpPr>
          <p:nvPr>
            <p:ph type="title"/>
          </p:nvPr>
        </p:nvSpPr>
        <p:spPr>
          <a:xfrm>
            <a:off x="457200" y="274638"/>
            <a:ext cx="8229600" cy="1143000"/>
          </a:xfrm>
        </p:spPr>
        <p:txBody>
          <a:bodyPr>
            <a:noAutofit/>
          </a:bodyPr>
          <a:lstStyle/>
          <a:p>
            <a:r>
              <a:rPr lang="en-US" dirty="0" smtClean="0"/>
              <a:t>Regulatory and Industry Benefits</a:t>
            </a:r>
            <a:endParaRPr lang="en-US" dirty="0"/>
          </a:p>
        </p:txBody>
      </p:sp>
    </p:spTree>
    <p:extLst>
      <p:ext uri="{BB962C8B-B14F-4D97-AF65-F5344CB8AC3E}">
        <p14:creationId xmlns:p14="http://schemas.microsoft.com/office/powerpoint/2010/main" val="667231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03238"/>
          </a:xfrm>
        </p:spPr>
        <p:txBody>
          <a:bodyPr>
            <a:normAutofit fontScale="90000"/>
          </a:bodyPr>
          <a:lstStyle/>
          <a:p>
            <a:r>
              <a:rPr lang="en-US" dirty="0" smtClean="0"/>
              <a:t>Challenges</a:t>
            </a:r>
            <a:endParaRPr lang="en-US" dirty="0"/>
          </a:p>
        </p:txBody>
      </p:sp>
      <p:sp>
        <p:nvSpPr>
          <p:cNvPr id="3" name="Content Placeholder 2"/>
          <p:cNvSpPr>
            <a:spLocks noGrp="1"/>
          </p:cNvSpPr>
          <p:nvPr>
            <p:ph idx="1"/>
          </p:nvPr>
        </p:nvSpPr>
        <p:spPr>
          <a:xfrm>
            <a:off x="381000" y="990600"/>
            <a:ext cx="8610600" cy="5410200"/>
          </a:xfrm>
        </p:spPr>
        <p:txBody>
          <a:bodyPr>
            <a:noAutofit/>
          </a:bodyPr>
          <a:lstStyle/>
          <a:p>
            <a:r>
              <a:rPr lang="en-US" sz="1600" b="1" dirty="0">
                <a:solidFill>
                  <a:srgbClr val="FF0000"/>
                </a:solidFill>
              </a:rPr>
              <a:t>Data, as a discipline, is still ‘young’</a:t>
            </a:r>
          </a:p>
          <a:p>
            <a:pPr lvl="1"/>
            <a:r>
              <a:rPr lang="en-US" sz="1400" dirty="0"/>
              <a:t>Lack of expertise throughout the industry, especially in decision-making roles</a:t>
            </a:r>
          </a:p>
          <a:p>
            <a:pPr lvl="1"/>
            <a:r>
              <a:rPr lang="en-US" sz="1400" dirty="0"/>
              <a:t>Embedded legacy solutions, methods and decision making</a:t>
            </a:r>
          </a:p>
          <a:p>
            <a:r>
              <a:rPr lang="en-US" sz="1600" b="1" dirty="0" smtClean="0">
                <a:solidFill>
                  <a:srgbClr val="FF0000"/>
                </a:solidFill>
              </a:rPr>
              <a:t>Misperceptions</a:t>
            </a:r>
          </a:p>
          <a:p>
            <a:pPr lvl="1"/>
            <a:r>
              <a:rPr lang="en-US" sz="1400" dirty="0" smtClean="0"/>
              <a:t>FIGI viewed as an ‘identifier’ versus framework (</a:t>
            </a:r>
            <a:r>
              <a:rPr lang="en-US" sz="1400" i="1" dirty="0" smtClean="0"/>
              <a:t>related to above issue about data expertise</a:t>
            </a:r>
            <a:r>
              <a:rPr lang="en-US" sz="1400" dirty="0" smtClean="0"/>
              <a:t>)</a:t>
            </a:r>
          </a:p>
          <a:p>
            <a:pPr lvl="1"/>
            <a:r>
              <a:rPr lang="en-US" sz="1400" dirty="0" smtClean="0"/>
              <a:t>Some data vendors view FIGI as a ‘competitive’ product and actively market against its use</a:t>
            </a:r>
          </a:p>
          <a:p>
            <a:pPr lvl="2"/>
            <a:r>
              <a:rPr lang="en-US" sz="1200" dirty="0" smtClean="0"/>
              <a:t>Some view as ‘Bloomberg’ solution, versus ‘OMG standard’</a:t>
            </a:r>
          </a:p>
          <a:p>
            <a:pPr lvl="2"/>
            <a:r>
              <a:rPr lang="en-US" sz="1200" dirty="0" smtClean="0"/>
              <a:t>Encountered resistance within ISO process, chiefly from representatives from institutions that issue identifiers</a:t>
            </a:r>
          </a:p>
          <a:p>
            <a:pPr lvl="2"/>
            <a:r>
              <a:rPr lang="en-US" sz="1200" dirty="0" smtClean="0"/>
              <a:t>Also some USA/European politics at play</a:t>
            </a:r>
          </a:p>
          <a:p>
            <a:r>
              <a:rPr lang="en-US" sz="1600" b="1" dirty="0" smtClean="0">
                <a:solidFill>
                  <a:srgbClr val="FF0000"/>
                </a:solidFill>
              </a:rPr>
              <a:t>Regulatory </a:t>
            </a:r>
            <a:r>
              <a:rPr lang="en-US" sz="1600" b="1" dirty="0" smtClean="0">
                <a:solidFill>
                  <a:srgbClr val="FF0000"/>
                </a:solidFill>
              </a:rPr>
              <a:t>inclusion</a:t>
            </a:r>
          </a:p>
          <a:p>
            <a:pPr lvl="1"/>
            <a:r>
              <a:rPr lang="en-US" sz="1400" dirty="0" smtClean="0"/>
              <a:t>Benefit to be included in regulation, but wish to avoid “mandates” for use</a:t>
            </a:r>
          </a:p>
          <a:p>
            <a:pPr lvl="1"/>
            <a:r>
              <a:rPr lang="en-US" sz="1400" dirty="0" smtClean="0"/>
              <a:t>USA-based Regulators have been clear about desire to avoid mandates; how to encourage adoption</a:t>
            </a:r>
            <a:r>
              <a:rPr lang="en-US" sz="1400" dirty="0" smtClean="0"/>
              <a:t>?</a:t>
            </a:r>
            <a:r>
              <a:rPr lang="en-US" sz="1400" dirty="0"/>
              <a:t> </a:t>
            </a:r>
            <a:endParaRPr lang="en-US" sz="1400" dirty="0" smtClean="0"/>
          </a:p>
          <a:p>
            <a:pPr lvl="1"/>
            <a:r>
              <a:rPr lang="en-US" sz="1400" dirty="0" smtClean="0"/>
              <a:t>Differing </a:t>
            </a:r>
            <a:r>
              <a:rPr lang="en-US" sz="1400" dirty="0"/>
              <a:t>views on ‘standards organization’</a:t>
            </a:r>
          </a:p>
          <a:p>
            <a:pPr lvl="2"/>
            <a:r>
              <a:rPr lang="en-US" sz="1000" dirty="0"/>
              <a:t>Object Management Group is well known, but mainly in specific circles (akin to IEEE or W3C) vs an organization like ISO</a:t>
            </a:r>
          </a:p>
          <a:p>
            <a:pPr lvl="2"/>
            <a:r>
              <a:rPr lang="en-US" sz="1000" dirty="0"/>
              <a:t>Financial Services Regulators are not as well versed in standards organizations other than ISO</a:t>
            </a:r>
          </a:p>
          <a:p>
            <a:pPr lvl="1"/>
            <a:endParaRPr lang="en-US" sz="1400" dirty="0" smtClean="0"/>
          </a:p>
          <a:p>
            <a:r>
              <a:rPr lang="en-US" sz="1600" b="1" dirty="0" smtClean="0">
                <a:solidFill>
                  <a:srgbClr val="FF0000"/>
                </a:solidFill>
              </a:rPr>
              <a:t>Certified Providers </a:t>
            </a:r>
            <a:r>
              <a:rPr lang="en-US" sz="1600" dirty="0" smtClean="0"/>
              <a:t>and gaps in coverage (non-covered assets and more granular ‘children’)</a:t>
            </a:r>
          </a:p>
          <a:p>
            <a:pPr lvl="1"/>
            <a:r>
              <a:rPr lang="en-US" sz="1400" dirty="0" smtClean="0"/>
              <a:t>Primary data sources (exchanges, </a:t>
            </a:r>
            <a:r>
              <a:rPr lang="en-US" sz="1400" dirty="0" err="1" smtClean="0"/>
              <a:t>etc</a:t>
            </a:r>
            <a:r>
              <a:rPr lang="en-US" sz="1400" dirty="0" smtClean="0"/>
              <a:t>) so far have preferred to send data and receive back FIGI vs becoming Certified Provider themselves</a:t>
            </a:r>
          </a:p>
          <a:p>
            <a:pPr lvl="1"/>
            <a:r>
              <a:rPr lang="en-US" sz="1400" dirty="0" smtClean="0"/>
              <a:t>There are gaps in coverage and jurisdictional nuance without more CP’s with ‘specialist’ knowledge</a:t>
            </a:r>
            <a:endParaRPr lang="en-US" sz="1600" dirty="0"/>
          </a:p>
        </p:txBody>
      </p:sp>
    </p:spTree>
    <p:extLst>
      <p:ext uri="{BB962C8B-B14F-4D97-AF65-F5344CB8AC3E}">
        <p14:creationId xmlns:p14="http://schemas.microsoft.com/office/powerpoint/2010/main" val="109937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Global, cross-jurisdictional, cross-functional view</a:t>
            </a:r>
          </a:p>
          <a:p>
            <a:r>
              <a:rPr lang="en-US" dirty="0" smtClean="0"/>
              <a:t>Multiple identifiers exist for a single financial instrument and differ based on;</a:t>
            </a:r>
          </a:p>
          <a:p>
            <a:pPr lvl="1"/>
            <a:r>
              <a:rPr lang="en-US" dirty="0" smtClean="0"/>
              <a:t>Asset type</a:t>
            </a:r>
          </a:p>
          <a:p>
            <a:pPr lvl="1"/>
            <a:r>
              <a:rPr lang="en-US" dirty="0" smtClean="0"/>
              <a:t>Legacy embeddedness</a:t>
            </a:r>
          </a:p>
          <a:p>
            <a:pPr lvl="1"/>
            <a:r>
              <a:rPr lang="en-US" dirty="0" smtClean="0"/>
              <a:t>Exchange/Venue</a:t>
            </a:r>
          </a:p>
          <a:p>
            <a:pPr lvl="1"/>
            <a:r>
              <a:rPr lang="en-US" dirty="0" smtClean="0"/>
              <a:t>Vendor</a:t>
            </a:r>
          </a:p>
          <a:p>
            <a:pPr lvl="1"/>
            <a:r>
              <a:rPr lang="en-US" dirty="0" smtClean="0"/>
              <a:t>Market / jurisdiction</a:t>
            </a:r>
            <a:endParaRPr lang="en-US" dirty="0"/>
          </a:p>
          <a:p>
            <a:pPr lvl="1"/>
            <a:r>
              <a:rPr lang="en-US" dirty="0" smtClean="0"/>
              <a:t>Functional </a:t>
            </a:r>
            <a:r>
              <a:rPr lang="en-US" dirty="0"/>
              <a:t>use (front/mid/back office</a:t>
            </a:r>
            <a:r>
              <a:rPr lang="en-US" dirty="0" smtClean="0"/>
              <a:t>)</a:t>
            </a:r>
            <a:endParaRPr lang="en-US" dirty="0"/>
          </a:p>
          <a:p>
            <a:pPr lvl="1"/>
            <a:r>
              <a:rPr lang="en-US" dirty="0" smtClean="0"/>
              <a:t>….and so on, most on organic generation/growth</a:t>
            </a:r>
            <a:endParaRPr lang="en-US" dirty="0"/>
          </a:p>
        </p:txBody>
      </p:sp>
    </p:spTree>
    <p:extLst>
      <p:ext uri="{BB962C8B-B14F-4D97-AF65-F5344CB8AC3E}">
        <p14:creationId xmlns:p14="http://schemas.microsoft.com/office/powerpoint/2010/main" val="74323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 SPRING collaboration</a:t>
            </a:r>
            <a:endParaRPr lang="en-US" dirty="0"/>
          </a:p>
        </p:txBody>
      </p:sp>
      <p:sp>
        <p:nvSpPr>
          <p:cNvPr id="3" name="Content Placeholder 2"/>
          <p:cNvSpPr>
            <a:spLocks noGrp="1"/>
          </p:cNvSpPr>
          <p:nvPr>
            <p:ph idx="1"/>
          </p:nvPr>
        </p:nvSpPr>
        <p:spPr>
          <a:xfrm>
            <a:off x="381000" y="1295400"/>
            <a:ext cx="8610600" cy="5334000"/>
          </a:xfrm>
        </p:spPr>
        <p:txBody>
          <a:bodyPr>
            <a:normAutofit fontScale="92500" lnSpcReduction="10000"/>
          </a:bodyPr>
          <a:lstStyle/>
          <a:p>
            <a:r>
              <a:rPr lang="en-US" dirty="0" smtClean="0"/>
              <a:t>Support and input from both standards organizations</a:t>
            </a:r>
          </a:p>
          <a:p>
            <a:r>
              <a:rPr lang="en-US" dirty="0" smtClean="0"/>
              <a:t>Agreement on use, approach, and enhancements can feed into Object Management Group and encourage wider use</a:t>
            </a:r>
          </a:p>
          <a:p>
            <a:r>
              <a:rPr lang="en-US" dirty="0" smtClean="0"/>
              <a:t>Use within country infrastructures alongside legacy methodologies can help ease extra-jurisdictional data management and reconciliation (low-hanging fruit, </a:t>
            </a:r>
            <a:r>
              <a:rPr lang="en-US" dirty="0" err="1" smtClean="0"/>
              <a:t>PoC</a:t>
            </a:r>
            <a:r>
              <a:rPr lang="en-US" dirty="0" smtClean="0"/>
              <a:t>)</a:t>
            </a:r>
          </a:p>
          <a:p>
            <a:r>
              <a:rPr lang="en-US" dirty="0" smtClean="0"/>
              <a:t>Re-introduce to </a:t>
            </a:r>
            <a:r>
              <a:rPr lang="en-US" dirty="0" smtClean="0"/>
              <a:t>ISO, </a:t>
            </a:r>
            <a:r>
              <a:rPr lang="en-US" dirty="0" smtClean="0"/>
              <a:t>if value found in national </a:t>
            </a:r>
            <a:r>
              <a:rPr lang="en-US" dirty="0" err="1" smtClean="0"/>
              <a:t>PoC</a:t>
            </a:r>
            <a:r>
              <a:rPr lang="en-US" dirty="0" smtClean="0"/>
              <a:t> </a:t>
            </a:r>
            <a:r>
              <a:rPr lang="en-US" dirty="0"/>
              <a:t>analysis  (currently proposing a Study Group </a:t>
            </a:r>
            <a:r>
              <a:rPr lang="en-US" dirty="0" smtClean="0"/>
              <a:t>in TC68/SC8 to </a:t>
            </a:r>
            <a:r>
              <a:rPr lang="en-US" dirty="0"/>
              <a:t>address ‘overlapping’ questions)</a:t>
            </a:r>
            <a:endParaRPr lang="en-US" dirty="0" smtClean="0"/>
          </a:p>
          <a:p>
            <a:pPr lvl="1"/>
            <a:endParaRPr lang="en-US" dirty="0" smtClean="0"/>
          </a:p>
          <a:p>
            <a:endParaRPr lang="en-US" dirty="0"/>
          </a:p>
        </p:txBody>
      </p:sp>
    </p:spTree>
    <p:extLst>
      <p:ext uri="{BB962C8B-B14F-4D97-AF65-F5344CB8AC3E}">
        <p14:creationId xmlns:p14="http://schemas.microsoft.com/office/powerpoint/2010/main" val="211687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3" name="Group 172"/>
          <p:cNvGrpSpPr/>
          <p:nvPr/>
        </p:nvGrpSpPr>
        <p:grpSpPr>
          <a:xfrm>
            <a:off x="-76200" y="3581400"/>
            <a:ext cx="1306830" cy="576158"/>
            <a:chOff x="44026" y="3489560"/>
            <a:chExt cx="1306830" cy="576158"/>
          </a:xfrm>
        </p:grpSpPr>
        <p:sp>
          <p:nvSpPr>
            <p:cNvPr id="174" name="Can 173"/>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TextBox 174"/>
            <p:cNvSpPr txBox="1"/>
            <p:nvPr/>
          </p:nvSpPr>
          <p:spPr>
            <a:xfrm>
              <a:off x="44026" y="3612041"/>
              <a:ext cx="1306830" cy="253916"/>
            </a:xfrm>
            <a:prstGeom prst="rect">
              <a:avLst/>
            </a:prstGeom>
            <a:noFill/>
          </p:spPr>
          <p:txBody>
            <a:bodyPr wrap="square" rtlCol="0">
              <a:spAutoFit/>
            </a:bodyPr>
            <a:lstStyle/>
            <a:p>
              <a:pPr algn="ctr"/>
              <a:endParaRPr lang="en-GB" sz="1050" dirty="0"/>
            </a:p>
          </p:txBody>
        </p:sp>
      </p:grpSp>
      <p:grpSp>
        <p:nvGrpSpPr>
          <p:cNvPr id="170" name="Group 169"/>
          <p:cNvGrpSpPr/>
          <p:nvPr/>
        </p:nvGrpSpPr>
        <p:grpSpPr>
          <a:xfrm>
            <a:off x="-11430" y="3538642"/>
            <a:ext cx="1306830" cy="576158"/>
            <a:chOff x="44026" y="3489560"/>
            <a:chExt cx="1306830" cy="576158"/>
          </a:xfrm>
        </p:grpSpPr>
        <p:sp>
          <p:nvSpPr>
            <p:cNvPr id="171" name="Can 170"/>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TextBox 171"/>
            <p:cNvSpPr txBox="1"/>
            <p:nvPr/>
          </p:nvSpPr>
          <p:spPr>
            <a:xfrm>
              <a:off x="44026" y="3612041"/>
              <a:ext cx="1306830" cy="253916"/>
            </a:xfrm>
            <a:prstGeom prst="rect">
              <a:avLst/>
            </a:prstGeom>
            <a:noFill/>
          </p:spPr>
          <p:txBody>
            <a:bodyPr wrap="square" rtlCol="0">
              <a:spAutoFit/>
            </a:bodyPr>
            <a:lstStyle/>
            <a:p>
              <a:pPr algn="ctr"/>
              <a:endParaRPr lang="en-GB" sz="1050" dirty="0"/>
            </a:p>
          </p:txBody>
        </p:sp>
      </p:grpSp>
      <p:grpSp>
        <p:nvGrpSpPr>
          <p:cNvPr id="167" name="Group 166"/>
          <p:cNvGrpSpPr/>
          <p:nvPr/>
        </p:nvGrpSpPr>
        <p:grpSpPr>
          <a:xfrm>
            <a:off x="7744309" y="3730181"/>
            <a:ext cx="1306830" cy="576158"/>
            <a:chOff x="7492812" y="3468401"/>
            <a:chExt cx="1306830" cy="576158"/>
          </a:xfrm>
        </p:grpSpPr>
        <p:sp>
          <p:nvSpPr>
            <p:cNvPr id="168" name="Can 167"/>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TextBox 168"/>
            <p:cNvSpPr txBox="1"/>
            <p:nvPr/>
          </p:nvSpPr>
          <p:spPr>
            <a:xfrm>
              <a:off x="7492812" y="3617903"/>
              <a:ext cx="1306830" cy="253916"/>
            </a:xfrm>
            <a:prstGeom prst="rect">
              <a:avLst/>
            </a:prstGeom>
            <a:noFill/>
          </p:spPr>
          <p:txBody>
            <a:bodyPr wrap="square" rtlCol="0">
              <a:spAutoFit/>
            </a:bodyPr>
            <a:lstStyle/>
            <a:p>
              <a:pPr algn="ctr"/>
              <a:endParaRPr lang="en-GB" sz="1050" dirty="0"/>
            </a:p>
          </p:txBody>
        </p:sp>
      </p:grpSp>
      <p:grpSp>
        <p:nvGrpSpPr>
          <p:cNvPr id="164" name="Group 163"/>
          <p:cNvGrpSpPr/>
          <p:nvPr/>
        </p:nvGrpSpPr>
        <p:grpSpPr>
          <a:xfrm>
            <a:off x="7684770" y="3657600"/>
            <a:ext cx="1306830" cy="576158"/>
            <a:chOff x="7492812" y="3468401"/>
            <a:chExt cx="1306830" cy="576158"/>
          </a:xfrm>
        </p:grpSpPr>
        <p:sp>
          <p:nvSpPr>
            <p:cNvPr id="165" name="Can 164"/>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TextBox 165"/>
            <p:cNvSpPr txBox="1"/>
            <p:nvPr/>
          </p:nvSpPr>
          <p:spPr>
            <a:xfrm>
              <a:off x="7492812" y="3617903"/>
              <a:ext cx="1306830" cy="253916"/>
            </a:xfrm>
            <a:prstGeom prst="rect">
              <a:avLst/>
            </a:prstGeom>
            <a:noFill/>
          </p:spPr>
          <p:txBody>
            <a:bodyPr wrap="square" rtlCol="0">
              <a:spAutoFit/>
            </a:bodyPr>
            <a:lstStyle/>
            <a:p>
              <a:pPr algn="ctr"/>
              <a:endParaRPr lang="en-GB" sz="1050" dirty="0"/>
            </a:p>
          </p:txBody>
        </p:sp>
      </p:grpSp>
      <p:grpSp>
        <p:nvGrpSpPr>
          <p:cNvPr id="161" name="Group 160"/>
          <p:cNvGrpSpPr/>
          <p:nvPr/>
        </p:nvGrpSpPr>
        <p:grpSpPr>
          <a:xfrm>
            <a:off x="7608570" y="3614842"/>
            <a:ext cx="1306830" cy="576158"/>
            <a:chOff x="7492812" y="3468401"/>
            <a:chExt cx="1306830" cy="576158"/>
          </a:xfrm>
        </p:grpSpPr>
        <p:sp>
          <p:nvSpPr>
            <p:cNvPr id="162" name="Can 161"/>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TextBox 162"/>
            <p:cNvSpPr txBox="1"/>
            <p:nvPr/>
          </p:nvSpPr>
          <p:spPr>
            <a:xfrm>
              <a:off x="7492812" y="3617903"/>
              <a:ext cx="1306830" cy="253916"/>
            </a:xfrm>
            <a:prstGeom prst="rect">
              <a:avLst/>
            </a:prstGeom>
            <a:noFill/>
          </p:spPr>
          <p:txBody>
            <a:bodyPr wrap="square" rtlCol="0">
              <a:spAutoFit/>
            </a:bodyPr>
            <a:lstStyle/>
            <a:p>
              <a:pPr algn="ctr"/>
              <a:endParaRPr lang="en-GB" sz="1050" dirty="0"/>
            </a:p>
          </p:txBody>
        </p:sp>
      </p:grpSp>
      <p:grpSp>
        <p:nvGrpSpPr>
          <p:cNvPr id="158" name="Group 157"/>
          <p:cNvGrpSpPr/>
          <p:nvPr/>
        </p:nvGrpSpPr>
        <p:grpSpPr>
          <a:xfrm>
            <a:off x="7543800" y="3538642"/>
            <a:ext cx="1306830" cy="576158"/>
            <a:chOff x="7492812" y="3468401"/>
            <a:chExt cx="1306830" cy="576158"/>
          </a:xfrm>
        </p:grpSpPr>
        <p:sp>
          <p:nvSpPr>
            <p:cNvPr id="159" name="Can 158"/>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TextBox 159"/>
            <p:cNvSpPr txBox="1"/>
            <p:nvPr/>
          </p:nvSpPr>
          <p:spPr>
            <a:xfrm>
              <a:off x="7492812" y="3617903"/>
              <a:ext cx="1306830" cy="253916"/>
            </a:xfrm>
            <a:prstGeom prst="rect">
              <a:avLst/>
            </a:prstGeom>
            <a:noFill/>
          </p:spPr>
          <p:txBody>
            <a:bodyPr wrap="square" rtlCol="0">
              <a:spAutoFit/>
            </a:bodyPr>
            <a:lstStyle/>
            <a:p>
              <a:pPr algn="ctr"/>
              <a:endParaRPr lang="en-GB" sz="1050" dirty="0"/>
            </a:p>
          </p:txBody>
        </p:sp>
      </p:grpSp>
      <p:grpSp>
        <p:nvGrpSpPr>
          <p:cNvPr id="48" name="Group 47"/>
          <p:cNvGrpSpPr/>
          <p:nvPr/>
        </p:nvGrpSpPr>
        <p:grpSpPr>
          <a:xfrm>
            <a:off x="1058176" y="3069169"/>
            <a:ext cx="1302548" cy="1165438"/>
            <a:chOff x="1058176" y="3069169"/>
            <a:chExt cx="1302548" cy="1165438"/>
          </a:xfrm>
          <a:solidFill>
            <a:srgbClr val="7030A0"/>
          </a:solidFill>
        </p:grpSpPr>
        <p:pic>
          <p:nvPicPr>
            <p:cNvPr id="23" name="Picture 4" descr="Image result for B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grpFill/>
            <a:extLst>
              <a:ext uri="{909E8E84-426E-40DD-AFC4-6F175D3DCCD1}">
                <a14:hiddenFill xmlns:a14="http://schemas.microsoft.com/office/drawing/2010/main">
                  <a:solidFill>
                    <a:srgbClr val="FFFFFF"/>
                  </a:solidFill>
                </a14:hiddenFill>
              </a:ext>
            </a:extLst>
          </p:spPr>
        </p:pic>
        <p:sp>
          <p:nvSpPr>
            <p:cNvPr id="47" name="TextBox 46"/>
            <p:cNvSpPr txBox="1"/>
            <p:nvPr/>
          </p:nvSpPr>
          <p:spPr>
            <a:xfrm>
              <a:off x="1564050" y="3810644"/>
              <a:ext cx="290800" cy="276999"/>
            </a:xfrm>
            <a:prstGeom prst="rect">
              <a:avLst/>
            </a:prstGeom>
            <a:grpFill/>
          </p:spPr>
          <p:txBody>
            <a:bodyPr wrap="square" rtlCol="0">
              <a:spAutoFit/>
            </a:bodyPr>
            <a:lstStyle/>
            <a:p>
              <a:r>
                <a:rPr lang="en-US" sz="1200" b="1" dirty="0"/>
                <a:t>A</a:t>
              </a:r>
              <a:endParaRPr lang="en-GB" sz="1200" b="1" dirty="0"/>
            </a:p>
          </p:txBody>
        </p:sp>
      </p:grpSp>
      <p:grpSp>
        <p:nvGrpSpPr>
          <p:cNvPr id="49" name="Group 48"/>
          <p:cNvGrpSpPr/>
          <p:nvPr/>
        </p:nvGrpSpPr>
        <p:grpSpPr>
          <a:xfrm>
            <a:off x="6392308" y="3033027"/>
            <a:ext cx="1302548" cy="1165438"/>
            <a:chOff x="6392308" y="3033027"/>
            <a:chExt cx="1302548" cy="1165438"/>
          </a:xfrm>
          <a:solidFill>
            <a:schemeClr val="accent6">
              <a:lumMod val="75000"/>
            </a:schemeClr>
          </a:solidFill>
        </p:grpSpPr>
        <p:pic>
          <p:nvPicPr>
            <p:cNvPr id="32" name="Picture 4" descr="Image result for B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grp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6900889" y="3777639"/>
              <a:ext cx="290800" cy="276999"/>
            </a:xfrm>
            <a:prstGeom prst="rect">
              <a:avLst/>
            </a:prstGeom>
            <a:grpFill/>
          </p:spPr>
          <p:txBody>
            <a:bodyPr wrap="square" rtlCol="0">
              <a:spAutoFit/>
            </a:bodyPr>
            <a:lstStyle/>
            <a:p>
              <a:r>
                <a:rPr lang="en-US" sz="1200" b="1" dirty="0" smtClean="0"/>
                <a:t>B</a:t>
              </a:r>
              <a:endParaRPr lang="en-GB" sz="1200" b="1" dirty="0"/>
            </a:p>
          </p:txBody>
        </p:sp>
      </p:grpSp>
      <p:sp>
        <p:nvSpPr>
          <p:cNvPr id="2" name="Title 1"/>
          <p:cNvSpPr>
            <a:spLocks noGrp="1"/>
          </p:cNvSpPr>
          <p:nvPr>
            <p:ph type="title"/>
          </p:nvPr>
        </p:nvSpPr>
        <p:spPr>
          <a:xfrm>
            <a:off x="457200" y="304800"/>
            <a:ext cx="8229600" cy="898471"/>
          </a:xfrm>
        </p:spPr>
        <p:txBody>
          <a:bodyPr>
            <a:noAutofit/>
          </a:bodyPr>
          <a:lstStyle/>
          <a:p>
            <a:r>
              <a:rPr lang="en-US" dirty="0" smtClean="0"/>
              <a:t>data interchange complexity</a:t>
            </a:r>
            <a:endParaRPr lang="en-US" dirty="0"/>
          </a:p>
        </p:txBody>
      </p:sp>
      <p:sp>
        <p:nvSpPr>
          <p:cNvPr id="3" name="Slide Number Placeholder 2"/>
          <p:cNvSpPr>
            <a:spLocks noGrp="1"/>
          </p:cNvSpPr>
          <p:nvPr>
            <p:ph type="sldNum" sz="quarter" idx="10"/>
          </p:nvPr>
        </p:nvSpPr>
        <p:spPr/>
        <p:txBody>
          <a:bodyPr/>
          <a:lstStyle/>
          <a:p>
            <a:fld id="{B383C57C-80DA-45D5-BFE5-7583B8192761}" type="slidenum">
              <a:rPr lang="en-US" smtClean="0"/>
              <a:pPr/>
              <a:t>3</a:t>
            </a:fld>
            <a:endParaRPr lang="en-US" dirty="0"/>
          </a:p>
        </p:txBody>
      </p:sp>
      <p:sp>
        <p:nvSpPr>
          <p:cNvPr id="10" name="AutoShape 2" descr="Image result for BAN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6" descr="Image result for stock exchange clip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7" descr="Image result for ledger clipar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12" name="Group 111"/>
          <p:cNvGrpSpPr/>
          <p:nvPr/>
        </p:nvGrpSpPr>
        <p:grpSpPr>
          <a:xfrm>
            <a:off x="3346450" y="1666931"/>
            <a:ext cx="1734603" cy="1160724"/>
            <a:chOff x="3346450" y="1666931"/>
            <a:chExt cx="1734603" cy="1160724"/>
          </a:xfrm>
        </p:grpSpPr>
        <p:pic>
          <p:nvPicPr>
            <p:cNvPr id="1037" name="Picture 13" descr="Image result for stock exchan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p:cNvGrpSpPr/>
            <p:nvPr/>
          </p:nvGrpSpPr>
          <p:grpSpPr>
            <a:xfrm>
              <a:off x="4017640" y="2245148"/>
              <a:ext cx="1063413" cy="582507"/>
              <a:chOff x="4017640" y="2245148"/>
              <a:chExt cx="1063413" cy="582507"/>
            </a:xfrm>
          </p:grpSpPr>
          <p:sp>
            <p:nvSpPr>
              <p:cNvPr id="5" name="Can 4"/>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4146759" y="2380683"/>
                <a:ext cx="812800" cy="430887"/>
              </a:xfrm>
              <a:prstGeom prst="rect">
                <a:avLst/>
              </a:prstGeom>
              <a:noFill/>
            </p:spPr>
            <p:txBody>
              <a:bodyPr wrap="square" rtlCol="0">
                <a:spAutoFit/>
              </a:bodyPr>
              <a:lstStyle/>
              <a:p>
                <a:pPr algn="ctr"/>
                <a:r>
                  <a:rPr lang="en-US" sz="1100" dirty="0" smtClean="0"/>
                  <a:t>Exchange database</a:t>
                </a:r>
                <a:endParaRPr lang="en-GB" sz="1100" dirty="0"/>
              </a:p>
            </p:txBody>
          </p:sp>
        </p:grpSp>
      </p:grpSp>
      <p:grpSp>
        <p:nvGrpSpPr>
          <p:cNvPr id="113" name="Group 112"/>
          <p:cNvGrpSpPr/>
          <p:nvPr/>
        </p:nvGrpSpPr>
        <p:grpSpPr>
          <a:xfrm>
            <a:off x="3792735" y="5124968"/>
            <a:ext cx="1513221" cy="938854"/>
            <a:chOff x="3792735" y="5124968"/>
            <a:chExt cx="1513221" cy="938854"/>
          </a:xfrm>
        </p:grpSpPr>
        <p:pic>
          <p:nvPicPr>
            <p:cNvPr id="1044" name="Picture 20" descr="Image result for ledger clip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p:cNvGrpSpPr/>
            <p:nvPr/>
          </p:nvGrpSpPr>
          <p:grpSpPr>
            <a:xfrm>
              <a:off x="3969804" y="5124968"/>
              <a:ext cx="1063413" cy="582507"/>
              <a:chOff x="3969804" y="5124968"/>
              <a:chExt cx="1063413" cy="582507"/>
            </a:xfrm>
          </p:grpSpPr>
          <p:sp>
            <p:nvSpPr>
              <p:cNvPr id="6" name="Can 5"/>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095110" y="5243977"/>
                <a:ext cx="812800" cy="430887"/>
              </a:xfrm>
              <a:prstGeom prst="rect">
                <a:avLst/>
              </a:prstGeom>
              <a:noFill/>
            </p:spPr>
            <p:txBody>
              <a:bodyPr wrap="square" rtlCol="0">
                <a:spAutoFit/>
              </a:bodyPr>
              <a:lstStyle/>
              <a:p>
                <a:pPr algn="ctr"/>
                <a:r>
                  <a:rPr lang="en-US" sz="1100" dirty="0" smtClean="0"/>
                  <a:t>CSD Ledger</a:t>
                </a:r>
                <a:endParaRPr lang="en-GB" sz="1100" dirty="0"/>
              </a:p>
            </p:txBody>
          </p:sp>
        </p:grpSp>
      </p:grpSp>
      <p:grpSp>
        <p:nvGrpSpPr>
          <p:cNvPr id="77" name="Group 76"/>
          <p:cNvGrpSpPr/>
          <p:nvPr/>
        </p:nvGrpSpPr>
        <p:grpSpPr>
          <a:xfrm>
            <a:off x="44026" y="3489560"/>
            <a:ext cx="1306830" cy="576158"/>
            <a:chOff x="44026" y="3489560"/>
            <a:chExt cx="1306830" cy="576158"/>
          </a:xfrm>
        </p:grpSpPr>
        <p:sp>
          <p:nvSpPr>
            <p:cNvPr id="24" name="Can 23"/>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44026" y="3612041"/>
              <a:ext cx="1306830" cy="415498"/>
            </a:xfrm>
            <a:prstGeom prst="rect">
              <a:avLst/>
            </a:prstGeom>
            <a:noFill/>
          </p:spPr>
          <p:txBody>
            <a:bodyPr wrap="square" rtlCol="0">
              <a:spAutoFit/>
            </a:bodyPr>
            <a:lstStyle/>
            <a:p>
              <a:pPr algn="ctr"/>
              <a:r>
                <a:rPr lang="en-US" sz="1050" dirty="0" smtClean="0"/>
                <a:t>Bank </a:t>
              </a:r>
              <a:r>
                <a:rPr lang="en-US" sz="1050" b="1" dirty="0" smtClean="0"/>
                <a:t>A</a:t>
              </a:r>
              <a:r>
                <a:rPr lang="en-US" sz="1050" dirty="0" smtClean="0"/>
                <a:t> </a:t>
              </a:r>
            </a:p>
            <a:p>
              <a:pPr algn="ctr"/>
              <a:r>
                <a:rPr lang="en-US" sz="1050" dirty="0" smtClean="0"/>
                <a:t>Security Master</a:t>
              </a:r>
              <a:endParaRPr lang="en-GB" sz="1050" dirty="0"/>
            </a:p>
          </p:txBody>
        </p:sp>
      </p:grpSp>
      <p:grpSp>
        <p:nvGrpSpPr>
          <p:cNvPr id="115" name="Group 114"/>
          <p:cNvGrpSpPr/>
          <p:nvPr/>
        </p:nvGrpSpPr>
        <p:grpSpPr>
          <a:xfrm>
            <a:off x="7492812" y="3468401"/>
            <a:ext cx="1306830" cy="576158"/>
            <a:chOff x="7492812" y="3468401"/>
            <a:chExt cx="1306830" cy="576158"/>
          </a:xfrm>
        </p:grpSpPr>
        <p:sp>
          <p:nvSpPr>
            <p:cNvPr id="33" name="Can 32"/>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7492812" y="3617903"/>
              <a:ext cx="1306830" cy="415498"/>
            </a:xfrm>
            <a:prstGeom prst="rect">
              <a:avLst/>
            </a:prstGeom>
            <a:noFill/>
          </p:spPr>
          <p:txBody>
            <a:bodyPr wrap="square" rtlCol="0">
              <a:spAutoFit/>
            </a:bodyPr>
            <a:lstStyle/>
            <a:p>
              <a:pPr algn="ctr"/>
              <a:r>
                <a:rPr lang="en-US" sz="1050" dirty="0" smtClean="0"/>
                <a:t>Bank </a:t>
              </a:r>
              <a:r>
                <a:rPr lang="en-US" sz="1050" b="1" dirty="0" smtClean="0"/>
                <a:t>B </a:t>
              </a:r>
            </a:p>
            <a:p>
              <a:pPr algn="ctr"/>
              <a:r>
                <a:rPr lang="en-US" sz="1050" dirty="0" smtClean="0"/>
                <a:t>Security Master (s)</a:t>
              </a:r>
              <a:endParaRPr lang="en-GB" sz="1050" dirty="0"/>
            </a:p>
          </p:txBody>
        </p:sp>
      </p:grpSp>
      <p:grpSp>
        <p:nvGrpSpPr>
          <p:cNvPr id="116" name="Group 115"/>
          <p:cNvGrpSpPr/>
          <p:nvPr/>
        </p:nvGrpSpPr>
        <p:grpSpPr>
          <a:xfrm>
            <a:off x="5661451" y="3231928"/>
            <a:ext cx="973804" cy="405006"/>
            <a:chOff x="5661451" y="3231928"/>
            <a:chExt cx="973804" cy="405006"/>
          </a:xfrm>
        </p:grpSpPr>
        <p:sp>
          <p:nvSpPr>
            <p:cNvPr id="43" name="Can 42"/>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5703008" y="3298380"/>
              <a:ext cx="890689" cy="338554"/>
            </a:xfrm>
            <a:prstGeom prst="rect">
              <a:avLst/>
            </a:prstGeom>
            <a:noFill/>
          </p:spPr>
          <p:txBody>
            <a:bodyPr wrap="square" rtlCol="0">
              <a:spAutoFit/>
            </a:bodyPr>
            <a:lstStyle/>
            <a:p>
              <a:pPr algn="ctr"/>
              <a:r>
                <a:rPr lang="en-US" sz="800" dirty="0" smtClean="0"/>
                <a:t>Trading Applications</a:t>
              </a:r>
              <a:endParaRPr lang="en-GB" sz="800" dirty="0"/>
            </a:p>
          </p:txBody>
        </p:sp>
      </p:grpSp>
      <p:grpSp>
        <p:nvGrpSpPr>
          <p:cNvPr id="4" name="Group 3"/>
          <p:cNvGrpSpPr/>
          <p:nvPr/>
        </p:nvGrpSpPr>
        <p:grpSpPr>
          <a:xfrm>
            <a:off x="5814561" y="4166333"/>
            <a:ext cx="973804" cy="389507"/>
            <a:chOff x="5814561" y="4166333"/>
            <a:chExt cx="973804" cy="389507"/>
          </a:xfrm>
        </p:grpSpPr>
        <p:sp>
          <p:nvSpPr>
            <p:cNvPr id="55" name="Can 54"/>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5856118" y="4232785"/>
              <a:ext cx="890689" cy="215444"/>
            </a:xfrm>
            <a:prstGeom prst="rect">
              <a:avLst/>
            </a:prstGeom>
            <a:noFill/>
          </p:spPr>
          <p:txBody>
            <a:bodyPr wrap="square" rtlCol="0">
              <a:spAutoFit/>
            </a:bodyPr>
            <a:lstStyle/>
            <a:p>
              <a:pPr algn="ctr"/>
              <a:r>
                <a:rPr lang="en-US" sz="800" dirty="0" smtClean="0"/>
                <a:t>Back Office</a:t>
              </a:r>
              <a:endParaRPr lang="en-GB" sz="800" dirty="0"/>
            </a:p>
          </p:txBody>
        </p:sp>
      </p:grpSp>
      <p:grpSp>
        <p:nvGrpSpPr>
          <p:cNvPr id="110" name="Group 109"/>
          <p:cNvGrpSpPr/>
          <p:nvPr/>
        </p:nvGrpSpPr>
        <p:grpSpPr>
          <a:xfrm>
            <a:off x="5111504" y="2605798"/>
            <a:ext cx="1210990" cy="280953"/>
            <a:chOff x="5111504" y="2605798"/>
            <a:chExt cx="1210990" cy="280953"/>
          </a:xfrm>
        </p:grpSpPr>
        <p:sp>
          <p:nvSpPr>
            <p:cNvPr id="52" name="Curved Down Arrow 51"/>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3" name="Group 102"/>
            <p:cNvGrpSpPr/>
            <p:nvPr/>
          </p:nvGrpSpPr>
          <p:grpSpPr>
            <a:xfrm>
              <a:off x="5501687" y="2605798"/>
              <a:ext cx="488950" cy="221857"/>
              <a:chOff x="5501687" y="2605798"/>
              <a:chExt cx="488950" cy="221857"/>
            </a:xfrm>
          </p:grpSpPr>
          <p:sp>
            <p:nvSpPr>
              <p:cNvPr id="38" name="Oval 37"/>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5501687" y="2605798"/>
                <a:ext cx="488950" cy="200055"/>
              </a:xfrm>
              <a:prstGeom prst="rect">
                <a:avLst/>
              </a:prstGeom>
              <a:noFill/>
            </p:spPr>
            <p:txBody>
              <a:bodyPr wrap="square" rtlCol="0">
                <a:spAutoFit/>
              </a:bodyPr>
              <a:lstStyle/>
              <a:p>
                <a:r>
                  <a:rPr lang="en-US" sz="700" i="1" dirty="0" smtClean="0"/>
                  <a:t>Tickers</a:t>
                </a:r>
                <a:endParaRPr lang="en-GB" sz="700" i="1" dirty="0"/>
              </a:p>
            </p:txBody>
          </p:sp>
        </p:grpSp>
      </p:grpSp>
      <p:grpSp>
        <p:nvGrpSpPr>
          <p:cNvPr id="111" name="Group 110"/>
          <p:cNvGrpSpPr/>
          <p:nvPr/>
        </p:nvGrpSpPr>
        <p:grpSpPr>
          <a:xfrm>
            <a:off x="6327051" y="2705826"/>
            <a:ext cx="1869100" cy="635720"/>
            <a:chOff x="6327051" y="2705826"/>
            <a:chExt cx="1869100" cy="635720"/>
          </a:xfrm>
        </p:grpSpPr>
        <p:sp>
          <p:nvSpPr>
            <p:cNvPr id="57" name="Curved Down Arrow 56"/>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2" name="Group 101"/>
            <p:cNvGrpSpPr/>
            <p:nvPr/>
          </p:nvGrpSpPr>
          <p:grpSpPr>
            <a:xfrm>
              <a:off x="6808758" y="2705826"/>
              <a:ext cx="612411" cy="229899"/>
              <a:chOff x="6808758" y="2705826"/>
              <a:chExt cx="612411" cy="229899"/>
            </a:xfrm>
          </p:grpSpPr>
          <p:sp>
            <p:nvSpPr>
              <p:cNvPr id="63" name="Oval 62"/>
              <p:cNvSpPr/>
              <p:nvPr/>
            </p:nvSpPr>
            <p:spPr>
              <a:xfrm>
                <a:off x="6830977" y="2719585"/>
                <a:ext cx="518810" cy="216140"/>
              </a:xfrm>
              <a:prstGeom prst="ellipse">
                <a:avLst/>
              </a:prstGeom>
              <a:solidFill>
                <a:schemeClr val="accent1"/>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6808758" y="2705826"/>
                <a:ext cx="612411" cy="200055"/>
              </a:xfrm>
              <a:prstGeom prst="rect">
                <a:avLst/>
              </a:prstGeom>
              <a:noFill/>
            </p:spPr>
            <p:txBody>
              <a:bodyPr wrap="square" rtlCol="0">
                <a:spAutoFit/>
              </a:bodyPr>
              <a:lstStyle/>
              <a:p>
                <a:r>
                  <a:rPr lang="en-US" sz="700" i="1" dirty="0" smtClean="0">
                    <a:solidFill>
                      <a:schemeClr val="bg1"/>
                    </a:solidFill>
                  </a:rPr>
                  <a:t>Internal ID</a:t>
                </a:r>
                <a:endParaRPr lang="en-GB" sz="700" i="1" dirty="0">
                  <a:solidFill>
                    <a:schemeClr val="bg1"/>
                  </a:solidFill>
                </a:endParaRPr>
              </a:p>
            </p:txBody>
          </p:sp>
        </p:grpSp>
      </p:grpSp>
      <p:grpSp>
        <p:nvGrpSpPr>
          <p:cNvPr id="117" name="Group 116"/>
          <p:cNvGrpSpPr/>
          <p:nvPr/>
        </p:nvGrpSpPr>
        <p:grpSpPr>
          <a:xfrm>
            <a:off x="6476968" y="4306112"/>
            <a:ext cx="1869100" cy="714833"/>
            <a:chOff x="6476968" y="4306112"/>
            <a:chExt cx="1869100" cy="714833"/>
          </a:xfrm>
        </p:grpSpPr>
        <p:sp>
          <p:nvSpPr>
            <p:cNvPr id="58" name="Curved Down Arrow 57"/>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1" name="Group 100"/>
            <p:cNvGrpSpPr/>
            <p:nvPr/>
          </p:nvGrpSpPr>
          <p:grpSpPr>
            <a:xfrm>
              <a:off x="6830977" y="4641851"/>
              <a:ext cx="957468" cy="379094"/>
              <a:chOff x="6830977" y="4641851"/>
              <a:chExt cx="957468" cy="379094"/>
            </a:xfrm>
          </p:grpSpPr>
          <p:sp>
            <p:nvSpPr>
              <p:cNvPr id="64" name="Oval 63"/>
              <p:cNvSpPr/>
              <p:nvPr/>
            </p:nvSpPr>
            <p:spPr>
              <a:xfrm>
                <a:off x="6830977" y="4641851"/>
                <a:ext cx="913332" cy="379094"/>
              </a:xfrm>
              <a:prstGeom prst="ellipse">
                <a:avLst/>
              </a:prstGeom>
              <a:gradFill>
                <a:gsLst>
                  <a:gs pos="0">
                    <a:srgbClr val="FF3399"/>
                  </a:gs>
                  <a:gs pos="25000">
                    <a:srgbClr val="FF6633"/>
                  </a:gs>
                  <a:gs pos="50000">
                    <a:srgbClr val="FFFF00"/>
                  </a:gs>
                  <a:gs pos="75000">
                    <a:srgbClr val="01A78F"/>
                  </a:gs>
                  <a:gs pos="100000">
                    <a:srgbClr val="3366FF"/>
                  </a:gs>
                </a:gsLst>
                <a:lin ang="5400000" scaled="0"/>
              </a:gra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6875113" y="4677509"/>
                <a:ext cx="913332" cy="307777"/>
              </a:xfrm>
              <a:prstGeom prst="rect">
                <a:avLst/>
              </a:prstGeom>
              <a:noFill/>
            </p:spPr>
            <p:txBody>
              <a:bodyPr wrap="square" rtlCol="0">
                <a:spAutoFit/>
              </a:bodyPr>
              <a:lstStyle/>
              <a:p>
                <a:r>
                  <a:rPr lang="en-US" sz="700" i="1" dirty="0" smtClean="0"/>
                  <a:t>ISINs / SEDOLs / CUSIP/ Nat’l ID</a:t>
                </a:r>
                <a:endParaRPr lang="en-GB" sz="700" i="1" dirty="0"/>
              </a:p>
            </p:txBody>
          </p:sp>
        </p:grpSp>
      </p:grpSp>
      <p:sp>
        <p:nvSpPr>
          <p:cNvPr id="40" name="Curved Down Arrow 39"/>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Oval 64"/>
          <p:cNvSpPr/>
          <p:nvPr/>
        </p:nvSpPr>
        <p:spPr>
          <a:xfrm>
            <a:off x="5530850" y="4868509"/>
            <a:ext cx="617501" cy="324679"/>
          </a:xfrm>
          <a:prstGeom prst="ellipse">
            <a:avLst/>
          </a:prstGeom>
          <a:solidFill>
            <a:schemeClr val="accent6">
              <a:lumMod val="60000"/>
              <a:lumOff val="4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p:cNvSpPr txBox="1"/>
          <p:nvPr/>
        </p:nvSpPr>
        <p:spPr>
          <a:xfrm>
            <a:off x="5594727" y="4924913"/>
            <a:ext cx="558800" cy="200055"/>
          </a:xfrm>
          <a:prstGeom prst="rect">
            <a:avLst/>
          </a:prstGeom>
          <a:noFill/>
        </p:spPr>
        <p:txBody>
          <a:bodyPr wrap="square" rtlCol="0">
            <a:spAutoFit/>
          </a:bodyPr>
          <a:lstStyle/>
          <a:p>
            <a:r>
              <a:rPr lang="en-US" sz="700" i="1" dirty="0" smtClean="0"/>
              <a:t>Nat’l ID</a:t>
            </a:r>
            <a:endParaRPr lang="en-GB" sz="700" i="1" dirty="0"/>
          </a:p>
        </p:txBody>
      </p:sp>
      <p:grpSp>
        <p:nvGrpSpPr>
          <p:cNvPr id="76" name="Group 75"/>
          <p:cNvGrpSpPr/>
          <p:nvPr/>
        </p:nvGrpSpPr>
        <p:grpSpPr>
          <a:xfrm>
            <a:off x="1868730" y="4058430"/>
            <a:ext cx="1083733" cy="389799"/>
            <a:chOff x="1868730" y="4058430"/>
            <a:chExt cx="1083733" cy="389799"/>
          </a:xfrm>
        </p:grpSpPr>
        <p:sp>
          <p:nvSpPr>
            <p:cNvPr id="69" name="Can 68"/>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1965251" y="4180937"/>
              <a:ext cx="890689" cy="215444"/>
            </a:xfrm>
            <a:prstGeom prst="rect">
              <a:avLst/>
            </a:prstGeom>
            <a:noFill/>
          </p:spPr>
          <p:txBody>
            <a:bodyPr wrap="square" rtlCol="0">
              <a:spAutoFit/>
            </a:bodyPr>
            <a:lstStyle/>
            <a:p>
              <a:pPr algn="ctr"/>
              <a:r>
                <a:rPr lang="en-US" sz="800" dirty="0" smtClean="0"/>
                <a:t>Back Office</a:t>
              </a:r>
              <a:endParaRPr lang="en-GB" sz="800" dirty="0"/>
            </a:p>
          </p:txBody>
        </p:sp>
      </p:grpSp>
      <p:grpSp>
        <p:nvGrpSpPr>
          <p:cNvPr id="75" name="Group 74"/>
          <p:cNvGrpSpPr/>
          <p:nvPr/>
        </p:nvGrpSpPr>
        <p:grpSpPr>
          <a:xfrm>
            <a:off x="2121330" y="3146134"/>
            <a:ext cx="1083733" cy="399255"/>
            <a:chOff x="2121330" y="3146134"/>
            <a:chExt cx="1083733" cy="399255"/>
          </a:xfrm>
        </p:grpSpPr>
        <p:sp>
          <p:nvSpPr>
            <p:cNvPr id="68" name="Can 67"/>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2188844" y="3206835"/>
              <a:ext cx="890689" cy="338554"/>
            </a:xfrm>
            <a:prstGeom prst="rect">
              <a:avLst/>
            </a:prstGeom>
            <a:noFill/>
          </p:spPr>
          <p:txBody>
            <a:bodyPr wrap="square" rtlCol="0">
              <a:spAutoFit/>
            </a:bodyPr>
            <a:lstStyle/>
            <a:p>
              <a:pPr algn="ctr"/>
              <a:r>
                <a:rPr lang="en-US" sz="800" dirty="0" smtClean="0"/>
                <a:t>Trading Applications</a:t>
              </a:r>
              <a:endParaRPr lang="en-GB" sz="800" dirty="0"/>
            </a:p>
          </p:txBody>
        </p:sp>
      </p:grpSp>
      <p:sp>
        <p:nvSpPr>
          <p:cNvPr id="50" name="AutoShape 28" descr="Image result for euroclea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 name="AutoShape 30" descr="Image result for euroclear"/>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85" name="Group 84"/>
          <p:cNvGrpSpPr/>
          <p:nvPr/>
        </p:nvGrpSpPr>
        <p:grpSpPr>
          <a:xfrm>
            <a:off x="3980518" y="3577077"/>
            <a:ext cx="1063413" cy="582507"/>
            <a:chOff x="3980518" y="3931530"/>
            <a:chExt cx="1063413" cy="582507"/>
          </a:xfrm>
        </p:grpSpPr>
        <p:sp>
          <p:nvSpPr>
            <p:cNvPr id="83" name="Can 82"/>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p:cNvSpPr txBox="1"/>
            <p:nvPr/>
          </p:nvSpPr>
          <p:spPr>
            <a:xfrm>
              <a:off x="4102012" y="4055881"/>
              <a:ext cx="812800" cy="261610"/>
            </a:xfrm>
            <a:prstGeom prst="rect">
              <a:avLst/>
            </a:prstGeom>
            <a:noFill/>
          </p:spPr>
          <p:txBody>
            <a:bodyPr wrap="square" rtlCol="0">
              <a:spAutoFit/>
            </a:bodyPr>
            <a:lstStyle/>
            <a:p>
              <a:pPr algn="ctr"/>
              <a:r>
                <a:rPr lang="en-US" sz="1100" dirty="0" smtClean="0"/>
                <a:t>CCP</a:t>
              </a:r>
              <a:endParaRPr lang="en-GB" sz="1100" dirty="0"/>
            </a:p>
          </p:txBody>
        </p:sp>
      </p:grpSp>
      <p:grpSp>
        <p:nvGrpSpPr>
          <p:cNvPr id="106" name="Group 105"/>
          <p:cNvGrpSpPr/>
          <p:nvPr/>
        </p:nvGrpSpPr>
        <p:grpSpPr>
          <a:xfrm>
            <a:off x="2150655" y="4947493"/>
            <a:ext cx="1843203" cy="377338"/>
            <a:chOff x="2150655" y="4947493"/>
            <a:chExt cx="1843203" cy="377338"/>
          </a:xfrm>
        </p:grpSpPr>
        <p:sp>
          <p:nvSpPr>
            <p:cNvPr id="41" name="Curved Down Arrow 40"/>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99" name="Group 98"/>
            <p:cNvGrpSpPr/>
            <p:nvPr/>
          </p:nvGrpSpPr>
          <p:grpSpPr>
            <a:xfrm>
              <a:off x="2603848" y="4960650"/>
              <a:ext cx="622677" cy="364181"/>
              <a:chOff x="2603848" y="4960650"/>
              <a:chExt cx="622677" cy="364181"/>
            </a:xfrm>
          </p:grpSpPr>
          <p:sp>
            <p:nvSpPr>
              <p:cNvPr id="91" name="Oval 90"/>
              <p:cNvSpPr/>
              <p:nvPr/>
            </p:nvSpPr>
            <p:spPr>
              <a:xfrm>
                <a:off x="2603848" y="4960650"/>
                <a:ext cx="617501" cy="324679"/>
              </a:xfrm>
              <a:prstGeom prst="ellipse">
                <a:avLst/>
              </a:prstGeom>
              <a:solidFill>
                <a:schemeClr val="accent6">
                  <a:lumMod val="60000"/>
                  <a:lumOff val="4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TextBox 91"/>
              <p:cNvSpPr txBox="1"/>
              <p:nvPr/>
            </p:nvSpPr>
            <p:spPr>
              <a:xfrm>
                <a:off x="2667725" y="5017054"/>
                <a:ext cx="558800" cy="307777"/>
              </a:xfrm>
              <a:prstGeom prst="rect">
                <a:avLst/>
              </a:prstGeom>
              <a:noFill/>
            </p:spPr>
            <p:txBody>
              <a:bodyPr wrap="square" rtlCol="0">
                <a:spAutoFit/>
              </a:bodyPr>
              <a:lstStyle/>
              <a:p>
                <a:r>
                  <a:rPr lang="en-US" sz="700" i="1" dirty="0" smtClean="0"/>
                  <a:t>CSD / Nat’l ID</a:t>
                </a:r>
                <a:endParaRPr lang="en-GB" sz="700" i="1" dirty="0"/>
              </a:p>
            </p:txBody>
          </p:sp>
        </p:grpSp>
      </p:grpSp>
      <p:grpSp>
        <p:nvGrpSpPr>
          <p:cNvPr id="107" name="Group 106"/>
          <p:cNvGrpSpPr/>
          <p:nvPr/>
        </p:nvGrpSpPr>
        <p:grpSpPr>
          <a:xfrm>
            <a:off x="340821" y="4297348"/>
            <a:ext cx="1942066" cy="661880"/>
            <a:chOff x="340821" y="4297348"/>
            <a:chExt cx="1942066" cy="661880"/>
          </a:xfrm>
        </p:grpSpPr>
        <p:sp>
          <p:nvSpPr>
            <p:cNvPr id="94" name="Curved Down Arrow 93"/>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79" name="Group 78"/>
            <p:cNvGrpSpPr/>
            <p:nvPr/>
          </p:nvGrpSpPr>
          <p:grpSpPr>
            <a:xfrm>
              <a:off x="751982" y="4580134"/>
              <a:ext cx="957468" cy="379094"/>
              <a:chOff x="751982" y="4580134"/>
              <a:chExt cx="957468" cy="379094"/>
            </a:xfrm>
          </p:grpSpPr>
          <p:sp>
            <p:nvSpPr>
              <p:cNvPr id="95" name="Oval 94"/>
              <p:cNvSpPr/>
              <p:nvPr/>
            </p:nvSpPr>
            <p:spPr>
              <a:xfrm>
                <a:off x="751982" y="4580134"/>
                <a:ext cx="913332" cy="379094"/>
              </a:xfrm>
              <a:prstGeom prst="ellipse">
                <a:avLst/>
              </a:prstGeom>
              <a:gradFill>
                <a:gsLst>
                  <a:gs pos="0">
                    <a:srgbClr val="FF3399"/>
                  </a:gs>
                  <a:gs pos="25000">
                    <a:srgbClr val="FF6633"/>
                  </a:gs>
                  <a:gs pos="50000">
                    <a:srgbClr val="FFFF00"/>
                  </a:gs>
                  <a:gs pos="75000">
                    <a:srgbClr val="01A78F"/>
                  </a:gs>
                  <a:gs pos="100000">
                    <a:srgbClr val="3366FF"/>
                  </a:gs>
                </a:gsLst>
                <a:lin ang="5400000" scaled="0"/>
              </a:gra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796118" y="4615792"/>
                <a:ext cx="913332" cy="307777"/>
              </a:xfrm>
              <a:prstGeom prst="rect">
                <a:avLst/>
              </a:prstGeom>
              <a:noFill/>
            </p:spPr>
            <p:txBody>
              <a:bodyPr wrap="square" rtlCol="0">
                <a:spAutoFit/>
              </a:bodyPr>
              <a:lstStyle/>
              <a:p>
                <a:r>
                  <a:rPr lang="en-US" sz="700" i="1" dirty="0" smtClean="0"/>
                  <a:t>ISINs / SEDOLs / CUSIP/ Nat’l ID</a:t>
                </a:r>
                <a:endParaRPr lang="en-GB" sz="700" i="1" dirty="0"/>
              </a:p>
            </p:txBody>
          </p:sp>
        </p:grpSp>
      </p:grpSp>
      <p:grpSp>
        <p:nvGrpSpPr>
          <p:cNvPr id="108" name="Group 107"/>
          <p:cNvGrpSpPr/>
          <p:nvPr/>
        </p:nvGrpSpPr>
        <p:grpSpPr>
          <a:xfrm>
            <a:off x="472835" y="2705826"/>
            <a:ext cx="2072859" cy="558389"/>
            <a:chOff x="472835" y="2705826"/>
            <a:chExt cx="2072859" cy="558389"/>
          </a:xfrm>
        </p:grpSpPr>
        <p:sp>
          <p:nvSpPr>
            <p:cNvPr id="93" name="Curved Down Arrow 92"/>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78" name="Group 77"/>
            <p:cNvGrpSpPr/>
            <p:nvPr/>
          </p:nvGrpSpPr>
          <p:grpSpPr>
            <a:xfrm>
              <a:off x="1023021" y="2705826"/>
              <a:ext cx="612411" cy="229899"/>
              <a:chOff x="1023021" y="2705826"/>
              <a:chExt cx="612411" cy="229899"/>
            </a:xfrm>
          </p:grpSpPr>
          <p:sp>
            <p:nvSpPr>
              <p:cNvPr id="97" name="Oval 96"/>
              <p:cNvSpPr/>
              <p:nvPr/>
            </p:nvSpPr>
            <p:spPr>
              <a:xfrm>
                <a:off x="1045240" y="2719585"/>
                <a:ext cx="518810" cy="216140"/>
              </a:xfrm>
              <a:prstGeom prst="ellipse">
                <a:avLst/>
              </a:prstGeom>
              <a:solidFill>
                <a:schemeClr val="tx1">
                  <a:lumMod val="95000"/>
                  <a:lumOff val="5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8" name="TextBox 97"/>
              <p:cNvSpPr txBox="1"/>
              <p:nvPr/>
            </p:nvSpPr>
            <p:spPr>
              <a:xfrm>
                <a:off x="1023021" y="2705826"/>
                <a:ext cx="612411" cy="200055"/>
              </a:xfrm>
              <a:prstGeom prst="rect">
                <a:avLst/>
              </a:prstGeom>
              <a:noFill/>
            </p:spPr>
            <p:txBody>
              <a:bodyPr wrap="square" rtlCol="0">
                <a:spAutoFit/>
              </a:bodyPr>
              <a:lstStyle/>
              <a:p>
                <a:r>
                  <a:rPr lang="en-US" sz="700" i="1" dirty="0" smtClean="0">
                    <a:solidFill>
                      <a:schemeClr val="bg1"/>
                    </a:solidFill>
                  </a:rPr>
                  <a:t>Internal ID</a:t>
                </a:r>
                <a:endParaRPr lang="en-GB" sz="700" i="1" dirty="0">
                  <a:solidFill>
                    <a:schemeClr val="bg1"/>
                  </a:solidFill>
                </a:endParaRPr>
              </a:p>
            </p:txBody>
          </p:sp>
        </p:grpSp>
      </p:grpSp>
      <p:sp>
        <p:nvSpPr>
          <p:cNvPr id="60" name="TextBox 59"/>
          <p:cNvSpPr txBox="1"/>
          <p:nvPr/>
        </p:nvSpPr>
        <p:spPr>
          <a:xfrm>
            <a:off x="77787" y="1017671"/>
            <a:ext cx="8913813" cy="369332"/>
          </a:xfrm>
          <a:prstGeom prst="rect">
            <a:avLst/>
          </a:prstGeom>
          <a:noFill/>
        </p:spPr>
        <p:txBody>
          <a:bodyPr wrap="square" rtlCol="0">
            <a:spAutoFit/>
          </a:bodyPr>
          <a:lstStyle/>
          <a:p>
            <a:r>
              <a:rPr lang="en-US" b="1" i="1" dirty="0" smtClean="0">
                <a:solidFill>
                  <a:srgbClr val="FF0000"/>
                </a:solidFill>
              </a:rPr>
              <a:t>Simplified</a:t>
            </a:r>
            <a:r>
              <a:rPr lang="en-US" i="1" dirty="0" smtClean="0">
                <a:solidFill>
                  <a:srgbClr val="FF0000"/>
                </a:solidFill>
              </a:rPr>
              <a:t> </a:t>
            </a:r>
            <a:r>
              <a:rPr lang="en-US" i="1" dirty="0" smtClean="0"/>
              <a:t>example </a:t>
            </a:r>
            <a:r>
              <a:rPr lang="en-US" i="1" dirty="0" smtClean="0"/>
              <a:t>(equity, single exchange &amp; market) of </a:t>
            </a:r>
            <a:r>
              <a:rPr lang="en-US" i="1" dirty="0" smtClean="0"/>
              <a:t>data flow in trading and </a:t>
            </a:r>
            <a:r>
              <a:rPr lang="en-US" i="1" dirty="0" smtClean="0"/>
              <a:t>settlement</a:t>
            </a:r>
            <a:endParaRPr lang="en-GB" i="1" dirty="0"/>
          </a:p>
        </p:txBody>
      </p:sp>
      <p:sp>
        <p:nvSpPr>
          <p:cNvPr id="72" name="AutoShape 35" descr="Image result for data vendor clipart black and whit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4" name="AutoShape 38" descr="Image result for data vendor clipart black and whit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09" name="Group 108"/>
          <p:cNvGrpSpPr/>
          <p:nvPr/>
        </p:nvGrpSpPr>
        <p:grpSpPr>
          <a:xfrm>
            <a:off x="2520390" y="2415616"/>
            <a:ext cx="1509456" cy="409906"/>
            <a:chOff x="2520390" y="2415616"/>
            <a:chExt cx="1509456" cy="409906"/>
          </a:xfrm>
        </p:grpSpPr>
        <p:sp>
          <p:nvSpPr>
            <p:cNvPr id="14" name="Curved Down Arrow 13"/>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19" name="Group 118"/>
            <p:cNvGrpSpPr/>
            <p:nvPr/>
          </p:nvGrpSpPr>
          <p:grpSpPr>
            <a:xfrm>
              <a:off x="3344398" y="2415616"/>
              <a:ext cx="488950" cy="229137"/>
              <a:chOff x="5933487" y="2415616"/>
              <a:chExt cx="488950" cy="229137"/>
            </a:xfrm>
          </p:grpSpPr>
          <p:sp>
            <p:nvSpPr>
              <p:cNvPr id="120" name="Oval 119"/>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TextBox 120"/>
              <p:cNvSpPr txBox="1"/>
              <p:nvPr/>
            </p:nvSpPr>
            <p:spPr>
              <a:xfrm>
                <a:off x="5933487" y="2444698"/>
                <a:ext cx="488950" cy="200055"/>
              </a:xfrm>
              <a:prstGeom prst="rect">
                <a:avLst/>
              </a:prstGeom>
              <a:noFill/>
            </p:spPr>
            <p:txBody>
              <a:bodyPr wrap="square" rtlCol="0">
                <a:spAutoFit/>
              </a:bodyPr>
              <a:lstStyle/>
              <a:p>
                <a:r>
                  <a:rPr lang="en-US" sz="700" i="1" dirty="0" smtClean="0"/>
                  <a:t>Tickers</a:t>
                </a:r>
                <a:endParaRPr lang="en-GB" sz="700" i="1" dirty="0"/>
              </a:p>
            </p:txBody>
          </p:sp>
        </p:grpSp>
      </p:grpSp>
      <p:grpSp>
        <p:nvGrpSpPr>
          <p:cNvPr id="127" name="Group 126"/>
          <p:cNvGrpSpPr/>
          <p:nvPr/>
        </p:nvGrpSpPr>
        <p:grpSpPr>
          <a:xfrm>
            <a:off x="6140332" y="1385332"/>
            <a:ext cx="2423096" cy="2230950"/>
            <a:chOff x="6140332" y="1385332"/>
            <a:chExt cx="2423096" cy="2230950"/>
          </a:xfrm>
        </p:grpSpPr>
        <p:pic>
          <p:nvPicPr>
            <p:cNvPr id="1065" name="Picture 4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6" name="Group 125"/>
            <p:cNvGrpSpPr/>
            <p:nvPr/>
          </p:nvGrpSpPr>
          <p:grpSpPr>
            <a:xfrm>
              <a:off x="6140332" y="1931326"/>
              <a:ext cx="2423096" cy="1684956"/>
              <a:chOff x="6140332" y="1931326"/>
              <a:chExt cx="2423096" cy="1684956"/>
            </a:xfrm>
          </p:grpSpPr>
          <p:sp>
            <p:nvSpPr>
              <p:cNvPr id="142" name="Curved Down Arrow 141"/>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Curved Down Arrow 140"/>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23" name="Group 122"/>
              <p:cNvGrpSpPr/>
              <p:nvPr/>
            </p:nvGrpSpPr>
            <p:grpSpPr>
              <a:xfrm>
                <a:off x="6548395" y="2002201"/>
                <a:ext cx="995787" cy="472133"/>
                <a:chOff x="6392308" y="1908550"/>
                <a:chExt cx="995787" cy="472133"/>
              </a:xfrm>
            </p:grpSpPr>
            <p:sp>
              <p:nvSpPr>
                <p:cNvPr id="118" name="Can 117"/>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TextBox 121"/>
                <p:cNvSpPr txBox="1"/>
                <p:nvPr/>
              </p:nvSpPr>
              <p:spPr>
                <a:xfrm>
                  <a:off x="6392308" y="1980573"/>
                  <a:ext cx="995787" cy="400110"/>
                </a:xfrm>
                <a:prstGeom prst="rect">
                  <a:avLst/>
                </a:prstGeom>
                <a:noFill/>
              </p:spPr>
              <p:txBody>
                <a:bodyPr wrap="square" rtlCol="0">
                  <a:spAutoFit/>
                </a:bodyPr>
                <a:lstStyle/>
                <a:p>
                  <a:pPr algn="ctr"/>
                  <a:r>
                    <a:rPr lang="en-US" sz="1000" dirty="0" smtClean="0"/>
                    <a:t>Data </a:t>
                  </a:r>
                </a:p>
                <a:p>
                  <a:pPr algn="ctr"/>
                  <a:r>
                    <a:rPr lang="en-US" sz="1000" dirty="0" smtClean="0"/>
                    <a:t>Vendor XYZ</a:t>
                  </a:r>
                  <a:endParaRPr lang="en-GB" sz="1000" dirty="0"/>
                </a:p>
              </p:txBody>
            </p:sp>
          </p:grpSp>
          <p:grpSp>
            <p:nvGrpSpPr>
              <p:cNvPr id="124" name="Group 123"/>
              <p:cNvGrpSpPr/>
              <p:nvPr/>
            </p:nvGrpSpPr>
            <p:grpSpPr>
              <a:xfrm>
                <a:off x="6140332" y="2544687"/>
                <a:ext cx="604832" cy="307777"/>
                <a:chOff x="6140332" y="2544687"/>
                <a:chExt cx="604832" cy="307777"/>
              </a:xfrm>
            </p:grpSpPr>
            <p:sp>
              <p:nvSpPr>
                <p:cNvPr id="144" name="Oval 143"/>
                <p:cNvSpPr/>
                <p:nvPr/>
              </p:nvSpPr>
              <p:spPr>
                <a:xfrm>
                  <a:off x="6148351" y="2559648"/>
                  <a:ext cx="560755" cy="216140"/>
                </a:xfrm>
                <a:prstGeom prst="ellipse">
                  <a:avLst/>
                </a:prstGeom>
                <a:solidFill>
                  <a:schemeClr val="accent5">
                    <a:lumMod val="60000"/>
                    <a:lumOff val="4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TextBox 142"/>
                <p:cNvSpPr txBox="1"/>
                <p:nvPr/>
              </p:nvSpPr>
              <p:spPr>
                <a:xfrm>
                  <a:off x="6140332" y="2544687"/>
                  <a:ext cx="604832" cy="307777"/>
                </a:xfrm>
                <a:prstGeom prst="rect">
                  <a:avLst/>
                </a:prstGeom>
                <a:noFill/>
              </p:spPr>
              <p:txBody>
                <a:bodyPr wrap="square" rtlCol="0">
                  <a:spAutoFit/>
                </a:bodyPr>
                <a:lstStyle/>
                <a:p>
                  <a:r>
                    <a:rPr lang="en-US" sz="700" i="1" dirty="0" smtClean="0"/>
                    <a:t>Vendor XYZ ID</a:t>
                  </a:r>
                  <a:endParaRPr lang="en-GB" sz="700" i="1" dirty="0"/>
                </a:p>
              </p:txBody>
            </p:sp>
          </p:grpSp>
          <p:grpSp>
            <p:nvGrpSpPr>
              <p:cNvPr id="125" name="Group 124"/>
              <p:cNvGrpSpPr/>
              <p:nvPr/>
            </p:nvGrpSpPr>
            <p:grpSpPr>
              <a:xfrm>
                <a:off x="7958596" y="2560619"/>
                <a:ext cx="604832" cy="307777"/>
                <a:chOff x="7958596" y="2560619"/>
                <a:chExt cx="604832" cy="307777"/>
              </a:xfrm>
            </p:grpSpPr>
            <p:sp>
              <p:nvSpPr>
                <p:cNvPr id="147" name="Oval 146"/>
                <p:cNvSpPr/>
                <p:nvPr/>
              </p:nvSpPr>
              <p:spPr>
                <a:xfrm>
                  <a:off x="7958596" y="2603978"/>
                  <a:ext cx="560755" cy="216140"/>
                </a:xfrm>
                <a:prstGeom prst="ellipse">
                  <a:avLst/>
                </a:prstGeom>
                <a:solidFill>
                  <a:schemeClr val="accent5">
                    <a:lumMod val="60000"/>
                    <a:lumOff val="4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TextBox 145"/>
                <p:cNvSpPr txBox="1"/>
                <p:nvPr/>
              </p:nvSpPr>
              <p:spPr>
                <a:xfrm>
                  <a:off x="7958596" y="2560619"/>
                  <a:ext cx="604832" cy="307777"/>
                </a:xfrm>
                <a:prstGeom prst="rect">
                  <a:avLst/>
                </a:prstGeom>
                <a:noFill/>
              </p:spPr>
              <p:txBody>
                <a:bodyPr wrap="square" rtlCol="0">
                  <a:spAutoFit/>
                </a:bodyPr>
                <a:lstStyle/>
                <a:p>
                  <a:r>
                    <a:rPr lang="en-US" sz="700" i="1" dirty="0" smtClean="0"/>
                    <a:t>Vendor XYZ ID</a:t>
                  </a:r>
                  <a:endParaRPr lang="en-GB" sz="700" i="1" dirty="0"/>
                </a:p>
              </p:txBody>
            </p:sp>
          </p:grpSp>
        </p:grpSp>
      </p:grpSp>
      <p:sp>
        <p:nvSpPr>
          <p:cNvPr id="7" name="Down Arrow 6"/>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4328250" y="3036357"/>
            <a:ext cx="519028" cy="243112"/>
          </a:xfrm>
          <a:prstGeom prst="ellipse">
            <a:avLst/>
          </a:prstGeom>
          <a:solidFill>
            <a:schemeClr val="accent4">
              <a:lumMod val="40000"/>
              <a:lumOff val="6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TextBox 136"/>
          <p:cNvSpPr txBox="1"/>
          <p:nvPr/>
        </p:nvSpPr>
        <p:spPr>
          <a:xfrm>
            <a:off x="4343400" y="3048000"/>
            <a:ext cx="589328" cy="346185"/>
          </a:xfrm>
          <a:prstGeom prst="rect">
            <a:avLst/>
          </a:prstGeom>
          <a:noFill/>
        </p:spPr>
        <p:txBody>
          <a:bodyPr wrap="square" rtlCol="0">
            <a:spAutoFit/>
          </a:bodyPr>
          <a:lstStyle/>
          <a:p>
            <a:r>
              <a:rPr lang="en-US" sz="700" i="1" dirty="0" smtClean="0"/>
              <a:t>CCP Code</a:t>
            </a:r>
            <a:endParaRPr lang="en-GB" sz="700" i="1" dirty="0"/>
          </a:p>
        </p:txBody>
      </p:sp>
      <p:sp>
        <p:nvSpPr>
          <p:cNvPr id="145" name="Curved Down Arrow 144"/>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Curved Down Arrow 147"/>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49" name="Group 148"/>
          <p:cNvGrpSpPr/>
          <p:nvPr/>
        </p:nvGrpSpPr>
        <p:grpSpPr>
          <a:xfrm>
            <a:off x="962479" y="1969451"/>
            <a:ext cx="995787" cy="472133"/>
            <a:chOff x="6392308" y="1908550"/>
            <a:chExt cx="995787" cy="472133"/>
          </a:xfrm>
        </p:grpSpPr>
        <p:sp>
          <p:nvSpPr>
            <p:cNvPr id="156" name="Can 155"/>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TextBox 156"/>
            <p:cNvSpPr txBox="1"/>
            <p:nvPr/>
          </p:nvSpPr>
          <p:spPr>
            <a:xfrm>
              <a:off x="6392308" y="1980573"/>
              <a:ext cx="995787" cy="400110"/>
            </a:xfrm>
            <a:prstGeom prst="rect">
              <a:avLst/>
            </a:prstGeom>
            <a:noFill/>
          </p:spPr>
          <p:txBody>
            <a:bodyPr wrap="square" rtlCol="0">
              <a:spAutoFit/>
            </a:bodyPr>
            <a:lstStyle/>
            <a:p>
              <a:pPr algn="ctr"/>
              <a:r>
                <a:rPr lang="en-US" sz="1000" dirty="0" smtClean="0"/>
                <a:t>Data </a:t>
              </a:r>
            </a:p>
            <a:p>
              <a:pPr algn="ctr"/>
              <a:r>
                <a:rPr lang="en-US" sz="1000" dirty="0" smtClean="0"/>
                <a:t>Vendor ABC</a:t>
              </a:r>
              <a:endParaRPr lang="en-GB" sz="1000" dirty="0"/>
            </a:p>
          </p:txBody>
        </p:sp>
      </p:grpSp>
      <p:sp>
        <p:nvSpPr>
          <p:cNvPr id="154" name="Oval 153"/>
          <p:cNvSpPr/>
          <p:nvPr/>
        </p:nvSpPr>
        <p:spPr>
          <a:xfrm>
            <a:off x="562435" y="2526898"/>
            <a:ext cx="560755" cy="216140"/>
          </a:xfrm>
          <a:prstGeom prst="ellipse">
            <a:avLst/>
          </a:prstGeom>
          <a:solidFill>
            <a:schemeClr val="accent3">
              <a:lumMod val="40000"/>
              <a:lumOff val="6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TextBox 154"/>
          <p:cNvSpPr txBox="1"/>
          <p:nvPr/>
        </p:nvSpPr>
        <p:spPr>
          <a:xfrm>
            <a:off x="614368" y="2511623"/>
            <a:ext cx="604832" cy="307777"/>
          </a:xfrm>
          <a:prstGeom prst="rect">
            <a:avLst/>
          </a:prstGeom>
          <a:noFill/>
        </p:spPr>
        <p:txBody>
          <a:bodyPr wrap="square" rtlCol="0">
            <a:spAutoFit/>
          </a:bodyPr>
          <a:lstStyle/>
          <a:p>
            <a:r>
              <a:rPr lang="en-US" sz="700" i="1" dirty="0" smtClean="0"/>
              <a:t>Vendor ABC ID</a:t>
            </a:r>
            <a:endParaRPr lang="en-GB" sz="700" i="1" dirty="0"/>
          </a:p>
        </p:txBody>
      </p:sp>
      <p:sp>
        <p:nvSpPr>
          <p:cNvPr id="152" name="Oval 151"/>
          <p:cNvSpPr/>
          <p:nvPr/>
        </p:nvSpPr>
        <p:spPr>
          <a:xfrm>
            <a:off x="2146140" y="2402073"/>
            <a:ext cx="560755" cy="216140"/>
          </a:xfrm>
          <a:prstGeom prst="ellipse">
            <a:avLst/>
          </a:prstGeom>
          <a:solidFill>
            <a:schemeClr val="accent3">
              <a:lumMod val="40000"/>
              <a:lumOff val="6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p:cNvSpPr txBox="1"/>
          <p:nvPr/>
        </p:nvSpPr>
        <p:spPr>
          <a:xfrm>
            <a:off x="2146140" y="2413593"/>
            <a:ext cx="604832" cy="307777"/>
          </a:xfrm>
          <a:prstGeom prst="rect">
            <a:avLst/>
          </a:prstGeom>
          <a:noFill/>
        </p:spPr>
        <p:txBody>
          <a:bodyPr wrap="square" rtlCol="0">
            <a:spAutoFit/>
          </a:bodyPr>
          <a:lstStyle/>
          <a:p>
            <a:r>
              <a:rPr lang="en-US" sz="700" i="1" dirty="0" smtClean="0"/>
              <a:t>Vendor  ABC ID</a:t>
            </a:r>
            <a:endParaRPr lang="en-GB" sz="700" i="1" dirty="0"/>
          </a:p>
        </p:txBody>
      </p:sp>
      <p:sp>
        <p:nvSpPr>
          <p:cNvPr id="8" name="Line Callout 1 (Accent Bar) 7"/>
          <p:cNvSpPr/>
          <p:nvPr/>
        </p:nvSpPr>
        <p:spPr>
          <a:xfrm>
            <a:off x="5661450" y="5233095"/>
            <a:ext cx="2272593" cy="1091505"/>
          </a:xfrm>
          <a:prstGeom prst="accentCallout1">
            <a:avLst>
              <a:gd name="adj1" fmla="val 33689"/>
              <a:gd name="adj2" fmla="val 106655"/>
              <a:gd name="adj3" fmla="val -83482"/>
              <a:gd name="adj4" fmla="val 12585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smtClean="0">
                <a:solidFill>
                  <a:schemeClr val="tx1"/>
                </a:solidFill>
              </a:rPr>
              <a:t>Multiple masters, typically by function, division, and acquisition/merger</a:t>
            </a:r>
          </a:p>
          <a:p>
            <a:pPr algn="r"/>
            <a:endParaRPr lang="en-US" sz="900" dirty="0" smtClean="0">
              <a:solidFill>
                <a:schemeClr val="tx1"/>
              </a:solidFill>
            </a:endParaRPr>
          </a:p>
          <a:p>
            <a:pPr algn="r"/>
            <a:r>
              <a:rPr lang="en-US" sz="900" b="1" dirty="0">
                <a:solidFill>
                  <a:srgbClr val="FF0000"/>
                </a:solidFill>
              </a:rPr>
              <a:t>67% of firms maintain 2 or more security masters.</a:t>
            </a:r>
          </a:p>
          <a:p>
            <a:pPr algn="r"/>
            <a:r>
              <a:rPr lang="en-US" sz="900" dirty="0">
                <a:solidFill>
                  <a:srgbClr val="FF0000"/>
                </a:solidFill>
              </a:rPr>
              <a:t>On average, 10% have more than 5</a:t>
            </a:r>
            <a:r>
              <a:rPr lang="en-US" sz="900" dirty="0" smtClean="0">
                <a:solidFill>
                  <a:srgbClr val="FF0000"/>
                </a:solidFill>
              </a:rPr>
              <a:t>.*</a:t>
            </a:r>
            <a:endParaRPr lang="en-US" sz="800" dirty="0">
              <a:solidFill>
                <a:srgbClr val="FF0000"/>
              </a:solidFill>
            </a:endParaRPr>
          </a:p>
        </p:txBody>
      </p:sp>
      <p:grpSp>
        <p:nvGrpSpPr>
          <p:cNvPr id="176" name="Group 175"/>
          <p:cNvGrpSpPr/>
          <p:nvPr/>
        </p:nvGrpSpPr>
        <p:grpSpPr>
          <a:xfrm>
            <a:off x="1966235" y="1561521"/>
            <a:ext cx="995787" cy="472133"/>
            <a:chOff x="6392308" y="1908550"/>
            <a:chExt cx="995787" cy="472133"/>
          </a:xfrm>
        </p:grpSpPr>
        <p:sp>
          <p:nvSpPr>
            <p:cNvPr id="177" name="Can 176"/>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TextBox 177"/>
            <p:cNvSpPr txBox="1"/>
            <p:nvPr/>
          </p:nvSpPr>
          <p:spPr>
            <a:xfrm>
              <a:off x="6392308" y="1980573"/>
              <a:ext cx="995787" cy="400110"/>
            </a:xfrm>
            <a:prstGeom prst="rect">
              <a:avLst/>
            </a:prstGeom>
            <a:noFill/>
          </p:spPr>
          <p:txBody>
            <a:bodyPr wrap="square" rtlCol="0">
              <a:spAutoFit/>
            </a:bodyPr>
            <a:lstStyle/>
            <a:p>
              <a:pPr algn="ctr"/>
              <a:r>
                <a:rPr lang="en-US" sz="1000" dirty="0" smtClean="0"/>
                <a:t>Data </a:t>
              </a:r>
            </a:p>
            <a:p>
              <a:pPr algn="ctr"/>
              <a:r>
                <a:rPr lang="en-US" sz="1000" dirty="0" smtClean="0"/>
                <a:t>Vendor 123</a:t>
              </a:r>
              <a:endParaRPr lang="en-GB" sz="1000" dirty="0"/>
            </a:p>
          </p:txBody>
        </p:sp>
      </p:grpSp>
      <p:sp>
        <p:nvSpPr>
          <p:cNvPr id="180" name="Curved Down Arrow 179"/>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2" name="Oval 181"/>
          <p:cNvSpPr/>
          <p:nvPr/>
        </p:nvSpPr>
        <p:spPr>
          <a:xfrm>
            <a:off x="2768729" y="2061386"/>
            <a:ext cx="560755" cy="216140"/>
          </a:xfrm>
          <a:prstGeom prst="ellipse">
            <a:avLst/>
          </a:prstGeom>
          <a:solidFill>
            <a:schemeClr val="accent2">
              <a:lumMod val="60000"/>
              <a:lumOff val="4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TextBox 182"/>
          <p:cNvSpPr txBox="1"/>
          <p:nvPr/>
        </p:nvSpPr>
        <p:spPr>
          <a:xfrm>
            <a:off x="2777117" y="2000746"/>
            <a:ext cx="604832" cy="307777"/>
          </a:xfrm>
          <a:prstGeom prst="rect">
            <a:avLst/>
          </a:prstGeom>
          <a:noFill/>
        </p:spPr>
        <p:txBody>
          <a:bodyPr wrap="square" rtlCol="0">
            <a:spAutoFit/>
          </a:bodyPr>
          <a:lstStyle/>
          <a:p>
            <a:r>
              <a:rPr lang="en-US" sz="700" i="1" dirty="0" smtClean="0"/>
              <a:t>Vendor  123 ID</a:t>
            </a:r>
            <a:endParaRPr lang="en-GB" sz="700" i="1" dirty="0"/>
          </a:p>
        </p:txBody>
      </p:sp>
      <p:sp>
        <p:nvSpPr>
          <p:cNvPr id="184" name="Curved Down Arrow 183"/>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Curved Down Arrow 184"/>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Oval 186"/>
          <p:cNvSpPr/>
          <p:nvPr/>
        </p:nvSpPr>
        <p:spPr>
          <a:xfrm>
            <a:off x="4889914" y="4433968"/>
            <a:ext cx="519028" cy="243112"/>
          </a:xfrm>
          <a:prstGeom prst="ellipse">
            <a:avLst/>
          </a:prstGeom>
          <a:solidFill>
            <a:schemeClr val="accent4">
              <a:lumMod val="40000"/>
              <a:lumOff val="6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TextBox 187"/>
          <p:cNvSpPr txBox="1"/>
          <p:nvPr/>
        </p:nvSpPr>
        <p:spPr>
          <a:xfrm>
            <a:off x="4854764" y="4454415"/>
            <a:ext cx="589328" cy="346185"/>
          </a:xfrm>
          <a:prstGeom prst="rect">
            <a:avLst/>
          </a:prstGeom>
          <a:noFill/>
        </p:spPr>
        <p:txBody>
          <a:bodyPr wrap="square" rtlCol="0">
            <a:spAutoFit/>
          </a:bodyPr>
          <a:lstStyle/>
          <a:p>
            <a:r>
              <a:rPr lang="en-US" sz="700" i="1" dirty="0" smtClean="0"/>
              <a:t>CCP Code</a:t>
            </a:r>
            <a:endParaRPr lang="en-GB" sz="700" i="1" dirty="0"/>
          </a:p>
        </p:txBody>
      </p:sp>
      <p:sp>
        <p:nvSpPr>
          <p:cNvPr id="190" name="Oval 189"/>
          <p:cNvSpPr/>
          <p:nvPr/>
        </p:nvSpPr>
        <p:spPr>
          <a:xfrm>
            <a:off x="3137983" y="3849143"/>
            <a:ext cx="519028" cy="243112"/>
          </a:xfrm>
          <a:prstGeom prst="ellipse">
            <a:avLst/>
          </a:prstGeom>
          <a:solidFill>
            <a:schemeClr val="accent4">
              <a:lumMod val="40000"/>
              <a:lumOff val="60000"/>
            </a:schemeClr>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TextBox 190"/>
          <p:cNvSpPr txBox="1"/>
          <p:nvPr/>
        </p:nvSpPr>
        <p:spPr>
          <a:xfrm>
            <a:off x="3102833" y="3886200"/>
            <a:ext cx="589328" cy="346185"/>
          </a:xfrm>
          <a:prstGeom prst="rect">
            <a:avLst/>
          </a:prstGeom>
          <a:noFill/>
        </p:spPr>
        <p:txBody>
          <a:bodyPr wrap="square" rtlCol="0">
            <a:spAutoFit/>
          </a:bodyPr>
          <a:lstStyle/>
          <a:p>
            <a:r>
              <a:rPr lang="en-US" sz="700" i="1" dirty="0" smtClean="0"/>
              <a:t>CCP Code</a:t>
            </a:r>
            <a:endParaRPr lang="en-GB" sz="700" i="1" dirty="0"/>
          </a:p>
        </p:txBody>
      </p:sp>
      <p:sp>
        <p:nvSpPr>
          <p:cNvPr id="179" name="TextBox 178"/>
          <p:cNvSpPr txBox="1"/>
          <p:nvPr/>
        </p:nvSpPr>
        <p:spPr>
          <a:xfrm>
            <a:off x="243703" y="149835"/>
            <a:ext cx="7143985" cy="369332"/>
          </a:xfrm>
          <a:prstGeom prst="rect">
            <a:avLst/>
          </a:prstGeom>
          <a:noFill/>
        </p:spPr>
        <p:txBody>
          <a:bodyPr wrap="square" rtlCol="0">
            <a:spAutoFit/>
          </a:bodyPr>
          <a:lstStyle/>
          <a:p>
            <a:r>
              <a:rPr lang="en-US" b="1" i="1" dirty="0" smtClean="0"/>
              <a:t>What does this challenge look like?</a:t>
            </a:r>
            <a:endParaRPr lang="en-GB" i="1" dirty="0"/>
          </a:p>
        </p:txBody>
      </p:sp>
      <p:sp>
        <p:nvSpPr>
          <p:cNvPr id="17" name="TextBox 16"/>
          <p:cNvSpPr txBox="1"/>
          <p:nvPr/>
        </p:nvSpPr>
        <p:spPr>
          <a:xfrm>
            <a:off x="3048000" y="6309360"/>
            <a:ext cx="5538696" cy="430887"/>
          </a:xfrm>
          <a:prstGeom prst="rect">
            <a:avLst/>
          </a:prstGeom>
          <a:noFill/>
        </p:spPr>
        <p:txBody>
          <a:bodyPr wrap="none" rtlCol="0">
            <a:spAutoFit/>
          </a:bodyPr>
          <a:lstStyle/>
          <a:p>
            <a:r>
              <a:rPr lang="en-US" sz="1100" dirty="0" smtClean="0"/>
              <a:t>*TABB Group report; “</a:t>
            </a:r>
            <a:r>
              <a:rPr lang="en-US" sz="1100" i="1" dirty="0" smtClean="0"/>
              <a:t>Building a Framework for Innovation and Interoperability</a:t>
            </a:r>
            <a:r>
              <a:rPr lang="en-US" sz="1100" dirty="0" smtClean="0"/>
              <a:t>,” March 2017</a:t>
            </a:r>
          </a:p>
          <a:p>
            <a:r>
              <a:rPr lang="en-US" sz="1100" dirty="0" smtClean="0"/>
              <a:t>(survey of over 200 global data professionals)</a:t>
            </a:r>
            <a:endParaRPr lang="en-US" sz="1100" dirty="0"/>
          </a:p>
        </p:txBody>
      </p:sp>
    </p:spTree>
    <p:extLst>
      <p:ext uri="{BB962C8B-B14F-4D97-AF65-F5344CB8AC3E}">
        <p14:creationId xmlns:p14="http://schemas.microsoft.com/office/powerpoint/2010/main" val="2462370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9"/>
                                        </p:tgtEl>
                                        <p:attrNameLst>
                                          <p:attrName>style.visibility</p:attrName>
                                        </p:attrNameLst>
                                      </p:cBhvr>
                                      <p:to>
                                        <p:strVal val="visible"/>
                                      </p:to>
                                    </p:set>
                                    <p:animEffect transition="in" filter="fade">
                                      <p:cBhvr>
                                        <p:cTn id="19" dur="500"/>
                                        <p:tgtEl>
                                          <p:spTgt spid="109"/>
                                        </p:tgtEl>
                                      </p:cBhvr>
                                    </p:animEffect>
                                  </p:childTnLst>
                                </p:cTn>
                              </p:par>
                              <p:par>
                                <p:cTn id="20" presetID="10" presetClass="entr" presetSubtype="0" fill="hold" nodeType="with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500"/>
                                        <p:tgtEl>
                                          <p:spTgt spid="75"/>
                                        </p:tgtEl>
                                      </p:cBhvr>
                                    </p:animEffect>
                                  </p:childTnLst>
                                </p:cTn>
                              </p:par>
                              <p:par>
                                <p:cTn id="23" presetID="10" presetClass="entr" presetSubtype="0" fill="hold" nodeType="with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fade">
                                      <p:cBhvr>
                                        <p:cTn id="25" dur="500"/>
                                        <p:tgtEl>
                                          <p:spTgt spid="110"/>
                                        </p:tgtEl>
                                      </p:cBhvr>
                                    </p:animEffect>
                                  </p:childTnLst>
                                </p:cTn>
                              </p:par>
                              <p:par>
                                <p:cTn id="26" presetID="10" presetClass="entr" presetSubtype="0" fill="hold" nodeType="withEffect">
                                  <p:stCondLst>
                                    <p:cond delay="0"/>
                                  </p:stCondLst>
                                  <p:childTnLst>
                                    <p:set>
                                      <p:cBhvr>
                                        <p:cTn id="27" dur="1" fill="hold">
                                          <p:stCondLst>
                                            <p:cond delay="0"/>
                                          </p:stCondLst>
                                        </p:cTn>
                                        <p:tgtEl>
                                          <p:spTgt spid="116"/>
                                        </p:tgtEl>
                                        <p:attrNameLst>
                                          <p:attrName>style.visibility</p:attrName>
                                        </p:attrNameLst>
                                      </p:cBhvr>
                                      <p:to>
                                        <p:strVal val="visible"/>
                                      </p:to>
                                    </p:set>
                                    <p:animEffect transition="in" filter="fade">
                                      <p:cBhvr>
                                        <p:cTn id="28" dur="500"/>
                                        <p:tgtEl>
                                          <p:spTgt spid="116"/>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500"/>
                                        <p:tgtEl>
                                          <p:spTgt spid="77"/>
                                        </p:tgtEl>
                                      </p:cBhvr>
                                    </p:animEffect>
                                  </p:childTnLst>
                                </p:cTn>
                              </p:par>
                              <p:par>
                                <p:cTn id="33" presetID="10" presetClass="entr" presetSubtype="0" fill="hold" nodeType="withEffect">
                                  <p:stCondLst>
                                    <p:cond delay="0"/>
                                  </p:stCondLst>
                                  <p:childTnLst>
                                    <p:set>
                                      <p:cBhvr>
                                        <p:cTn id="34" dur="1" fill="hold">
                                          <p:stCondLst>
                                            <p:cond delay="0"/>
                                          </p:stCondLst>
                                        </p:cTn>
                                        <p:tgtEl>
                                          <p:spTgt spid="108"/>
                                        </p:tgtEl>
                                        <p:attrNameLst>
                                          <p:attrName>style.visibility</p:attrName>
                                        </p:attrNameLst>
                                      </p:cBhvr>
                                      <p:to>
                                        <p:strVal val="visible"/>
                                      </p:to>
                                    </p:set>
                                    <p:animEffect transition="in" filter="fade">
                                      <p:cBhvr>
                                        <p:cTn id="35" dur="500"/>
                                        <p:tgtEl>
                                          <p:spTgt spid="108"/>
                                        </p:tgtEl>
                                      </p:cBhvr>
                                    </p:animEffect>
                                  </p:childTnLst>
                                </p:cTn>
                              </p:par>
                              <p:par>
                                <p:cTn id="36" presetID="10" presetClass="entr" presetSubtype="0" fill="hold" nodeType="withEffect">
                                  <p:stCondLst>
                                    <p:cond delay="0"/>
                                  </p:stCondLst>
                                  <p:childTnLst>
                                    <p:set>
                                      <p:cBhvr>
                                        <p:cTn id="37" dur="1" fill="hold">
                                          <p:stCondLst>
                                            <p:cond delay="0"/>
                                          </p:stCondLst>
                                        </p:cTn>
                                        <p:tgtEl>
                                          <p:spTgt spid="115"/>
                                        </p:tgtEl>
                                        <p:attrNameLst>
                                          <p:attrName>style.visibility</p:attrName>
                                        </p:attrNameLst>
                                      </p:cBhvr>
                                      <p:to>
                                        <p:strVal val="visible"/>
                                      </p:to>
                                    </p:set>
                                    <p:animEffect transition="in" filter="fade">
                                      <p:cBhvr>
                                        <p:cTn id="38" dur="500"/>
                                        <p:tgtEl>
                                          <p:spTgt spid="115"/>
                                        </p:tgtEl>
                                      </p:cBhvr>
                                    </p:animEffect>
                                  </p:childTnLst>
                                </p:cTn>
                              </p:par>
                              <p:par>
                                <p:cTn id="39" presetID="10" presetClass="entr" presetSubtype="0" fill="hold" nodeType="withEffect">
                                  <p:stCondLst>
                                    <p:cond delay="0"/>
                                  </p:stCondLst>
                                  <p:childTnLst>
                                    <p:set>
                                      <p:cBhvr>
                                        <p:cTn id="40" dur="1" fill="hold">
                                          <p:stCondLst>
                                            <p:cond delay="0"/>
                                          </p:stCondLst>
                                        </p:cTn>
                                        <p:tgtEl>
                                          <p:spTgt spid="111"/>
                                        </p:tgtEl>
                                        <p:attrNameLst>
                                          <p:attrName>style.visibility</p:attrName>
                                        </p:attrNameLst>
                                      </p:cBhvr>
                                      <p:to>
                                        <p:strVal val="visible"/>
                                      </p:to>
                                    </p:set>
                                    <p:animEffect transition="in" filter="fade">
                                      <p:cBhvr>
                                        <p:cTn id="41" dur="500"/>
                                        <p:tgtEl>
                                          <p:spTgt spid="111"/>
                                        </p:tgtEl>
                                      </p:cBhvr>
                                    </p:animEffect>
                                  </p:childTnLst>
                                </p:cTn>
                              </p:par>
                            </p:childTnLst>
                          </p:cTn>
                        </p:par>
                        <p:par>
                          <p:cTn id="42" fill="hold">
                            <p:stCondLst>
                              <p:cond delay="2500"/>
                            </p:stCondLst>
                            <p:childTnLst>
                              <p:par>
                                <p:cTn id="43" presetID="10" presetClass="entr" presetSubtype="0" fill="hold" nodeType="afterEffect">
                                  <p:stCondLst>
                                    <p:cond delay="0"/>
                                  </p:stCondLst>
                                  <p:childTnLst>
                                    <p:set>
                                      <p:cBhvr>
                                        <p:cTn id="44" dur="1" fill="hold">
                                          <p:stCondLst>
                                            <p:cond delay="0"/>
                                          </p:stCondLst>
                                        </p:cTn>
                                        <p:tgtEl>
                                          <p:spTgt spid="127"/>
                                        </p:tgtEl>
                                        <p:attrNameLst>
                                          <p:attrName>style.visibility</p:attrName>
                                        </p:attrNameLst>
                                      </p:cBhvr>
                                      <p:to>
                                        <p:strVal val="visible"/>
                                      </p:to>
                                    </p:set>
                                    <p:animEffect transition="in" filter="fade">
                                      <p:cBhvr>
                                        <p:cTn id="45" dur="500"/>
                                        <p:tgtEl>
                                          <p:spTgt spid="127"/>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500"/>
                                        <p:tgtEl>
                                          <p:spTgt spid="4"/>
                                        </p:tgtEl>
                                      </p:cBhvr>
                                    </p:animEffect>
                                  </p:childTnLst>
                                </p:cTn>
                              </p:par>
                              <p:par>
                                <p:cTn id="50" presetID="10" presetClass="entr" presetSubtype="0" fill="hold" nodeType="withEffect">
                                  <p:stCondLst>
                                    <p:cond delay="0"/>
                                  </p:stCondLst>
                                  <p:childTnLst>
                                    <p:set>
                                      <p:cBhvr>
                                        <p:cTn id="51" dur="1" fill="hold">
                                          <p:stCondLst>
                                            <p:cond delay="0"/>
                                          </p:stCondLst>
                                        </p:cTn>
                                        <p:tgtEl>
                                          <p:spTgt spid="117"/>
                                        </p:tgtEl>
                                        <p:attrNameLst>
                                          <p:attrName>style.visibility</p:attrName>
                                        </p:attrNameLst>
                                      </p:cBhvr>
                                      <p:to>
                                        <p:strVal val="visible"/>
                                      </p:to>
                                    </p:set>
                                    <p:animEffect transition="in" filter="fade">
                                      <p:cBhvr>
                                        <p:cTn id="52" dur="500"/>
                                        <p:tgtEl>
                                          <p:spTgt spid="117"/>
                                        </p:tgtEl>
                                      </p:cBhvr>
                                    </p:animEffect>
                                  </p:childTnLst>
                                </p:cTn>
                              </p:par>
                              <p:par>
                                <p:cTn id="53" presetID="10" presetClass="entr" presetSubtype="0" fill="hold" nodeType="with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500"/>
                                        <p:tgtEl>
                                          <p:spTgt spid="107"/>
                                        </p:tgtEl>
                                      </p:cBhvr>
                                    </p:animEffect>
                                  </p:childTnLst>
                                </p:cTn>
                              </p:par>
                              <p:par>
                                <p:cTn id="56" presetID="10" presetClass="entr" presetSubtype="0" fill="hold"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500"/>
                                        <p:tgtEl>
                                          <p:spTgt spid="76"/>
                                        </p:tgtEl>
                                      </p:cBhvr>
                                    </p:animEffect>
                                  </p:childTnLst>
                                </p:cTn>
                              </p:par>
                            </p:childTnLst>
                          </p:cTn>
                        </p:par>
                        <p:par>
                          <p:cTn id="59" fill="hold">
                            <p:stCondLst>
                              <p:cond delay="3500"/>
                            </p:stCondLst>
                            <p:childTnLst>
                              <p:par>
                                <p:cTn id="60" presetID="10" presetClass="entr" presetSubtype="0" fill="hold" nodeType="afterEffect">
                                  <p:stCondLst>
                                    <p:cond delay="0"/>
                                  </p:stCondLst>
                                  <p:childTnLst>
                                    <p:set>
                                      <p:cBhvr>
                                        <p:cTn id="61" dur="1" fill="hold">
                                          <p:stCondLst>
                                            <p:cond delay="0"/>
                                          </p:stCondLst>
                                        </p:cTn>
                                        <p:tgtEl>
                                          <p:spTgt spid="106"/>
                                        </p:tgtEl>
                                        <p:attrNameLst>
                                          <p:attrName>style.visibility</p:attrName>
                                        </p:attrNameLst>
                                      </p:cBhvr>
                                      <p:to>
                                        <p:strVal val="visible"/>
                                      </p:to>
                                    </p:set>
                                    <p:animEffect transition="in" filter="fade">
                                      <p:cBhvr>
                                        <p:cTn id="62" dur="500"/>
                                        <p:tgtEl>
                                          <p:spTgt spid="106"/>
                                        </p:tgtEl>
                                      </p:cBhvr>
                                    </p:animEffect>
                                  </p:childTnLst>
                                </p:cTn>
                              </p:par>
                              <p:par>
                                <p:cTn id="63" presetID="10" presetClass="entr" presetSubtype="0" fill="hold" nodeType="withEffect">
                                  <p:stCondLst>
                                    <p:cond delay="0"/>
                                  </p:stCondLst>
                                  <p:childTnLst>
                                    <p:set>
                                      <p:cBhvr>
                                        <p:cTn id="64" dur="1" fill="hold">
                                          <p:stCondLst>
                                            <p:cond delay="0"/>
                                          </p:stCondLst>
                                        </p:cTn>
                                        <p:tgtEl>
                                          <p:spTgt spid="113"/>
                                        </p:tgtEl>
                                        <p:attrNameLst>
                                          <p:attrName>style.visibility</p:attrName>
                                        </p:attrNameLst>
                                      </p:cBhvr>
                                      <p:to>
                                        <p:strVal val="visible"/>
                                      </p:to>
                                    </p:set>
                                    <p:animEffect transition="in" filter="fade">
                                      <p:cBhvr>
                                        <p:cTn id="65" dur="500"/>
                                        <p:tgtEl>
                                          <p:spTgt spid="113"/>
                                        </p:tgtEl>
                                      </p:cBhvr>
                                    </p:animEffect>
                                  </p:childTnLst>
                                </p:cTn>
                              </p:par>
                              <p:par>
                                <p:cTn id="66" presetID="10" presetClass="entr" presetSubtype="0" fill="hold" nodeType="withEffect">
                                  <p:stCondLst>
                                    <p:cond delay="0"/>
                                  </p:stCondLst>
                                  <p:childTnLst>
                                    <p:set>
                                      <p:cBhvr>
                                        <p:cTn id="67" dur="1" fill="hold">
                                          <p:stCondLst>
                                            <p:cond delay="0"/>
                                          </p:stCondLst>
                                        </p:cTn>
                                        <p:tgtEl>
                                          <p:spTgt spid="85"/>
                                        </p:tgtEl>
                                        <p:attrNameLst>
                                          <p:attrName>style.visibility</p:attrName>
                                        </p:attrNameLst>
                                      </p:cBhvr>
                                      <p:to>
                                        <p:strVal val="visible"/>
                                      </p:to>
                                    </p:set>
                                    <p:animEffect transition="in" filter="fade">
                                      <p:cBhvr>
                                        <p:cTn id="68" dur="500"/>
                                        <p:tgtEl>
                                          <p:spTgt spid="85"/>
                                        </p:tgtEl>
                                      </p:cBhvr>
                                    </p:animEffect>
                                  </p:childTnLst>
                                </p:cTn>
                              </p:par>
                              <p:par>
                                <p:cTn id="69" presetID="10" presetClass="entr" presetSubtype="0" fill="hold" nodeType="withEffect">
                                  <p:stCondLst>
                                    <p:cond delay="0"/>
                                  </p:stCondLst>
                                  <p:childTnLst>
                                    <p:set>
                                      <p:cBhvr>
                                        <p:cTn id="70" dur="1" fill="hold">
                                          <p:stCondLst>
                                            <p:cond delay="0"/>
                                          </p:stCondLst>
                                        </p:cTn>
                                        <p:tgtEl>
                                          <p:spTgt spid="158"/>
                                        </p:tgtEl>
                                        <p:attrNameLst>
                                          <p:attrName>style.visibility</p:attrName>
                                        </p:attrNameLst>
                                      </p:cBhvr>
                                      <p:to>
                                        <p:strVal val="visible"/>
                                      </p:to>
                                    </p:set>
                                    <p:animEffect transition="in" filter="fade">
                                      <p:cBhvr>
                                        <p:cTn id="71" dur="500"/>
                                        <p:tgtEl>
                                          <p:spTgt spid="158"/>
                                        </p:tgtEl>
                                      </p:cBhvr>
                                    </p:animEffect>
                                  </p:childTnLst>
                                </p:cTn>
                              </p:par>
                              <p:par>
                                <p:cTn id="72" presetID="10" presetClass="entr" presetSubtype="0" fill="hold" nodeType="withEffect">
                                  <p:stCondLst>
                                    <p:cond delay="0"/>
                                  </p:stCondLst>
                                  <p:childTnLst>
                                    <p:set>
                                      <p:cBhvr>
                                        <p:cTn id="73" dur="1" fill="hold">
                                          <p:stCondLst>
                                            <p:cond delay="0"/>
                                          </p:stCondLst>
                                        </p:cTn>
                                        <p:tgtEl>
                                          <p:spTgt spid="161"/>
                                        </p:tgtEl>
                                        <p:attrNameLst>
                                          <p:attrName>style.visibility</p:attrName>
                                        </p:attrNameLst>
                                      </p:cBhvr>
                                      <p:to>
                                        <p:strVal val="visible"/>
                                      </p:to>
                                    </p:set>
                                    <p:animEffect transition="in" filter="fade">
                                      <p:cBhvr>
                                        <p:cTn id="74" dur="500"/>
                                        <p:tgtEl>
                                          <p:spTgt spid="161"/>
                                        </p:tgtEl>
                                      </p:cBhvr>
                                    </p:animEffect>
                                  </p:childTnLst>
                                </p:cTn>
                              </p:par>
                              <p:par>
                                <p:cTn id="75" presetID="10" presetClass="entr" presetSubtype="0" fill="hold" nodeType="withEffect">
                                  <p:stCondLst>
                                    <p:cond delay="0"/>
                                  </p:stCondLst>
                                  <p:childTnLst>
                                    <p:set>
                                      <p:cBhvr>
                                        <p:cTn id="76" dur="1" fill="hold">
                                          <p:stCondLst>
                                            <p:cond delay="0"/>
                                          </p:stCondLst>
                                        </p:cTn>
                                        <p:tgtEl>
                                          <p:spTgt spid="164"/>
                                        </p:tgtEl>
                                        <p:attrNameLst>
                                          <p:attrName>style.visibility</p:attrName>
                                        </p:attrNameLst>
                                      </p:cBhvr>
                                      <p:to>
                                        <p:strVal val="visible"/>
                                      </p:to>
                                    </p:set>
                                    <p:animEffect transition="in" filter="fade">
                                      <p:cBhvr>
                                        <p:cTn id="77" dur="500"/>
                                        <p:tgtEl>
                                          <p:spTgt spid="164"/>
                                        </p:tgtEl>
                                      </p:cBhvr>
                                    </p:animEffect>
                                  </p:childTnLst>
                                </p:cTn>
                              </p:par>
                              <p:par>
                                <p:cTn id="78" presetID="10" presetClass="entr" presetSubtype="0" fill="hold" nodeType="withEffect">
                                  <p:stCondLst>
                                    <p:cond delay="0"/>
                                  </p:stCondLst>
                                  <p:childTnLst>
                                    <p:set>
                                      <p:cBhvr>
                                        <p:cTn id="79" dur="1" fill="hold">
                                          <p:stCondLst>
                                            <p:cond delay="0"/>
                                          </p:stCondLst>
                                        </p:cTn>
                                        <p:tgtEl>
                                          <p:spTgt spid="167"/>
                                        </p:tgtEl>
                                        <p:attrNameLst>
                                          <p:attrName>style.visibility</p:attrName>
                                        </p:attrNameLst>
                                      </p:cBhvr>
                                      <p:to>
                                        <p:strVal val="visible"/>
                                      </p:to>
                                    </p:set>
                                    <p:animEffect transition="in" filter="fade">
                                      <p:cBhvr>
                                        <p:cTn id="80" dur="500"/>
                                        <p:tgtEl>
                                          <p:spTgt spid="167"/>
                                        </p:tgtEl>
                                      </p:cBhvr>
                                    </p:animEffect>
                                  </p:childTnLst>
                                </p:cTn>
                              </p:par>
                            </p:childTnLst>
                          </p:cTn>
                        </p:par>
                        <p:par>
                          <p:cTn id="81" fill="hold">
                            <p:stCondLst>
                              <p:cond delay="4000"/>
                            </p:stCondLst>
                            <p:childTnLst>
                              <p:par>
                                <p:cTn id="82" presetID="10" presetClass="entr" presetSubtype="0" fill="hold" nodeType="afterEffect">
                                  <p:stCondLst>
                                    <p:cond delay="0"/>
                                  </p:stCondLst>
                                  <p:childTnLst>
                                    <p:set>
                                      <p:cBhvr>
                                        <p:cTn id="83" dur="1" fill="hold">
                                          <p:stCondLst>
                                            <p:cond delay="0"/>
                                          </p:stCondLst>
                                        </p:cTn>
                                        <p:tgtEl>
                                          <p:spTgt spid="170"/>
                                        </p:tgtEl>
                                        <p:attrNameLst>
                                          <p:attrName>style.visibility</p:attrName>
                                        </p:attrNameLst>
                                      </p:cBhvr>
                                      <p:to>
                                        <p:strVal val="visible"/>
                                      </p:to>
                                    </p:set>
                                    <p:animEffect transition="in" filter="fade">
                                      <p:cBhvr>
                                        <p:cTn id="84" dur="500"/>
                                        <p:tgtEl>
                                          <p:spTgt spid="170"/>
                                        </p:tgtEl>
                                      </p:cBhvr>
                                    </p:animEffect>
                                  </p:childTnLst>
                                </p:cTn>
                              </p:par>
                            </p:childTnLst>
                          </p:cTn>
                        </p:par>
                        <p:par>
                          <p:cTn id="85" fill="hold">
                            <p:stCondLst>
                              <p:cond delay="4500"/>
                            </p:stCondLst>
                            <p:childTnLst>
                              <p:par>
                                <p:cTn id="86" presetID="10" presetClass="entr" presetSubtype="0" fill="hold" nodeType="afterEffect">
                                  <p:stCondLst>
                                    <p:cond delay="0"/>
                                  </p:stCondLst>
                                  <p:childTnLst>
                                    <p:set>
                                      <p:cBhvr>
                                        <p:cTn id="87" dur="1" fill="hold">
                                          <p:stCondLst>
                                            <p:cond delay="0"/>
                                          </p:stCondLst>
                                        </p:cTn>
                                        <p:tgtEl>
                                          <p:spTgt spid="173"/>
                                        </p:tgtEl>
                                        <p:attrNameLst>
                                          <p:attrName>style.visibility</p:attrName>
                                        </p:attrNameLst>
                                      </p:cBhvr>
                                      <p:to>
                                        <p:strVal val="visible"/>
                                      </p:to>
                                    </p:set>
                                    <p:animEffect transition="in" filter="fade">
                                      <p:cBhvr>
                                        <p:cTn id="88"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Group 143"/>
          <p:cNvGrpSpPr/>
          <p:nvPr/>
        </p:nvGrpSpPr>
        <p:grpSpPr>
          <a:xfrm>
            <a:off x="377431" y="3566619"/>
            <a:ext cx="1973336" cy="1226434"/>
            <a:chOff x="-76200" y="1385332"/>
            <a:chExt cx="9127339" cy="4848447"/>
          </a:xfrm>
        </p:grpSpPr>
        <p:grpSp>
          <p:nvGrpSpPr>
            <p:cNvPr id="4" name="Group 3"/>
            <p:cNvGrpSpPr/>
            <p:nvPr/>
          </p:nvGrpSpPr>
          <p:grpSpPr>
            <a:xfrm>
              <a:off x="-76200" y="3581400"/>
              <a:ext cx="1306830" cy="576158"/>
              <a:chOff x="44026" y="3489560"/>
              <a:chExt cx="1306830" cy="576158"/>
            </a:xfrm>
          </p:grpSpPr>
          <p:sp>
            <p:nvSpPr>
              <p:cNvPr id="5" name="Can 4"/>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 name="TextBox 5"/>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7" name="Group 6"/>
            <p:cNvGrpSpPr/>
            <p:nvPr/>
          </p:nvGrpSpPr>
          <p:grpSpPr>
            <a:xfrm>
              <a:off x="-11430" y="3538642"/>
              <a:ext cx="1306830" cy="576158"/>
              <a:chOff x="44026" y="3489560"/>
              <a:chExt cx="1306830" cy="576158"/>
            </a:xfrm>
          </p:grpSpPr>
          <p:sp>
            <p:nvSpPr>
              <p:cNvPr id="8" name="Can 7"/>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 name="TextBox 8"/>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10" name="Group 9"/>
            <p:cNvGrpSpPr/>
            <p:nvPr/>
          </p:nvGrpSpPr>
          <p:grpSpPr>
            <a:xfrm>
              <a:off x="7744309" y="3730181"/>
              <a:ext cx="1306830" cy="576158"/>
              <a:chOff x="7492812" y="3468401"/>
              <a:chExt cx="1306830" cy="576158"/>
            </a:xfrm>
          </p:grpSpPr>
          <p:sp>
            <p:nvSpPr>
              <p:cNvPr id="11" name="Can 10"/>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2" name="TextBox 11"/>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3" name="Group 12"/>
            <p:cNvGrpSpPr/>
            <p:nvPr/>
          </p:nvGrpSpPr>
          <p:grpSpPr>
            <a:xfrm>
              <a:off x="7684770" y="3657600"/>
              <a:ext cx="1306830" cy="576158"/>
              <a:chOff x="7492812" y="3468401"/>
              <a:chExt cx="1306830" cy="576158"/>
            </a:xfrm>
          </p:grpSpPr>
          <p:sp>
            <p:nvSpPr>
              <p:cNvPr id="14" name="Can 13"/>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5" name="TextBox 14"/>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6" name="Group 15"/>
            <p:cNvGrpSpPr/>
            <p:nvPr/>
          </p:nvGrpSpPr>
          <p:grpSpPr>
            <a:xfrm>
              <a:off x="7608570" y="3614842"/>
              <a:ext cx="1306830" cy="576158"/>
              <a:chOff x="7492812" y="3468401"/>
              <a:chExt cx="1306830" cy="576158"/>
            </a:xfrm>
          </p:grpSpPr>
          <p:sp>
            <p:nvSpPr>
              <p:cNvPr id="17" name="Can 16"/>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8" name="TextBox 17"/>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9" name="Group 18"/>
            <p:cNvGrpSpPr/>
            <p:nvPr/>
          </p:nvGrpSpPr>
          <p:grpSpPr>
            <a:xfrm>
              <a:off x="7543800" y="3538642"/>
              <a:ext cx="1306830" cy="576158"/>
              <a:chOff x="7492812" y="3468401"/>
              <a:chExt cx="1306830" cy="576158"/>
            </a:xfrm>
          </p:grpSpPr>
          <p:sp>
            <p:nvSpPr>
              <p:cNvPr id="20" name="Can 19"/>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21" name="TextBox 20"/>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22" name="Group 21"/>
            <p:cNvGrpSpPr/>
            <p:nvPr/>
          </p:nvGrpSpPr>
          <p:grpSpPr>
            <a:xfrm>
              <a:off x="1058176" y="3069169"/>
              <a:ext cx="1302548" cy="1167331"/>
              <a:chOff x="1058176" y="3069169"/>
              <a:chExt cx="1302548" cy="1167331"/>
            </a:xfrm>
          </p:grpSpPr>
          <p:pic>
            <p:nvPicPr>
              <p:cNvPr id="23"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1564053" y="3810644"/>
                <a:ext cx="290799" cy="425856"/>
              </a:xfrm>
              <a:prstGeom prst="rect">
                <a:avLst/>
              </a:prstGeom>
              <a:noFill/>
            </p:spPr>
            <p:txBody>
              <a:bodyPr wrap="square" rtlCol="0">
                <a:spAutoFit/>
              </a:bodyPr>
              <a:lstStyle/>
              <a:p>
                <a:r>
                  <a:rPr lang="en-US" sz="100" b="1" dirty="0"/>
                  <a:t>A</a:t>
                </a:r>
                <a:endParaRPr lang="en-GB" sz="100" b="1" dirty="0"/>
              </a:p>
            </p:txBody>
          </p:sp>
        </p:grpSp>
        <p:grpSp>
          <p:nvGrpSpPr>
            <p:cNvPr id="25" name="Group 24"/>
            <p:cNvGrpSpPr/>
            <p:nvPr/>
          </p:nvGrpSpPr>
          <p:grpSpPr>
            <a:xfrm>
              <a:off x="6392308" y="3033027"/>
              <a:ext cx="1302548" cy="1170466"/>
              <a:chOff x="6392308" y="3033027"/>
              <a:chExt cx="1302548" cy="1170466"/>
            </a:xfrm>
          </p:grpSpPr>
          <p:pic>
            <p:nvPicPr>
              <p:cNvPr id="26"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6900891" y="3777637"/>
                <a:ext cx="290799" cy="425856"/>
              </a:xfrm>
              <a:prstGeom prst="rect">
                <a:avLst/>
              </a:prstGeom>
              <a:noFill/>
            </p:spPr>
            <p:txBody>
              <a:bodyPr wrap="square" rtlCol="0">
                <a:spAutoFit/>
              </a:bodyPr>
              <a:lstStyle/>
              <a:p>
                <a:r>
                  <a:rPr lang="en-US" sz="100" b="1" dirty="0" smtClean="0"/>
                  <a:t>B</a:t>
                </a:r>
                <a:endParaRPr lang="en-GB" sz="100" b="1" dirty="0"/>
              </a:p>
            </p:txBody>
          </p:sp>
        </p:grpSp>
        <p:grpSp>
          <p:nvGrpSpPr>
            <p:cNvPr id="28" name="Group 27"/>
            <p:cNvGrpSpPr/>
            <p:nvPr/>
          </p:nvGrpSpPr>
          <p:grpSpPr>
            <a:xfrm>
              <a:off x="3346450" y="1666931"/>
              <a:ext cx="1734603" cy="2112988"/>
              <a:chOff x="3346450" y="1666931"/>
              <a:chExt cx="1734603" cy="2112988"/>
            </a:xfrm>
          </p:grpSpPr>
          <p:pic>
            <p:nvPicPr>
              <p:cNvPr id="29" name="Picture 13" descr="Image result for stock ex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p:cNvGrpSpPr/>
              <p:nvPr/>
            </p:nvGrpSpPr>
            <p:grpSpPr>
              <a:xfrm>
                <a:off x="4017640" y="2245148"/>
                <a:ext cx="1063413" cy="1534771"/>
                <a:chOff x="4017640" y="2245148"/>
                <a:chExt cx="1063413" cy="1534771"/>
              </a:xfrm>
            </p:grpSpPr>
            <p:sp>
              <p:nvSpPr>
                <p:cNvPr id="31" name="Can 30"/>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32" name="TextBox 31"/>
                <p:cNvSpPr txBox="1"/>
                <p:nvPr/>
              </p:nvSpPr>
              <p:spPr>
                <a:xfrm>
                  <a:off x="4146756" y="2380682"/>
                  <a:ext cx="812798" cy="1399237"/>
                </a:xfrm>
                <a:prstGeom prst="rect">
                  <a:avLst/>
                </a:prstGeom>
                <a:noFill/>
              </p:spPr>
              <p:txBody>
                <a:bodyPr wrap="square" rtlCol="0">
                  <a:spAutoFit/>
                </a:bodyPr>
                <a:lstStyle/>
                <a:p>
                  <a:pPr algn="ctr"/>
                  <a:r>
                    <a:rPr lang="en-US" sz="100" dirty="0" smtClean="0"/>
                    <a:t>Exchange database</a:t>
                  </a:r>
                  <a:endParaRPr lang="en-GB" sz="100" dirty="0"/>
                </a:p>
              </p:txBody>
            </p:sp>
          </p:grpSp>
        </p:grpSp>
        <p:grpSp>
          <p:nvGrpSpPr>
            <p:cNvPr id="33" name="Group 32"/>
            <p:cNvGrpSpPr/>
            <p:nvPr/>
          </p:nvGrpSpPr>
          <p:grpSpPr>
            <a:xfrm>
              <a:off x="3792735" y="5124968"/>
              <a:ext cx="1513221" cy="1092392"/>
              <a:chOff x="3792735" y="5124968"/>
              <a:chExt cx="1513221" cy="1092392"/>
            </a:xfrm>
          </p:grpSpPr>
          <p:pic>
            <p:nvPicPr>
              <p:cNvPr id="34" name="Picture 20" descr="Image result for ledg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Group 34"/>
              <p:cNvGrpSpPr/>
              <p:nvPr/>
            </p:nvGrpSpPr>
            <p:grpSpPr>
              <a:xfrm>
                <a:off x="3969804" y="5124968"/>
                <a:ext cx="1063413" cy="1092392"/>
                <a:chOff x="3969804" y="5124968"/>
                <a:chExt cx="1063413" cy="1092392"/>
              </a:xfrm>
            </p:grpSpPr>
            <p:sp>
              <p:nvSpPr>
                <p:cNvPr id="36" name="Can 35"/>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37" name="TextBox 36"/>
                <p:cNvSpPr txBox="1"/>
                <p:nvPr/>
              </p:nvSpPr>
              <p:spPr>
                <a:xfrm>
                  <a:off x="4095109" y="5243978"/>
                  <a:ext cx="812798" cy="973382"/>
                </a:xfrm>
                <a:prstGeom prst="rect">
                  <a:avLst/>
                </a:prstGeom>
                <a:noFill/>
              </p:spPr>
              <p:txBody>
                <a:bodyPr wrap="square" rtlCol="0">
                  <a:spAutoFit/>
                </a:bodyPr>
                <a:lstStyle/>
                <a:p>
                  <a:pPr algn="ctr"/>
                  <a:r>
                    <a:rPr lang="en-US" sz="100" dirty="0" smtClean="0"/>
                    <a:t>CSD Ledger</a:t>
                  </a:r>
                  <a:endParaRPr lang="en-GB" sz="100" dirty="0"/>
                </a:p>
              </p:txBody>
            </p:sp>
          </p:grpSp>
        </p:grpSp>
        <p:grpSp>
          <p:nvGrpSpPr>
            <p:cNvPr id="38" name="Group 37"/>
            <p:cNvGrpSpPr/>
            <p:nvPr/>
          </p:nvGrpSpPr>
          <p:grpSpPr>
            <a:xfrm>
              <a:off x="44026" y="3489560"/>
              <a:ext cx="1306830" cy="609171"/>
              <a:chOff x="44026" y="3489560"/>
              <a:chExt cx="1306830" cy="609171"/>
            </a:xfrm>
          </p:grpSpPr>
          <p:sp>
            <p:nvSpPr>
              <p:cNvPr id="39" name="Can 38"/>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40" name="TextBox 39"/>
              <p:cNvSpPr txBox="1"/>
              <p:nvPr/>
            </p:nvSpPr>
            <p:spPr>
              <a:xfrm>
                <a:off x="44026" y="3612040"/>
                <a:ext cx="1306830" cy="486691"/>
              </a:xfrm>
              <a:prstGeom prst="rect">
                <a:avLst/>
              </a:prstGeom>
              <a:noFill/>
            </p:spPr>
            <p:txBody>
              <a:bodyPr wrap="square" rtlCol="0">
                <a:spAutoFit/>
              </a:bodyPr>
              <a:lstStyle/>
              <a:p>
                <a:pPr algn="ctr"/>
                <a:r>
                  <a:rPr lang="en-US" sz="100" dirty="0" smtClean="0"/>
                  <a:t>Bank </a:t>
                </a:r>
                <a:r>
                  <a:rPr lang="en-US" sz="100" b="1" dirty="0" smtClean="0"/>
                  <a:t>A</a:t>
                </a:r>
                <a:r>
                  <a:rPr lang="en-US" sz="100" dirty="0" smtClean="0"/>
                  <a:t> </a:t>
                </a:r>
              </a:p>
              <a:p>
                <a:pPr algn="ctr"/>
                <a:r>
                  <a:rPr lang="en-US" sz="100" dirty="0" smtClean="0"/>
                  <a:t>Security Master</a:t>
                </a:r>
                <a:endParaRPr lang="en-GB" sz="100" dirty="0"/>
              </a:p>
            </p:txBody>
          </p:sp>
        </p:grpSp>
        <p:grpSp>
          <p:nvGrpSpPr>
            <p:cNvPr id="41" name="Group 40"/>
            <p:cNvGrpSpPr/>
            <p:nvPr/>
          </p:nvGrpSpPr>
          <p:grpSpPr>
            <a:xfrm>
              <a:off x="7492812" y="3468401"/>
              <a:ext cx="1306830" cy="636192"/>
              <a:chOff x="7492812" y="3468401"/>
              <a:chExt cx="1306830" cy="636192"/>
            </a:xfrm>
          </p:grpSpPr>
          <p:sp>
            <p:nvSpPr>
              <p:cNvPr id="42" name="Can 41"/>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43" name="TextBox 42"/>
              <p:cNvSpPr txBox="1"/>
              <p:nvPr/>
            </p:nvSpPr>
            <p:spPr>
              <a:xfrm>
                <a:off x="7492812" y="3617902"/>
                <a:ext cx="1306830" cy="486691"/>
              </a:xfrm>
              <a:prstGeom prst="rect">
                <a:avLst/>
              </a:prstGeom>
              <a:noFill/>
            </p:spPr>
            <p:txBody>
              <a:bodyPr wrap="square" rtlCol="0">
                <a:spAutoFit/>
              </a:bodyPr>
              <a:lstStyle/>
              <a:p>
                <a:pPr algn="ctr"/>
                <a:r>
                  <a:rPr lang="en-US" sz="100" dirty="0" smtClean="0"/>
                  <a:t>Bank </a:t>
                </a:r>
                <a:r>
                  <a:rPr lang="en-US" sz="100" b="1" dirty="0" smtClean="0"/>
                  <a:t>B </a:t>
                </a:r>
              </a:p>
              <a:p>
                <a:pPr algn="ctr"/>
                <a:r>
                  <a:rPr lang="en-US" sz="100" dirty="0" smtClean="0"/>
                  <a:t>Security Master (s)</a:t>
                </a:r>
                <a:endParaRPr lang="en-GB" sz="100" dirty="0"/>
              </a:p>
            </p:txBody>
          </p:sp>
        </p:grpSp>
        <p:grpSp>
          <p:nvGrpSpPr>
            <p:cNvPr id="44" name="Group 43"/>
            <p:cNvGrpSpPr/>
            <p:nvPr/>
          </p:nvGrpSpPr>
          <p:grpSpPr>
            <a:xfrm>
              <a:off x="5661451" y="3231928"/>
              <a:ext cx="973804" cy="1344020"/>
              <a:chOff x="5661451" y="3231928"/>
              <a:chExt cx="973804" cy="1344020"/>
            </a:xfrm>
          </p:grpSpPr>
          <p:sp>
            <p:nvSpPr>
              <p:cNvPr id="45" name="Can 44"/>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46" name="TextBox 45"/>
              <p:cNvSpPr txBox="1"/>
              <p:nvPr/>
            </p:nvSpPr>
            <p:spPr>
              <a:xfrm>
                <a:off x="5703010" y="3298379"/>
                <a:ext cx="890691" cy="1277569"/>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47" name="Group 46"/>
            <p:cNvGrpSpPr/>
            <p:nvPr/>
          </p:nvGrpSpPr>
          <p:grpSpPr>
            <a:xfrm>
              <a:off x="5814561" y="4166333"/>
              <a:ext cx="973804" cy="918166"/>
              <a:chOff x="5814561" y="4166333"/>
              <a:chExt cx="973804" cy="918166"/>
            </a:xfrm>
          </p:grpSpPr>
          <p:sp>
            <p:nvSpPr>
              <p:cNvPr id="48" name="Can 47"/>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49" name="TextBox 48"/>
              <p:cNvSpPr txBox="1"/>
              <p:nvPr/>
            </p:nvSpPr>
            <p:spPr>
              <a:xfrm>
                <a:off x="5856120" y="4232784"/>
                <a:ext cx="890691" cy="851715"/>
              </a:xfrm>
              <a:prstGeom prst="rect">
                <a:avLst/>
              </a:prstGeom>
              <a:noFill/>
            </p:spPr>
            <p:txBody>
              <a:bodyPr wrap="square" rtlCol="0">
                <a:spAutoFit/>
              </a:bodyPr>
              <a:lstStyle/>
              <a:p>
                <a:pPr algn="ctr"/>
                <a:r>
                  <a:rPr lang="en-US" sz="100" dirty="0" smtClean="0"/>
                  <a:t>Back Office</a:t>
                </a:r>
                <a:endParaRPr lang="en-GB" sz="100" dirty="0"/>
              </a:p>
            </p:txBody>
          </p:sp>
        </p:grpSp>
        <p:grpSp>
          <p:nvGrpSpPr>
            <p:cNvPr id="50" name="Group 49"/>
            <p:cNvGrpSpPr/>
            <p:nvPr/>
          </p:nvGrpSpPr>
          <p:grpSpPr>
            <a:xfrm>
              <a:off x="5111504" y="2605798"/>
              <a:ext cx="1210990" cy="790872"/>
              <a:chOff x="5111504" y="2605798"/>
              <a:chExt cx="1210990" cy="790872"/>
            </a:xfrm>
          </p:grpSpPr>
          <p:sp>
            <p:nvSpPr>
              <p:cNvPr id="51" name="Curved Down Arrow 50"/>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52" name="Group 51"/>
              <p:cNvGrpSpPr/>
              <p:nvPr/>
            </p:nvGrpSpPr>
            <p:grpSpPr>
              <a:xfrm>
                <a:off x="5501687" y="2605798"/>
                <a:ext cx="488950" cy="790872"/>
                <a:chOff x="5501687" y="2605798"/>
                <a:chExt cx="488950" cy="790872"/>
              </a:xfrm>
            </p:grpSpPr>
            <p:sp>
              <p:nvSpPr>
                <p:cNvPr id="53" name="Oval 52"/>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54" name="TextBox 53"/>
                <p:cNvSpPr txBox="1"/>
                <p:nvPr/>
              </p:nvSpPr>
              <p:spPr>
                <a:xfrm>
                  <a:off x="5501687" y="2605798"/>
                  <a:ext cx="488950" cy="790872"/>
                </a:xfrm>
                <a:prstGeom prst="rect">
                  <a:avLst/>
                </a:prstGeom>
                <a:noFill/>
              </p:spPr>
              <p:txBody>
                <a:bodyPr wrap="square" rtlCol="0">
                  <a:spAutoFit/>
                </a:bodyPr>
                <a:lstStyle/>
                <a:p>
                  <a:r>
                    <a:rPr lang="en-US" sz="100" i="1" dirty="0" smtClean="0"/>
                    <a:t>Tickers</a:t>
                  </a:r>
                  <a:endParaRPr lang="en-GB" sz="100" i="1" dirty="0"/>
                </a:p>
              </p:txBody>
            </p:sp>
          </p:grpSp>
        </p:grpSp>
        <p:grpSp>
          <p:nvGrpSpPr>
            <p:cNvPr id="55" name="Group 54"/>
            <p:cNvGrpSpPr/>
            <p:nvPr/>
          </p:nvGrpSpPr>
          <p:grpSpPr>
            <a:xfrm>
              <a:off x="6327051" y="2705826"/>
              <a:ext cx="1869100" cy="1034220"/>
              <a:chOff x="6327051" y="2705826"/>
              <a:chExt cx="1869100" cy="1034220"/>
            </a:xfrm>
          </p:grpSpPr>
          <p:sp>
            <p:nvSpPr>
              <p:cNvPr id="56" name="Curved Down Arrow 55"/>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57" name="Group 56"/>
              <p:cNvGrpSpPr/>
              <p:nvPr/>
            </p:nvGrpSpPr>
            <p:grpSpPr>
              <a:xfrm>
                <a:off x="6808758" y="2705826"/>
                <a:ext cx="612411" cy="1034220"/>
                <a:chOff x="6808758" y="2705826"/>
                <a:chExt cx="612411" cy="1034220"/>
              </a:xfrm>
            </p:grpSpPr>
            <p:sp>
              <p:nvSpPr>
                <p:cNvPr id="58" name="Oval 57"/>
                <p:cNvSpPr/>
                <p:nvPr/>
              </p:nvSpPr>
              <p:spPr>
                <a:xfrm>
                  <a:off x="6830977"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59" name="TextBox 58"/>
                <p:cNvSpPr txBox="1"/>
                <p:nvPr/>
              </p:nvSpPr>
              <p:spPr>
                <a:xfrm>
                  <a:off x="6808758"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60" name="Group 59"/>
            <p:cNvGrpSpPr/>
            <p:nvPr/>
          </p:nvGrpSpPr>
          <p:grpSpPr>
            <a:xfrm>
              <a:off x="6476968" y="4306112"/>
              <a:ext cx="1869100" cy="1527296"/>
              <a:chOff x="6476968" y="4306112"/>
              <a:chExt cx="1869100" cy="1527296"/>
            </a:xfrm>
          </p:grpSpPr>
          <p:sp>
            <p:nvSpPr>
              <p:cNvPr id="61" name="Curved Down Arrow 60"/>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2" name="Group 61"/>
              <p:cNvGrpSpPr/>
              <p:nvPr/>
            </p:nvGrpSpPr>
            <p:grpSpPr>
              <a:xfrm>
                <a:off x="6830977" y="4641851"/>
                <a:ext cx="957468" cy="1191557"/>
                <a:chOff x="6830977" y="4641851"/>
                <a:chExt cx="957468" cy="1191557"/>
              </a:xfrm>
            </p:grpSpPr>
            <p:sp>
              <p:nvSpPr>
                <p:cNvPr id="63" name="Oval 62"/>
                <p:cNvSpPr/>
                <p:nvPr/>
              </p:nvSpPr>
              <p:spPr>
                <a:xfrm>
                  <a:off x="6830977" y="4641851"/>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4" name="TextBox 63"/>
                <p:cNvSpPr txBox="1"/>
                <p:nvPr/>
              </p:nvSpPr>
              <p:spPr>
                <a:xfrm>
                  <a:off x="6875112" y="4677510"/>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65" name="Group 64"/>
            <p:cNvGrpSpPr/>
            <p:nvPr/>
          </p:nvGrpSpPr>
          <p:grpSpPr>
            <a:xfrm>
              <a:off x="5028712" y="4868509"/>
              <a:ext cx="1348591" cy="908117"/>
              <a:chOff x="5028712" y="4868509"/>
              <a:chExt cx="1348591" cy="908117"/>
            </a:xfrm>
          </p:grpSpPr>
          <p:sp>
            <p:nvSpPr>
              <p:cNvPr id="66" name="Curved Down Arrow 65"/>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7" name="Group 66"/>
              <p:cNvGrpSpPr/>
              <p:nvPr/>
            </p:nvGrpSpPr>
            <p:grpSpPr>
              <a:xfrm>
                <a:off x="5530850" y="4868509"/>
                <a:ext cx="622677" cy="908117"/>
                <a:chOff x="5530850" y="4868509"/>
                <a:chExt cx="622677" cy="908117"/>
              </a:xfrm>
            </p:grpSpPr>
            <p:sp>
              <p:nvSpPr>
                <p:cNvPr id="68" name="Oval 67"/>
                <p:cNvSpPr/>
                <p:nvPr/>
              </p:nvSpPr>
              <p:spPr>
                <a:xfrm>
                  <a:off x="5530850" y="4868509"/>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9" name="TextBox 68"/>
                <p:cNvSpPr txBox="1"/>
                <p:nvPr/>
              </p:nvSpPr>
              <p:spPr>
                <a:xfrm>
                  <a:off x="5594726" y="4924911"/>
                  <a:ext cx="558801" cy="851715"/>
                </a:xfrm>
                <a:prstGeom prst="rect">
                  <a:avLst/>
                </a:prstGeom>
                <a:noFill/>
              </p:spPr>
              <p:txBody>
                <a:bodyPr wrap="square" rtlCol="0">
                  <a:spAutoFit/>
                </a:bodyPr>
                <a:lstStyle/>
                <a:p>
                  <a:r>
                    <a:rPr lang="en-US" sz="100" i="1" dirty="0" smtClean="0"/>
                    <a:t>Nat’l ID</a:t>
                  </a:r>
                  <a:endParaRPr lang="en-GB" sz="100" i="1" dirty="0"/>
                </a:p>
              </p:txBody>
            </p:sp>
          </p:grpSp>
        </p:grpSp>
        <p:grpSp>
          <p:nvGrpSpPr>
            <p:cNvPr id="70" name="Group 69"/>
            <p:cNvGrpSpPr/>
            <p:nvPr/>
          </p:nvGrpSpPr>
          <p:grpSpPr>
            <a:xfrm>
              <a:off x="1868730" y="4058430"/>
              <a:ext cx="1083733" cy="974223"/>
              <a:chOff x="1868730" y="4058430"/>
              <a:chExt cx="1083733" cy="974223"/>
            </a:xfrm>
          </p:grpSpPr>
          <p:sp>
            <p:nvSpPr>
              <p:cNvPr id="71" name="Can 70"/>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2" name="TextBox 71"/>
              <p:cNvSpPr txBox="1"/>
              <p:nvPr/>
            </p:nvSpPr>
            <p:spPr>
              <a:xfrm>
                <a:off x="1965251" y="4180939"/>
                <a:ext cx="890690" cy="851714"/>
              </a:xfrm>
              <a:prstGeom prst="rect">
                <a:avLst/>
              </a:prstGeom>
              <a:noFill/>
            </p:spPr>
            <p:txBody>
              <a:bodyPr wrap="square" rtlCol="0">
                <a:spAutoFit/>
              </a:bodyPr>
              <a:lstStyle/>
              <a:p>
                <a:pPr algn="ctr"/>
                <a:r>
                  <a:rPr lang="en-US" sz="100" dirty="0" smtClean="0"/>
                  <a:t>Back Office</a:t>
                </a:r>
                <a:endParaRPr lang="en-GB" sz="100" dirty="0"/>
              </a:p>
            </p:txBody>
          </p:sp>
        </p:grpSp>
        <p:grpSp>
          <p:nvGrpSpPr>
            <p:cNvPr id="73" name="Group 72"/>
            <p:cNvGrpSpPr/>
            <p:nvPr/>
          </p:nvGrpSpPr>
          <p:grpSpPr>
            <a:xfrm>
              <a:off x="2121330" y="3146134"/>
              <a:ext cx="1083733" cy="1338270"/>
              <a:chOff x="2121330" y="3146134"/>
              <a:chExt cx="1083733" cy="1338270"/>
            </a:xfrm>
          </p:grpSpPr>
          <p:sp>
            <p:nvSpPr>
              <p:cNvPr id="74" name="Can 73"/>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5" name="TextBox 74"/>
              <p:cNvSpPr txBox="1"/>
              <p:nvPr/>
            </p:nvSpPr>
            <p:spPr>
              <a:xfrm>
                <a:off x="2188846" y="3206837"/>
                <a:ext cx="890690" cy="1277567"/>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76" name="Group 75"/>
            <p:cNvGrpSpPr/>
            <p:nvPr/>
          </p:nvGrpSpPr>
          <p:grpSpPr>
            <a:xfrm>
              <a:off x="3980518" y="3577077"/>
              <a:ext cx="1063413" cy="671878"/>
              <a:chOff x="3980518" y="3931530"/>
              <a:chExt cx="1063413" cy="671878"/>
            </a:xfrm>
          </p:grpSpPr>
          <p:sp>
            <p:nvSpPr>
              <p:cNvPr id="77" name="Can 76"/>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8" name="TextBox 77"/>
              <p:cNvSpPr txBox="1"/>
              <p:nvPr/>
            </p:nvSpPr>
            <p:spPr>
              <a:xfrm>
                <a:off x="4102011" y="4055881"/>
                <a:ext cx="812799" cy="547527"/>
              </a:xfrm>
              <a:prstGeom prst="rect">
                <a:avLst/>
              </a:prstGeom>
              <a:noFill/>
            </p:spPr>
            <p:txBody>
              <a:bodyPr wrap="square" rtlCol="0">
                <a:spAutoFit/>
              </a:bodyPr>
              <a:lstStyle/>
              <a:p>
                <a:pPr algn="ctr"/>
                <a:r>
                  <a:rPr lang="en-US" sz="100" dirty="0" smtClean="0"/>
                  <a:t>CCP</a:t>
                </a:r>
                <a:endParaRPr lang="en-GB" sz="100" dirty="0"/>
              </a:p>
            </p:txBody>
          </p:sp>
        </p:grpSp>
        <p:grpSp>
          <p:nvGrpSpPr>
            <p:cNvPr id="79" name="Group 78"/>
            <p:cNvGrpSpPr/>
            <p:nvPr/>
          </p:nvGrpSpPr>
          <p:grpSpPr>
            <a:xfrm>
              <a:off x="2150655" y="4947493"/>
              <a:ext cx="1843203" cy="1286286"/>
              <a:chOff x="2150655" y="4947493"/>
              <a:chExt cx="1843203" cy="1286286"/>
            </a:xfrm>
          </p:grpSpPr>
          <p:sp>
            <p:nvSpPr>
              <p:cNvPr id="80" name="Curved Down Arrow 79"/>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1" name="Group 80"/>
              <p:cNvGrpSpPr/>
              <p:nvPr/>
            </p:nvGrpSpPr>
            <p:grpSpPr>
              <a:xfrm>
                <a:off x="2603848" y="4960650"/>
                <a:ext cx="622677" cy="1273129"/>
                <a:chOff x="2603848" y="4960650"/>
                <a:chExt cx="622677" cy="1273129"/>
              </a:xfrm>
            </p:grpSpPr>
            <p:sp>
              <p:nvSpPr>
                <p:cNvPr id="82" name="Oval 81"/>
                <p:cNvSpPr/>
                <p:nvPr/>
              </p:nvSpPr>
              <p:spPr>
                <a:xfrm>
                  <a:off x="2603848" y="4960650"/>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3" name="TextBox 82"/>
                <p:cNvSpPr txBox="1"/>
                <p:nvPr/>
              </p:nvSpPr>
              <p:spPr>
                <a:xfrm>
                  <a:off x="2667724" y="5017051"/>
                  <a:ext cx="558801" cy="1216728"/>
                </a:xfrm>
                <a:prstGeom prst="rect">
                  <a:avLst/>
                </a:prstGeom>
                <a:noFill/>
              </p:spPr>
              <p:txBody>
                <a:bodyPr wrap="square" rtlCol="0">
                  <a:spAutoFit/>
                </a:bodyPr>
                <a:lstStyle/>
                <a:p>
                  <a:r>
                    <a:rPr lang="en-US" sz="100" i="1" dirty="0" smtClean="0"/>
                    <a:t>CSD / Nat’l ID</a:t>
                  </a:r>
                  <a:endParaRPr lang="en-GB" sz="100" i="1" dirty="0"/>
                </a:p>
              </p:txBody>
            </p:sp>
          </p:grpSp>
        </p:grpSp>
        <p:grpSp>
          <p:nvGrpSpPr>
            <p:cNvPr id="84" name="Group 83"/>
            <p:cNvGrpSpPr/>
            <p:nvPr/>
          </p:nvGrpSpPr>
          <p:grpSpPr>
            <a:xfrm>
              <a:off x="340821" y="4297348"/>
              <a:ext cx="1942066" cy="1474343"/>
              <a:chOff x="340821" y="4297348"/>
              <a:chExt cx="1942066" cy="1474343"/>
            </a:xfrm>
          </p:grpSpPr>
          <p:sp>
            <p:nvSpPr>
              <p:cNvPr id="85" name="Curved Down Arrow 84"/>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6" name="Group 85"/>
              <p:cNvGrpSpPr/>
              <p:nvPr/>
            </p:nvGrpSpPr>
            <p:grpSpPr>
              <a:xfrm>
                <a:off x="751982" y="4580134"/>
                <a:ext cx="957468" cy="1191557"/>
                <a:chOff x="751982" y="4580134"/>
                <a:chExt cx="957468" cy="1191557"/>
              </a:xfrm>
            </p:grpSpPr>
            <p:sp>
              <p:nvSpPr>
                <p:cNvPr id="87" name="Oval 86"/>
                <p:cNvSpPr/>
                <p:nvPr/>
              </p:nvSpPr>
              <p:spPr>
                <a:xfrm>
                  <a:off x="751982" y="4580134"/>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8" name="TextBox 87"/>
                <p:cNvSpPr txBox="1"/>
                <p:nvPr/>
              </p:nvSpPr>
              <p:spPr>
                <a:xfrm>
                  <a:off x="796117" y="4615793"/>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89" name="Group 88"/>
            <p:cNvGrpSpPr/>
            <p:nvPr/>
          </p:nvGrpSpPr>
          <p:grpSpPr>
            <a:xfrm>
              <a:off x="472835" y="2705826"/>
              <a:ext cx="2072859" cy="1034220"/>
              <a:chOff x="472835" y="2705826"/>
              <a:chExt cx="2072859" cy="1034220"/>
            </a:xfrm>
          </p:grpSpPr>
          <p:sp>
            <p:nvSpPr>
              <p:cNvPr id="90" name="Curved Down Arrow 89"/>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1" name="Group 90"/>
              <p:cNvGrpSpPr/>
              <p:nvPr/>
            </p:nvGrpSpPr>
            <p:grpSpPr>
              <a:xfrm>
                <a:off x="1023021" y="2705826"/>
                <a:ext cx="612411" cy="1034220"/>
                <a:chOff x="1023021" y="2705826"/>
                <a:chExt cx="612411" cy="1034220"/>
              </a:xfrm>
            </p:grpSpPr>
            <p:sp>
              <p:nvSpPr>
                <p:cNvPr id="92" name="Oval 91"/>
                <p:cNvSpPr/>
                <p:nvPr/>
              </p:nvSpPr>
              <p:spPr>
                <a:xfrm>
                  <a:off x="1045240"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3" name="TextBox 92"/>
                <p:cNvSpPr txBox="1"/>
                <p:nvPr/>
              </p:nvSpPr>
              <p:spPr>
                <a:xfrm>
                  <a:off x="1023021"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94" name="Group 93"/>
            <p:cNvGrpSpPr/>
            <p:nvPr/>
          </p:nvGrpSpPr>
          <p:grpSpPr>
            <a:xfrm>
              <a:off x="2520390" y="2415616"/>
              <a:ext cx="1509456" cy="819953"/>
              <a:chOff x="2520390" y="2415616"/>
              <a:chExt cx="1509456" cy="819953"/>
            </a:xfrm>
          </p:grpSpPr>
          <p:sp>
            <p:nvSpPr>
              <p:cNvPr id="95" name="Curved Down Arrow 94"/>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6" name="Group 95"/>
              <p:cNvGrpSpPr/>
              <p:nvPr/>
            </p:nvGrpSpPr>
            <p:grpSpPr>
              <a:xfrm>
                <a:off x="3344398" y="2415616"/>
                <a:ext cx="488950" cy="819953"/>
                <a:chOff x="5933487" y="2415616"/>
                <a:chExt cx="488950" cy="819953"/>
              </a:xfrm>
            </p:grpSpPr>
            <p:sp>
              <p:nvSpPr>
                <p:cNvPr id="97" name="Oval 96"/>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8" name="TextBox 97"/>
                <p:cNvSpPr txBox="1"/>
                <p:nvPr/>
              </p:nvSpPr>
              <p:spPr>
                <a:xfrm>
                  <a:off x="5933487" y="2444696"/>
                  <a:ext cx="488950" cy="790873"/>
                </a:xfrm>
                <a:prstGeom prst="rect">
                  <a:avLst/>
                </a:prstGeom>
                <a:noFill/>
              </p:spPr>
              <p:txBody>
                <a:bodyPr wrap="square" rtlCol="0">
                  <a:spAutoFit/>
                </a:bodyPr>
                <a:lstStyle/>
                <a:p>
                  <a:r>
                    <a:rPr lang="en-US" sz="100" i="1" dirty="0" smtClean="0"/>
                    <a:t>Tickers</a:t>
                  </a:r>
                  <a:endParaRPr lang="en-GB" sz="100" i="1" dirty="0"/>
                </a:p>
              </p:txBody>
            </p:sp>
          </p:grpSp>
        </p:grpSp>
        <p:grpSp>
          <p:nvGrpSpPr>
            <p:cNvPr id="99" name="Group 98"/>
            <p:cNvGrpSpPr/>
            <p:nvPr/>
          </p:nvGrpSpPr>
          <p:grpSpPr>
            <a:xfrm>
              <a:off x="6140332" y="1385332"/>
              <a:ext cx="2423096" cy="2386061"/>
              <a:chOff x="6140332" y="1385332"/>
              <a:chExt cx="2423096" cy="2386061"/>
            </a:xfrm>
          </p:grpSpPr>
          <p:pic>
            <p:nvPicPr>
              <p:cNvPr id="100" name="Picture 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1" name="Group 100"/>
              <p:cNvGrpSpPr/>
              <p:nvPr/>
            </p:nvGrpSpPr>
            <p:grpSpPr>
              <a:xfrm>
                <a:off x="6140332" y="1931326"/>
                <a:ext cx="2423096" cy="1840067"/>
                <a:chOff x="6140332" y="1931326"/>
                <a:chExt cx="2423096" cy="1840067"/>
              </a:xfrm>
            </p:grpSpPr>
            <p:sp>
              <p:nvSpPr>
                <p:cNvPr id="102" name="Curved Down Arrow 101"/>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03" name="Curved Down Arrow 102"/>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4" name="Group 103"/>
                <p:cNvGrpSpPr/>
                <p:nvPr/>
              </p:nvGrpSpPr>
              <p:grpSpPr>
                <a:xfrm>
                  <a:off x="6548395" y="2002201"/>
                  <a:ext cx="995787" cy="680386"/>
                  <a:chOff x="6392308" y="1908550"/>
                  <a:chExt cx="995787" cy="680386"/>
                </a:xfrm>
              </p:grpSpPr>
              <p:sp>
                <p:nvSpPr>
                  <p:cNvPr id="111" name="Can 110"/>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2" name="TextBox 111"/>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XYZ</a:t>
                    </a:r>
                    <a:endParaRPr lang="en-GB" sz="100" dirty="0"/>
                  </a:p>
                </p:txBody>
              </p:sp>
            </p:grpSp>
            <p:grpSp>
              <p:nvGrpSpPr>
                <p:cNvPr id="105" name="Group 104"/>
                <p:cNvGrpSpPr/>
                <p:nvPr/>
              </p:nvGrpSpPr>
              <p:grpSpPr>
                <a:xfrm>
                  <a:off x="6140332" y="2551164"/>
                  <a:ext cx="604832" cy="1155895"/>
                  <a:chOff x="6140332" y="2551164"/>
                  <a:chExt cx="604832" cy="1155895"/>
                </a:xfrm>
              </p:grpSpPr>
              <p:sp>
                <p:nvSpPr>
                  <p:cNvPr id="109" name="Oval 108"/>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0" name="TextBox 109"/>
                  <p:cNvSpPr txBox="1"/>
                  <p:nvPr/>
                </p:nvSpPr>
                <p:spPr>
                  <a:xfrm>
                    <a:off x="6140332" y="2551164"/>
                    <a:ext cx="604832" cy="1155895"/>
                  </a:xfrm>
                  <a:prstGeom prst="rect">
                    <a:avLst/>
                  </a:prstGeom>
                  <a:noFill/>
                </p:spPr>
                <p:txBody>
                  <a:bodyPr wrap="square" rtlCol="0">
                    <a:spAutoFit/>
                  </a:bodyPr>
                  <a:lstStyle/>
                  <a:p>
                    <a:r>
                      <a:rPr lang="en-US" sz="100" i="1" dirty="0" smtClean="0"/>
                      <a:t>Vendor XYZ ID</a:t>
                    </a:r>
                    <a:endParaRPr lang="en-GB" sz="100" i="1" dirty="0"/>
                  </a:p>
                </p:txBody>
              </p:sp>
            </p:grpSp>
            <p:grpSp>
              <p:nvGrpSpPr>
                <p:cNvPr id="106" name="Group 105"/>
                <p:cNvGrpSpPr/>
                <p:nvPr/>
              </p:nvGrpSpPr>
              <p:grpSpPr>
                <a:xfrm>
                  <a:off x="7958596" y="2603978"/>
                  <a:ext cx="604832" cy="1167415"/>
                  <a:chOff x="7958596" y="2603978"/>
                  <a:chExt cx="604832" cy="1167415"/>
                </a:xfrm>
              </p:grpSpPr>
              <p:sp>
                <p:nvSpPr>
                  <p:cNvPr id="107" name="Oval 106"/>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8" name="TextBox 107"/>
                  <p:cNvSpPr txBox="1"/>
                  <p:nvPr/>
                </p:nvSpPr>
                <p:spPr>
                  <a:xfrm>
                    <a:off x="7958596" y="2615498"/>
                    <a:ext cx="604832" cy="1155895"/>
                  </a:xfrm>
                  <a:prstGeom prst="rect">
                    <a:avLst/>
                  </a:prstGeom>
                  <a:noFill/>
                </p:spPr>
                <p:txBody>
                  <a:bodyPr wrap="square" rtlCol="0">
                    <a:spAutoFit/>
                  </a:bodyPr>
                  <a:lstStyle/>
                  <a:p>
                    <a:r>
                      <a:rPr lang="en-US" sz="100" i="1" dirty="0" smtClean="0"/>
                      <a:t>Vendor XYZ ID</a:t>
                    </a:r>
                    <a:endParaRPr lang="en-GB" sz="100" i="1" dirty="0"/>
                  </a:p>
                </p:txBody>
              </p:sp>
            </p:grpSp>
          </p:grpSp>
        </p:grpSp>
        <p:sp>
          <p:nvSpPr>
            <p:cNvPr id="113" name="Down Arrow 112"/>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grpSp>
          <p:nvGrpSpPr>
            <p:cNvPr id="114" name="Group 113"/>
            <p:cNvGrpSpPr/>
            <p:nvPr/>
          </p:nvGrpSpPr>
          <p:grpSpPr>
            <a:xfrm>
              <a:off x="4293100" y="3029925"/>
              <a:ext cx="589328" cy="851712"/>
              <a:chOff x="5501687" y="2605798"/>
              <a:chExt cx="488950" cy="757218"/>
            </a:xfrm>
          </p:grpSpPr>
          <p:sp>
            <p:nvSpPr>
              <p:cNvPr id="115" name="Oval 114"/>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6" name="TextBox 115"/>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sp>
          <p:nvSpPr>
            <p:cNvPr id="117" name="Curved Down Arrow 116"/>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18" name="Curved Down Arrow 117"/>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19" name="Group 118"/>
            <p:cNvGrpSpPr/>
            <p:nvPr/>
          </p:nvGrpSpPr>
          <p:grpSpPr>
            <a:xfrm>
              <a:off x="962479" y="1969451"/>
              <a:ext cx="995787" cy="680386"/>
              <a:chOff x="6392308" y="1908550"/>
              <a:chExt cx="995787" cy="680386"/>
            </a:xfrm>
          </p:grpSpPr>
          <p:sp>
            <p:nvSpPr>
              <p:cNvPr id="120" name="Can 119"/>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21" name="TextBox 120"/>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ABC</a:t>
                </a:r>
                <a:endParaRPr lang="en-GB" sz="100" dirty="0"/>
              </a:p>
            </p:txBody>
          </p:sp>
        </p:grpSp>
        <p:grpSp>
          <p:nvGrpSpPr>
            <p:cNvPr id="122" name="Group 121"/>
            <p:cNvGrpSpPr/>
            <p:nvPr/>
          </p:nvGrpSpPr>
          <p:grpSpPr>
            <a:xfrm>
              <a:off x="554416" y="2518414"/>
              <a:ext cx="604832" cy="1155895"/>
              <a:chOff x="6140332" y="2551164"/>
              <a:chExt cx="604832" cy="1155895"/>
            </a:xfrm>
          </p:grpSpPr>
          <p:sp>
            <p:nvSpPr>
              <p:cNvPr id="123" name="Oval 122"/>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24" name="TextBox 123"/>
              <p:cNvSpPr txBox="1"/>
              <p:nvPr/>
            </p:nvSpPr>
            <p:spPr>
              <a:xfrm>
                <a:off x="6140332" y="2551164"/>
                <a:ext cx="604832" cy="1155895"/>
              </a:xfrm>
              <a:prstGeom prst="rect">
                <a:avLst/>
              </a:prstGeom>
              <a:noFill/>
            </p:spPr>
            <p:txBody>
              <a:bodyPr wrap="square" rtlCol="0">
                <a:spAutoFit/>
              </a:bodyPr>
              <a:lstStyle/>
              <a:p>
                <a:r>
                  <a:rPr lang="en-US" sz="100" i="1" dirty="0" smtClean="0"/>
                  <a:t>Vendor ABC ID</a:t>
                </a:r>
                <a:endParaRPr lang="en-GB" sz="100" i="1" dirty="0"/>
              </a:p>
            </p:txBody>
          </p:sp>
        </p:grpSp>
        <p:grpSp>
          <p:nvGrpSpPr>
            <p:cNvPr id="125" name="Group 124"/>
            <p:cNvGrpSpPr/>
            <p:nvPr/>
          </p:nvGrpSpPr>
          <p:grpSpPr>
            <a:xfrm>
              <a:off x="2146140" y="2402073"/>
              <a:ext cx="604832" cy="1167415"/>
              <a:chOff x="7958596" y="2603978"/>
              <a:chExt cx="604832" cy="1167415"/>
            </a:xfrm>
          </p:grpSpPr>
          <p:sp>
            <p:nvSpPr>
              <p:cNvPr id="126" name="Oval 125"/>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27" name="TextBox 126"/>
              <p:cNvSpPr txBox="1"/>
              <p:nvPr/>
            </p:nvSpPr>
            <p:spPr>
              <a:xfrm>
                <a:off x="7958596" y="2615498"/>
                <a:ext cx="604832" cy="1155895"/>
              </a:xfrm>
              <a:prstGeom prst="rect">
                <a:avLst/>
              </a:prstGeom>
              <a:noFill/>
            </p:spPr>
            <p:txBody>
              <a:bodyPr wrap="square" rtlCol="0">
                <a:spAutoFit/>
              </a:bodyPr>
              <a:lstStyle/>
              <a:p>
                <a:r>
                  <a:rPr lang="en-US" sz="100" i="1" dirty="0" smtClean="0"/>
                  <a:t>Vendor  ABC ID</a:t>
                </a:r>
                <a:endParaRPr lang="en-GB" sz="100" i="1" dirty="0"/>
              </a:p>
            </p:txBody>
          </p:sp>
        </p:grpSp>
        <p:sp>
          <p:nvSpPr>
            <p:cNvPr id="128" name="Line Callout 1 (Accent Bar) 127"/>
            <p:cNvSpPr/>
            <p:nvPr/>
          </p:nvSpPr>
          <p:spPr>
            <a:xfrm>
              <a:off x="6788365" y="5233095"/>
              <a:ext cx="1145678" cy="623423"/>
            </a:xfrm>
            <a:prstGeom prst="accentCallout1">
              <a:avLst>
                <a:gd name="adj1" fmla="val 33689"/>
                <a:gd name="adj2" fmla="val 106655"/>
                <a:gd name="adj3" fmla="val -142822"/>
                <a:gd name="adj4" fmla="val 176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smtClean="0">
                  <a:solidFill>
                    <a:schemeClr val="tx1"/>
                  </a:solidFill>
                </a:rPr>
                <a:t>Multiple masters, typically by function, division, and acquisition/merger</a:t>
              </a:r>
              <a:endParaRPr lang="en-US" sz="100" dirty="0">
                <a:solidFill>
                  <a:schemeClr val="tx1"/>
                </a:solidFill>
              </a:endParaRPr>
            </a:p>
          </p:txBody>
        </p:sp>
        <p:grpSp>
          <p:nvGrpSpPr>
            <p:cNvPr id="129" name="Group 128"/>
            <p:cNvGrpSpPr/>
            <p:nvPr/>
          </p:nvGrpSpPr>
          <p:grpSpPr>
            <a:xfrm>
              <a:off x="1966235" y="1561521"/>
              <a:ext cx="995787" cy="680386"/>
              <a:chOff x="6392308" y="1908550"/>
              <a:chExt cx="995787" cy="680386"/>
            </a:xfrm>
          </p:grpSpPr>
          <p:sp>
            <p:nvSpPr>
              <p:cNvPr id="130" name="Can 129"/>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31" name="TextBox 130"/>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123</a:t>
                </a:r>
                <a:endParaRPr lang="en-GB" sz="100" dirty="0"/>
              </a:p>
            </p:txBody>
          </p:sp>
        </p:grpSp>
        <p:sp>
          <p:nvSpPr>
            <p:cNvPr id="132" name="Curved Down Arrow 131"/>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33" name="Group 132"/>
            <p:cNvGrpSpPr/>
            <p:nvPr/>
          </p:nvGrpSpPr>
          <p:grpSpPr>
            <a:xfrm>
              <a:off x="2768729" y="2061386"/>
              <a:ext cx="604832" cy="1167415"/>
              <a:chOff x="7958596" y="2603978"/>
              <a:chExt cx="604832" cy="1167415"/>
            </a:xfrm>
          </p:grpSpPr>
          <p:sp>
            <p:nvSpPr>
              <p:cNvPr id="134" name="Oval 133"/>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35" name="TextBox 134"/>
              <p:cNvSpPr txBox="1"/>
              <p:nvPr/>
            </p:nvSpPr>
            <p:spPr>
              <a:xfrm>
                <a:off x="7958596" y="2615498"/>
                <a:ext cx="604832" cy="1155895"/>
              </a:xfrm>
              <a:prstGeom prst="rect">
                <a:avLst/>
              </a:prstGeom>
              <a:noFill/>
            </p:spPr>
            <p:txBody>
              <a:bodyPr wrap="square" rtlCol="0">
                <a:spAutoFit/>
              </a:bodyPr>
              <a:lstStyle/>
              <a:p>
                <a:r>
                  <a:rPr lang="en-US" sz="100" i="1" dirty="0" smtClean="0"/>
                  <a:t>Vendor  123 ID</a:t>
                </a:r>
                <a:endParaRPr lang="en-GB" sz="100" i="1" dirty="0"/>
              </a:p>
            </p:txBody>
          </p:sp>
        </p:grpSp>
        <p:sp>
          <p:nvSpPr>
            <p:cNvPr id="136" name="Curved Down Arrow 135"/>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37" name="Curved Down Arrow 136"/>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38" name="Group 137"/>
            <p:cNvGrpSpPr/>
            <p:nvPr/>
          </p:nvGrpSpPr>
          <p:grpSpPr>
            <a:xfrm>
              <a:off x="4854764" y="4427536"/>
              <a:ext cx="589328" cy="851712"/>
              <a:chOff x="5501687" y="2605798"/>
              <a:chExt cx="488950" cy="757218"/>
            </a:xfrm>
          </p:grpSpPr>
          <p:sp>
            <p:nvSpPr>
              <p:cNvPr id="139" name="Oval 138"/>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40" name="TextBox 139"/>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nvGrpSpPr>
            <p:cNvPr id="141" name="Group 140"/>
            <p:cNvGrpSpPr/>
            <p:nvPr/>
          </p:nvGrpSpPr>
          <p:grpSpPr>
            <a:xfrm>
              <a:off x="3096497" y="3840878"/>
              <a:ext cx="589328" cy="851712"/>
              <a:chOff x="5501687" y="2605798"/>
              <a:chExt cx="488950" cy="757218"/>
            </a:xfrm>
          </p:grpSpPr>
          <p:sp>
            <p:nvSpPr>
              <p:cNvPr id="142" name="Oval 141"/>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43" name="TextBox 142"/>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sp>
        <p:nvSpPr>
          <p:cNvPr id="146" name="Title 1"/>
          <p:cNvSpPr>
            <a:spLocks noGrp="1"/>
          </p:cNvSpPr>
          <p:nvPr>
            <p:ph type="title"/>
          </p:nvPr>
        </p:nvSpPr>
        <p:spPr>
          <a:xfrm>
            <a:off x="457200" y="274638"/>
            <a:ext cx="8229600" cy="1143000"/>
          </a:xfrm>
        </p:spPr>
        <p:txBody>
          <a:bodyPr>
            <a:noAutofit/>
          </a:bodyPr>
          <a:lstStyle/>
          <a:p>
            <a:r>
              <a:rPr lang="en-US" dirty="0" smtClean="0"/>
              <a:t>“Just use one ID…”</a:t>
            </a:r>
            <a:endParaRPr lang="en-US" dirty="0"/>
          </a:p>
        </p:txBody>
      </p:sp>
      <p:sp>
        <p:nvSpPr>
          <p:cNvPr id="147" name="TextBox 146"/>
          <p:cNvSpPr txBox="1"/>
          <p:nvPr/>
        </p:nvSpPr>
        <p:spPr>
          <a:xfrm>
            <a:off x="1137586" y="1167825"/>
            <a:ext cx="7143985" cy="584775"/>
          </a:xfrm>
          <a:prstGeom prst="rect">
            <a:avLst/>
          </a:prstGeom>
          <a:noFill/>
        </p:spPr>
        <p:txBody>
          <a:bodyPr wrap="square" rtlCol="0">
            <a:spAutoFit/>
          </a:bodyPr>
          <a:lstStyle/>
          <a:p>
            <a:r>
              <a:rPr lang="en-US" sz="3200" b="1" i="1" dirty="0" smtClean="0">
                <a:solidFill>
                  <a:srgbClr val="FF0000"/>
                </a:solidFill>
              </a:rPr>
              <a:t>Not so simple….</a:t>
            </a:r>
            <a:endParaRPr lang="en-GB" sz="3200" i="1" dirty="0">
              <a:solidFill>
                <a:srgbClr val="FF0000"/>
              </a:solidFill>
            </a:endParaRPr>
          </a:p>
        </p:txBody>
      </p:sp>
      <p:grpSp>
        <p:nvGrpSpPr>
          <p:cNvPr id="571" name="Group 570"/>
          <p:cNvGrpSpPr/>
          <p:nvPr/>
        </p:nvGrpSpPr>
        <p:grpSpPr>
          <a:xfrm>
            <a:off x="2256615" y="2802421"/>
            <a:ext cx="1973336" cy="1226434"/>
            <a:chOff x="-76200" y="1385332"/>
            <a:chExt cx="9127339" cy="4848447"/>
          </a:xfrm>
        </p:grpSpPr>
        <p:grpSp>
          <p:nvGrpSpPr>
            <p:cNvPr id="572" name="Group 571"/>
            <p:cNvGrpSpPr/>
            <p:nvPr/>
          </p:nvGrpSpPr>
          <p:grpSpPr>
            <a:xfrm>
              <a:off x="-76200" y="3581400"/>
              <a:ext cx="1306830" cy="576158"/>
              <a:chOff x="44026" y="3489560"/>
              <a:chExt cx="1306830" cy="576158"/>
            </a:xfrm>
          </p:grpSpPr>
          <p:sp>
            <p:nvSpPr>
              <p:cNvPr id="710" name="Can 709"/>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11" name="TextBox 710"/>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573" name="Group 572"/>
            <p:cNvGrpSpPr/>
            <p:nvPr/>
          </p:nvGrpSpPr>
          <p:grpSpPr>
            <a:xfrm>
              <a:off x="-11430" y="3538642"/>
              <a:ext cx="1306830" cy="576158"/>
              <a:chOff x="44026" y="3489560"/>
              <a:chExt cx="1306830" cy="576158"/>
            </a:xfrm>
          </p:grpSpPr>
          <p:sp>
            <p:nvSpPr>
              <p:cNvPr id="708" name="Can 707"/>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09" name="TextBox 708"/>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574" name="Group 573"/>
            <p:cNvGrpSpPr/>
            <p:nvPr/>
          </p:nvGrpSpPr>
          <p:grpSpPr>
            <a:xfrm>
              <a:off x="7744309" y="3730181"/>
              <a:ext cx="1306830" cy="576158"/>
              <a:chOff x="7492812" y="3468401"/>
              <a:chExt cx="1306830" cy="576158"/>
            </a:xfrm>
          </p:grpSpPr>
          <p:sp>
            <p:nvSpPr>
              <p:cNvPr id="706" name="Can 705"/>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07" name="TextBox 706"/>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575" name="Group 574"/>
            <p:cNvGrpSpPr/>
            <p:nvPr/>
          </p:nvGrpSpPr>
          <p:grpSpPr>
            <a:xfrm>
              <a:off x="7684770" y="3657600"/>
              <a:ext cx="1306830" cy="576158"/>
              <a:chOff x="7492812" y="3468401"/>
              <a:chExt cx="1306830" cy="576158"/>
            </a:xfrm>
          </p:grpSpPr>
          <p:sp>
            <p:nvSpPr>
              <p:cNvPr id="704" name="Can 703"/>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05" name="TextBox 704"/>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576" name="Group 575"/>
            <p:cNvGrpSpPr/>
            <p:nvPr/>
          </p:nvGrpSpPr>
          <p:grpSpPr>
            <a:xfrm>
              <a:off x="7608570" y="3614842"/>
              <a:ext cx="1306830" cy="576158"/>
              <a:chOff x="7492812" y="3468401"/>
              <a:chExt cx="1306830" cy="576158"/>
            </a:xfrm>
          </p:grpSpPr>
          <p:sp>
            <p:nvSpPr>
              <p:cNvPr id="702" name="Can 701"/>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03" name="TextBox 702"/>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577" name="Group 576"/>
            <p:cNvGrpSpPr/>
            <p:nvPr/>
          </p:nvGrpSpPr>
          <p:grpSpPr>
            <a:xfrm>
              <a:off x="7543800" y="3538642"/>
              <a:ext cx="1306830" cy="576158"/>
              <a:chOff x="7492812" y="3468401"/>
              <a:chExt cx="1306830" cy="576158"/>
            </a:xfrm>
          </p:grpSpPr>
          <p:sp>
            <p:nvSpPr>
              <p:cNvPr id="700" name="Can 699"/>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01" name="TextBox 700"/>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578" name="Group 577"/>
            <p:cNvGrpSpPr/>
            <p:nvPr/>
          </p:nvGrpSpPr>
          <p:grpSpPr>
            <a:xfrm>
              <a:off x="1058176" y="3069169"/>
              <a:ext cx="1302548" cy="1167331"/>
              <a:chOff x="1058176" y="3069169"/>
              <a:chExt cx="1302548" cy="1167331"/>
            </a:xfrm>
          </p:grpSpPr>
          <p:pic>
            <p:nvPicPr>
              <p:cNvPr id="698"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699" name="TextBox 698"/>
              <p:cNvSpPr txBox="1"/>
              <p:nvPr/>
            </p:nvSpPr>
            <p:spPr>
              <a:xfrm>
                <a:off x="1564053" y="3810644"/>
                <a:ext cx="290799" cy="425856"/>
              </a:xfrm>
              <a:prstGeom prst="rect">
                <a:avLst/>
              </a:prstGeom>
              <a:noFill/>
            </p:spPr>
            <p:txBody>
              <a:bodyPr wrap="square" rtlCol="0">
                <a:spAutoFit/>
              </a:bodyPr>
              <a:lstStyle/>
              <a:p>
                <a:r>
                  <a:rPr lang="en-US" sz="100" b="1" dirty="0"/>
                  <a:t>A</a:t>
                </a:r>
                <a:endParaRPr lang="en-GB" sz="100" b="1" dirty="0"/>
              </a:p>
            </p:txBody>
          </p:sp>
        </p:grpSp>
        <p:grpSp>
          <p:nvGrpSpPr>
            <p:cNvPr id="579" name="Group 578"/>
            <p:cNvGrpSpPr/>
            <p:nvPr/>
          </p:nvGrpSpPr>
          <p:grpSpPr>
            <a:xfrm>
              <a:off x="6392308" y="3033027"/>
              <a:ext cx="1302548" cy="1170466"/>
              <a:chOff x="6392308" y="3033027"/>
              <a:chExt cx="1302548" cy="1170466"/>
            </a:xfrm>
          </p:grpSpPr>
          <p:pic>
            <p:nvPicPr>
              <p:cNvPr id="696"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697" name="TextBox 696"/>
              <p:cNvSpPr txBox="1"/>
              <p:nvPr/>
            </p:nvSpPr>
            <p:spPr>
              <a:xfrm>
                <a:off x="6900891" y="3777637"/>
                <a:ext cx="290799" cy="425856"/>
              </a:xfrm>
              <a:prstGeom prst="rect">
                <a:avLst/>
              </a:prstGeom>
              <a:noFill/>
            </p:spPr>
            <p:txBody>
              <a:bodyPr wrap="square" rtlCol="0">
                <a:spAutoFit/>
              </a:bodyPr>
              <a:lstStyle/>
              <a:p>
                <a:r>
                  <a:rPr lang="en-US" sz="100" b="1" dirty="0" smtClean="0"/>
                  <a:t>B</a:t>
                </a:r>
                <a:endParaRPr lang="en-GB" sz="100" b="1" dirty="0"/>
              </a:p>
            </p:txBody>
          </p:sp>
        </p:grpSp>
        <p:grpSp>
          <p:nvGrpSpPr>
            <p:cNvPr id="580" name="Group 579"/>
            <p:cNvGrpSpPr/>
            <p:nvPr/>
          </p:nvGrpSpPr>
          <p:grpSpPr>
            <a:xfrm>
              <a:off x="3346450" y="1666931"/>
              <a:ext cx="1734603" cy="2112988"/>
              <a:chOff x="3346450" y="1666931"/>
              <a:chExt cx="1734603" cy="2112988"/>
            </a:xfrm>
          </p:grpSpPr>
          <p:pic>
            <p:nvPicPr>
              <p:cNvPr id="692" name="Picture 13" descr="Image result for stock ex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693" name="Group 692"/>
              <p:cNvGrpSpPr/>
              <p:nvPr/>
            </p:nvGrpSpPr>
            <p:grpSpPr>
              <a:xfrm>
                <a:off x="4017640" y="2245148"/>
                <a:ext cx="1063413" cy="1534771"/>
                <a:chOff x="4017640" y="2245148"/>
                <a:chExt cx="1063413" cy="1534771"/>
              </a:xfrm>
            </p:grpSpPr>
            <p:sp>
              <p:nvSpPr>
                <p:cNvPr id="694" name="Can 693"/>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95" name="TextBox 694"/>
                <p:cNvSpPr txBox="1"/>
                <p:nvPr/>
              </p:nvSpPr>
              <p:spPr>
                <a:xfrm>
                  <a:off x="4146756" y="2380682"/>
                  <a:ext cx="812798" cy="1399237"/>
                </a:xfrm>
                <a:prstGeom prst="rect">
                  <a:avLst/>
                </a:prstGeom>
                <a:noFill/>
              </p:spPr>
              <p:txBody>
                <a:bodyPr wrap="square" rtlCol="0">
                  <a:spAutoFit/>
                </a:bodyPr>
                <a:lstStyle/>
                <a:p>
                  <a:pPr algn="ctr"/>
                  <a:r>
                    <a:rPr lang="en-US" sz="100" dirty="0" smtClean="0"/>
                    <a:t>Exchange database</a:t>
                  </a:r>
                  <a:endParaRPr lang="en-GB" sz="100" dirty="0"/>
                </a:p>
              </p:txBody>
            </p:sp>
          </p:grpSp>
        </p:grpSp>
        <p:grpSp>
          <p:nvGrpSpPr>
            <p:cNvPr id="581" name="Group 580"/>
            <p:cNvGrpSpPr/>
            <p:nvPr/>
          </p:nvGrpSpPr>
          <p:grpSpPr>
            <a:xfrm>
              <a:off x="3792735" y="5124968"/>
              <a:ext cx="1513221" cy="1092392"/>
              <a:chOff x="3792735" y="5124968"/>
              <a:chExt cx="1513221" cy="1092392"/>
            </a:xfrm>
          </p:grpSpPr>
          <p:pic>
            <p:nvPicPr>
              <p:cNvPr id="688" name="Picture 20" descr="Image result for ledg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689" name="Group 688"/>
              <p:cNvGrpSpPr/>
              <p:nvPr/>
            </p:nvGrpSpPr>
            <p:grpSpPr>
              <a:xfrm>
                <a:off x="3969804" y="5124968"/>
                <a:ext cx="1063413" cy="1092392"/>
                <a:chOff x="3969804" y="5124968"/>
                <a:chExt cx="1063413" cy="1092392"/>
              </a:xfrm>
            </p:grpSpPr>
            <p:sp>
              <p:nvSpPr>
                <p:cNvPr id="690" name="Can 689"/>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91" name="TextBox 690"/>
                <p:cNvSpPr txBox="1"/>
                <p:nvPr/>
              </p:nvSpPr>
              <p:spPr>
                <a:xfrm>
                  <a:off x="4095109" y="5243978"/>
                  <a:ext cx="812798" cy="973382"/>
                </a:xfrm>
                <a:prstGeom prst="rect">
                  <a:avLst/>
                </a:prstGeom>
                <a:noFill/>
              </p:spPr>
              <p:txBody>
                <a:bodyPr wrap="square" rtlCol="0">
                  <a:spAutoFit/>
                </a:bodyPr>
                <a:lstStyle/>
                <a:p>
                  <a:pPr algn="ctr"/>
                  <a:r>
                    <a:rPr lang="en-US" sz="100" dirty="0" smtClean="0"/>
                    <a:t>CSD Ledger</a:t>
                  </a:r>
                  <a:endParaRPr lang="en-GB" sz="100" dirty="0"/>
                </a:p>
              </p:txBody>
            </p:sp>
          </p:grpSp>
        </p:grpSp>
        <p:grpSp>
          <p:nvGrpSpPr>
            <p:cNvPr id="582" name="Group 581"/>
            <p:cNvGrpSpPr/>
            <p:nvPr/>
          </p:nvGrpSpPr>
          <p:grpSpPr>
            <a:xfrm>
              <a:off x="44026" y="3489560"/>
              <a:ext cx="1306830" cy="609171"/>
              <a:chOff x="44026" y="3489560"/>
              <a:chExt cx="1306830" cy="609171"/>
            </a:xfrm>
          </p:grpSpPr>
          <p:sp>
            <p:nvSpPr>
              <p:cNvPr id="686" name="Can 685"/>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87" name="TextBox 686"/>
              <p:cNvSpPr txBox="1"/>
              <p:nvPr/>
            </p:nvSpPr>
            <p:spPr>
              <a:xfrm>
                <a:off x="44026" y="3612040"/>
                <a:ext cx="1306830" cy="486691"/>
              </a:xfrm>
              <a:prstGeom prst="rect">
                <a:avLst/>
              </a:prstGeom>
              <a:noFill/>
            </p:spPr>
            <p:txBody>
              <a:bodyPr wrap="square" rtlCol="0">
                <a:spAutoFit/>
              </a:bodyPr>
              <a:lstStyle/>
              <a:p>
                <a:pPr algn="ctr"/>
                <a:r>
                  <a:rPr lang="en-US" sz="100" dirty="0" smtClean="0"/>
                  <a:t>Bank </a:t>
                </a:r>
                <a:r>
                  <a:rPr lang="en-US" sz="100" b="1" dirty="0" smtClean="0"/>
                  <a:t>A</a:t>
                </a:r>
                <a:r>
                  <a:rPr lang="en-US" sz="100" dirty="0" smtClean="0"/>
                  <a:t> </a:t>
                </a:r>
              </a:p>
              <a:p>
                <a:pPr algn="ctr"/>
                <a:r>
                  <a:rPr lang="en-US" sz="100" dirty="0" smtClean="0"/>
                  <a:t>Security Master</a:t>
                </a:r>
                <a:endParaRPr lang="en-GB" sz="100" dirty="0"/>
              </a:p>
            </p:txBody>
          </p:sp>
        </p:grpSp>
        <p:grpSp>
          <p:nvGrpSpPr>
            <p:cNvPr id="583" name="Group 582"/>
            <p:cNvGrpSpPr/>
            <p:nvPr/>
          </p:nvGrpSpPr>
          <p:grpSpPr>
            <a:xfrm>
              <a:off x="7492812" y="3468401"/>
              <a:ext cx="1306830" cy="636192"/>
              <a:chOff x="7492812" y="3468401"/>
              <a:chExt cx="1306830" cy="636192"/>
            </a:xfrm>
          </p:grpSpPr>
          <p:sp>
            <p:nvSpPr>
              <p:cNvPr id="684" name="Can 683"/>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85" name="TextBox 684"/>
              <p:cNvSpPr txBox="1"/>
              <p:nvPr/>
            </p:nvSpPr>
            <p:spPr>
              <a:xfrm>
                <a:off x="7492812" y="3617902"/>
                <a:ext cx="1306830" cy="486691"/>
              </a:xfrm>
              <a:prstGeom prst="rect">
                <a:avLst/>
              </a:prstGeom>
              <a:noFill/>
            </p:spPr>
            <p:txBody>
              <a:bodyPr wrap="square" rtlCol="0">
                <a:spAutoFit/>
              </a:bodyPr>
              <a:lstStyle/>
              <a:p>
                <a:pPr algn="ctr"/>
                <a:r>
                  <a:rPr lang="en-US" sz="100" dirty="0" smtClean="0"/>
                  <a:t>Bank </a:t>
                </a:r>
                <a:r>
                  <a:rPr lang="en-US" sz="100" b="1" dirty="0" smtClean="0"/>
                  <a:t>B </a:t>
                </a:r>
              </a:p>
              <a:p>
                <a:pPr algn="ctr"/>
                <a:r>
                  <a:rPr lang="en-US" sz="100" dirty="0" smtClean="0"/>
                  <a:t>Security Master (s)</a:t>
                </a:r>
                <a:endParaRPr lang="en-GB" sz="100" dirty="0"/>
              </a:p>
            </p:txBody>
          </p:sp>
        </p:grpSp>
        <p:grpSp>
          <p:nvGrpSpPr>
            <p:cNvPr id="584" name="Group 583"/>
            <p:cNvGrpSpPr/>
            <p:nvPr/>
          </p:nvGrpSpPr>
          <p:grpSpPr>
            <a:xfrm>
              <a:off x="5661451" y="3231928"/>
              <a:ext cx="973804" cy="1344020"/>
              <a:chOff x="5661451" y="3231928"/>
              <a:chExt cx="973804" cy="1344020"/>
            </a:xfrm>
          </p:grpSpPr>
          <p:sp>
            <p:nvSpPr>
              <p:cNvPr id="682" name="Can 681"/>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83" name="TextBox 682"/>
              <p:cNvSpPr txBox="1"/>
              <p:nvPr/>
            </p:nvSpPr>
            <p:spPr>
              <a:xfrm>
                <a:off x="5703010" y="3298379"/>
                <a:ext cx="890691" cy="1277569"/>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585" name="Group 584"/>
            <p:cNvGrpSpPr/>
            <p:nvPr/>
          </p:nvGrpSpPr>
          <p:grpSpPr>
            <a:xfrm>
              <a:off x="5814561" y="4166333"/>
              <a:ext cx="973804" cy="918166"/>
              <a:chOff x="5814561" y="4166333"/>
              <a:chExt cx="973804" cy="918166"/>
            </a:xfrm>
          </p:grpSpPr>
          <p:sp>
            <p:nvSpPr>
              <p:cNvPr id="680" name="Can 679"/>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81" name="TextBox 680"/>
              <p:cNvSpPr txBox="1"/>
              <p:nvPr/>
            </p:nvSpPr>
            <p:spPr>
              <a:xfrm>
                <a:off x="5856120" y="4232784"/>
                <a:ext cx="890691" cy="851715"/>
              </a:xfrm>
              <a:prstGeom prst="rect">
                <a:avLst/>
              </a:prstGeom>
              <a:noFill/>
            </p:spPr>
            <p:txBody>
              <a:bodyPr wrap="square" rtlCol="0">
                <a:spAutoFit/>
              </a:bodyPr>
              <a:lstStyle/>
              <a:p>
                <a:pPr algn="ctr"/>
                <a:r>
                  <a:rPr lang="en-US" sz="100" dirty="0" smtClean="0"/>
                  <a:t>Back Office</a:t>
                </a:r>
                <a:endParaRPr lang="en-GB" sz="100" dirty="0"/>
              </a:p>
            </p:txBody>
          </p:sp>
        </p:grpSp>
        <p:grpSp>
          <p:nvGrpSpPr>
            <p:cNvPr id="586" name="Group 585"/>
            <p:cNvGrpSpPr/>
            <p:nvPr/>
          </p:nvGrpSpPr>
          <p:grpSpPr>
            <a:xfrm>
              <a:off x="5111504" y="2605798"/>
              <a:ext cx="1210990" cy="790872"/>
              <a:chOff x="5111504" y="2605798"/>
              <a:chExt cx="1210990" cy="790872"/>
            </a:xfrm>
          </p:grpSpPr>
          <p:sp>
            <p:nvSpPr>
              <p:cNvPr id="676" name="Curved Down Arrow 675"/>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77" name="Group 676"/>
              <p:cNvGrpSpPr/>
              <p:nvPr/>
            </p:nvGrpSpPr>
            <p:grpSpPr>
              <a:xfrm>
                <a:off x="5501687" y="2605798"/>
                <a:ext cx="488950" cy="790872"/>
                <a:chOff x="5501687" y="2605798"/>
                <a:chExt cx="488950" cy="790872"/>
              </a:xfrm>
            </p:grpSpPr>
            <p:sp>
              <p:nvSpPr>
                <p:cNvPr id="678" name="Oval 677"/>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79" name="TextBox 678"/>
                <p:cNvSpPr txBox="1"/>
                <p:nvPr/>
              </p:nvSpPr>
              <p:spPr>
                <a:xfrm>
                  <a:off x="5501687" y="2605798"/>
                  <a:ext cx="488950" cy="790872"/>
                </a:xfrm>
                <a:prstGeom prst="rect">
                  <a:avLst/>
                </a:prstGeom>
                <a:noFill/>
              </p:spPr>
              <p:txBody>
                <a:bodyPr wrap="square" rtlCol="0">
                  <a:spAutoFit/>
                </a:bodyPr>
                <a:lstStyle/>
                <a:p>
                  <a:r>
                    <a:rPr lang="en-US" sz="100" i="1" dirty="0" smtClean="0"/>
                    <a:t>Tickers</a:t>
                  </a:r>
                  <a:endParaRPr lang="en-GB" sz="100" i="1" dirty="0"/>
                </a:p>
              </p:txBody>
            </p:sp>
          </p:grpSp>
        </p:grpSp>
        <p:grpSp>
          <p:nvGrpSpPr>
            <p:cNvPr id="587" name="Group 586"/>
            <p:cNvGrpSpPr/>
            <p:nvPr/>
          </p:nvGrpSpPr>
          <p:grpSpPr>
            <a:xfrm>
              <a:off x="6327051" y="2705826"/>
              <a:ext cx="1869100" cy="1034220"/>
              <a:chOff x="6327051" y="2705826"/>
              <a:chExt cx="1869100" cy="1034220"/>
            </a:xfrm>
          </p:grpSpPr>
          <p:sp>
            <p:nvSpPr>
              <p:cNvPr id="672" name="Curved Down Arrow 671"/>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73" name="Group 672"/>
              <p:cNvGrpSpPr/>
              <p:nvPr/>
            </p:nvGrpSpPr>
            <p:grpSpPr>
              <a:xfrm>
                <a:off x="6808758" y="2705826"/>
                <a:ext cx="612411" cy="1034220"/>
                <a:chOff x="6808758" y="2705826"/>
                <a:chExt cx="612411" cy="1034220"/>
              </a:xfrm>
            </p:grpSpPr>
            <p:sp>
              <p:nvSpPr>
                <p:cNvPr id="674" name="Oval 673"/>
                <p:cNvSpPr/>
                <p:nvPr/>
              </p:nvSpPr>
              <p:spPr>
                <a:xfrm>
                  <a:off x="6830977"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75" name="TextBox 674"/>
                <p:cNvSpPr txBox="1"/>
                <p:nvPr/>
              </p:nvSpPr>
              <p:spPr>
                <a:xfrm>
                  <a:off x="6808758"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588" name="Group 587"/>
            <p:cNvGrpSpPr/>
            <p:nvPr/>
          </p:nvGrpSpPr>
          <p:grpSpPr>
            <a:xfrm>
              <a:off x="6476968" y="4306112"/>
              <a:ext cx="1869100" cy="1527296"/>
              <a:chOff x="6476968" y="4306112"/>
              <a:chExt cx="1869100" cy="1527296"/>
            </a:xfrm>
          </p:grpSpPr>
          <p:sp>
            <p:nvSpPr>
              <p:cNvPr id="668" name="Curved Down Arrow 667"/>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69" name="Group 668"/>
              <p:cNvGrpSpPr/>
              <p:nvPr/>
            </p:nvGrpSpPr>
            <p:grpSpPr>
              <a:xfrm>
                <a:off x="6830977" y="4641851"/>
                <a:ext cx="957468" cy="1191557"/>
                <a:chOff x="6830977" y="4641851"/>
                <a:chExt cx="957468" cy="1191557"/>
              </a:xfrm>
            </p:grpSpPr>
            <p:sp>
              <p:nvSpPr>
                <p:cNvPr id="670" name="Oval 669"/>
                <p:cNvSpPr/>
                <p:nvPr/>
              </p:nvSpPr>
              <p:spPr>
                <a:xfrm>
                  <a:off x="6830977" y="4641851"/>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71" name="TextBox 670"/>
                <p:cNvSpPr txBox="1"/>
                <p:nvPr/>
              </p:nvSpPr>
              <p:spPr>
                <a:xfrm>
                  <a:off x="6875112" y="4677510"/>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589" name="Group 588"/>
            <p:cNvGrpSpPr/>
            <p:nvPr/>
          </p:nvGrpSpPr>
          <p:grpSpPr>
            <a:xfrm>
              <a:off x="5028712" y="4868509"/>
              <a:ext cx="1348591" cy="908117"/>
              <a:chOff x="5028712" y="4868509"/>
              <a:chExt cx="1348591" cy="908117"/>
            </a:xfrm>
          </p:grpSpPr>
          <p:sp>
            <p:nvSpPr>
              <p:cNvPr id="664" name="Curved Down Arrow 663"/>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65" name="Group 664"/>
              <p:cNvGrpSpPr/>
              <p:nvPr/>
            </p:nvGrpSpPr>
            <p:grpSpPr>
              <a:xfrm>
                <a:off x="5530850" y="4868509"/>
                <a:ext cx="622677" cy="908117"/>
                <a:chOff x="5530850" y="4868509"/>
                <a:chExt cx="622677" cy="908117"/>
              </a:xfrm>
            </p:grpSpPr>
            <p:sp>
              <p:nvSpPr>
                <p:cNvPr id="666" name="Oval 665"/>
                <p:cNvSpPr/>
                <p:nvPr/>
              </p:nvSpPr>
              <p:spPr>
                <a:xfrm>
                  <a:off x="5530850" y="4868509"/>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67" name="TextBox 666"/>
                <p:cNvSpPr txBox="1"/>
                <p:nvPr/>
              </p:nvSpPr>
              <p:spPr>
                <a:xfrm>
                  <a:off x="5594726" y="4924911"/>
                  <a:ext cx="558801" cy="851715"/>
                </a:xfrm>
                <a:prstGeom prst="rect">
                  <a:avLst/>
                </a:prstGeom>
                <a:noFill/>
              </p:spPr>
              <p:txBody>
                <a:bodyPr wrap="square" rtlCol="0">
                  <a:spAutoFit/>
                </a:bodyPr>
                <a:lstStyle/>
                <a:p>
                  <a:r>
                    <a:rPr lang="en-US" sz="100" i="1" dirty="0" smtClean="0"/>
                    <a:t>Nat’l ID</a:t>
                  </a:r>
                  <a:endParaRPr lang="en-GB" sz="100" i="1" dirty="0"/>
                </a:p>
              </p:txBody>
            </p:sp>
          </p:grpSp>
        </p:grpSp>
        <p:grpSp>
          <p:nvGrpSpPr>
            <p:cNvPr id="590" name="Group 589"/>
            <p:cNvGrpSpPr/>
            <p:nvPr/>
          </p:nvGrpSpPr>
          <p:grpSpPr>
            <a:xfrm>
              <a:off x="1868730" y="4058430"/>
              <a:ext cx="1083733" cy="974223"/>
              <a:chOff x="1868730" y="4058430"/>
              <a:chExt cx="1083733" cy="974223"/>
            </a:xfrm>
          </p:grpSpPr>
          <p:sp>
            <p:nvSpPr>
              <p:cNvPr id="662" name="Can 661"/>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63" name="TextBox 662"/>
              <p:cNvSpPr txBox="1"/>
              <p:nvPr/>
            </p:nvSpPr>
            <p:spPr>
              <a:xfrm>
                <a:off x="1965251" y="4180939"/>
                <a:ext cx="890690" cy="851714"/>
              </a:xfrm>
              <a:prstGeom prst="rect">
                <a:avLst/>
              </a:prstGeom>
              <a:noFill/>
            </p:spPr>
            <p:txBody>
              <a:bodyPr wrap="square" rtlCol="0">
                <a:spAutoFit/>
              </a:bodyPr>
              <a:lstStyle/>
              <a:p>
                <a:pPr algn="ctr"/>
                <a:r>
                  <a:rPr lang="en-US" sz="100" dirty="0" smtClean="0"/>
                  <a:t>Back Office</a:t>
                </a:r>
                <a:endParaRPr lang="en-GB" sz="100" dirty="0"/>
              </a:p>
            </p:txBody>
          </p:sp>
        </p:grpSp>
        <p:grpSp>
          <p:nvGrpSpPr>
            <p:cNvPr id="591" name="Group 590"/>
            <p:cNvGrpSpPr/>
            <p:nvPr/>
          </p:nvGrpSpPr>
          <p:grpSpPr>
            <a:xfrm>
              <a:off x="2121330" y="3146134"/>
              <a:ext cx="1083733" cy="1338270"/>
              <a:chOff x="2121330" y="3146134"/>
              <a:chExt cx="1083733" cy="1338270"/>
            </a:xfrm>
          </p:grpSpPr>
          <p:sp>
            <p:nvSpPr>
              <p:cNvPr id="660" name="Can 659"/>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61" name="TextBox 660"/>
              <p:cNvSpPr txBox="1"/>
              <p:nvPr/>
            </p:nvSpPr>
            <p:spPr>
              <a:xfrm>
                <a:off x="2188846" y="3206837"/>
                <a:ext cx="890690" cy="1277567"/>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592" name="Group 591"/>
            <p:cNvGrpSpPr/>
            <p:nvPr/>
          </p:nvGrpSpPr>
          <p:grpSpPr>
            <a:xfrm>
              <a:off x="3980518" y="3577077"/>
              <a:ext cx="1063413" cy="671878"/>
              <a:chOff x="3980518" y="3931530"/>
              <a:chExt cx="1063413" cy="671878"/>
            </a:xfrm>
          </p:grpSpPr>
          <p:sp>
            <p:nvSpPr>
              <p:cNvPr id="658" name="Can 657"/>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59" name="TextBox 658"/>
              <p:cNvSpPr txBox="1"/>
              <p:nvPr/>
            </p:nvSpPr>
            <p:spPr>
              <a:xfrm>
                <a:off x="4102011" y="4055881"/>
                <a:ext cx="812799" cy="547527"/>
              </a:xfrm>
              <a:prstGeom prst="rect">
                <a:avLst/>
              </a:prstGeom>
              <a:noFill/>
            </p:spPr>
            <p:txBody>
              <a:bodyPr wrap="square" rtlCol="0">
                <a:spAutoFit/>
              </a:bodyPr>
              <a:lstStyle/>
              <a:p>
                <a:pPr algn="ctr"/>
                <a:r>
                  <a:rPr lang="en-US" sz="100" dirty="0" smtClean="0"/>
                  <a:t>CCP</a:t>
                </a:r>
                <a:endParaRPr lang="en-GB" sz="100" dirty="0"/>
              </a:p>
            </p:txBody>
          </p:sp>
        </p:grpSp>
        <p:grpSp>
          <p:nvGrpSpPr>
            <p:cNvPr id="593" name="Group 592"/>
            <p:cNvGrpSpPr/>
            <p:nvPr/>
          </p:nvGrpSpPr>
          <p:grpSpPr>
            <a:xfrm>
              <a:off x="2150655" y="4947493"/>
              <a:ext cx="1843203" cy="1286286"/>
              <a:chOff x="2150655" y="4947493"/>
              <a:chExt cx="1843203" cy="1286286"/>
            </a:xfrm>
          </p:grpSpPr>
          <p:sp>
            <p:nvSpPr>
              <p:cNvPr id="654" name="Curved Down Arrow 653"/>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55" name="Group 654"/>
              <p:cNvGrpSpPr/>
              <p:nvPr/>
            </p:nvGrpSpPr>
            <p:grpSpPr>
              <a:xfrm>
                <a:off x="2603848" y="4960650"/>
                <a:ext cx="622677" cy="1273129"/>
                <a:chOff x="2603848" y="4960650"/>
                <a:chExt cx="622677" cy="1273129"/>
              </a:xfrm>
            </p:grpSpPr>
            <p:sp>
              <p:nvSpPr>
                <p:cNvPr id="656" name="Oval 655"/>
                <p:cNvSpPr/>
                <p:nvPr/>
              </p:nvSpPr>
              <p:spPr>
                <a:xfrm>
                  <a:off x="2603848" y="4960650"/>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57" name="TextBox 656"/>
                <p:cNvSpPr txBox="1"/>
                <p:nvPr/>
              </p:nvSpPr>
              <p:spPr>
                <a:xfrm>
                  <a:off x="2667724" y="5017051"/>
                  <a:ext cx="558801" cy="1216728"/>
                </a:xfrm>
                <a:prstGeom prst="rect">
                  <a:avLst/>
                </a:prstGeom>
                <a:noFill/>
              </p:spPr>
              <p:txBody>
                <a:bodyPr wrap="square" rtlCol="0">
                  <a:spAutoFit/>
                </a:bodyPr>
                <a:lstStyle/>
                <a:p>
                  <a:r>
                    <a:rPr lang="en-US" sz="100" i="1" dirty="0" smtClean="0"/>
                    <a:t>CSD / Nat’l ID</a:t>
                  </a:r>
                  <a:endParaRPr lang="en-GB" sz="100" i="1" dirty="0"/>
                </a:p>
              </p:txBody>
            </p:sp>
          </p:grpSp>
        </p:grpSp>
        <p:grpSp>
          <p:nvGrpSpPr>
            <p:cNvPr id="594" name="Group 593"/>
            <p:cNvGrpSpPr/>
            <p:nvPr/>
          </p:nvGrpSpPr>
          <p:grpSpPr>
            <a:xfrm>
              <a:off x="340821" y="4297348"/>
              <a:ext cx="1942066" cy="1474343"/>
              <a:chOff x="340821" y="4297348"/>
              <a:chExt cx="1942066" cy="1474343"/>
            </a:xfrm>
          </p:grpSpPr>
          <p:sp>
            <p:nvSpPr>
              <p:cNvPr id="650" name="Curved Down Arrow 649"/>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51" name="Group 650"/>
              <p:cNvGrpSpPr/>
              <p:nvPr/>
            </p:nvGrpSpPr>
            <p:grpSpPr>
              <a:xfrm>
                <a:off x="751982" y="4580134"/>
                <a:ext cx="957468" cy="1191557"/>
                <a:chOff x="751982" y="4580134"/>
                <a:chExt cx="957468" cy="1191557"/>
              </a:xfrm>
            </p:grpSpPr>
            <p:sp>
              <p:nvSpPr>
                <p:cNvPr id="652" name="Oval 651"/>
                <p:cNvSpPr/>
                <p:nvPr/>
              </p:nvSpPr>
              <p:spPr>
                <a:xfrm>
                  <a:off x="751982" y="4580134"/>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53" name="TextBox 652"/>
                <p:cNvSpPr txBox="1"/>
                <p:nvPr/>
              </p:nvSpPr>
              <p:spPr>
                <a:xfrm>
                  <a:off x="796117" y="4615793"/>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595" name="Group 594"/>
            <p:cNvGrpSpPr/>
            <p:nvPr/>
          </p:nvGrpSpPr>
          <p:grpSpPr>
            <a:xfrm>
              <a:off x="472835" y="2705826"/>
              <a:ext cx="2072859" cy="1034220"/>
              <a:chOff x="472835" y="2705826"/>
              <a:chExt cx="2072859" cy="1034220"/>
            </a:xfrm>
          </p:grpSpPr>
          <p:sp>
            <p:nvSpPr>
              <p:cNvPr id="646" name="Curved Down Arrow 645"/>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47" name="Group 646"/>
              <p:cNvGrpSpPr/>
              <p:nvPr/>
            </p:nvGrpSpPr>
            <p:grpSpPr>
              <a:xfrm>
                <a:off x="1023021" y="2705826"/>
                <a:ext cx="612411" cy="1034220"/>
                <a:chOff x="1023021" y="2705826"/>
                <a:chExt cx="612411" cy="1034220"/>
              </a:xfrm>
            </p:grpSpPr>
            <p:sp>
              <p:nvSpPr>
                <p:cNvPr id="648" name="Oval 647"/>
                <p:cNvSpPr/>
                <p:nvPr/>
              </p:nvSpPr>
              <p:spPr>
                <a:xfrm>
                  <a:off x="1045240"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49" name="TextBox 648"/>
                <p:cNvSpPr txBox="1"/>
                <p:nvPr/>
              </p:nvSpPr>
              <p:spPr>
                <a:xfrm>
                  <a:off x="1023021"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596" name="Group 595"/>
            <p:cNvGrpSpPr/>
            <p:nvPr/>
          </p:nvGrpSpPr>
          <p:grpSpPr>
            <a:xfrm>
              <a:off x="2520390" y="2415616"/>
              <a:ext cx="1509456" cy="819953"/>
              <a:chOff x="2520390" y="2415616"/>
              <a:chExt cx="1509456" cy="819953"/>
            </a:xfrm>
          </p:grpSpPr>
          <p:sp>
            <p:nvSpPr>
              <p:cNvPr id="642" name="Curved Down Arrow 641"/>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43" name="Group 642"/>
              <p:cNvGrpSpPr/>
              <p:nvPr/>
            </p:nvGrpSpPr>
            <p:grpSpPr>
              <a:xfrm>
                <a:off x="3344398" y="2415616"/>
                <a:ext cx="488950" cy="819953"/>
                <a:chOff x="5933487" y="2415616"/>
                <a:chExt cx="488950" cy="819953"/>
              </a:xfrm>
            </p:grpSpPr>
            <p:sp>
              <p:nvSpPr>
                <p:cNvPr id="644" name="Oval 643"/>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45" name="TextBox 644"/>
                <p:cNvSpPr txBox="1"/>
                <p:nvPr/>
              </p:nvSpPr>
              <p:spPr>
                <a:xfrm>
                  <a:off x="5933487" y="2444696"/>
                  <a:ext cx="488950" cy="790873"/>
                </a:xfrm>
                <a:prstGeom prst="rect">
                  <a:avLst/>
                </a:prstGeom>
                <a:noFill/>
              </p:spPr>
              <p:txBody>
                <a:bodyPr wrap="square" rtlCol="0">
                  <a:spAutoFit/>
                </a:bodyPr>
                <a:lstStyle/>
                <a:p>
                  <a:r>
                    <a:rPr lang="en-US" sz="100" i="1" dirty="0" smtClean="0"/>
                    <a:t>Tickers</a:t>
                  </a:r>
                  <a:endParaRPr lang="en-GB" sz="100" i="1" dirty="0"/>
                </a:p>
              </p:txBody>
            </p:sp>
          </p:grpSp>
        </p:grpSp>
        <p:grpSp>
          <p:nvGrpSpPr>
            <p:cNvPr id="597" name="Group 596"/>
            <p:cNvGrpSpPr/>
            <p:nvPr/>
          </p:nvGrpSpPr>
          <p:grpSpPr>
            <a:xfrm>
              <a:off x="6140332" y="1385332"/>
              <a:ext cx="2423096" cy="2386061"/>
              <a:chOff x="6140332" y="1385332"/>
              <a:chExt cx="2423096" cy="2386061"/>
            </a:xfrm>
          </p:grpSpPr>
          <p:pic>
            <p:nvPicPr>
              <p:cNvPr id="629" name="Picture 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30" name="Group 629"/>
              <p:cNvGrpSpPr/>
              <p:nvPr/>
            </p:nvGrpSpPr>
            <p:grpSpPr>
              <a:xfrm>
                <a:off x="6140332" y="1931326"/>
                <a:ext cx="2423096" cy="1840067"/>
                <a:chOff x="6140332" y="1931326"/>
                <a:chExt cx="2423096" cy="1840067"/>
              </a:xfrm>
            </p:grpSpPr>
            <p:sp>
              <p:nvSpPr>
                <p:cNvPr id="631" name="Curved Down Arrow 630"/>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632" name="Curved Down Arrow 631"/>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33" name="Group 632"/>
                <p:cNvGrpSpPr/>
                <p:nvPr/>
              </p:nvGrpSpPr>
              <p:grpSpPr>
                <a:xfrm>
                  <a:off x="6548395" y="2002201"/>
                  <a:ext cx="995787" cy="680386"/>
                  <a:chOff x="6392308" y="1908550"/>
                  <a:chExt cx="995787" cy="680386"/>
                </a:xfrm>
              </p:grpSpPr>
              <p:sp>
                <p:nvSpPr>
                  <p:cNvPr id="640" name="Can 639"/>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41" name="TextBox 640"/>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XYZ</a:t>
                    </a:r>
                    <a:endParaRPr lang="en-GB" sz="100" dirty="0"/>
                  </a:p>
                </p:txBody>
              </p:sp>
            </p:grpSp>
            <p:grpSp>
              <p:nvGrpSpPr>
                <p:cNvPr id="634" name="Group 633"/>
                <p:cNvGrpSpPr/>
                <p:nvPr/>
              </p:nvGrpSpPr>
              <p:grpSpPr>
                <a:xfrm>
                  <a:off x="6140332" y="2551164"/>
                  <a:ext cx="604832" cy="1155895"/>
                  <a:chOff x="6140332" y="2551164"/>
                  <a:chExt cx="604832" cy="1155895"/>
                </a:xfrm>
              </p:grpSpPr>
              <p:sp>
                <p:nvSpPr>
                  <p:cNvPr id="638" name="Oval 637"/>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39" name="TextBox 638"/>
                  <p:cNvSpPr txBox="1"/>
                  <p:nvPr/>
                </p:nvSpPr>
                <p:spPr>
                  <a:xfrm>
                    <a:off x="6140332" y="2551164"/>
                    <a:ext cx="604832" cy="1155895"/>
                  </a:xfrm>
                  <a:prstGeom prst="rect">
                    <a:avLst/>
                  </a:prstGeom>
                  <a:noFill/>
                </p:spPr>
                <p:txBody>
                  <a:bodyPr wrap="square" rtlCol="0">
                    <a:spAutoFit/>
                  </a:bodyPr>
                  <a:lstStyle/>
                  <a:p>
                    <a:r>
                      <a:rPr lang="en-US" sz="100" i="1" dirty="0" smtClean="0"/>
                      <a:t>Vendor XYZ ID</a:t>
                    </a:r>
                    <a:endParaRPr lang="en-GB" sz="100" i="1" dirty="0"/>
                  </a:p>
                </p:txBody>
              </p:sp>
            </p:grpSp>
            <p:grpSp>
              <p:nvGrpSpPr>
                <p:cNvPr id="635" name="Group 634"/>
                <p:cNvGrpSpPr/>
                <p:nvPr/>
              </p:nvGrpSpPr>
              <p:grpSpPr>
                <a:xfrm>
                  <a:off x="7958596" y="2603978"/>
                  <a:ext cx="604832" cy="1167415"/>
                  <a:chOff x="7958596" y="2603978"/>
                  <a:chExt cx="604832" cy="1167415"/>
                </a:xfrm>
              </p:grpSpPr>
              <p:sp>
                <p:nvSpPr>
                  <p:cNvPr id="636" name="Oval 635"/>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37" name="TextBox 636"/>
                  <p:cNvSpPr txBox="1"/>
                  <p:nvPr/>
                </p:nvSpPr>
                <p:spPr>
                  <a:xfrm>
                    <a:off x="7958596" y="2615498"/>
                    <a:ext cx="604832" cy="1155895"/>
                  </a:xfrm>
                  <a:prstGeom prst="rect">
                    <a:avLst/>
                  </a:prstGeom>
                  <a:noFill/>
                </p:spPr>
                <p:txBody>
                  <a:bodyPr wrap="square" rtlCol="0">
                    <a:spAutoFit/>
                  </a:bodyPr>
                  <a:lstStyle/>
                  <a:p>
                    <a:r>
                      <a:rPr lang="en-US" sz="100" i="1" dirty="0" smtClean="0"/>
                      <a:t>Vendor XYZ ID</a:t>
                    </a:r>
                    <a:endParaRPr lang="en-GB" sz="100" i="1" dirty="0"/>
                  </a:p>
                </p:txBody>
              </p:sp>
            </p:grpSp>
          </p:grpSp>
        </p:grpSp>
        <p:sp>
          <p:nvSpPr>
            <p:cNvPr id="598" name="Down Arrow 597"/>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grpSp>
          <p:nvGrpSpPr>
            <p:cNvPr id="599" name="Group 598"/>
            <p:cNvGrpSpPr/>
            <p:nvPr/>
          </p:nvGrpSpPr>
          <p:grpSpPr>
            <a:xfrm>
              <a:off x="4293100" y="3029925"/>
              <a:ext cx="589328" cy="851712"/>
              <a:chOff x="5501687" y="2605798"/>
              <a:chExt cx="488950" cy="757218"/>
            </a:xfrm>
          </p:grpSpPr>
          <p:sp>
            <p:nvSpPr>
              <p:cNvPr id="627" name="Oval 626"/>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28" name="TextBox 627"/>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sp>
          <p:nvSpPr>
            <p:cNvPr id="600" name="Curved Down Arrow 599"/>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601" name="Curved Down Arrow 600"/>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02" name="Group 601"/>
            <p:cNvGrpSpPr/>
            <p:nvPr/>
          </p:nvGrpSpPr>
          <p:grpSpPr>
            <a:xfrm>
              <a:off x="962479" y="1969451"/>
              <a:ext cx="995787" cy="680386"/>
              <a:chOff x="6392308" y="1908550"/>
              <a:chExt cx="995787" cy="680386"/>
            </a:xfrm>
          </p:grpSpPr>
          <p:sp>
            <p:nvSpPr>
              <p:cNvPr id="625" name="Can 624"/>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26" name="TextBox 625"/>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ABC</a:t>
                </a:r>
                <a:endParaRPr lang="en-GB" sz="100" dirty="0"/>
              </a:p>
            </p:txBody>
          </p:sp>
        </p:grpSp>
        <p:grpSp>
          <p:nvGrpSpPr>
            <p:cNvPr id="603" name="Group 602"/>
            <p:cNvGrpSpPr/>
            <p:nvPr/>
          </p:nvGrpSpPr>
          <p:grpSpPr>
            <a:xfrm>
              <a:off x="554416" y="2518414"/>
              <a:ext cx="604832" cy="1155895"/>
              <a:chOff x="6140332" y="2551164"/>
              <a:chExt cx="604832" cy="1155895"/>
            </a:xfrm>
          </p:grpSpPr>
          <p:sp>
            <p:nvSpPr>
              <p:cNvPr id="623" name="Oval 622"/>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24" name="TextBox 623"/>
              <p:cNvSpPr txBox="1"/>
              <p:nvPr/>
            </p:nvSpPr>
            <p:spPr>
              <a:xfrm>
                <a:off x="6140332" y="2551164"/>
                <a:ext cx="604832" cy="1155895"/>
              </a:xfrm>
              <a:prstGeom prst="rect">
                <a:avLst/>
              </a:prstGeom>
              <a:noFill/>
            </p:spPr>
            <p:txBody>
              <a:bodyPr wrap="square" rtlCol="0">
                <a:spAutoFit/>
              </a:bodyPr>
              <a:lstStyle/>
              <a:p>
                <a:r>
                  <a:rPr lang="en-US" sz="100" i="1" dirty="0" smtClean="0"/>
                  <a:t>Vendor ABC ID</a:t>
                </a:r>
                <a:endParaRPr lang="en-GB" sz="100" i="1" dirty="0"/>
              </a:p>
            </p:txBody>
          </p:sp>
        </p:grpSp>
        <p:grpSp>
          <p:nvGrpSpPr>
            <p:cNvPr id="604" name="Group 603"/>
            <p:cNvGrpSpPr/>
            <p:nvPr/>
          </p:nvGrpSpPr>
          <p:grpSpPr>
            <a:xfrm>
              <a:off x="2146140" y="2402073"/>
              <a:ext cx="604832" cy="1167415"/>
              <a:chOff x="7958596" y="2603978"/>
              <a:chExt cx="604832" cy="1167415"/>
            </a:xfrm>
          </p:grpSpPr>
          <p:sp>
            <p:nvSpPr>
              <p:cNvPr id="621" name="Oval 620"/>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22" name="TextBox 621"/>
              <p:cNvSpPr txBox="1"/>
              <p:nvPr/>
            </p:nvSpPr>
            <p:spPr>
              <a:xfrm>
                <a:off x="7958596" y="2615498"/>
                <a:ext cx="604832" cy="1155895"/>
              </a:xfrm>
              <a:prstGeom prst="rect">
                <a:avLst/>
              </a:prstGeom>
              <a:noFill/>
            </p:spPr>
            <p:txBody>
              <a:bodyPr wrap="square" rtlCol="0">
                <a:spAutoFit/>
              </a:bodyPr>
              <a:lstStyle/>
              <a:p>
                <a:r>
                  <a:rPr lang="en-US" sz="100" i="1" dirty="0" smtClean="0"/>
                  <a:t>Vendor  ABC ID</a:t>
                </a:r>
                <a:endParaRPr lang="en-GB" sz="100" i="1" dirty="0"/>
              </a:p>
            </p:txBody>
          </p:sp>
        </p:grpSp>
        <p:sp>
          <p:nvSpPr>
            <p:cNvPr id="605" name="Line Callout 1 (Accent Bar) 604"/>
            <p:cNvSpPr/>
            <p:nvPr/>
          </p:nvSpPr>
          <p:spPr>
            <a:xfrm>
              <a:off x="6788365" y="5233095"/>
              <a:ext cx="1145678" cy="623423"/>
            </a:xfrm>
            <a:prstGeom prst="accentCallout1">
              <a:avLst>
                <a:gd name="adj1" fmla="val 33689"/>
                <a:gd name="adj2" fmla="val 106655"/>
                <a:gd name="adj3" fmla="val -142822"/>
                <a:gd name="adj4" fmla="val 176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smtClean="0">
                  <a:solidFill>
                    <a:schemeClr val="tx1"/>
                  </a:solidFill>
                </a:rPr>
                <a:t>Multiple masters, typically by function, division, and acquisition/merger</a:t>
              </a:r>
              <a:endParaRPr lang="en-US" sz="100" dirty="0">
                <a:solidFill>
                  <a:schemeClr val="tx1"/>
                </a:solidFill>
              </a:endParaRPr>
            </a:p>
          </p:txBody>
        </p:sp>
        <p:grpSp>
          <p:nvGrpSpPr>
            <p:cNvPr id="606" name="Group 605"/>
            <p:cNvGrpSpPr/>
            <p:nvPr/>
          </p:nvGrpSpPr>
          <p:grpSpPr>
            <a:xfrm>
              <a:off x="1966235" y="1561521"/>
              <a:ext cx="995787" cy="680386"/>
              <a:chOff x="6392308" y="1908550"/>
              <a:chExt cx="995787" cy="680386"/>
            </a:xfrm>
          </p:grpSpPr>
          <p:sp>
            <p:nvSpPr>
              <p:cNvPr id="619" name="Can 618"/>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20" name="TextBox 619"/>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123</a:t>
                </a:r>
                <a:endParaRPr lang="en-GB" sz="100" dirty="0"/>
              </a:p>
            </p:txBody>
          </p:sp>
        </p:grpSp>
        <p:sp>
          <p:nvSpPr>
            <p:cNvPr id="607" name="Curved Down Arrow 606"/>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08" name="Group 607"/>
            <p:cNvGrpSpPr/>
            <p:nvPr/>
          </p:nvGrpSpPr>
          <p:grpSpPr>
            <a:xfrm>
              <a:off x="2768729" y="2061386"/>
              <a:ext cx="604832" cy="1167415"/>
              <a:chOff x="7958596" y="2603978"/>
              <a:chExt cx="604832" cy="1167415"/>
            </a:xfrm>
          </p:grpSpPr>
          <p:sp>
            <p:nvSpPr>
              <p:cNvPr id="617" name="Oval 616"/>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18" name="TextBox 617"/>
              <p:cNvSpPr txBox="1"/>
              <p:nvPr/>
            </p:nvSpPr>
            <p:spPr>
              <a:xfrm>
                <a:off x="7958596" y="2615498"/>
                <a:ext cx="604832" cy="1155895"/>
              </a:xfrm>
              <a:prstGeom prst="rect">
                <a:avLst/>
              </a:prstGeom>
              <a:noFill/>
            </p:spPr>
            <p:txBody>
              <a:bodyPr wrap="square" rtlCol="0">
                <a:spAutoFit/>
              </a:bodyPr>
              <a:lstStyle/>
              <a:p>
                <a:r>
                  <a:rPr lang="en-US" sz="100" i="1" dirty="0" smtClean="0"/>
                  <a:t>Vendor  123 ID</a:t>
                </a:r>
                <a:endParaRPr lang="en-GB" sz="100" i="1" dirty="0"/>
              </a:p>
            </p:txBody>
          </p:sp>
        </p:grpSp>
        <p:sp>
          <p:nvSpPr>
            <p:cNvPr id="609" name="Curved Down Arrow 608"/>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610" name="Curved Down Arrow 609"/>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611" name="Group 610"/>
            <p:cNvGrpSpPr/>
            <p:nvPr/>
          </p:nvGrpSpPr>
          <p:grpSpPr>
            <a:xfrm>
              <a:off x="4854764" y="4427536"/>
              <a:ext cx="589328" cy="851712"/>
              <a:chOff x="5501687" y="2605798"/>
              <a:chExt cx="488950" cy="757218"/>
            </a:xfrm>
          </p:grpSpPr>
          <p:sp>
            <p:nvSpPr>
              <p:cNvPr id="615" name="Oval 614"/>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16" name="TextBox 615"/>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nvGrpSpPr>
            <p:cNvPr id="612" name="Group 611"/>
            <p:cNvGrpSpPr/>
            <p:nvPr/>
          </p:nvGrpSpPr>
          <p:grpSpPr>
            <a:xfrm>
              <a:off x="3096497" y="3840878"/>
              <a:ext cx="589328" cy="851712"/>
              <a:chOff x="5501687" y="2605798"/>
              <a:chExt cx="488950" cy="757218"/>
            </a:xfrm>
          </p:grpSpPr>
          <p:sp>
            <p:nvSpPr>
              <p:cNvPr id="613" name="Oval 612"/>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614" name="TextBox 613"/>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grpSp>
        <p:nvGrpSpPr>
          <p:cNvPr id="712" name="Group 711"/>
          <p:cNvGrpSpPr/>
          <p:nvPr/>
        </p:nvGrpSpPr>
        <p:grpSpPr>
          <a:xfrm>
            <a:off x="350747" y="1987539"/>
            <a:ext cx="1973336" cy="1226434"/>
            <a:chOff x="-76200" y="1385332"/>
            <a:chExt cx="9127339" cy="4848447"/>
          </a:xfrm>
        </p:grpSpPr>
        <p:grpSp>
          <p:nvGrpSpPr>
            <p:cNvPr id="713" name="Group 712"/>
            <p:cNvGrpSpPr/>
            <p:nvPr/>
          </p:nvGrpSpPr>
          <p:grpSpPr>
            <a:xfrm>
              <a:off x="-76200" y="3581400"/>
              <a:ext cx="1306830" cy="576158"/>
              <a:chOff x="44026" y="3489560"/>
              <a:chExt cx="1306830" cy="576158"/>
            </a:xfrm>
          </p:grpSpPr>
          <p:sp>
            <p:nvSpPr>
              <p:cNvPr id="851" name="Can 850"/>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52" name="TextBox 851"/>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714" name="Group 713"/>
            <p:cNvGrpSpPr/>
            <p:nvPr/>
          </p:nvGrpSpPr>
          <p:grpSpPr>
            <a:xfrm>
              <a:off x="-11430" y="3538642"/>
              <a:ext cx="1306830" cy="576158"/>
              <a:chOff x="44026" y="3489560"/>
              <a:chExt cx="1306830" cy="576158"/>
            </a:xfrm>
          </p:grpSpPr>
          <p:sp>
            <p:nvSpPr>
              <p:cNvPr id="849" name="Can 848"/>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50" name="TextBox 849"/>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715" name="Group 714"/>
            <p:cNvGrpSpPr/>
            <p:nvPr/>
          </p:nvGrpSpPr>
          <p:grpSpPr>
            <a:xfrm>
              <a:off x="7744309" y="3730181"/>
              <a:ext cx="1306830" cy="576158"/>
              <a:chOff x="7492812" y="3468401"/>
              <a:chExt cx="1306830" cy="576158"/>
            </a:xfrm>
          </p:grpSpPr>
          <p:sp>
            <p:nvSpPr>
              <p:cNvPr id="847" name="Can 846"/>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48" name="TextBox 847"/>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716" name="Group 715"/>
            <p:cNvGrpSpPr/>
            <p:nvPr/>
          </p:nvGrpSpPr>
          <p:grpSpPr>
            <a:xfrm>
              <a:off x="7684770" y="3657600"/>
              <a:ext cx="1306830" cy="576158"/>
              <a:chOff x="7492812" y="3468401"/>
              <a:chExt cx="1306830" cy="576158"/>
            </a:xfrm>
          </p:grpSpPr>
          <p:sp>
            <p:nvSpPr>
              <p:cNvPr id="845" name="Can 844"/>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46" name="TextBox 845"/>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717" name="Group 716"/>
            <p:cNvGrpSpPr/>
            <p:nvPr/>
          </p:nvGrpSpPr>
          <p:grpSpPr>
            <a:xfrm>
              <a:off x="7608570" y="3614842"/>
              <a:ext cx="1306830" cy="576158"/>
              <a:chOff x="7492812" y="3468401"/>
              <a:chExt cx="1306830" cy="576158"/>
            </a:xfrm>
          </p:grpSpPr>
          <p:sp>
            <p:nvSpPr>
              <p:cNvPr id="843" name="Can 842"/>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44" name="TextBox 843"/>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718" name="Group 717"/>
            <p:cNvGrpSpPr/>
            <p:nvPr/>
          </p:nvGrpSpPr>
          <p:grpSpPr>
            <a:xfrm>
              <a:off x="7543800" y="3538642"/>
              <a:ext cx="1306830" cy="576158"/>
              <a:chOff x="7492812" y="3468401"/>
              <a:chExt cx="1306830" cy="576158"/>
            </a:xfrm>
          </p:grpSpPr>
          <p:sp>
            <p:nvSpPr>
              <p:cNvPr id="841" name="Can 840"/>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42" name="TextBox 841"/>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719" name="Group 718"/>
            <p:cNvGrpSpPr/>
            <p:nvPr/>
          </p:nvGrpSpPr>
          <p:grpSpPr>
            <a:xfrm>
              <a:off x="1058176" y="3069169"/>
              <a:ext cx="1302548" cy="1167331"/>
              <a:chOff x="1058176" y="3069169"/>
              <a:chExt cx="1302548" cy="1167331"/>
            </a:xfrm>
          </p:grpSpPr>
          <p:pic>
            <p:nvPicPr>
              <p:cNvPr id="839"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840" name="TextBox 839"/>
              <p:cNvSpPr txBox="1"/>
              <p:nvPr/>
            </p:nvSpPr>
            <p:spPr>
              <a:xfrm>
                <a:off x="1564053" y="3810644"/>
                <a:ext cx="290799" cy="425856"/>
              </a:xfrm>
              <a:prstGeom prst="rect">
                <a:avLst/>
              </a:prstGeom>
              <a:noFill/>
            </p:spPr>
            <p:txBody>
              <a:bodyPr wrap="square" rtlCol="0">
                <a:spAutoFit/>
              </a:bodyPr>
              <a:lstStyle/>
              <a:p>
                <a:r>
                  <a:rPr lang="en-US" sz="100" b="1" dirty="0"/>
                  <a:t>A</a:t>
                </a:r>
                <a:endParaRPr lang="en-GB" sz="100" b="1" dirty="0"/>
              </a:p>
            </p:txBody>
          </p:sp>
        </p:grpSp>
        <p:grpSp>
          <p:nvGrpSpPr>
            <p:cNvPr id="720" name="Group 719"/>
            <p:cNvGrpSpPr/>
            <p:nvPr/>
          </p:nvGrpSpPr>
          <p:grpSpPr>
            <a:xfrm>
              <a:off x="6392308" y="3033027"/>
              <a:ext cx="1302548" cy="1170466"/>
              <a:chOff x="6392308" y="3033027"/>
              <a:chExt cx="1302548" cy="1170466"/>
            </a:xfrm>
          </p:grpSpPr>
          <p:pic>
            <p:nvPicPr>
              <p:cNvPr id="837"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838" name="TextBox 837"/>
              <p:cNvSpPr txBox="1"/>
              <p:nvPr/>
            </p:nvSpPr>
            <p:spPr>
              <a:xfrm>
                <a:off x="6900891" y="3777637"/>
                <a:ext cx="290799" cy="425856"/>
              </a:xfrm>
              <a:prstGeom prst="rect">
                <a:avLst/>
              </a:prstGeom>
              <a:noFill/>
            </p:spPr>
            <p:txBody>
              <a:bodyPr wrap="square" rtlCol="0">
                <a:spAutoFit/>
              </a:bodyPr>
              <a:lstStyle/>
              <a:p>
                <a:r>
                  <a:rPr lang="en-US" sz="100" b="1" dirty="0" smtClean="0"/>
                  <a:t>B</a:t>
                </a:r>
                <a:endParaRPr lang="en-GB" sz="100" b="1" dirty="0"/>
              </a:p>
            </p:txBody>
          </p:sp>
        </p:grpSp>
        <p:grpSp>
          <p:nvGrpSpPr>
            <p:cNvPr id="721" name="Group 720"/>
            <p:cNvGrpSpPr/>
            <p:nvPr/>
          </p:nvGrpSpPr>
          <p:grpSpPr>
            <a:xfrm>
              <a:off x="3346450" y="1666931"/>
              <a:ext cx="1734603" cy="2112988"/>
              <a:chOff x="3346450" y="1666931"/>
              <a:chExt cx="1734603" cy="2112988"/>
            </a:xfrm>
          </p:grpSpPr>
          <p:pic>
            <p:nvPicPr>
              <p:cNvPr id="833" name="Picture 13" descr="Image result for stock ex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834" name="Group 833"/>
              <p:cNvGrpSpPr/>
              <p:nvPr/>
            </p:nvGrpSpPr>
            <p:grpSpPr>
              <a:xfrm>
                <a:off x="4017640" y="2245148"/>
                <a:ext cx="1063413" cy="1534771"/>
                <a:chOff x="4017640" y="2245148"/>
                <a:chExt cx="1063413" cy="1534771"/>
              </a:xfrm>
            </p:grpSpPr>
            <p:sp>
              <p:nvSpPr>
                <p:cNvPr id="835" name="Can 834"/>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36" name="TextBox 835"/>
                <p:cNvSpPr txBox="1"/>
                <p:nvPr/>
              </p:nvSpPr>
              <p:spPr>
                <a:xfrm>
                  <a:off x="4146756" y="2380682"/>
                  <a:ext cx="812798" cy="1399237"/>
                </a:xfrm>
                <a:prstGeom prst="rect">
                  <a:avLst/>
                </a:prstGeom>
                <a:noFill/>
              </p:spPr>
              <p:txBody>
                <a:bodyPr wrap="square" rtlCol="0">
                  <a:spAutoFit/>
                </a:bodyPr>
                <a:lstStyle/>
                <a:p>
                  <a:pPr algn="ctr"/>
                  <a:r>
                    <a:rPr lang="en-US" sz="100" dirty="0" smtClean="0"/>
                    <a:t>Exchange database</a:t>
                  </a:r>
                  <a:endParaRPr lang="en-GB" sz="100" dirty="0"/>
                </a:p>
              </p:txBody>
            </p:sp>
          </p:grpSp>
        </p:grpSp>
        <p:grpSp>
          <p:nvGrpSpPr>
            <p:cNvPr id="722" name="Group 721"/>
            <p:cNvGrpSpPr/>
            <p:nvPr/>
          </p:nvGrpSpPr>
          <p:grpSpPr>
            <a:xfrm>
              <a:off x="3792735" y="5124968"/>
              <a:ext cx="1513221" cy="1092392"/>
              <a:chOff x="3792735" y="5124968"/>
              <a:chExt cx="1513221" cy="1092392"/>
            </a:xfrm>
          </p:grpSpPr>
          <p:pic>
            <p:nvPicPr>
              <p:cNvPr id="829" name="Picture 20" descr="Image result for ledg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830" name="Group 829"/>
              <p:cNvGrpSpPr/>
              <p:nvPr/>
            </p:nvGrpSpPr>
            <p:grpSpPr>
              <a:xfrm>
                <a:off x="3969804" y="5124968"/>
                <a:ext cx="1063413" cy="1092392"/>
                <a:chOff x="3969804" y="5124968"/>
                <a:chExt cx="1063413" cy="1092392"/>
              </a:xfrm>
            </p:grpSpPr>
            <p:sp>
              <p:nvSpPr>
                <p:cNvPr id="831" name="Can 830"/>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32" name="TextBox 831"/>
                <p:cNvSpPr txBox="1"/>
                <p:nvPr/>
              </p:nvSpPr>
              <p:spPr>
                <a:xfrm>
                  <a:off x="4095109" y="5243978"/>
                  <a:ext cx="812798" cy="973382"/>
                </a:xfrm>
                <a:prstGeom prst="rect">
                  <a:avLst/>
                </a:prstGeom>
                <a:noFill/>
              </p:spPr>
              <p:txBody>
                <a:bodyPr wrap="square" rtlCol="0">
                  <a:spAutoFit/>
                </a:bodyPr>
                <a:lstStyle/>
                <a:p>
                  <a:pPr algn="ctr"/>
                  <a:r>
                    <a:rPr lang="en-US" sz="100" dirty="0" smtClean="0"/>
                    <a:t>CSD Ledger</a:t>
                  </a:r>
                  <a:endParaRPr lang="en-GB" sz="100" dirty="0"/>
                </a:p>
              </p:txBody>
            </p:sp>
          </p:grpSp>
        </p:grpSp>
        <p:grpSp>
          <p:nvGrpSpPr>
            <p:cNvPr id="723" name="Group 722"/>
            <p:cNvGrpSpPr/>
            <p:nvPr/>
          </p:nvGrpSpPr>
          <p:grpSpPr>
            <a:xfrm>
              <a:off x="44026" y="3489560"/>
              <a:ext cx="1306830" cy="609171"/>
              <a:chOff x="44026" y="3489560"/>
              <a:chExt cx="1306830" cy="609171"/>
            </a:xfrm>
          </p:grpSpPr>
          <p:sp>
            <p:nvSpPr>
              <p:cNvPr id="827" name="Can 826"/>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28" name="TextBox 827"/>
              <p:cNvSpPr txBox="1"/>
              <p:nvPr/>
            </p:nvSpPr>
            <p:spPr>
              <a:xfrm>
                <a:off x="44026" y="3612040"/>
                <a:ext cx="1306830" cy="486691"/>
              </a:xfrm>
              <a:prstGeom prst="rect">
                <a:avLst/>
              </a:prstGeom>
              <a:noFill/>
            </p:spPr>
            <p:txBody>
              <a:bodyPr wrap="square" rtlCol="0">
                <a:spAutoFit/>
              </a:bodyPr>
              <a:lstStyle/>
              <a:p>
                <a:pPr algn="ctr"/>
                <a:r>
                  <a:rPr lang="en-US" sz="100" dirty="0" smtClean="0"/>
                  <a:t>Bank </a:t>
                </a:r>
                <a:r>
                  <a:rPr lang="en-US" sz="100" b="1" dirty="0" smtClean="0"/>
                  <a:t>A</a:t>
                </a:r>
                <a:r>
                  <a:rPr lang="en-US" sz="100" dirty="0" smtClean="0"/>
                  <a:t> </a:t>
                </a:r>
              </a:p>
              <a:p>
                <a:pPr algn="ctr"/>
                <a:r>
                  <a:rPr lang="en-US" sz="100" dirty="0" smtClean="0"/>
                  <a:t>Security Master</a:t>
                </a:r>
                <a:endParaRPr lang="en-GB" sz="100" dirty="0"/>
              </a:p>
            </p:txBody>
          </p:sp>
        </p:grpSp>
        <p:grpSp>
          <p:nvGrpSpPr>
            <p:cNvPr id="724" name="Group 723"/>
            <p:cNvGrpSpPr/>
            <p:nvPr/>
          </p:nvGrpSpPr>
          <p:grpSpPr>
            <a:xfrm>
              <a:off x="7492812" y="3468401"/>
              <a:ext cx="1306830" cy="636192"/>
              <a:chOff x="7492812" y="3468401"/>
              <a:chExt cx="1306830" cy="636192"/>
            </a:xfrm>
          </p:grpSpPr>
          <p:sp>
            <p:nvSpPr>
              <p:cNvPr id="825" name="Can 824"/>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26" name="TextBox 825"/>
              <p:cNvSpPr txBox="1"/>
              <p:nvPr/>
            </p:nvSpPr>
            <p:spPr>
              <a:xfrm>
                <a:off x="7492812" y="3617902"/>
                <a:ext cx="1306830" cy="486691"/>
              </a:xfrm>
              <a:prstGeom prst="rect">
                <a:avLst/>
              </a:prstGeom>
              <a:noFill/>
            </p:spPr>
            <p:txBody>
              <a:bodyPr wrap="square" rtlCol="0">
                <a:spAutoFit/>
              </a:bodyPr>
              <a:lstStyle/>
              <a:p>
                <a:pPr algn="ctr"/>
                <a:r>
                  <a:rPr lang="en-US" sz="100" dirty="0" smtClean="0"/>
                  <a:t>Bank </a:t>
                </a:r>
                <a:r>
                  <a:rPr lang="en-US" sz="100" b="1" dirty="0" smtClean="0"/>
                  <a:t>B </a:t>
                </a:r>
              </a:p>
              <a:p>
                <a:pPr algn="ctr"/>
                <a:r>
                  <a:rPr lang="en-US" sz="100" dirty="0" smtClean="0"/>
                  <a:t>Security Master (s)</a:t>
                </a:r>
                <a:endParaRPr lang="en-GB" sz="100" dirty="0"/>
              </a:p>
            </p:txBody>
          </p:sp>
        </p:grpSp>
        <p:grpSp>
          <p:nvGrpSpPr>
            <p:cNvPr id="725" name="Group 724"/>
            <p:cNvGrpSpPr/>
            <p:nvPr/>
          </p:nvGrpSpPr>
          <p:grpSpPr>
            <a:xfrm>
              <a:off x="5661451" y="3231928"/>
              <a:ext cx="973804" cy="1344020"/>
              <a:chOff x="5661451" y="3231928"/>
              <a:chExt cx="973804" cy="1344020"/>
            </a:xfrm>
          </p:grpSpPr>
          <p:sp>
            <p:nvSpPr>
              <p:cNvPr id="823" name="Can 822"/>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24" name="TextBox 823"/>
              <p:cNvSpPr txBox="1"/>
              <p:nvPr/>
            </p:nvSpPr>
            <p:spPr>
              <a:xfrm>
                <a:off x="5703010" y="3298379"/>
                <a:ext cx="890691" cy="1277569"/>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726" name="Group 725"/>
            <p:cNvGrpSpPr/>
            <p:nvPr/>
          </p:nvGrpSpPr>
          <p:grpSpPr>
            <a:xfrm>
              <a:off x="5814561" y="4166333"/>
              <a:ext cx="973804" cy="918166"/>
              <a:chOff x="5814561" y="4166333"/>
              <a:chExt cx="973804" cy="918166"/>
            </a:xfrm>
          </p:grpSpPr>
          <p:sp>
            <p:nvSpPr>
              <p:cNvPr id="821" name="Can 820"/>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22" name="TextBox 821"/>
              <p:cNvSpPr txBox="1"/>
              <p:nvPr/>
            </p:nvSpPr>
            <p:spPr>
              <a:xfrm>
                <a:off x="5856120" y="4232784"/>
                <a:ext cx="890691" cy="851715"/>
              </a:xfrm>
              <a:prstGeom prst="rect">
                <a:avLst/>
              </a:prstGeom>
              <a:noFill/>
            </p:spPr>
            <p:txBody>
              <a:bodyPr wrap="square" rtlCol="0">
                <a:spAutoFit/>
              </a:bodyPr>
              <a:lstStyle/>
              <a:p>
                <a:pPr algn="ctr"/>
                <a:r>
                  <a:rPr lang="en-US" sz="100" dirty="0" smtClean="0"/>
                  <a:t>Back Office</a:t>
                </a:r>
                <a:endParaRPr lang="en-GB" sz="100" dirty="0"/>
              </a:p>
            </p:txBody>
          </p:sp>
        </p:grpSp>
        <p:grpSp>
          <p:nvGrpSpPr>
            <p:cNvPr id="727" name="Group 726"/>
            <p:cNvGrpSpPr/>
            <p:nvPr/>
          </p:nvGrpSpPr>
          <p:grpSpPr>
            <a:xfrm>
              <a:off x="5111504" y="2605798"/>
              <a:ext cx="1210990" cy="790872"/>
              <a:chOff x="5111504" y="2605798"/>
              <a:chExt cx="1210990" cy="790872"/>
            </a:xfrm>
          </p:grpSpPr>
          <p:sp>
            <p:nvSpPr>
              <p:cNvPr id="817" name="Curved Down Arrow 816"/>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18" name="Group 817"/>
              <p:cNvGrpSpPr/>
              <p:nvPr/>
            </p:nvGrpSpPr>
            <p:grpSpPr>
              <a:xfrm>
                <a:off x="5501687" y="2605798"/>
                <a:ext cx="488950" cy="790872"/>
                <a:chOff x="5501687" y="2605798"/>
                <a:chExt cx="488950" cy="790872"/>
              </a:xfrm>
            </p:grpSpPr>
            <p:sp>
              <p:nvSpPr>
                <p:cNvPr id="819" name="Oval 818"/>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20" name="TextBox 819"/>
                <p:cNvSpPr txBox="1"/>
                <p:nvPr/>
              </p:nvSpPr>
              <p:spPr>
                <a:xfrm>
                  <a:off x="5501687" y="2605798"/>
                  <a:ext cx="488950" cy="790872"/>
                </a:xfrm>
                <a:prstGeom prst="rect">
                  <a:avLst/>
                </a:prstGeom>
                <a:noFill/>
              </p:spPr>
              <p:txBody>
                <a:bodyPr wrap="square" rtlCol="0">
                  <a:spAutoFit/>
                </a:bodyPr>
                <a:lstStyle/>
                <a:p>
                  <a:r>
                    <a:rPr lang="en-US" sz="100" i="1" dirty="0" smtClean="0"/>
                    <a:t>Tickers</a:t>
                  </a:r>
                  <a:endParaRPr lang="en-GB" sz="100" i="1" dirty="0"/>
                </a:p>
              </p:txBody>
            </p:sp>
          </p:grpSp>
        </p:grpSp>
        <p:grpSp>
          <p:nvGrpSpPr>
            <p:cNvPr id="728" name="Group 727"/>
            <p:cNvGrpSpPr/>
            <p:nvPr/>
          </p:nvGrpSpPr>
          <p:grpSpPr>
            <a:xfrm>
              <a:off x="6327051" y="2705826"/>
              <a:ext cx="1869100" cy="1034220"/>
              <a:chOff x="6327051" y="2705826"/>
              <a:chExt cx="1869100" cy="1034220"/>
            </a:xfrm>
          </p:grpSpPr>
          <p:sp>
            <p:nvSpPr>
              <p:cNvPr id="813" name="Curved Down Arrow 812"/>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14" name="Group 813"/>
              <p:cNvGrpSpPr/>
              <p:nvPr/>
            </p:nvGrpSpPr>
            <p:grpSpPr>
              <a:xfrm>
                <a:off x="6808758" y="2705826"/>
                <a:ext cx="612411" cy="1034220"/>
                <a:chOff x="6808758" y="2705826"/>
                <a:chExt cx="612411" cy="1034220"/>
              </a:xfrm>
            </p:grpSpPr>
            <p:sp>
              <p:nvSpPr>
                <p:cNvPr id="815" name="Oval 814"/>
                <p:cNvSpPr/>
                <p:nvPr/>
              </p:nvSpPr>
              <p:spPr>
                <a:xfrm>
                  <a:off x="6830977"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16" name="TextBox 815"/>
                <p:cNvSpPr txBox="1"/>
                <p:nvPr/>
              </p:nvSpPr>
              <p:spPr>
                <a:xfrm>
                  <a:off x="6808758"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729" name="Group 728"/>
            <p:cNvGrpSpPr/>
            <p:nvPr/>
          </p:nvGrpSpPr>
          <p:grpSpPr>
            <a:xfrm>
              <a:off x="6476968" y="4306112"/>
              <a:ext cx="1869100" cy="1527296"/>
              <a:chOff x="6476968" y="4306112"/>
              <a:chExt cx="1869100" cy="1527296"/>
            </a:xfrm>
          </p:grpSpPr>
          <p:sp>
            <p:nvSpPr>
              <p:cNvPr id="809" name="Curved Down Arrow 808"/>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10" name="Group 809"/>
              <p:cNvGrpSpPr/>
              <p:nvPr/>
            </p:nvGrpSpPr>
            <p:grpSpPr>
              <a:xfrm>
                <a:off x="6830977" y="4641851"/>
                <a:ext cx="957468" cy="1191557"/>
                <a:chOff x="6830977" y="4641851"/>
                <a:chExt cx="957468" cy="1191557"/>
              </a:xfrm>
            </p:grpSpPr>
            <p:sp>
              <p:nvSpPr>
                <p:cNvPr id="811" name="Oval 810"/>
                <p:cNvSpPr/>
                <p:nvPr/>
              </p:nvSpPr>
              <p:spPr>
                <a:xfrm>
                  <a:off x="6830977" y="4641851"/>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12" name="TextBox 811"/>
                <p:cNvSpPr txBox="1"/>
                <p:nvPr/>
              </p:nvSpPr>
              <p:spPr>
                <a:xfrm>
                  <a:off x="6875112" y="4677510"/>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730" name="Group 729"/>
            <p:cNvGrpSpPr/>
            <p:nvPr/>
          </p:nvGrpSpPr>
          <p:grpSpPr>
            <a:xfrm>
              <a:off x="5028712" y="4868509"/>
              <a:ext cx="1348591" cy="908117"/>
              <a:chOff x="5028712" y="4868509"/>
              <a:chExt cx="1348591" cy="908117"/>
            </a:xfrm>
          </p:grpSpPr>
          <p:sp>
            <p:nvSpPr>
              <p:cNvPr id="805" name="Curved Down Arrow 804"/>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06" name="Group 805"/>
              <p:cNvGrpSpPr/>
              <p:nvPr/>
            </p:nvGrpSpPr>
            <p:grpSpPr>
              <a:xfrm>
                <a:off x="5530850" y="4868509"/>
                <a:ext cx="622677" cy="908117"/>
                <a:chOff x="5530850" y="4868509"/>
                <a:chExt cx="622677" cy="908117"/>
              </a:xfrm>
            </p:grpSpPr>
            <p:sp>
              <p:nvSpPr>
                <p:cNvPr id="807" name="Oval 806"/>
                <p:cNvSpPr/>
                <p:nvPr/>
              </p:nvSpPr>
              <p:spPr>
                <a:xfrm>
                  <a:off x="5530850" y="4868509"/>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08" name="TextBox 807"/>
                <p:cNvSpPr txBox="1"/>
                <p:nvPr/>
              </p:nvSpPr>
              <p:spPr>
                <a:xfrm>
                  <a:off x="5594726" y="4924911"/>
                  <a:ext cx="558801" cy="851715"/>
                </a:xfrm>
                <a:prstGeom prst="rect">
                  <a:avLst/>
                </a:prstGeom>
                <a:noFill/>
              </p:spPr>
              <p:txBody>
                <a:bodyPr wrap="square" rtlCol="0">
                  <a:spAutoFit/>
                </a:bodyPr>
                <a:lstStyle/>
                <a:p>
                  <a:r>
                    <a:rPr lang="en-US" sz="100" i="1" dirty="0" smtClean="0"/>
                    <a:t>Nat’l ID</a:t>
                  </a:r>
                  <a:endParaRPr lang="en-GB" sz="100" i="1" dirty="0"/>
                </a:p>
              </p:txBody>
            </p:sp>
          </p:grpSp>
        </p:grpSp>
        <p:grpSp>
          <p:nvGrpSpPr>
            <p:cNvPr id="731" name="Group 730"/>
            <p:cNvGrpSpPr/>
            <p:nvPr/>
          </p:nvGrpSpPr>
          <p:grpSpPr>
            <a:xfrm>
              <a:off x="1868730" y="4058430"/>
              <a:ext cx="1083733" cy="974223"/>
              <a:chOff x="1868730" y="4058430"/>
              <a:chExt cx="1083733" cy="974223"/>
            </a:xfrm>
          </p:grpSpPr>
          <p:sp>
            <p:nvSpPr>
              <p:cNvPr id="803" name="Can 802"/>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04" name="TextBox 803"/>
              <p:cNvSpPr txBox="1"/>
              <p:nvPr/>
            </p:nvSpPr>
            <p:spPr>
              <a:xfrm>
                <a:off x="1965251" y="4180939"/>
                <a:ext cx="890690" cy="851714"/>
              </a:xfrm>
              <a:prstGeom prst="rect">
                <a:avLst/>
              </a:prstGeom>
              <a:noFill/>
            </p:spPr>
            <p:txBody>
              <a:bodyPr wrap="square" rtlCol="0">
                <a:spAutoFit/>
              </a:bodyPr>
              <a:lstStyle/>
              <a:p>
                <a:pPr algn="ctr"/>
                <a:r>
                  <a:rPr lang="en-US" sz="100" dirty="0" smtClean="0"/>
                  <a:t>Back Office</a:t>
                </a:r>
                <a:endParaRPr lang="en-GB" sz="100" dirty="0"/>
              </a:p>
            </p:txBody>
          </p:sp>
        </p:grpSp>
        <p:grpSp>
          <p:nvGrpSpPr>
            <p:cNvPr id="732" name="Group 731"/>
            <p:cNvGrpSpPr/>
            <p:nvPr/>
          </p:nvGrpSpPr>
          <p:grpSpPr>
            <a:xfrm>
              <a:off x="2121330" y="3146134"/>
              <a:ext cx="1083733" cy="1338270"/>
              <a:chOff x="2121330" y="3146134"/>
              <a:chExt cx="1083733" cy="1338270"/>
            </a:xfrm>
          </p:grpSpPr>
          <p:sp>
            <p:nvSpPr>
              <p:cNvPr id="801" name="Can 800"/>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02" name="TextBox 801"/>
              <p:cNvSpPr txBox="1"/>
              <p:nvPr/>
            </p:nvSpPr>
            <p:spPr>
              <a:xfrm>
                <a:off x="2188846" y="3206837"/>
                <a:ext cx="890690" cy="1277567"/>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733" name="Group 732"/>
            <p:cNvGrpSpPr/>
            <p:nvPr/>
          </p:nvGrpSpPr>
          <p:grpSpPr>
            <a:xfrm>
              <a:off x="3980518" y="3577077"/>
              <a:ext cx="1063413" cy="671878"/>
              <a:chOff x="3980518" y="3931530"/>
              <a:chExt cx="1063413" cy="671878"/>
            </a:xfrm>
          </p:grpSpPr>
          <p:sp>
            <p:nvSpPr>
              <p:cNvPr id="799" name="Can 798"/>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00" name="TextBox 799"/>
              <p:cNvSpPr txBox="1"/>
              <p:nvPr/>
            </p:nvSpPr>
            <p:spPr>
              <a:xfrm>
                <a:off x="4102011" y="4055881"/>
                <a:ext cx="812799" cy="547527"/>
              </a:xfrm>
              <a:prstGeom prst="rect">
                <a:avLst/>
              </a:prstGeom>
              <a:noFill/>
            </p:spPr>
            <p:txBody>
              <a:bodyPr wrap="square" rtlCol="0">
                <a:spAutoFit/>
              </a:bodyPr>
              <a:lstStyle/>
              <a:p>
                <a:pPr algn="ctr"/>
                <a:r>
                  <a:rPr lang="en-US" sz="100" dirty="0" smtClean="0"/>
                  <a:t>CCP</a:t>
                </a:r>
                <a:endParaRPr lang="en-GB" sz="100" dirty="0"/>
              </a:p>
            </p:txBody>
          </p:sp>
        </p:grpSp>
        <p:grpSp>
          <p:nvGrpSpPr>
            <p:cNvPr id="734" name="Group 733"/>
            <p:cNvGrpSpPr/>
            <p:nvPr/>
          </p:nvGrpSpPr>
          <p:grpSpPr>
            <a:xfrm>
              <a:off x="2150655" y="4947493"/>
              <a:ext cx="1843203" cy="1286286"/>
              <a:chOff x="2150655" y="4947493"/>
              <a:chExt cx="1843203" cy="1286286"/>
            </a:xfrm>
          </p:grpSpPr>
          <p:sp>
            <p:nvSpPr>
              <p:cNvPr id="795" name="Curved Down Arrow 794"/>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96" name="Group 795"/>
              <p:cNvGrpSpPr/>
              <p:nvPr/>
            </p:nvGrpSpPr>
            <p:grpSpPr>
              <a:xfrm>
                <a:off x="2603848" y="4960650"/>
                <a:ext cx="622677" cy="1273129"/>
                <a:chOff x="2603848" y="4960650"/>
                <a:chExt cx="622677" cy="1273129"/>
              </a:xfrm>
            </p:grpSpPr>
            <p:sp>
              <p:nvSpPr>
                <p:cNvPr id="797" name="Oval 796"/>
                <p:cNvSpPr/>
                <p:nvPr/>
              </p:nvSpPr>
              <p:spPr>
                <a:xfrm>
                  <a:off x="2603848" y="4960650"/>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98" name="TextBox 797"/>
                <p:cNvSpPr txBox="1"/>
                <p:nvPr/>
              </p:nvSpPr>
              <p:spPr>
                <a:xfrm>
                  <a:off x="2667724" y="5017051"/>
                  <a:ext cx="558801" cy="1216728"/>
                </a:xfrm>
                <a:prstGeom prst="rect">
                  <a:avLst/>
                </a:prstGeom>
                <a:noFill/>
              </p:spPr>
              <p:txBody>
                <a:bodyPr wrap="square" rtlCol="0">
                  <a:spAutoFit/>
                </a:bodyPr>
                <a:lstStyle/>
                <a:p>
                  <a:r>
                    <a:rPr lang="en-US" sz="100" i="1" dirty="0" smtClean="0"/>
                    <a:t>CSD / Nat’l ID</a:t>
                  </a:r>
                  <a:endParaRPr lang="en-GB" sz="100" i="1" dirty="0"/>
                </a:p>
              </p:txBody>
            </p:sp>
          </p:grpSp>
        </p:grpSp>
        <p:grpSp>
          <p:nvGrpSpPr>
            <p:cNvPr id="735" name="Group 734"/>
            <p:cNvGrpSpPr/>
            <p:nvPr/>
          </p:nvGrpSpPr>
          <p:grpSpPr>
            <a:xfrm>
              <a:off x="340821" y="4297348"/>
              <a:ext cx="1942066" cy="1474343"/>
              <a:chOff x="340821" y="4297348"/>
              <a:chExt cx="1942066" cy="1474343"/>
            </a:xfrm>
          </p:grpSpPr>
          <p:sp>
            <p:nvSpPr>
              <p:cNvPr id="791" name="Curved Down Arrow 790"/>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92" name="Group 791"/>
              <p:cNvGrpSpPr/>
              <p:nvPr/>
            </p:nvGrpSpPr>
            <p:grpSpPr>
              <a:xfrm>
                <a:off x="751982" y="4580134"/>
                <a:ext cx="957468" cy="1191557"/>
                <a:chOff x="751982" y="4580134"/>
                <a:chExt cx="957468" cy="1191557"/>
              </a:xfrm>
            </p:grpSpPr>
            <p:sp>
              <p:nvSpPr>
                <p:cNvPr id="793" name="Oval 792"/>
                <p:cNvSpPr/>
                <p:nvPr/>
              </p:nvSpPr>
              <p:spPr>
                <a:xfrm>
                  <a:off x="751982" y="4580134"/>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94" name="TextBox 793"/>
                <p:cNvSpPr txBox="1"/>
                <p:nvPr/>
              </p:nvSpPr>
              <p:spPr>
                <a:xfrm>
                  <a:off x="796117" y="4615793"/>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736" name="Group 735"/>
            <p:cNvGrpSpPr/>
            <p:nvPr/>
          </p:nvGrpSpPr>
          <p:grpSpPr>
            <a:xfrm>
              <a:off x="472835" y="2705826"/>
              <a:ext cx="2072859" cy="1034220"/>
              <a:chOff x="472835" y="2705826"/>
              <a:chExt cx="2072859" cy="1034220"/>
            </a:xfrm>
          </p:grpSpPr>
          <p:sp>
            <p:nvSpPr>
              <p:cNvPr id="787" name="Curved Down Arrow 786"/>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88" name="Group 787"/>
              <p:cNvGrpSpPr/>
              <p:nvPr/>
            </p:nvGrpSpPr>
            <p:grpSpPr>
              <a:xfrm>
                <a:off x="1023021" y="2705826"/>
                <a:ext cx="612411" cy="1034220"/>
                <a:chOff x="1023021" y="2705826"/>
                <a:chExt cx="612411" cy="1034220"/>
              </a:xfrm>
            </p:grpSpPr>
            <p:sp>
              <p:nvSpPr>
                <p:cNvPr id="789" name="Oval 788"/>
                <p:cNvSpPr/>
                <p:nvPr/>
              </p:nvSpPr>
              <p:spPr>
                <a:xfrm>
                  <a:off x="1045240"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90" name="TextBox 789"/>
                <p:cNvSpPr txBox="1"/>
                <p:nvPr/>
              </p:nvSpPr>
              <p:spPr>
                <a:xfrm>
                  <a:off x="1023021"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737" name="Group 736"/>
            <p:cNvGrpSpPr/>
            <p:nvPr/>
          </p:nvGrpSpPr>
          <p:grpSpPr>
            <a:xfrm>
              <a:off x="2520390" y="2415616"/>
              <a:ext cx="1509456" cy="819953"/>
              <a:chOff x="2520390" y="2415616"/>
              <a:chExt cx="1509456" cy="819953"/>
            </a:xfrm>
          </p:grpSpPr>
          <p:sp>
            <p:nvSpPr>
              <p:cNvPr id="783" name="Curved Down Arrow 782"/>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84" name="Group 783"/>
              <p:cNvGrpSpPr/>
              <p:nvPr/>
            </p:nvGrpSpPr>
            <p:grpSpPr>
              <a:xfrm>
                <a:off x="3344398" y="2415616"/>
                <a:ext cx="488950" cy="819953"/>
                <a:chOff x="5933487" y="2415616"/>
                <a:chExt cx="488950" cy="819953"/>
              </a:xfrm>
            </p:grpSpPr>
            <p:sp>
              <p:nvSpPr>
                <p:cNvPr id="785" name="Oval 784"/>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86" name="TextBox 785"/>
                <p:cNvSpPr txBox="1"/>
                <p:nvPr/>
              </p:nvSpPr>
              <p:spPr>
                <a:xfrm>
                  <a:off x="5933487" y="2444696"/>
                  <a:ext cx="488950" cy="790873"/>
                </a:xfrm>
                <a:prstGeom prst="rect">
                  <a:avLst/>
                </a:prstGeom>
                <a:noFill/>
              </p:spPr>
              <p:txBody>
                <a:bodyPr wrap="square" rtlCol="0">
                  <a:spAutoFit/>
                </a:bodyPr>
                <a:lstStyle/>
                <a:p>
                  <a:r>
                    <a:rPr lang="en-US" sz="100" i="1" dirty="0" smtClean="0"/>
                    <a:t>Tickers</a:t>
                  </a:r>
                  <a:endParaRPr lang="en-GB" sz="100" i="1" dirty="0"/>
                </a:p>
              </p:txBody>
            </p:sp>
          </p:grpSp>
        </p:grpSp>
        <p:grpSp>
          <p:nvGrpSpPr>
            <p:cNvPr id="738" name="Group 737"/>
            <p:cNvGrpSpPr/>
            <p:nvPr/>
          </p:nvGrpSpPr>
          <p:grpSpPr>
            <a:xfrm>
              <a:off x="6140332" y="1385332"/>
              <a:ext cx="2423096" cy="2386061"/>
              <a:chOff x="6140332" y="1385332"/>
              <a:chExt cx="2423096" cy="2386061"/>
            </a:xfrm>
          </p:grpSpPr>
          <p:pic>
            <p:nvPicPr>
              <p:cNvPr id="770" name="Picture 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71" name="Group 770"/>
              <p:cNvGrpSpPr/>
              <p:nvPr/>
            </p:nvGrpSpPr>
            <p:grpSpPr>
              <a:xfrm>
                <a:off x="6140332" y="1931326"/>
                <a:ext cx="2423096" cy="1840067"/>
                <a:chOff x="6140332" y="1931326"/>
                <a:chExt cx="2423096" cy="1840067"/>
              </a:xfrm>
            </p:grpSpPr>
            <p:sp>
              <p:nvSpPr>
                <p:cNvPr id="772" name="Curved Down Arrow 771"/>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773" name="Curved Down Arrow 772"/>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74" name="Group 773"/>
                <p:cNvGrpSpPr/>
                <p:nvPr/>
              </p:nvGrpSpPr>
              <p:grpSpPr>
                <a:xfrm>
                  <a:off x="6548395" y="2002201"/>
                  <a:ext cx="995787" cy="680386"/>
                  <a:chOff x="6392308" y="1908550"/>
                  <a:chExt cx="995787" cy="680386"/>
                </a:xfrm>
              </p:grpSpPr>
              <p:sp>
                <p:nvSpPr>
                  <p:cNvPr id="781" name="Can 780"/>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82" name="TextBox 781"/>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XYZ</a:t>
                    </a:r>
                    <a:endParaRPr lang="en-GB" sz="100" dirty="0"/>
                  </a:p>
                </p:txBody>
              </p:sp>
            </p:grpSp>
            <p:grpSp>
              <p:nvGrpSpPr>
                <p:cNvPr id="775" name="Group 774"/>
                <p:cNvGrpSpPr/>
                <p:nvPr/>
              </p:nvGrpSpPr>
              <p:grpSpPr>
                <a:xfrm>
                  <a:off x="6140332" y="2551164"/>
                  <a:ext cx="604832" cy="1155895"/>
                  <a:chOff x="6140332" y="2551164"/>
                  <a:chExt cx="604832" cy="1155895"/>
                </a:xfrm>
              </p:grpSpPr>
              <p:sp>
                <p:nvSpPr>
                  <p:cNvPr id="779" name="Oval 778"/>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80" name="TextBox 779"/>
                  <p:cNvSpPr txBox="1"/>
                  <p:nvPr/>
                </p:nvSpPr>
                <p:spPr>
                  <a:xfrm>
                    <a:off x="6140332" y="2551164"/>
                    <a:ext cx="604832" cy="1155895"/>
                  </a:xfrm>
                  <a:prstGeom prst="rect">
                    <a:avLst/>
                  </a:prstGeom>
                  <a:noFill/>
                </p:spPr>
                <p:txBody>
                  <a:bodyPr wrap="square" rtlCol="0">
                    <a:spAutoFit/>
                  </a:bodyPr>
                  <a:lstStyle/>
                  <a:p>
                    <a:r>
                      <a:rPr lang="en-US" sz="100" i="1" dirty="0" smtClean="0"/>
                      <a:t>Vendor XYZ ID</a:t>
                    </a:r>
                    <a:endParaRPr lang="en-GB" sz="100" i="1" dirty="0"/>
                  </a:p>
                </p:txBody>
              </p:sp>
            </p:grpSp>
            <p:grpSp>
              <p:nvGrpSpPr>
                <p:cNvPr id="776" name="Group 775"/>
                <p:cNvGrpSpPr/>
                <p:nvPr/>
              </p:nvGrpSpPr>
              <p:grpSpPr>
                <a:xfrm>
                  <a:off x="7958596" y="2603978"/>
                  <a:ext cx="604832" cy="1167415"/>
                  <a:chOff x="7958596" y="2603978"/>
                  <a:chExt cx="604832" cy="1167415"/>
                </a:xfrm>
              </p:grpSpPr>
              <p:sp>
                <p:nvSpPr>
                  <p:cNvPr id="777" name="Oval 776"/>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78" name="TextBox 777"/>
                  <p:cNvSpPr txBox="1"/>
                  <p:nvPr/>
                </p:nvSpPr>
                <p:spPr>
                  <a:xfrm>
                    <a:off x="7958596" y="2615498"/>
                    <a:ext cx="604832" cy="1155895"/>
                  </a:xfrm>
                  <a:prstGeom prst="rect">
                    <a:avLst/>
                  </a:prstGeom>
                  <a:noFill/>
                </p:spPr>
                <p:txBody>
                  <a:bodyPr wrap="square" rtlCol="0">
                    <a:spAutoFit/>
                  </a:bodyPr>
                  <a:lstStyle/>
                  <a:p>
                    <a:r>
                      <a:rPr lang="en-US" sz="100" i="1" dirty="0" smtClean="0"/>
                      <a:t>Vendor XYZ ID</a:t>
                    </a:r>
                    <a:endParaRPr lang="en-GB" sz="100" i="1" dirty="0"/>
                  </a:p>
                </p:txBody>
              </p:sp>
            </p:grpSp>
          </p:grpSp>
        </p:grpSp>
        <p:sp>
          <p:nvSpPr>
            <p:cNvPr id="739" name="Down Arrow 738"/>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grpSp>
          <p:nvGrpSpPr>
            <p:cNvPr id="740" name="Group 739"/>
            <p:cNvGrpSpPr/>
            <p:nvPr/>
          </p:nvGrpSpPr>
          <p:grpSpPr>
            <a:xfrm>
              <a:off x="4293100" y="3029925"/>
              <a:ext cx="589328" cy="851712"/>
              <a:chOff x="5501687" y="2605798"/>
              <a:chExt cx="488950" cy="757218"/>
            </a:xfrm>
          </p:grpSpPr>
          <p:sp>
            <p:nvSpPr>
              <p:cNvPr id="768" name="Oval 767"/>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69" name="TextBox 768"/>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sp>
          <p:nvSpPr>
            <p:cNvPr id="741" name="Curved Down Arrow 740"/>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742" name="Curved Down Arrow 741"/>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43" name="Group 742"/>
            <p:cNvGrpSpPr/>
            <p:nvPr/>
          </p:nvGrpSpPr>
          <p:grpSpPr>
            <a:xfrm>
              <a:off x="962479" y="1969451"/>
              <a:ext cx="995787" cy="680386"/>
              <a:chOff x="6392308" y="1908550"/>
              <a:chExt cx="995787" cy="680386"/>
            </a:xfrm>
          </p:grpSpPr>
          <p:sp>
            <p:nvSpPr>
              <p:cNvPr id="766" name="Can 765"/>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67" name="TextBox 766"/>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ABC</a:t>
                </a:r>
                <a:endParaRPr lang="en-GB" sz="100" dirty="0"/>
              </a:p>
            </p:txBody>
          </p:sp>
        </p:grpSp>
        <p:grpSp>
          <p:nvGrpSpPr>
            <p:cNvPr id="744" name="Group 743"/>
            <p:cNvGrpSpPr/>
            <p:nvPr/>
          </p:nvGrpSpPr>
          <p:grpSpPr>
            <a:xfrm>
              <a:off x="554416" y="2518414"/>
              <a:ext cx="604832" cy="1155895"/>
              <a:chOff x="6140332" y="2551164"/>
              <a:chExt cx="604832" cy="1155895"/>
            </a:xfrm>
          </p:grpSpPr>
          <p:sp>
            <p:nvSpPr>
              <p:cNvPr id="764" name="Oval 763"/>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65" name="TextBox 764"/>
              <p:cNvSpPr txBox="1"/>
              <p:nvPr/>
            </p:nvSpPr>
            <p:spPr>
              <a:xfrm>
                <a:off x="6140332" y="2551164"/>
                <a:ext cx="604832" cy="1155895"/>
              </a:xfrm>
              <a:prstGeom prst="rect">
                <a:avLst/>
              </a:prstGeom>
              <a:noFill/>
            </p:spPr>
            <p:txBody>
              <a:bodyPr wrap="square" rtlCol="0">
                <a:spAutoFit/>
              </a:bodyPr>
              <a:lstStyle/>
              <a:p>
                <a:r>
                  <a:rPr lang="en-US" sz="100" i="1" dirty="0" smtClean="0"/>
                  <a:t>Vendor ABC ID</a:t>
                </a:r>
                <a:endParaRPr lang="en-GB" sz="100" i="1" dirty="0"/>
              </a:p>
            </p:txBody>
          </p:sp>
        </p:grpSp>
        <p:grpSp>
          <p:nvGrpSpPr>
            <p:cNvPr id="745" name="Group 744"/>
            <p:cNvGrpSpPr/>
            <p:nvPr/>
          </p:nvGrpSpPr>
          <p:grpSpPr>
            <a:xfrm>
              <a:off x="2146140" y="2402073"/>
              <a:ext cx="604832" cy="1167415"/>
              <a:chOff x="7958596" y="2603978"/>
              <a:chExt cx="604832" cy="1167415"/>
            </a:xfrm>
          </p:grpSpPr>
          <p:sp>
            <p:nvSpPr>
              <p:cNvPr id="762" name="Oval 761"/>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63" name="TextBox 762"/>
              <p:cNvSpPr txBox="1"/>
              <p:nvPr/>
            </p:nvSpPr>
            <p:spPr>
              <a:xfrm>
                <a:off x="7958596" y="2615498"/>
                <a:ext cx="604832" cy="1155895"/>
              </a:xfrm>
              <a:prstGeom prst="rect">
                <a:avLst/>
              </a:prstGeom>
              <a:noFill/>
            </p:spPr>
            <p:txBody>
              <a:bodyPr wrap="square" rtlCol="0">
                <a:spAutoFit/>
              </a:bodyPr>
              <a:lstStyle/>
              <a:p>
                <a:r>
                  <a:rPr lang="en-US" sz="100" i="1" dirty="0" smtClean="0"/>
                  <a:t>Vendor  ABC ID</a:t>
                </a:r>
                <a:endParaRPr lang="en-GB" sz="100" i="1" dirty="0"/>
              </a:p>
            </p:txBody>
          </p:sp>
        </p:grpSp>
        <p:sp>
          <p:nvSpPr>
            <p:cNvPr id="746" name="Line Callout 1 (Accent Bar) 745"/>
            <p:cNvSpPr/>
            <p:nvPr/>
          </p:nvSpPr>
          <p:spPr>
            <a:xfrm>
              <a:off x="6788365" y="5233095"/>
              <a:ext cx="1145678" cy="623423"/>
            </a:xfrm>
            <a:prstGeom prst="accentCallout1">
              <a:avLst>
                <a:gd name="adj1" fmla="val 33689"/>
                <a:gd name="adj2" fmla="val 106655"/>
                <a:gd name="adj3" fmla="val -142822"/>
                <a:gd name="adj4" fmla="val 176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smtClean="0">
                  <a:solidFill>
                    <a:schemeClr val="tx1"/>
                  </a:solidFill>
                </a:rPr>
                <a:t>Multiple masters, typically by function, division, and acquisition/merger</a:t>
              </a:r>
              <a:endParaRPr lang="en-US" sz="100" dirty="0">
                <a:solidFill>
                  <a:schemeClr val="tx1"/>
                </a:solidFill>
              </a:endParaRPr>
            </a:p>
          </p:txBody>
        </p:sp>
        <p:grpSp>
          <p:nvGrpSpPr>
            <p:cNvPr id="747" name="Group 746"/>
            <p:cNvGrpSpPr/>
            <p:nvPr/>
          </p:nvGrpSpPr>
          <p:grpSpPr>
            <a:xfrm>
              <a:off x="1966235" y="1561521"/>
              <a:ext cx="995787" cy="680386"/>
              <a:chOff x="6392308" y="1908550"/>
              <a:chExt cx="995787" cy="680386"/>
            </a:xfrm>
          </p:grpSpPr>
          <p:sp>
            <p:nvSpPr>
              <p:cNvPr id="760" name="Can 759"/>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61" name="TextBox 760"/>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123</a:t>
                </a:r>
                <a:endParaRPr lang="en-GB" sz="100" dirty="0"/>
              </a:p>
            </p:txBody>
          </p:sp>
        </p:grpSp>
        <p:sp>
          <p:nvSpPr>
            <p:cNvPr id="748" name="Curved Down Arrow 747"/>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49" name="Group 748"/>
            <p:cNvGrpSpPr/>
            <p:nvPr/>
          </p:nvGrpSpPr>
          <p:grpSpPr>
            <a:xfrm>
              <a:off x="2768729" y="2061386"/>
              <a:ext cx="604832" cy="1167415"/>
              <a:chOff x="7958596" y="2603978"/>
              <a:chExt cx="604832" cy="1167415"/>
            </a:xfrm>
          </p:grpSpPr>
          <p:sp>
            <p:nvSpPr>
              <p:cNvPr id="758" name="Oval 757"/>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59" name="TextBox 758"/>
              <p:cNvSpPr txBox="1"/>
              <p:nvPr/>
            </p:nvSpPr>
            <p:spPr>
              <a:xfrm>
                <a:off x="7958596" y="2615498"/>
                <a:ext cx="604832" cy="1155895"/>
              </a:xfrm>
              <a:prstGeom prst="rect">
                <a:avLst/>
              </a:prstGeom>
              <a:noFill/>
            </p:spPr>
            <p:txBody>
              <a:bodyPr wrap="square" rtlCol="0">
                <a:spAutoFit/>
              </a:bodyPr>
              <a:lstStyle/>
              <a:p>
                <a:r>
                  <a:rPr lang="en-US" sz="100" i="1" dirty="0" smtClean="0"/>
                  <a:t>Vendor  123 ID</a:t>
                </a:r>
                <a:endParaRPr lang="en-GB" sz="100" i="1" dirty="0"/>
              </a:p>
            </p:txBody>
          </p:sp>
        </p:grpSp>
        <p:sp>
          <p:nvSpPr>
            <p:cNvPr id="750" name="Curved Down Arrow 749"/>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751" name="Curved Down Arrow 750"/>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752" name="Group 751"/>
            <p:cNvGrpSpPr/>
            <p:nvPr/>
          </p:nvGrpSpPr>
          <p:grpSpPr>
            <a:xfrm>
              <a:off x="4854764" y="4427536"/>
              <a:ext cx="589328" cy="851712"/>
              <a:chOff x="5501687" y="2605798"/>
              <a:chExt cx="488950" cy="757218"/>
            </a:xfrm>
          </p:grpSpPr>
          <p:sp>
            <p:nvSpPr>
              <p:cNvPr id="756" name="Oval 755"/>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57" name="TextBox 756"/>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nvGrpSpPr>
            <p:cNvPr id="753" name="Group 752"/>
            <p:cNvGrpSpPr/>
            <p:nvPr/>
          </p:nvGrpSpPr>
          <p:grpSpPr>
            <a:xfrm>
              <a:off x="3096497" y="3840878"/>
              <a:ext cx="589328" cy="851712"/>
              <a:chOff x="5501687" y="2605798"/>
              <a:chExt cx="488950" cy="757218"/>
            </a:xfrm>
          </p:grpSpPr>
          <p:sp>
            <p:nvSpPr>
              <p:cNvPr id="754" name="Oval 753"/>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755" name="TextBox 754"/>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grpSp>
        <p:nvGrpSpPr>
          <p:cNvPr id="853" name="Group 852"/>
          <p:cNvGrpSpPr/>
          <p:nvPr/>
        </p:nvGrpSpPr>
        <p:grpSpPr>
          <a:xfrm>
            <a:off x="840451" y="5230658"/>
            <a:ext cx="1973336" cy="1226434"/>
            <a:chOff x="-76200" y="1385332"/>
            <a:chExt cx="9127339" cy="4848447"/>
          </a:xfrm>
        </p:grpSpPr>
        <p:grpSp>
          <p:nvGrpSpPr>
            <p:cNvPr id="854" name="Group 853"/>
            <p:cNvGrpSpPr/>
            <p:nvPr/>
          </p:nvGrpSpPr>
          <p:grpSpPr>
            <a:xfrm>
              <a:off x="-76200" y="3581400"/>
              <a:ext cx="1306830" cy="576158"/>
              <a:chOff x="44026" y="3489560"/>
              <a:chExt cx="1306830" cy="576158"/>
            </a:xfrm>
          </p:grpSpPr>
          <p:sp>
            <p:nvSpPr>
              <p:cNvPr id="992" name="Can 991"/>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93" name="TextBox 992"/>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855" name="Group 854"/>
            <p:cNvGrpSpPr/>
            <p:nvPr/>
          </p:nvGrpSpPr>
          <p:grpSpPr>
            <a:xfrm>
              <a:off x="-11430" y="3538642"/>
              <a:ext cx="1306830" cy="576158"/>
              <a:chOff x="44026" y="3489560"/>
              <a:chExt cx="1306830" cy="576158"/>
            </a:xfrm>
          </p:grpSpPr>
          <p:sp>
            <p:nvSpPr>
              <p:cNvPr id="990" name="Can 989"/>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91" name="TextBox 990"/>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856" name="Group 855"/>
            <p:cNvGrpSpPr/>
            <p:nvPr/>
          </p:nvGrpSpPr>
          <p:grpSpPr>
            <a:xfrm>
              <a:off x="7744309" y="3730181"/>
              <a:ext cx="1306830" cy="576158"/>
              <a:chOff x="7492812" y="3468401"/>
              <a:chExt cx="1306830" cy="576158"/>
            </a:xfrm>
          </p:grpSpPr>
          <p:sp>
            <p:nvSpPr>
              <p:cNvPr id="988" name="Can 987"/>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89" name="TextBox 988"/>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857" name="Group 856"/>
            <p:cNvGrpSpPr/>
            <p:nvPr/>
          </p:nvGrpSpPr>
          <p:grpSpPr>
            <a:xfrm>
              <a:off x="7684770" y="3657600"/>
              <a:ext cx="1306830" cy="576158"/>
              <a:chOff x="7492812" y="3468401"/>
              <a:chExt cx="1306830" cy="576158"/>
            </a:xfrm>
          </p:grpSpPr>
          <p:sp>
            <p:nvSpPr>
              <p:cNvPr id="986" name="Can 985"/>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87" name="TextBox 986"/>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858" name="Group 857"/>
            <p:cNvGrpSpPr/>
            <p:nvPr/>
          </p:nvGrpSpPr>
          <p:grpSpPr>
            <a:xfrm>
              <a:off x="7608570" y="3614842"/>
              <a:ext cx="1306830" cy="576158"/>
              <a:chOff x="7492812" y="3468401"/>
              <a:chExt cx="1306830" cy="576158"/>
            </a:xfrm>
          </p:grpSpPr>
          <p:sp>
            <p:nvSpPr>
              <p:cNvPr id="984" name="Can 983"/>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85" name="TextBox 984"/>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859" name="Group 858"/>
            <p:cNvGrpSpPr/>
            <p:nvPr/>
          </p:nvGrpSpPr>
          <p:grpSpPr>
            <a:xfrm>
              <a:off x="7543800" y="3538642"/>
              <a:ext cx="1306830" cy="576158"/>
              <a:chOff x="7492812" y="3468401"/>
              <a:chExt cx="1306830" cy="576158"/>
            </a:xfrm>
          </p:grpSpPr>
          <p:sp>
            <p:nvSpPr>
              <p:cNvPr id="982" name="Can 981"/>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83" name="TextBox 982"/>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860" name="Group 859"/>
            <p:cNvGrpSpPr/>
            <p:nvPr/>
          </p:nvGrpSpPr>
          <p:grpSpPr>
            <a:xfrm>
              <a:off x="1058176" y="3069169"/>
              <a:ext cx="1302548" cy="1167331"/>
              <a:chOff x="1058176" y="3069169"/>
              <a:chExt cx="1302548" cy="1167331"/>
            </a:xfrm>
          </p:grpSpPr>
          <p:pic>
            <p:nvPicPr>
              <p:cNvPr id="980"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981" name="TextBox 980"/>
              <p:cNvSpPr txBox="1"/>
              <p:nvPr/>
            </p:nvSpPr>
            <p:spPr>
              <a:xfrm>
                <a:off x="1564053" y="3810644"/>
                <a:ext cx="290799" cy="425856"/>
              </a:xfrm>
              <a:prstGeom prst="rect">
                <a:avLst/>
              </a:prstGeom>
              <a:noFill/>
            </p:spPr>
            <p:txBody>
              <a:bodyPr wrap="square" rtlCol="0">
                <a:spAutoFit/>
              </a:bodyPr>
              <a:lstStyle/>
              <a:p>
                <a:r>
                  <a:rPr lang="en-US" sz="100" b="1" dirty="0"/>
                  <a:t>A</a:t>
                </a:r>
                <a:endParaRPr lang="en-GB" sz="100" b="1" dirty="0"/>
              </a:p>
            </p:txBody>
          </p:sp>
        </p:grpSp>
        <p:grpSp>
          <p:nvGrpSpPr>
            <p:cNvPr id="861" name="Group 860"/>
            <p:cNvGrpSpPr/>
            <p:nvPr/>
          </p:nvGrpSpPr>
          <p:grpSpPr>
            <a:xfrm>
              <a:off x="6392308" y="3033027"/>
              <a:ext cx="1302548" cy="1170466"/>
              <a:chOff x="6392308" y="3033027"/>
              <a:chExt cx="1302548" cy="1170466"/>
            </a:xfrm>
          </p:grpSpPr>
          <p:pic>
            <p:nvPicPr>
              <p:cNvPr id="978"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979" name="TextBox 978"/>
              <p:cNvSpPr txBox="1"/>
              <p:nvPr/>
            </p:nvSpPr>
            <p:spPr>
              <a:xfrm>
                <a:off x="6900891" y="3777637"/>
                <a:ext cx="290799" cy="425856"/>
              </a:xfrm>
              <a:prstGeom prst="rect">
                <a:avLst/>
              </a:prstGeom>
              <a:noFill/>
            </p:spPr>
            <p:txBody>
              <a:bodyPr wrap="square" rtlCol="0">
                <a:spAutoFit/>
              </a:bodyPr>
              <a:lstStyle/>
              <a:p>
                <a:r>
                  <a:rPr lang="en-US" sz="100" b="1" dirty="0" smtClean="0"/>
                  <a:t>B</a:t>
                </a:r>
                <a:endParaRPr lang="en-GB" sz="100" b="1" dirty="0"/>
              </a:p>
            </p:txBody>
          </p:sp>
        </p:grpSp>
        <p:grpSp>
          <p:nvGrpSpPr>
            <p:cNvPr id="862" name="Group 861"/>
            <p:cNvGrpSpPr/>
            <p:nvPr/>
          </p:nvGrpSpPr>
          <p:grpSpPr>
            <a:xfrm>
              <a:off x="3346450" y="1666931"/>
              <a:ext cx="1734603" cy="2112988"/>
              <a:chOff x="3346450" y="1666931"/>
              <a:chExt cx="1734603" cy="2112988"/>
            </a:xfrm>
          </p:grpSpPr>
          <p:pic>
            <p:nvPicPr>
              <p:cNvPr id="974" name="Picture 13" descr="Image result for stock ex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975" name="Group 974"/>
              <p:cNvGrpSpPr/>
              <p:nvPr/>
            </p:nvGrpSpPr>
            <p:grpSpPr>
              <a:xfrm>
                <a:off x="4017640" y="2245148"/>
                <a:ext cx="1063413" cy="1534771"/>
                <a:chOff x="4017640" y="2245148"/>
                <a:chExt cx="1063413" cy="1534771"/>
              </a:xfrm>
            </p:grpSpPr>
            <p:sp>
              <p:nvSpPr>
                <p:cNvPr id="976" name="Can 975"/>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77" name="TextBox 976"/>
                <p:cNvSpPr txBox="1"/>
                <p:nvPr/>
              </p:nvSpPr>
              <p:spPr>
                <a:xfrm>
                  <a:off x="4146756" y="2380682"/>
                  <a:ext cx="812798" cy="1399237"/>
                </a:xfrm>
                <a:prstGeom prst="rect">
                  <a:avLst/>
                </a:prstGeom>
                <a:noFill/>
              </p:spPr>
              <p:txBody>
                <a:bodyPr wrap="square" rtlCol="0">
                  <a:spAutoFit/>
                </a:bodyPr>
                <a:lstStyle/>
                <a:p>
                  <a:pPr algn="ctr"/>
                  <a:r>
                    <a:rPr lang="en-US" sz="100" dirty="0" smtClean="0"/>
                    <a:t>Exchange database</a:t>
                  </a:r>
                  <a:endParaRPr lang="en-GB" sz="100" dirty="0"/>
                </a:p>
              </p:txBody>
            </p:sp>
          </p:grpSp>
        </p:grpSp>
        <p:grpSp>
          <p:nvGrpSpPr>
            <p:cNvPr id="863" name="Group 862"/>
            <p:cNvGrpSpPr/>
            <p:nvPr/>
          </p:nvGrpSpPr>
          <p:grpSpPr>
            <a:xfrm>
              <a:off x="3792735" y="5124968"/>
              <a:ext cx="1513221" cy="1092392"/>
              <a:chOff x="3792735" y="5124968"/>
              <a:chExt cx="1513221" cy="1092392"/>
            </a:xfrm>
          </p:grpSpPr>
          <p:pic>
            <p:nvPicPr>
              <p:cNvPr id="970" name="Picture 20" descr="Image result for ledg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971" name="Group 970"/>
              <p:cNvGrpSpPr/>
              <p:nvPr/>
            </p:nvGrpSpPr>
            <p:grpSpPr>
              <a:xfrm>
                <a:off x="3969804" y="5124968"/>
                <a:ext cx="1063413" cy="1092392"/>
                <a:chOff x="3969804" y="5124968"/>
                <a:chExt cx="1063413" cy="1092392"/>
              </a:xfrm>
            </p:grpSpPr>
            <p:sp>
              <p:nvSpPr>
                <p:cNvPr id="972" name="Can 971"/>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73" name="TextBox 972"/>
                <p:cNvSpPr txBox="1"/>
                <p:nvPr/>
              </p:nvSpPr>
              <p:spPr>
                <a:xfrm>
                  <a:off x="4095109" y="5243978"/>
                  <a:ext cx="812798" cy="973382"/>
                </a:xfrm>
                <a:prstGeom prst="rect">
                  <a:avLst/>
                </a:prstGeom>
                <a:noFill/>
              </p:spPr>
              <p:txBody>
                <a:bodyPr wrap="square" rtlCol="0">
                  <a:spAutoFit/>
                </a:bodyPr>
                <a:lstStyle/>
                <a:p>
                  <a:pPr algn="ctr"/>
                  <a:r>
                    <a:rPr lang="en-US" sz="100" dirty="0" smtClean="0"/>
                    <a:t>CSD Ledger</a:t>
                  </a:r>
                  <a:endParaRPr lang="en-GB" sz="100" dirty="0"/>
                </a:p>
              </p:txBody>
            </p:sp>
          </p:grpSp>
        </p:grpSp>
        <p:grpSp>
          <p:nvGrpSpPr>
            <p:cNvPr id="864" name="Group 863"/>
            <p:cNvGrpSpPr/>
            <p:nvPr/>
          </p:nvGrpSpPr>
          <p:grpSpPr>
            <a:xfrm>
              <a:off x="44026" y="3489560"/>
              <a:ext cx="1306830" cy="609171"/>
              <a:chOff x="44026" y="3489560"/>
              <a:chExt cx="1306830" cy="609171"/>
            </a:xfrm>
          </p:grpSpPr>
          <p:sp>
            <p:nvSpPr>
              <p:cNvPr id="968" name="Can 967"/>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69" name="TextBox 968"/>
              <p:cNvSpPr txBox="1"/>
              <p:nvPr/>
            </p:nvSpPr>
            <p:spPr>
              <a:xfrm>
                <a:off x="44026" y="3612040"/>
                <a:ext cx="1306830" cy="486691"/>
              </a:xfrm>
              <a:prstGeom prst="rect">
                <a:avLst/>
              </a:prstGeom>
              <a:noFill/>
            </p:spPr>
            <p:txBody>
              <a:bodyPr wrap="square" rtlCol="0">
                <a:spAutoFit/>
              </a:bodyPr>
              <a:lstStyle/>
              <a:p>
                <a:pPr algn="ctr"/>
                <a:r>
                  <a:rPr lang="en-US" sz="100" dirty="0" smtClean="0"/>
                  <a:t>Bank </a:t>
                </a:r>
                <a:r>
                  <a:rPr lang="en-US" sz="100" b="1" dirty="0" smtClean="0"/>
                  <a:t>A</a:t>
                </a:r>
                <a:r>
                  <a:rPr lang="en-US" sz="100" dirty="0" smtClean="0"/>
                  <a:t> </a:t>
                </a:r>
              </a:p>
              <a:p>
                <a:pPr algn="ctr"/>
                <a:r>
                  <a:rPr lang="en-US" sz="100" dirty="0" smtClean="0"/>
                  <a:t>Security Master</a:t>
                </a:r>
                <a:endParaRPr lang="en-GB" sz="100" dirty="0"/>
              </a:p>
            </p:txBody>
          </p:sp>
        </p:grpSp>
        <p:grpSp>
          <p:nvGrpSpPr>
            <p:cNvPr id="865" name="Group 864"/>
            <p:cNvGrpSpPr/>
            <p:nvPr/>
          </p:nvGrpSpPr>
          <p:grpSpPr>
            <a:xfrm>
              <a:off x="7492812" y="3468401"/>
              <a:ext cx="1306830" cy="636192"/>
              <a:chOff x="7492812" y="3468401"/>
              <a:chExt cx="1306830" cy="636192"/>
            </a:xfrm>
          </p:grpSpPr>
          <p:sp>
            <p:nvSpPr>
              <p:cNvPr id="966" name="Can 965"/>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67" name="TextBox 966"/>
              <p:cNvSpPr txBox="1"/>
              <p:nvPr/>
            </p:nvSpPr>
            <p:spPr>
              <a:xfrm>
                <a:off x="7492812" y="3617902"/>
                <a:ext cx="1306830" cy="486691"/>
              </a:xfrm>
              <a:prstGeom prst="rect">
                <a:avLst/>
              </a:prstGeom>
              <a:noFill/>
            </p:spPr>
            <p:txBody>
              <a:bodyPr wrap="square" rtlCol="0">
                <a:spAutoFit/>
              </a:bodyPr>
              <a:lstStyle/>
              <a:p>
                <a:pPr algn="ctr"/>
                <a:r>
                  <a:rPr lang="en-US" sz="100" dirty="0" smtClean="0"/>
                  <a:t>Bank </a:t>
                </a:r>
                <a:r>
                  <a:rPr lang="en-US" sz="100" b="1" dirty="0" smtClean="0"/>
                  <a:t>B </a:t>
                </a:r>
              </a:p>
              <a:p>
                <a:pPr algn="ctr"/>
                <a:r>
                  <a:rPr lang="en-US" sz="100" dirty="0" smtClean="0"/>
                  <a:t>Security Master (s)</a:t>
                </a:r>
                <a:endParaRPr lang="en-GB" sz="100" dirty="0"/>
              </a:p>
            </p:txBody>
          </p:sp>
        </p:grpSp>
        <p:grpSp>
          <p:nvGrpSpPr>
            <p:cNvPr id="866" name="Group 865"/>
            <p:cNvGrpSpPr/>
            <p:nvPr/>
          </p:nvGrpSpPr>
          <p:grpSpPr>
            <a:xfrm>
              <a:off x="5661451" y="3231928"/>
              <a:ext cx="973804" cy="1344020"/>
              <a:chOff x="5661451" y="3231928"/>
              <a:chExt cx="973804" cy="1344020"/>
            </a:xfrm>
          </p:grpSpPr>
          <p:sp>
            <p:nvSpPr>
              <p:cNvPr id="964" name="Can 963"/>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65" name="TextBox 964"/>
              <p:cNvSpPr txBox="1"/>
              <p:nvPr/>
            </p:nvSpPr>
            <p:spPr>
              <a:xfrm>
                <a:off x="5703010" y="3298379"/>
                <a:ext cx="890691" cy="1277569"/>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867" name="Group 866"/>
            <p:cNvGrpSpPr/>
            <p:nvPr/>
          </p:nvGrpSpPr>
          <p:grpSpPr>
            <a:xfrm>
              <a:off x="5814561" y="4166333"/>
              <a:ext cx="973804" cy="918166"/>
              <a:chOff x="5814561" y="4166333"/>
              <a:chExt cx="973804" cy="918166"/>
            </a:xfrm>
          </p:grpSpPr>
          <p:sp>
            <p:nvSpPr>
              <p:cNvPr id="962" name="Can 961"/>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63" name="TextBox 962"/>
              <p:cNvSpPr txBox="1"/>
              <p:nvPr/>
            </p:nvSpPr>
            <p:spPr>
              <a:xfrm>
                <a:off x="5856120" y="4232784"/>
                <a:ext cx="890691" cy="851715"/>
              </a:xfrm>
              <a:prstGeom prst="rect">
                <a:avLst/>
              </a:prstGeom>
              <a:noFill/>
            </p:spPr>
            <p:txBody>
              <a:bodyPr wrap="square" rtlCol="0">
                <a:spAutoFit/>
              </a:bodyPr>
              <a:lstStyle/>
              <a:p>
                <a:pPr algn="ctr"/>
                <a:r>
                  <a:rPr lang="en-US" sz="100" dirty="0" smtClean="0"/>
                  <a:t>Back Office</a:t>
                </a:r>
                <a:endParaRPr lang="en-GB" sz="100" dirty="0"/>
              </a:p>
            </p:txBody>
          </p:sp>
        </p:grpSp>
        <p:grpSp>
          <p:nvGrpSpPr>
            <p:cNvPr id="868" name="Group 867"/>
            <p:cNvGrpSpPr/>
            <p:nvPr/>
          </p:nvGrpSpPr>
          <p:grpSpPr>
            <a:xfrm>
              <a:off x="5111504" y="2605798"/>
              <a:ext cx="1210990" cy="790872"/>
              <a:chOff x="5111504" y="2605798"/>
              <a:chExt cx="1210990" cy="790872"/>
            </a:xfrm>
          </p:grpSpPr>
          <p:sp>
            <p:nvSpPr>
              <p:cNvPr id="958" name="Curved Down Arrow 957"/>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59" name="Group 958"/>
              <p:cNvGrpSpPr/>
              <p:nvPr/>
            </p:nvGrpSpPr>
            <p:grpSpPr>
              <a:xfrm>
                <a:off x="5501687" y="2605798"/>
                <a:ext cx="488950" cy="790872"/>
                <a:chOff x="5501687" y="2605798"/>
                <a:chExt cx="488950" cy="790872"/>
              </a:xfrm>
            </p:grpSpPr>
            <p:sp>
              <p:nvSpPr>
                <p:cNvPr id="960" name="Oval 959"/>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61" name="TextBox 960"/>
                <p:cNvSpPr txBox="1"/>
                <p:nvPr/>
              </p:nvSpPr>
              <p:spPr>
                <a:xfrm>
                  <a:off x="5501687" y="2605798"/>
                  <a:ext cx="488950" cy="790872"/>
                </a:xfrm>
                <a:prstGeom prst="rect">
                  <a:avLst/>
                </a:prstGeom>
                <a:noFill/>
              </p:spPr>
              <p:txBody>
                <a:bodyPr wrap="square" rtlCol="0">
                  <a:spAutoFit/>
                </a:bodyPr>
                <a:lstStyle/>
                <a:p>
                  <a:r>
                    <a:rPr lang="en-US" sz="100" i="1" dirty="0" smtClean="0"/>
                    <a:t>Tickers</a:t>
                  </a:r>
                  <a:endParaRPr lang="en-GB" sz="100" i="1" dirty="0"/>
                </a:p>
              </p:txBody>
            </p:sp>
          </p:grpSp>
        </p:grpSp>
        <p:grpSp>
          <p:nvGrpSpPr>
            <p:cNvPr id="869" name="Group 868"/>
            <p:cNvGrpSpPr/>
            <p:nvPr/>
          </p:nvGrpSpPr>
          <p:grpSpPr>
            <a:xfrm>
              <a:off x="6327051" y="2705826"/>
              <a:ext cx="1869100" cy="1034220"/>
              <a:chOff x="6327051" y="2705826"/>
              <a:chExt cx="1869100" cy="1034220"/>
            </a:xfrm>
          </p:grpSpPr>
          <p:sp>
            <p:nvSpPr>
              <p:cNvPr id="954" name="Curved Down Arrow 953"/>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55" name="Group 954"/>
              <p:cNvGrpSpPr/>
              <p:nvPr/>
            </p:nvGrpSpPr>
            <p:grpSpPr>
              <a:xfrm>
                <a:off x="6808758" y="2705826"/>
                <a:ext cx="612411" cy="1034220"/>
                <a:chOff x="6808758" y="2705826"/>
                <a:chExt cx="612411" cy="1034220"/>
              </a:xfrm>
            </p:grpSpPr>
            <p:sp>
              <p:nvSpPr>
                <p:cNvPr id="956" name="Oval 955"/>
                <p:cNvSpPr/>
                <p:nvPr/>
              </p:nvSpPr>
              <p:spPr>
                <a:xfrm>
                  <a:off x="6830977"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57" name="TextBox 956"/>
                <p:cNvSpPr txBox="1"/>
                <p:nvPr/>
              </p:nvSpPr>
              <p:spPr>
                <a:xfrm>
                  <a:off x="6808758"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870" name="Group 869"/>
            <p:cNvGrpSpPr/>
            <p:nvPr/>
          </p:nvGrpSpPr>
          <p:grpSpPr>
            <a:xfrm>
              <a:off x="6476968" y="4306112"/>
              <a:ext cx="1869100" cy="1527296"/>
              <a:chOff x="6476968" y="4306112"/>
              <a:chExt cx="1869100" cy="1527296"/>
            </a:xfrm>
          </p:grpSpPr>
          <p:sp>
            <p:nvSpPr>
              <p:cNvPr id="950" name="Curved Down Arrow 949"/>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51" name="Group 950"/>
              <p:cNvGrpSpPr/>
              <p:nvPr/>
            </p:nvGrpSpPr>
            <p:grpSpPr>
              <a:xfrm>
                <a:off x="6830977" y="4641851"/>
                <a:ext cx="957468" cy="1191557"/>
                <a:chOff x="6830977" y="4641851"/>
                <a:chExt cx="957468" cy="1191557"/>
              </a:xfrm>
            </p:grpSpPr>
            <p:sp>
              <p:nvSpPr>
                <p:cNvPr id="952" name="Oval 951"/>
                <p:cNvSpPr/>
                <p:nvPr/>
              </p:nvSpPr>
              <p:spPr>
                <a:xfrm>
                  <a:off x="6830977" y="4641851"/>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53" name="TextBox 952"/>
                <p:cNvSpPr txBox="1"/>
                <p:nvPr/>
              </p:nvSpPr>
              <p:spPr>
                <a:xfrm>
                  <a:off x="6875112" y="4677510"/>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871" name="Group 870"/>
            <p:cNvGrpSpPr/>
            <p:nvPr/>
          </p:nvGrpSpPr>
          <p:grpSpPr>
            <a:xfrm>
              <a:off x="5028712" y="4868509"/>
              <a:ext cx="1348591" cy="908117"/>
              <a:chOff x="5028712" y="4868509"/>
              <a:chExt cx="1348591" cy="908117"/>
            </a:xfrm>
          </p:grpSpPr>
          <p:sp>
            <p:nvSpPr>
              <p:cNvPr id="946" name="Curved Down Arrow 945"/>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47" name="Group 946"/>
              <p:cNvGrpSpPr/>
              <p:nvPr/>
            </p:nvGrpSpPr>
            <p:grpSpPr>
              <a:xfrm>
                <a:off x="5530850" y="4868509"/>
                <a:ext cx="622677" cy="908117"/>
                <a:chOff x="5530850" y="4868509"/>
                <a:chExt cx="622677" cy="908117"/>
              </a:xfrm>
            </p:grpSpPr>
            <p:sp>
              <p:nvSpPr>
                <p:cNvPr id="948" name="Oval 947"/>
                <p:cNvSpPr/>
                <p:nvPr/>
              </p:nvSpPr>
              <p:spPr>
                <a:xfrm>
                  <a:off x="5530850" y="4868509"/>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49" name="TextBox 948"/>
                <p:cNvSpPr txBox="1"/>
                <p:nvPr/>
              </p:nvSpPr>
              <p:spPr>
                <a:xfrm>
                  <a:off x="5594726" y="4924911"/>
                  <a:ext cx="558801" cy="851715"/>
                </a:xfrm>
                <a:prstGeom prst="rect">
                  <a:avLst/>
                </a:prstGeom>
                <a:noFill/>
              </p:spPr>
              <p:txBody>
                <a:bodyPr wrap="square" rtlCol="0">
                  <a:spAutoFit/>
                </a:bodyPr>
                <a:lstStyle/>
                <a:p>
                  <a:r>
                    <a:rPr lang="en-US" sz="100" i="1" dirty="0" smtClean="0"/>
                    <a:t>Nat’l ID</a:t>
                  </a:r>
                  <a:endParaRPr lang="en-GB" sz="100" i="1" dirty="0"/>
                </a:p>
              </p:txBody>
            </p:sp>
          </p:grpSp>
        </p:grpSp>
        <p:grpSp>
          <p:nvGrpSpPr>
            <p:cNvPr id="872" name="Group 871"/>
            <p:cNvGrpSpPr/>
            <p:nvPr/>
          </p:nvGrpSpPr>
          <p:grpSpPr>
            <a:xfrm>
              <a:off x="1868730" y="4058430"/>
              <a:ext cx="1083733" cy="974223"/>
              <a:chOff x="1868730" y="4058430"/>
              <a:chExt cx="1083733" cy="974223"/>
            </a:xfrm>
          </p:grpSpPr>
          <p:sp>
            <p:nvSpPr>
              <p:cNvPr id="944" name="Can 943"/>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45" name="TextBox 944"/>
              <p:cNvSpPr txBox="1"/>
              <p:nvPr/>
            </p:nvSpPr>
            <p:spPr>
              <a:xfrm>
                <a:off x="1965251" y="4180939"/>
                <a:ext cx="890690" cy="851714"/>
              </a:xfrm>
              <a:prstGeom prst="rect">
                <a:avLst/>
              </a:prstGeom>
              <a:noFill/>
            </p:spPr>
            <p:txBody>
              <a:bodyPr wrap="square" rtlCol="0">
                <a:spAutoFit/>
              </a:bodyPr>
              <a:lstStyle/>
              <a:p>
                <a:pPr algn="ctr"/>
                <a:r>
                  <a:rPr lang="en-US" sz="100" dirty="0" smtClean="0"/>
                  <a:t>Back Office</a:t>
                </a:r>
                <a:endParaRPr lang="en-GB" sz="100" dirty="0"/>
              </a:p>
            </p:txBody>
          </p:sp>
        </p:grpSp>
        <p:grpSp>
          <p:nvGrpSpPr>
            <p:cNvPr id="873" name="Group 872"/>
            <p:cNvGrpSpPr/>
            <p:nvPr/>
          </p:nvGrpSpPr>
          <p:grpSpPr>
            <a:xfrm>
              <a:off x="2121330" y="3146134"/>
              <a:ext cx="1083733" cy="1338270"/>
              <a:chOff x="2121330" y="3146134"/>
              <a:chExt cx="1083733" cy="1338270"/>
            </a:xfrm>
          </p:grpSpPr>
          <p:sp>
            <p:nvSpPr>
              <p:cNvPr id="942" name="Can 941"/>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43" name="TextBox 942"/>
              <p:cNvSpPr txBox="1"/>
              <p:nvPr/>
            </p:nvSpPr>
            <p:spPr>
              <a:xfrm>
                <a:off x="2188846" y="3206837"/>
                <a:ext cx="890690" cy="1277567"/>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874" name="Group 873"/>
            <p:cNvGrpSpPr/>
            <p:nvPr/>
          </p:nvGrpSpPr>
          <p:grpSpPr>
            <a:xfrm>
              <a:off x="3980518" y="3577077"/>
              <a:ext cx="1063413" cy="671878"/>
              <a:chOff x="3980518" y="3931530"/>
              <a:chExt cx="1063413" cy="671878"/>
            </a:xfrm>
          </p:grpSpPr>
          <p:sp>
            <p:nvSpPr>
              <p:cNvPr id="940" name="Can 939"/>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41" name="TextBox 940"/>
              <p:cNvSpPr txBox="1"/>
              <p:nvPr/>
            </p:nvSpPr>
            <p:spPr>
              <a:xfrm>
                <a:off x="4102011" y="4055881"/>
                <a:ext cx="812799" cy="547527"/>
              </a:xfrm>
              <a:prstGeom prst="rect">
                <a:avLst/>
              </a:prstGeom>
              <a:noFill/>
            </p:spPr>
            <p:txBody>
              <a:bodyPr wrap="square" rtlCol="0">
                <a:spAutoFit/>
              </a:bodyPr>
              <a:lstStyle/>
              <a:p>
                <a:pPr algn="ctr"/>
                <a:r>
                  <a:rPr lang="en-US" sz="100" dirty="0" smtClean="0"/>
                  <a:t>CCP</a:t>
                </a:r>
                <a:endParaRPr lang="en-GB" sz="100" dirty="0"/>
              </a:p>
            </p:txBody>
          </p:sp>
        </p:grpSp>
        <p:grpSp>
          <p:nvGrpSpPr>
            <p:cNvPr id="875" name="Group 874"/>
            <p:cNvGrpSpPr/>
            <p:nvPr/>
          </p:nvGrpSpPr>
          <p:grpSpPr>
            <a:xfrm>
              <a:off x="2150655" y="4947493"/>
              <a:ext cx="1843203" cy="1286286"/>
              <a:chOff x="2150655" y="4947493"/>
              <a:chExt cx="1843203" cy="1286286"/>
            </a:xfrm>
          </p:grpSpPr>
          <p:sp>
            <p:nvSpPr>
              <p:cNvPr id="936" name="Curved Down Arrow 935"/>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37" name="Group 936"/>
              <p:cNvGrpSpPr/>
              <p:nvPr/>
            </p:nvGrpSpPr>
            <p:grpSpPr>
              <a:xfrm>
                <a:off x="2603848" y="4960650"/>
                <a:ext cx="622677" cy="1273129"/>
                <a:chOff x="2603848" y="4960650"/>
                <a:chExt cx="622677" cy="1273129"/>
              </a:xfrm>
            </p:grpSpPr>
            <p:sp>
              <p:nvSpPr>
                <p:cNvPr id="938" name="Oval 937"/>
                <p:cNvSpPr/>
                <p:nvPr/>
              </p:nvSpPr>
              <p:spPr>
                <a:xfrm>
                  <a:off x="2603848" y="4960650"/>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39" name="TextBox 938"/>
                <p:cNvSpPr txBox="1"/>
                <p:nvPr/>
              </p:nvSpPr>
              <p:spPr>
                <a:xfrm>
                  <a:off x="2667724" y="5017051"/>
                  <a:ext cx="558801" cy="1216728"/>
                </a:xfrm>
                <a:prstGeom prst="rect">
                  <a:avLst/>
                </a:prstGeom>
                <a:noFill/>
              </p:spPr>
              <p:txBody>
                <a:bodyPr wrap="square" rtlCol="0">
                  <a:spAutoFit/>
                </a:bodyPr>
                <a:lstStyle/>
                <a:p>
                  <a:r>
                    <a:rPr lang="en-US" sz="100" i="1" dirty="0" smtClean="0"/>
                    <a:t>CSD / Nat’l ID</a:t>
                  </a:r>
                  <a:endParaRPr lang="en-GB" sz="100" i="1" dirty="0"/>
                </a:p>
              </p:txBody>
            </p:sp>
          </p:grpSp>
        </p:grpSp>
        <p:grpSp>
          <p:nvGrpSpPr>
            <p:cNvPr id="876" name="Group 875"/>
            <p:cNvGrpSpPr/>
            <p:nvPr/>
          </p:nvGrpSpPr>
          <p:grpSpPr>
            <a:xfrm>
              <a:off x="340821" y="4297348"/>
              <a:ext cx="1942066" cy="1474343"/>
              <a:chOff x="340821" y="4297348"/>
              <a:chExt cx="1942066" cy="1474343"/>
            </a:xfrm>
          </p:grpSpPr>
          <p:sp>
            <p:nvSpPr>
              <p:cNvPr id="932" name="Curved Down Arrow 931"/>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33" name="Group 932"/>
              <p:cNvGrpSpPr/>
              <p:nvPr/>
            </p:nvGrpSpPr>
            <p:grpSpPr>
              <a:xfrm>
                <a:off x="751982" y="4580134"/>
                <a:ext cx="957468" cy="1191557"/>
                <a:chOff x="751982" y="4580134"/>
                <a:chExt cx="957468" cy="1191557"/>
              </a:xfrm>
            </p:grpSpPr>
            <p:sp>
              <p:nvSpPr>
                <p:cNvPr id="934" name="Oval 933"/>
                <p:cNvSpPr/>
                <p:nvPr/>
              </p:nvSpPr>
              <p:spPr>
                <a:xfrm>
                  <a:off x="751982" y="4580134"/>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35" name="TextBox 934"/>
                <p:cNvSpPr txBox="1"/>
                <p:nvPr/>
              </p:nvSpPr>
              <p:spPr>
                <a:xfrm>
                  <a:off x="796117" y="4615793"/>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877" name="Group 876"/>
            <p:cNvGrpSpPr/>
            <p:nvPr/>
          </p:nvGrpSpPr>
          <p:grpSpPr>
            <a:xfrm>
              <a:off x="472835" y="2705826"/>
              <a:ext cx="2072859" cy="1034220"/>
              <a:chOff x="472835" y="2705826"/>
              <a:chExt cx="2072859" cy="1034220"/>
            </a:xfrm>
          </p:grpSpPr>
          <p:sp>
            <p:nvSpPr>
              <p:cNvPr id="928" name="Curved Down Arrow 927"/>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29" name="Group 928"/>
              <p:cNvGrpSpPr/>
              <p:nvPr/>
            </p:nvGrpSpPr>
            <p:grpSpPr>
              <a:xfrm>
                <a:off x="1023021" y="2705826"/>
                <a:ext cx="612411" cy="1034220"/>
                <a:chOff x="1023021" y="2705826"/>
                <a:chExt cx="612411" cy="1034220"/>
              </a:xfrm>
            </p:grpSpPr>
            <p:sp>
              <p:nvSpPr>
                <p:cNvPr id="930" name="Oval 929"/>
                <p:cNvSpPr/>
                <p:nvPr/>
              </p:nvSpPr>
              <p:spPr>
                <a:xfrm>
                  <a:off x="1045240"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31" name="TextBox 930"/>
                <p:cNvSpPr txBox="1"/>
                <p:nvPr/>
              </p:nvSpPr>
              <p:spPr>
                <a:xfrm>
                  <a:off x="1023021"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878" name="Group 877"/>
            <p:cNvGrpSpPr/>
            <p:nvPr/>
          </p:nvGrpSpPr>
          <p:grpSpPr>
            <a:xfrm>
              <a:off x="2520390" y="2415616"/>
              <a:ext cx="1509456" cy="819953"/>
              <a:chOff x="2520390" y="2415616"/>
              <a:chExt cx="1509456" cy="819953"/>
            </a:xfrm>
          </p:grpSpPr>
          <p:sp>
            <p:nvSpPr>
              <p:cNvPr id="924" name="Curved Down Arrow 923"/>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25" name="Group 924"/>
              <p:cNvGrpSpPr/>
              <p:nvPr/>
            </p:nvGrpSpPr>
            <p:grpSpPr>
              <a:xfrm>
                <a:off x="3344398" y="2415616"/>
                <a:ext cx="488950" cy="819953"/>
                <a:chOff x="5933487" y="2415616"/>
                <a:chExt cx="488950" cy="819953"/>
              </a:xfrm>
            </p:grpSpPr>
            <p:sp>
              <p:nvSpPr>
                <p:cNvPr id="926" name="Oval 925"/>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27" name="TextBox 926"/>
                <p:cNvSpPr txBox="1"/>
                <p:nvPr/>
              </p:nvSpPr>
              <p:spPr>
                <a:xfrm>
                  <a:off x="5933487" y="2444696"/>
                  <a:ext cx="488950" cy="790873"/>
                </a:xfrm>
                <a:prstGeom prst="rect">
                  <a:avLst/>
                </a:prstGeom>
                <a:noFill/>
              </p:spPr>
              <p:txBody>
                <a:bodyPr wrap="square" rtlCol="0">
                  <a:spAutoFit/>
                </a:bodyPr>
                <a:lstStyle/>
                <a:p>
                  <a:r>
                    <a:rPr lang="en-US" sz="100" i="1" dirty="0" smtClean="0"/>
                    <a:t>Tickers</a:t>
                  </a:r>
                  <a:endParaRPr lang="en-GB" sz="100" i="1" dirty="0"/>
                </a:p>
              </p:txBody>
            </p:sp>
          </p:grpSp>
        </p:grpSp>
        <p:grpSp>
          <p:nvGrpSpPr>
            <p:cNvPr id="879" name="Group 878"/>
            <p:cNvGrpSpPr/>
            <p:nvPr/>
          </p:nvGrpSpPr>
          <p:grpSpPr>
            <a:xfrm>
              <a:off x="6140332" y="1385332"/>
              <a:ext cx="2423096" cy="2386061"/>
              <a:chOff x="6140332" y="1385332"/>
              <a:chExt cx="2423096" cy="2386061"/>
            </a:xfrm>
          </p:grpSpPr>
          <p:pic>
            <p:nvPicPr>
              <p:cNvPr id="911" name="Picture 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12" name="Group 911"/>
              <p:cNvGrpSpPr/>
              <p:nvPr/>
            </p:nvGrpSpPr>
            <p:grpSpPr>
              <a:xfrm>
                <a:off x="6140332" y="1931326"/>
                <a:ext cx="2423096" cy="1840067"/>
                <a:chOff x="6140332" y="1931326"/>
                <a:chExt cx="2423096" cy="1840067"/>
              </a:xfrm>
            </p:grpSpPr>
            <p:sp>
              <p:nvSpPr>
                <p:cNvPr id="913" name="Curved Down Arrow 912"/>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914" name="Curved Down Arrow 913"/>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915" name="Group 914"/>
                <p:cNvGrpSpPr/>
                <p:nvPr/>
              </p:nvGrpSpPr>
              <p:grpSpPr>
                <a:xfrm>
                  <a:off x="6548395" y="2002201"/>
                  <a:ext cx="995787" cy="680386"/>
                  <a:chOff x="6392308" y="1908550"/>
                  <a:chExt cx="995787" cy="680386"/>
                </a:xfrm>
              </p:grpSpPr>
              <p:sp>
                <p:nvSpPr>
                  <p:cNvPr id="922" name="Can 921"/>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23" name="TextBox 922"/>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XYZ</a:t>
                    </a:r>
                    <a:endParaRPr lang="en-GB" sz="100" dirty="0"/>
                  </a:p>
                </p:txBody>
              </p:sp>
            </p:grpSp>
            <p:grpSp>
              <p:nvGrpSpPr>
                <p:cNvPr id="916" name="Group 915"/>
                <p:cNvGrpSpPr/>
                <p:nvPr/>
              </p:nvGrpSpPr>
              <p:grpSpPr>
                <a:xfrm>
                  <a:off x="6140332" y="2551164"/>
                  <a:ext cx="604832" cy="1155895"/>
                  <a:chOff x="6140332" y="2551164"/>
                  <a:chExt cx="604832" cy="1155895"/>
                </a:xfrm>
              </p:grpSpPr>
              <p:sp>
                <p:nvSpPr>
                  <p:cNvPr id="920" name="Oval 919"/>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21" name="TextBox 920"/>
                  <p:cNvSpPr txBox="1"/>
                  <p:nvPr/>
                </p:nvSpPr>
                <p:spPr>
                  <a:xfrm>
                    <a:off x="6140332" y="2551164"/>
                    <a:ext cx="604832" cy="1155895"/>
                  </a:xfrm>
                  <a:prstGeom prst="rect">
                    <a:avLst/>
                  </a:prstGeom>
                  <a:noFill/>
                </p:spPr>
                <p:txBody>
                  <a:bodyPr wrap="square" rtlCol="0">
                    <a:spAutoFit/>
                  </a:bodyPr>
                  <a:lstStyle/>
                  <a:p>
                    <a:r>
                      <a:rPr lang="en-US" sz="100" i="1" dirty="0" smtClean="0"/>
                      <a:t>Vendor XYZ ID</a:t>
                    </a:r>
                    <a:endParaRPr lang="en-GB" sz="100" i="1" dirty="0"/>
                  </a:p>
                </p:txBody>
              </p:sp>
            </p:grpSp>
            <p:grpSp>
              <p:nvGrpSpPr>
                <p:cNvPr id="917" name="Group 916"/>
                <p:cNvGrpSpPr/>
                <p:nvPr/>
              </p:nvGrpSpPr>
              <p:grpSpPr>
                <a:xfrm>
                  <a:off x="7958596" y="2603978"/>
                  <a:ext cx="604832" cy="1167415"/>
                  <a:chOff x="7958596" y="2603978"/>
                  <a:chExt cx="604832" cy="1167415"/>
                </a:xfrm>
              </p:grpSpPr>
              <p:sp>
                <p:nvSpPr>
                  <p:cNvPr id="918" name="Oval 917"/>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19" name="TextBox 918"/>
                  <p:cNvSpPr txBox="1"/>
                  <p:nvPr/>
                </p:nvSpPr>
                <p:spPr>
                  <a:xfrm>
                    <a:off x="7958596" y="2615498"/>
                    <a:ext cx="604832" cy="1155895"/>
                  </a:xfrm>
                  <a:prstGeom prst="rect">
                    <a:avLst/>
                  </a:prstGeom>
                  <a:noFill/>
                </p:spPr>
                <p:txBody>
                  <a:bodyPr wrap="square" rtlCol="0">
                    <a:spAutoFit/>
                  </a:bodyPr>
                  <a:lstStyle/>
                  <a:p>
                    <a:r>
                      <a:rPr lang="en-US" sz="100" i="1" dirty="0" smtClean="0"/>
                      <a:t>Vendor XYZ ID</a:t>
                    </a:r>
                    <a:endParaRPr lang="en-GB" sz="100" i="1" dirty="0"/>
                  </a:p>
                </p:txBody>
              </p:sp>
            </p:grpSp>
          </p:grpSp>
        </p:grpSp>
        <p:sp>
          <p:nvSpPr>
            <p:cNvPr id="880" name="Down Arrow 879"/>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grpSp>
          <p:nvGrpSpPr>
            <p:cNvPr id="881" name="Group 880"/>
            <p:cNvGrpSpPr/>
            <p:nvPr/>
          </p:nvGrpSpPr>
          <p:grpSpPr>
            <a:xfrm>
              <a:off x="4293100" y="3029925"/>
              <a:ext cx="589328" cy="851712"/>
              <a:chOff x="5501687" y="2605798"/>
              <a:chExt cx="488950" cy="757218"/>
            </a:xfrm>
          </p:grpSpPr>
          <p:sp>
            <p:nvSpPr>
              <p:cNvPr id="909" name="Oval 908"/>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10" name="TextBox 909"/>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sp>
          <p:nvSpPr>
            <p:cNvPr id="882" name="Curved Down Arrow 881"/>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883" name="Curved Down Arrow 882"/>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84" name="Group 883"/>
            <p:cNvGrpSpPr/>
            <p:nvPr/>
          </p:nvGrpSpPr>
          <p:grpSpPr>
            <a:xfrm>
              <a:off x="962479" y="1969451"/>
              <a:ext cx="995787" cy="680386"/>
              <a:chOff x="6392308" y="1908550"/>
              <a:chExt cx="995787" cy="680386"/>
            </a:xfrm>
          </p:grpSpPr>
          <p:sp>
            <p:nvSpPr>
              <p:cNvPr id="907" name="Can 906"/>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08" name="TextBox 907"/>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ABC</a:t>
                </a:r>
                <a:endParaRPr lang="en-GB" sz="100" dirty="0"/>
              </a:p>
            </p:txBody>
          </p:sp>
        </p:grpSp>
        <p:grpSp>
          <p:nvGrpSpPr>
            <p:cNvPr id="885" name="Group 884"/>
            <p:cNvGrpSpPr/>
            <p:nvPr/>
          </p:nvGrpSpPr>
          <p:grpSpPr>
            <a:xfrm>
              <a:off x="554416" y="2518414"/>
              <a:ext cx="604832" cy="1155895"/>
              <a:chOff x="6140332" y="2551164"/>
              <a:chExt cx="604832" cy="1155895"/>
            </a:xfrm>
          </p:grpSpPr>
          <p:sp>
            <p:nvSpPr>
              <p:cNvPr id="905" name="Oval 904"/>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06" name="TextBox 905"/>
              <p:cNvSpPr txBox="1"/>
              <p:nvPr/>
            </p:nvSpPr>
            <p:spPr>
              <a:xfrm>
                <a:off x="6140332" y="2551164"/>
                <a:ext cx="604832" cy="1155895"/>
              </a:xfrm>
              <a:prstGeom prst="rect">
                <a:avLst/>
              </a:prstGeom>
              <a:noFill/>
            </p:spPr>
            <p:txBody>
              <a:bodyPr wrap="square" rtlCol="0">
                <a:spAutoFit/>
              </a:bodyPr>
              <a:lstStyle/>
              <a:p>
                <a:r>
                  <a:rPr lang="en-US" sz="100" i="1" dirty="0" smtClean="0"/>
                  <a:t>Vendor ABC ID</a:t>
                </a:r>
                <a:endParaRPr lang="en-GB" sz="100" i="1" dirty="0"/>
              </a:p>
            </p:txBody>
          </p:sp>
        </p:grpSp>
        <p:grpSp>
          <p:nvGrpSpPr>
            <p:cNvPr id="886" name="Group 885"/>
            <p:cNvGrpSpPr/>
            <p:nvPr/>
          </p:nvGrpSpPr>
          <p:grpSpPr>
            <a:xfrm>
              <a:off x="2146140" y="2402073"/>
              <a:ext cx="604832" cy="1167415"/>
              <a:chOff x="7958596" y="2603978"/>
              <a:chExt cx="604832" cy="1167415"/>
            </a:xfrm>
          </p:grpSpPr>
          <p:sp>
            <p:nvSpPr>
              <p:cNvPr id="903" name="Oval 902"/>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04" name="TextBox 903"/>
              <p:cNvSpPr txBox="1"/>
              <p:nvPr/>
            </p:nvSpPr>
            <p:spPr>
              <a:xfrm>
                <a:off x="7958596" y="2615498"/>
                <a:ext cx="604832" cy="1155895"/>
              </a:xfrm>
              <a:prstGeom prst="rect">
                <a:avLst/>
              </a:prstGeom>
              <a:noFill/>
            </p:spPr>
            <p:txBody>
              <a:bodyPr wrap="square" rtlCol="0">
                <a:spAutoFit/>
              </a:bodyPr>
              <a:lstStyle/>
              <a:p>
                <a:r>
                  <a:rPr lang="en-US" sz="100" i="1" dirty="0" smtClean="0"/>
                  <a:t>Vendor  ABC ID</a:t>
                </a:r>
                <a:endParaRPr lang="en-GB" sz="100" i="1" dirty="0"/>
              </a:p>
            </p:txBody>
          </p:sp>
        </p:grpSp>
        <p:sp>
          <p:nvSpPr>
            <p:cNvPr id="887" name="Line Callout 1 (Accent Bar) 886"/>
            <p:cNvSpPr/>
            <p:nvPr/>
          </p:nvSpPr>
          <p:spPr>
            <a:xfrm>
              <a:off x="6788365" y="5233095"/>
              <a:ext cx="1145678" cy="623423"/>
            </a:xfrm>
            <a:prstGeom prst="accentCallout1">
              <a:avLst>
                <a:gd name="adj1" fmla="val 33689"/>
                <a:gd name="adj2" fmla="val 106655"/>
                <a:gd name="adj3" fmla="val -142822"/>
                <a:gd name="adj4" fmla="val 176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smtClean="0">
                  <a:solidFill>
                    <a:schemeClr val="tx1"/>
                  </a:solidFill>
                </a:rPr>
                <a:t>Multiple masters, typically by function, division, and acquisition/merger</a:t>
              </a:r>
              <a:endParaRPr lang="en-US" sz="100" dirty="0">
                <a:solidFill>
                  <a:schemeClr val="tx1"/>
                </a:solidFill>
              </a:endParaRPr>
            </a:p>
          </p:txBody>
        </p:sp>
        <p:grpSp>
          <p:nvGrpSpPr>
            <p:cNvPr id="888" name="Group 887"/>
            <p:cNvGrpSpPr/>
            <p:nvPr/>
          </p:nvGrpSpPr>
          <p:grpSpPr>
            <a:xfrm>
              <a:off x="1966235" y="1561521"/>
              <a:ext cx="995787" cy="680386"/>
              <a:chOff x="6392308" y="1908550"/>
              <a:chExt cx="995787" cy="680386"/>
            </a:xfrm>
          </p:grpSpPr>
          <p:sp>
            <p:nvSpPr>
              <p:cNvPr id="901" name="Can 900"/>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02" name="TextBox 901"/>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123</a:t>
                </a:r>
                <a:endParaRPr lang="en-GB" sz="100" dirty="0"/>
              </a:p>
            </p:txBody>
          </p:sp>
        </p:grpSp>
        <p:sp>
          <p:nvSpPr>
            <p:cNvPr id="889" name="Curved Down Arrow 888"/>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90" name="Group 889"/>
            <p:cNvGrpSpPr/>
            <p:nvPr/>
          </p:nvGrpSpPr>
          <p:grpSpPr>
            <a:xfrm>
              <a:off x="2768729" y="2061386"/>
              <a:ext cx="604832" cy="1167415"/>
              <a:chOff x="7958596" y="2603978"/>
              <a:chExt cx="604832" cy="1167415"/>
            </a:xfrm>
          </p:grpSpPr>
          <p:sp>
            <p:nvSpPr>
              <p:cNvPr id="899" name="Oval 898"/>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900" name="TextBox 899"/>
              <p:cNvSpPr txBox="1"/>
              <p:nvPr/>
            </p:nvSpPr>
            <p:spPr>
              <a:xfrm>
                <a:off x="7958596" y="2615498"/>
                <a:ext cx="604832" cy="1155895"/>
              </a:xfrm>
              <a:prstGeom prst="rect">
                <a:avLst/>
              </a:prstGeom>
              <a:noFill/>
            </p:spPr>
            <p:txBody>
              <a:bodyPr wrap="square" rtlCol="0">
                <a:spAutoFit/>
              </a:bodyPr>
              <a:lstStyle/>
              <a:p>
                <a:r>
                  <a:rPr lang="en-US" sz="100" i="1" dirty="0" smtClean="0"/>
                  <a:t>Vendor  123 ID</a:t>
                </a:r>
                <a:endParaRPr lang="en-GB" sz="100" i="1" dirty="0"/>
              </a:p>
            </p:txBody>
          </p:sp>
        </p:grpSp>
        <p:sp>
          <p:nvSpPr>
            <p:cNvPr id="891" name="Curved Down Arrow 890"/>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892" name="Curved Down Arrow 891"/>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893" name="Group 892"/>
            <p:cNvGrpSpPr/>
            <p:nvPr/>
          </p:nvGrpSpPr>
          <p:grpSpPr>
            <a:xfrm>
              <a:off x="4854764" y="4427536"/>
              <a:ext cx="589328" cy="851712"/>
              <a:chOff x="5501687" y="2605798"/>
              <a:chExt cx="488950" cy="757218"/>
            </a:xfrm>
          </p:grpSpPr>
          <p:sp>
            <p:nvSpPr>
              <p:cNvPr id="897" name="Oval 896"/>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98" name="TextBox 897"/>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nvGrpSpPr>
            <p:cNvPr id="894" name="Group 893"/>
            <p:cNvGrpSpPr/>
            <p:nvPr/>
          </p:nvGrpSpPr>
          <p:grpSpPr>
            <a:xfrm>
              <a:off x="3096497" y="3840878"/>
              <a:ext cx="589328" cy="851712"/>
              <a:chOff x="5501687" y="2605798"/>
              <a:chExt cx="488950" cy="757218"/>
            </a:xfrm>
          </p:grpSpPr>
          <p:sp>
            <p:nvSpPr>
              <p:cNvPr id="895" name="Oval 894"/>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896" name="TextBox 895"/>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sp>
        <p:nvSpPr>
          <p:cNvPr id="994" name="Right Brace 993"/>
          <p:cNvSpPr/>
          <p:nvPr/>
        </p:nvSpPr>
        <p:spPr>
          <a:xfrm>
            <a:off x="4567534" y="1905001"/>
            <a:ext cx="614066" cy="4724400"/>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95" name="Group 994"/>
          <p:cNvGrpSpPr/>
          <p:nvPr/>
        </p:nvGrpSpPr>
        <p:grpSpPr>
          <a:xfrm>
            <a:off x="2795927" y="4460183"/>
            <a:ext cx="1973336" cy="1226434"/>
            <a:chOff x="-76200" y="1385332"/>
            <a:chExt cx="9127339" cy="4848447"/>
          </a:xfrm>
        </p:grpSpPr>
        <p:grpSp>
          <p:nvGrpSpPr>
            <p:cNvPr id="996" name="Group 995"/>
            <p:cNvGrpSpPr/>
            <p:nvPr/>
          </p:nvGrpSpPr>
          <p:grpSpPr>
            <a:xfrm>
              <a:off x="-76200" y="3581400"/>
              <a:ext cx="1306830" cy="576158"/>
              <a:chOff x="44026" y="3489560"/>
              <a:chExt cx="1306830" cy="576158"/>
            </a:xfrm>
          </p:grpSpPr>
          <p:sp>
            <p:nvSpPr>
              <p:cNvPr id="1134" name="Can 1133"/>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35" name="TextBox 1134"/>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997" name="Group 996"/>
            <p:cNvGrpSpPr/>
            <p:nvPr/>
          </p:nvGrpSpPr>
          <p:grpSpPr>
            <a:xfrm>
              <a:off x="-11430" y="3538642"/>
              <a:ext cx="1306830" cy="576158"/>
              <a:chOff x="44026" y="3489560"/>
              <a:chExt cx="1306830" cy="576158"/>
            </a:xfrm>
          </p:grpSpPr>
          <p:sp>
            <p:nvSpPr>
              <p:cNvPr id="1132" name="Can 1131"/>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33" name="TextBox 1132"/>
              <p:cNvSpPr txBox="1"/>
              <p:nvPr/>
            </p:nvSpPr>
            <p:spPr>
              <a:xfrm>
                <a:off x="44026" y="3612040"/>
                <a:ext cx="1306830" cy="425855"/>
              </a:xfrm>
              <a:prstGeom prst="rect">
                <a:avLst/>
              </a:prstGeom>
              <a:noFill/>
            </p:spPr>
            <p:txBody>
              <a:bodyPr wrap="square" rtlCol="0">
                <a:spAutoFit/>
              </a:bodyPr>
              <a:lstStyle/>
              <a:p>
                <a:pPr algn="ctr"/>
                <a:endParaRPr lang="en-GB" sz="100" dirty="0"/>
              </a:p>
            </p:txBody>
          </p:sp>
        </p:grpSp>
        <p:grpSp>
          <p:nvGrpSpPr>
            <p:cNvPr id="998" name="Group 997"/>
            <p:cNvGrpSpPr/>
            <p:nvPr/>
          </p:nvGrpSpPr>
          <p:grpSpPr>
            <a:xfrm>
              <a:off x="7744309" y="3730181"/>
              <a:ext cx="1306830" cy="576158"/>
              <a:chOff x="7492812" y="3468401"/>
              <a:chExt cx="1306830" cy="576158"/>
            </a:xfrm>
          </p:grpSpPr>
          <p:sp>
            <p:nvSpPr>
              <p:cNvPr id="1130" name="Can 1129"/>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31" name="TextBox 1130"/>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999" name="Group 998"/>
            <p:cNvGrpSpPr/>
            <p:nvPr/>
          </p:nvGrpSpPr>
          <p:grpSpPr>
            <a:xfrm>
              <a:off x="7684770" y="3657600"/>
              <a:ext cx="1306830" cy="576158"/>
              <a:chOff x="7492812" y="3468401"/>
              <a:chExt cx="1306830" cy="576158"/>
            </a:xfrm>
          </p:grpSpPr>
          <p:sp>
            <p:nvSpPr>
              <p:cNvPr id="1128" name="Can 1127"/>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29" name="TextBox 1128"/>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000" name="Group 999"/>
            <p:cNvGrpSpPr/>
            <p:nvPr/>
          </p:nvGrpSpPr>
          <p:grpSpPr>
            <a:xfrm>
              <a:off x="7608570" y="3614842"/>
              <a:ext cx="1306830" cy="576158"/>
              <a:chOff x="7492812" y="3468401"/>
              <a:chExt cx="1306830" cy="576158"/>
            </a:xfrm>
          </p:grpSpPr>
          <p:sp>
            <p:nvSpPr>
              <p:cNvPr id="1126" name="Can 1125"/>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27" name="TextBox 1126"/>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001" name="Group 1000"/>
            <p:cNvGrpSpPr/>
            <p:nvPr/>
          </p:nvGrpSpPr>
          <p:grpSpPr>
            <a:xfrm>
              <a:off x="7543800" y="3538642"/>
              <a:ext cx="1306830" cy="576158"/>
              <a:chOff x="7492812" y="3468401"/>
              <a:chExt cx="1306830" cy="576158"/>
            </a:xfrm>
          </p:grpSpPr>
          <p:sp>
            <p:nvSpPr>
              <p:cNvPr id="1124" name="Can 1123"/>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25" name="TextBox 1124"/>
              <p:cNvSpPr txBox="1"/>
              <p:nvPr/>
            </p:nvSpPr>
            <p:spPr>
              <a:xfrm>
                <a:off x="7492812" y="3617902"/>
                <a:ext cx="1306830" cy="425855"/>
              </a:xfrm>
              <a:prstGeom prst="rect">
                <a:avLst/>
              </a:prstGeom>
              <a:noFill/>
            </p:spPr>
            <p:txBody>
              <a:bodyPr wrap="square" rtlCol="0">
                <a:spAutoFit/>
              </a:bodyPr>
              <a:lstStyle/>
              <a:p>
                <a:pPr algn="ctr"/>
                <a:endParaRPr lang="en-GB" sz="100" dirty="0"/>
              </a:p>
            </p:txBody>
          </p:sp>
        </p:grpSp>
        <p:grpSp>
          <p:nvGrpSpPr>
            <p:cNvPr id="1002" name="Group 1001"/>
            <p:cNvGrpSpPr/>
            <p:nvPr/>
          </p:nvGrpSpPr>
          <p:grpSpPr>
            <a:xfrm>
              <a:off x="1058176" y="3069169"/>
              <a:ext cx="1302548" cy="1167331"/>
              <a:chOff x="1058176" y="3069169"/>
              <a:chExt cx="1302548" cy="1167331"/>
            </a:xfrm>
          </p:grpSpPr>
          <p:pic>
            <p:nvPicPr>
              <p:cNvPr id="1122"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176" y="3069169"/>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1123" name="TextBox 1122"/>
              <p:cNvSpPr txBox="1"/>
              <p:nvPr/>
            </p:nvSpPr>
            <p:spPr>
              <a:xfrm>
                <a:off x="1564053" y="3810644"/>
                <a:ext cx="290799" cy="425856"/>
              </a:xfrm>
              <a:prstGeom prst="rect">
                <a:avLst/>
              </a:prstGeom>
              <a:noFill/>
            </p:spPr>
            <p:txBody>
              <a:bodyPr wrap="square" rtlCol="0">
                <a:spAutoFit/>
              </a:bodyPr>
              <a:lstStyle/>
              <a:p>
                <a:r>
                  <a:rPr lang="en-US" sz="100" b="1" dirty="0"/>
                  <a:t>A</a:t>
                </a:r>
                <a:endParaRPr lang="en-GB" sz="100" b="1" dirty="0"/>
              </a:p>
            </p:txBody>
          </p:sp>
        </p:grpSp>
        <p:grpSp>
          <p:nvGrpSpPr>
            <p:cNvPr id="1003" name="Group 1002"/>
            <p:cNvGrpSpPr/>
            <p:nvPr/>
          </p:nvGrpSpPr>
          <p:grpSpPr>
            <a:xfrm>
              <a:off x="6392308" y="3033027"/>
              <a:ext cx="1302548" cy="1170466"/>
              <a:chOff x="6392308" y="3033027"/>
              <a:chExt cx="1302548" cy="1170466"/>
            </a:xfrm>
          </p:grpSpPr>
          <p:pic>
            <p:nvPicPr>
              <p:cNvPr id="1120" name="Picture 4" descr="Image result for BAN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2308" y="3033027"/>
                <a:ext cx="1302548" cy="1165438"/>
              </a:xfrm>
              <a:prstGeom prst="rect">
                <a:avLst/>
              </a:prstGeom>
              <a:noFill/>
              <a:extLst>
                <a:ext uri="{909E8E84-426E-40DD-AFC4-6F175D3DCCD1}">
                  <a14:hiddenFill xmlns:a14="http://schemas.microsoft.com/office/drawing/2010/main">
                    <a:solidFill>
                      <a:srgbClr val="FFFFFF"/>
                    </a:solidFill>
                  </a14:hiddenFill>
                </a:ext>
              </a:extLst>
            </p:spPr>
          </p:pic>
          <p:sp>
            <p:nvSpPr>
              <p:cNvPr id="1121" name="TextBox 1120"/>
              <p:cNvSpPr txBox="1"/>
              <p:nvPr/>
            </p:nvSpPr>
            <p:spPr>
              <a:xfrm>
                <a:off x="6900891" y="3777637"/>
                <a:ext cx="290799" cy="425856"/>
              </a:xfrm>
              <a:prstGeom prst="rect">
                <a:avLst/>
              </a:prstGeom>
              <a:noFill/>
            </p:spPr>
            <p:txBody>
              <a:bodyPr wrap="square" rtlCol="0">
                <a:spAutoFit/>
              </a:bodyPr>
              <a:lstStyle/>
              <a:p>
                <a:r>
                  <a:rPr lang="en-US" sz="100" b="1" dirty="0" smtClean="0"/>
                  <a:t>B</a:t>
                </a:r>
                <a:endParaRPr lang="en-GB" sz="100" b="1" dirty="0"/>
              </a:p>
            </p:txBody>
          </p:sp>
        </p:grpSp>
        <p:grpSp>
          <p:nvGrpSpPr>
            <p:cNvPr id="1004" name="Group 1003"/>
            <p:cNvGrpSpPr/>
            <p:nvPr/>
          </p:nvGrpSpPr>
          <p:grpSpPr>
            <a:xfrm>
              <a:off x="3346450" y="1666931"/>
              <a:ext cx="1734603" cy="2112988"/>
              <a:chOff x="3346450" y="1666931"/>
              <a:chExt cx="1734603" cy="2112988"/>
            </a:xfrm>
          </p:grpSpPr>
          <p:pic>
            <p:nvPicPr>
              <p:cNvPr id="1116" name="Picture 13" descr="Image result for stock ex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450" y="1666931"/>
                <a:ext cx="1155061" cy="866295"/>
              </a:xfrm>
              <a:prstGeom prst="rect">
                <a:avLst/>
              </a:prstGeom>
              <a:noFill/>
              <a:extLst>
                <a:ext uri="{909E8E84-426E-40DD-AFC4-6F175D3DCCD1}">
                  <a14:hiddenFill xmlns:a14="http://schemas.microsoft.com/office/drawing/2010/main">
                    <a:solidFill>
                      <a:srgbClr val="FFFFFF"/>
                    </a:solidFill>
                  </a14:hiddenFill>
                </a:ext>
              </a:extLst>
            </p:spPr>
          </p:pic>
          <p:grpSp>
            <p:nvGrpSpPr>
              <p:cNvPr id="1117" name="Group 1116"/>
              <p:cNvGrpSpPr/>
              <p:nvPr/>
            </p:nvGrpSpPr>
            <p:grpSpPr>
              <a:xfrm>
                <a:off x="4017640" y="2245148"/>
                <a:ext cx="1063413" cy="1534771"/>
                <a:chOff x="4017640" y="2245148"/>
                <a:chExt cx="1063413" cy="1534771"/>
              </a:xfrm>
            </p:grpSpPr>
            <p:sp>
              <p:nvSpPr>
                <p:cNvPr id="1118" name="Can 1117"/>
                <p:cNvSpPr/>
                <p:nvPr/>
              </p:nvSpPr>
              <p:spPr>
                <a:xfrm>
                  <a:off x="4017640" y="224514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19" name="TextBox 1118"/>
                <p:cNvSpPr txBox="1"/>
                <p:nvPr/>
              </p:nvSpPr>
              <p:spPr>
                <a:xfrm>
                  <a:off x="4146756" y="2380682"/>
                  <a:ext cx="812798" cy="1399237"/>
                </a:xfrm>
                <a:prstGeom prst="rect">
                  <a:avLst/>
                </a:prstGeom>
                <a:noFill/>
              </p:spPr>
              <p:txBody>
                <a:bodyPr wrap="square" rtlCol="0">
                  <a:spAutoFit/>
                </a:bodyPr>
                <a:lstStyle/>
                <a:p>
                  <a:pPr algn="ctr"/>
                  <a:r>
                    <a:rPr lang="en-US" sz="100" dirty="0" smtClean="0"/>
                    <a:t>Exchange database</a:t>
                  </a:r>
                  <a:endParaRPr lang="en-GB" sz="100" dirty="0"/>
                </a:p>
              </p:txBody>
            </p:sp>
          </p:grpSp>
        </p:grpSp>
        <p:grpSp>
          <p:nvGrpSpPr>
            <p:cNvPr id="1005" name="Group 1004"/>
            <p:cNvGrpSpPr/>
            <p:nvPr/>
          </p:nvGrpSpPr>
          <p:grpSpPr>
            <a:xfrm>
              <a:off x="3792735" y="5124968"/>
              <a:ext cx="1513221" cy="1092392"/>
              <a:chOff x="3792735" y="5124968"/>
              <a:chExt cx="1513221" cy="1092392"/>
            </a:xfrm>
          </p:grpSpPr>
          <p:pic>
            <p:nvPicPr>
              <p:cNvPr id="1112" name="Picture 20" descr="Image result for ledg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735" y="5459420"/>
                <a:ext cx="1513221" cy="604402"/>
              </a:xfrm>
              <a:prstGeom prst="rect">
                <a:avLst/>
              </a:prstGeom>
              <a:noFill/>
              <a:extLst>
                <a:ext uri="{909E8E84-426E-40DD-AFC4-6F175D3DCCD1}">
                  <a14:hiddenFill xmlns:a14="http://schemas.microsoft.com/office/drawing/2010/main">
                    <a:solidFill>
                      <a:srgbClr val="FFFFFF"/>
                    </a:solidFill>
                  </a14:hiddenFill>
                </a:ext>
              </a:extLst>
            </p:spPr>
          </p:pic>
          <p:grpSp>
            <p:nvGrpSpPr>
              <p:cNvPr id="1113" name="Group 1112"/>
              <p:cNvGrpSpPr/>
              <p:nvPr/>
            </p:nvGrpSpPr>
            <p:grpSpPr>
              <a:xfrm>
                <a:off x="3969804" y="5124968"/>
                <a:ext cx="1063413" cy="1092392"/>
                <a:chOff x="3969804" y="5124968"/>
                <a:chExt cx="1063413" cy="1092392"/>
              </a:xfrm>
            </p:grpSpPr>
            <p:sp>
              <p:nvSpPr>
                <p:cNvPr id="1114" name="Can 1113"/>
                <p:cNvSpPr/>
                <p:nvPr/>
              </p:nvSpPr>
              <p:spPr>
                <a:xfrm>
                  <a:off x="3969804" y="5124968"/>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15" name="TextBox 1114"/>
                <p:cNvSpPr txBox="1"/>
                <p:nvPr/>
              </p:nvSpPr>
              <p:spPr>
                <a:xfrm>
                  <a:off x="4095109" y="5243978"/>
                  <a:ext cx="812798" cy="973382"/>
                </a:xfrm>
                <a:prstGeom prst="rect">
                  <a:avLst/>
                </a:prstGeom>
                <a:noFill/>
              </p:spPr>
              <p:txBody>
                <a:bodyPr wrap="square" rtlCol="0">
                  <a:spAutoFit/>
                </a:bodyPr>
                <a:lstStyle/>
                <a:p>
                  <a:pPr algn="ctr"/>
                  <a:r>
                    <a:rPr lang="en-US" sz="100" dirty="0" smtClean="0"/>
                    <a:t>CSD Ledger</a:t>
                  </a:r>
                  <a:endParaRPr lang="en-GB" sz="100" dirty="0"/>
                </a:p>
              </p:txBody>
            </p:sp>
          </p:grpSp>
        </p:grpSp>
        <p:grpSp>
          <p:nvGrpSpPr>
            <p:cNvPr id="1006" name="Group 1005"/>
            <p:cNvGrpSpPr/>
            <p:nvPr/>
          </p:nvGrpSpPr>
          <p:grpSpPr>
            <a:xfrm>
              <a:off x="44026" y="3489560"/>
              <a:ext cx="1306830" cy="609171"/>
              <a:chOff x="44026" y="3489560"/>
              <a:chExt cx="1306830" cy="609171"/>
            </a:xfrm>
          </p:grpSpPr>
          <p:sp>
            <p:nvSpPr>
              <p:cNvPr id="1110" name="Can 1109"/>
              <p:cNvSpPr/>
              <p:nvPr/>
            </p:nvSpPr>
            <p:spPr>
              <a:xfrm>
                <a:off x="155575" y="3489560"/>
                <a:ext cx="1083733" cy="576158"/>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11" name="TextBox 1110"/>
              <p:cNvSpPr txBox="1"/>
              <p:nvPr/>
            </p:nvSpPr>
            <p:spPr>
              <a:xfrm>
                <a:off x="44026" y="3612040"/>
                <a:ext cx="1306830" cy="486691"/>
              </a:xfrm>
              <a:prstGeom prst="rect">
                <a:avLst/>
              </a:prstGeom>
              <a:noFill/>
            </p:spPr>
            <p:txBody>
              <a:bodyPr wrap="square" rtlCol="0">
                <a:spAutoFit/>
              </a:bodyPr>
              <a:lstStyle/>
              <a:p>
                <a:pPr algn="ctr"/>
                <a:r>
                  <a:rPr lang="en-US" sz="100" dirty="0" smtClean="0"/>
                  <a:t>Bank </a:t>
                </a:r>
                <a:r>
                  <a:rPr lang="en-US" sz="100" b="1" dirty="0" smtClean="0"/>
                  <a:t>A</a:t>
                </a:r>
                <a:r>
                  <a:rPr lang="en-US" sz="100" dirty="0" smtClean="0"/>
                  <a:t> </a:t>
                </a:r>
              </a:p>
              <a:p>
                <a:pPr algn="ctr"/>
                <a:r>
                  <a:rPr lang="en-US" sz="100" dirty="0" smtClean="0"/>
                  <a:t>Security Master</a:t>
                </a:r>
                <a:endParaRPr lang="en-GB" sz="100" dirty="0"/>
              </a:p>
            </p:txBody>
          </p:sp>
        </p:grpSp>
        <p:grpSp>
          <p:nvGrpSpPr>
            <p:cNvPr id="1007" name="Group 1006"/>
            <p:cNvGrpSpPr/>
            <p:nvPr/>
          </p:nvGrpSpPr>
          <p:grpSpPr>
            <a:xfrm>
              <a:off x="7492812" y="3468401"/>
              <a:ext cx="1306830" cy="636192"/>
              <a:chOff x="7492812" y="3468401"/>
              <a:chExt cx="1306830" cy="636192"/>
            </a:xfrm>
          </p:grpSpPr>
          <p:sp>
            <p:nvSpPr>
              <p:cNvPr id="1108" name="Can 1107"/>
              <p:cNvSpPr/>
              <p:nvPr/>
            </p:nvSpPr>
            <p:spPr>
              <a:xfrm>
                <a:off x="7604361" y="3468401"/>
                <a:ext cx="1083733" cy="576158"/>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09" name="TextBox 1108"/>
              <p:cNvSpPr txBox="1"/>
              <p:nvPr/>
            </p:nvSpPr>
            <p:spPr>
              <a:xfrm>
                <a:off x="7492812" y="3617902"/>
                <a:ext cx="1306830" cy="486691"/>
              </a:xfrm>
              <a:prstGeom prst="rect">
                <a:avLst/>
              </a:prstGeom>
              <a:noFill/>
            </p:spPr>
            <p:txBody>
              <a:bodyPr wrap="square" rtlCol="0">
                <a:spAutoFit/>
              </a:bodyPr>
              <a:lstStyle/>
              <a:p>
                <a:pPr algn="ctr"/>
                <a:r>
                  <a:rPr lang="en-US" sz="100" dirty="0" smtClean="0"/>
                  <a:t>Bank </a:t>
                </a:r>
                <a:r>
                  <a:rPr lang="en-US" sz="100" b="1" dirty="0" smtClean="0"/>
                  <a:t>B </a:t>
                </a:r>
              </a:p>
              <a:p>
                <a:pPr algn="ctr"/>
                <a:r>
                  <a:rPr lang="en-US" sz="100" dirty="0" smtClean="0"/>
                  <a:t>Security Master (s)</a:t>
                </a:r>
                <a:endParaRPr lang="en-GB" sz="100" dirty="0"/>
              </a:p>
            </p:txBody>
          </p:sp>
        </p:grpSp>
        <p:grpSp>
          <p:nvGrpSpPr>
            <p:cNvPr id="1008" name="Group 1007"/>
            <p:cNvGrpSpPr/>
            <p:nvPr/>
          </p:nvGrpSpPr>
          <p:grpSpPr>
            <a:xfrm>
              <a:off x="5661451" y="3231928"/>
              <a:ext cx="973804" cy="1344020"/>
              <a:chOff x="5661451" y="3231928"/>
              <a:chExt cx="973804" cy="1344020"/>
            </a:xfrm>
          </p:grpSpPr>
          <p:sp>
            <p:nvSpPr>
              <p:cNvPr id="1106" name="Can 1105"/>
              <p:cNvSpPr/>
              <p:nvPr/>
            </p:nvSpPr>
            <p:spPr>
              <a:xfrm>
                <a:off x="5661451" y="3231928"/>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07" name="TextBox 1106"/>
              <p:cNvSpPr txBox="1"/>
              <p:nvPr/>
            </p:nvSpPr>
            <p:spPr>
              <a:xfrm>
                <a:off x="5703010" y="3298379"/>
                <a:ext cx="890691" cy="1277569"/>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1009" name="Group 1008"/>
            <p:cNvGrpSpPr/>
            <p:nvPr/>
          </p:nvGrpSpPr>
          <p:grpSpPr>
            <a:xfrm>
              <a:off x="5814561" y="4166333"/>
              <a:ext cx="973804" cy="918166"/>
              <a:chOff x="5814561" y="4166333"/>
              <a:chExt cx="973804" cy="918166"/>
            </a:xfrm>
          </p:grpSpPr>
          <p:sp>
            <p:nvSpPr>
              <p:cNvPr id="1104" name="Can 1103"/>
              <p:cNvSpPr/>
              <p:nvPr/>
            </p:nvSpPr>
            <p:spPr>
              <a:xfrm>
                <a:off x="5814561" y="4166333"/>
                <a:ext cx="973804" cy="389507"/>
              </a:xfrm>
              <a:prstGeom prst="can">
                <a:avLst/>
              </a:prstGeom>
              <a:solidFill>
                <a:srgbClr val="26FAC8"/>
              </a:solidFill>
              <a:ln>
                <a:solidFill>
                  <a:srgbClr val="0F9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05" name="TextBox 1104"/>
              <p:cNvSpPr txBox="1"/>
              <p:nvPr/>
            </p:nvSpPr>
            <p:spPr>
              <a:xfrm>
                <a:off x="5856120" y="4232784"/>
                <a:ext cx="890691" cy="851715"/>
              </a:xfrm>
              <a:prstGeom prst="rect">
                <a:avLst/>
              </a:prstGeom>
              <a:noFill/>
            </p:spPr>
            <p:txBody>
              <a:bodyPr wrap="square" rtlCol="0">
                <a:spAutoFit/>
              </a:bodyPr>
              <a:lstStyle/>
              <a:p>
                <a:pPr algn="ctr"/>
                <a:r>
                  <a:rPr lang="en-US" sz="100" dirty="0" smtClean="0"/>
                  <a:t>Back Office</a:t>
                </a:r>
                <a:endParaRPr lang="en-GB" sz="100" dirty="0"/>
              </a:p>
            </p:txBody>
          </p:sp>
        </p:grpSp>
        <p:grpSp>
          <p:nvGrpSpPr>
            <p:cNvPr id="1010" name="Group 1009"/>
            <p:cNvGrpSpPr/>
            <p:nvPr/>
          </p:nvGrpSpPr>
          <p:grpSpPr>
            <a:xfrm>
              <a:off x="5111504" y="2605798"/>
              <a:ext cx="1210990" cy="790872"/>
              <a:chOff x="5111504" y="2605798"/>
              <a:chExt cx="1210990" cy="790872"/>
            </a:xfrm>
          </p:grpSpPr>
          <p:sp>
            <p:nvSpPr>
              <p:cNvPr id="1100" name="Curved Down Arrow 1099"/>
              <p:cNvSpPr/>
              <p:nvPr/>
            </p:nvSpPr>
            <p:spPr>
              <a:xfrm rot="1884600">
                <a:off x="5111504" y="2691781"/>
                <a:ext cx="1210990" cy="194970"/>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101" name="Group 1100"/>
              <p:cNvGrpSpPr/>
              <p:nvPr/>
            </p:nvGrpSpPr>
            <p:grpSpPr>
              <a:xfrm>
                <a:off x="5501687" y="2605798"/>
                <a:ext cx="488950" cy="790872"/>
                <a:chOff x="5501687" y="2605798"/>
                <a:chExt cx="488950" cy="790872"/>
              </a:xfrm>
            </p:grpSpPr>
            <p:sp>
              <p:nvSpPr>
                <p:cNvPr id="1102" name="Oval 1101"/>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103" name="TextBox 1102"/>
                <p:cNvSpPr txBox="1"/>
                <p:nvPr/>
              </p:nvSpPr>
              <p:spPr>
                <a:xfrm>
                  <a:off x="5501687" y="2605798"/>
                  <a:ext cx="488950" cy="790872"/>
                </a:xfrm>
                <a:prstGeom prst="rect">
                  <a:avLst/>
                </a:prstGeom>
                <a:noFill/>
              </p:spPr>
              <p:txBody>
                <a:bodyPr wrap="square" rtlCol="0">
                  <a:spAutoFit/>
                </a:bodyPr>
                <a:lstStyle/>
                <a:p>
                  <a:r>
                    <a:rPr lang="en-US" sz="100" i="1" dirty="0" smtClean="0"/>
                    <a:t>Tickers</a:t>
                  </a:r>
                  <a:endParaRPr lang="en-GB" sz="100" i="1" dirty="0"/>
                </a:p>
              </p:txBody>
            </p:sp>
          </p:grpSp>
        </p:grpSp>
        <p:grpSp>
          <p:nvGrpSpPr>
            <p:cNvPr id="1011" name="Group 1010"/>
            <p:cNvGrpSpPr/>
            <p:nvPr/>
          </p:nvGrpSpPr>
          <p:grpSpPr>
            <a:xfrm>
              <a:off x="6327051" y="2705826"/>
              <a:ext cx="1869100" cy="1034220"/>
              <a:chOff x="6327051" y="2705826"/>
              <a:chExt cx="1869100" cy="1034220"/>
            </a:xfrm>
          </p:grpSpPr>
          <p:sp>
            <p:nvSpPr>
              <p:cNvPr id="1096" name="Curved Down Arrow 1095"/>
              <p:cNvSpPr/>
              <p:nvPr/>
            </p:nvSpPr>
            <p:spPr>
              <a:xfrm rot="446008">
                <a:off x="6327051" y="2824561"/>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97" name="Group 1096"/>
              <p:cNvGrpSpPr/>
              <p:nvPr/>
            </p:nvGrpSpPr>
            <p:grpSpPr>
              <a:xfrm>
                <a:off x="6808758" y="2705826"/>
                <a:ext cx="612411" cy="1034220"/>
                <a:chOff x="6808758" y="2705826"/>
                <a:chExt cx="612411" cy="1034220"/>
              </a:xfrm>
            </p:grpSpPr>
            <p:sp>
              <p:nvSpPr>
                <p:cNvPr id="1098" name="Oval 1097"/>
                <p:cNvSpPr/>
                <p:nvPr/>
              </p:nvSpPr>
              <p:spPr>
                <a:xfrm>
                  <a:off x="6830977"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99" name="TextBox 1098"/>
                <p:cNvSpPr txBox="1"/>
                <p:nvPr/>
              </p:nvSpPr>
              <p:spPr>
                <a:xfrm>
                  <a:off x="6808758"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1012" name="Group 1011"/>
            <p:cNvGrpSpPr/>
            <p:nvPr/>
          </p:nvGrpSpPr>
          <p:grpSpPr>
            <a:xfrm>
              <a:off x="6476968" y="4306112"/>
              <a:ext cx="1869100" cy="1527296"/>
              <a:chOff x="6476968" y="4306112"/>
              <a:chExt cx="1869100" cy="1527296"/>
            </a:xfrm>
          </p:grpSpPr>
          <p:sp>
            <p:nvSpPr>
              <p:cNvPr id="1092" name="Curved Down Arrow 1091"/>
              <p:cNvSpPr/>
              <p:nvPr/>
            </p:nvSpPr>
            <p:spPr>
              <a:xfrm rot="9781631">
                <a:off x="6476968" y="4306112"/>
                <a:ext cx="1869100"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93" name="Group 1092"/>
              <p:cNvGrpSpPr/>
              <p:nvPr/>
            </p:nvGrpSpPr>
            <p:grpSpPr>
              <a:xfrm>
                <a:off x="6830977" y="4641851"/>
                <a:ext cx="957468" cy="1191557"/>
                <a:chOff x="6830977" y="4641851"/>
                <a:chExt cx="957468" cy="1191557"/>
              </a:xfrm>
            </p:grpSpPr>
            <p:sp>
              <p:nvSpPr>
                <p:cNvPr id="1094" name="Oval 1093"/>
                <p:cNvSpPr/>
                <p:nvPr/>
              </p:nvSpPr>
              <p:spPr>
                <a:xfrm>
                  <a:off x="6830977" y="4641851"/>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95" name="TextBox 1094"/>
                <p:cNvSpPr txBox="1"/>
                <p:nvPr/>
              </p:nvSpPr>
              <p:spPr>
                <a:xfrm>
                  <a:off x="6875112" y="4677510"/>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1013" name="Group 1012"/>
            <p:cNvGrpSpPr/>
            <p:nvPr/>
          </p:nvGrpSpPr>
          <p:grpSpPr>
            <a:xfrm>
              <a:off x="5028712" y="4868509"/>
              <a:ext cx="1348591" cy="908117"/>
              <a:chOff x="5028712" y="4868509"/>
              <a:chExt cx="1348591" cy="908117"/>
            </a:xfrm>
          </p:grpSpPr>
          <p:sp>
            <p:nvSpPr>
              <p:cNvPr id="1088" name="Curved Down Arrow 1087"/>
              <p:cNvSpPr/>
              <p:nvPr/>
            </p:nvSpPr>
            <p:spPr>
              <a:xfrm rot="8682130">
                <a:off x="5028712" y="4978326"/>
                <a:ext cx="1348591"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89" name="Group 1088"/>
              <p:cNvGrpSpPr/>
              <p:nvPr/>
            </p:nvGrpSpPr>
            <p:grpSpPr>
              <a:xfrm>
                <a:off x="5530850" y="4868509"/>
                <a:ext cx="622677" cy="908117"/>
                <a:chOff x="5530850" y="4868509"/>
                <a:chExt cx="622677" cy="908117"/>
              </a:xfrm>
            </p:grpSpPr>
            <p:sp>
              <p:nvSpPr>
                <p:cNvPr id="1090" name="Oval 1089"/>
                <p:cNvSpPr/>
                <p:nvPr/>
              </p:nvSpPr>
              <p:spPr>
                <a:xfrm>
                  <a:off x="5530850" y="4868509"/>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91" name="TextBox 1090"/>
                <p:cNvSpPr txBox="1"/>
                <p:nvPr/>
              </p:nvSpPr>
              <p:spPr>
                <a:xfrm>
                  <a:off x="5594726" y="4924911"/>
                  <a:ext cx="558801" cy="851715"/>
                </a:xfrm>
                <a:prstGeom prst="rect">
                  <a:avLst/>
                </a:prstGeom>
                <a:noFill/>
              </p:spPr>
              <p:txBody>
                <a:bodyPr wrap="square" rtlCol="0">
                  <a:spAutoFit/>
                </a:bodyPr>
                <a:lstStyle/>
                <a:p>
                  <a:r>
                    <a:rPr lang="en-US" sz="100" i="1" dirty="0" smtClean="0"/>
                    <a:t>Nat’l ID</a:t>
                  </a:r>
                  <a:endParaRPr lang="en-GB" sz="100" i="1" dirty="0"/>
                </a:p>
              </p:txBody>
            </p:sp>
          </p:grpSp>
        </p:grpSp>
        <p:grpSp>
          <p:nvGrpSpPr>
            <p:cNvPr id="1014" name="Group 1013"/>
            <p:cNvGrpSpPr/>
            <p:nvPr/>
          </p:nvGrpSpPr>
          <p:grpSpPr>
            <a:xfrm>
              <a:off x="1868730" y="4058430"/>
              <a:ext cx="1083733" cy="974223"/>
              <a:chOff x="1868730" y="4058430"/>
              <a:chExt cx="1083733" cy="974223"/>
            </a:xfrm>
          </p:grpSpPr>
          <p:sp>
            <p:nvSpPr>
              <p:cNvPr id="1086" name="Can 1085"/>
              <p:cNvSpPr/>
              <p:nvPr/>
            </p:nvSpPr>
            <p:spPr>
              <a:xfrm>
                <a:off x="1868730" y="4058430"/>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87" name="TextBox 1086"/>
              <p:cNvSpPr txBox="1"/>
              <p:nvPr/>
            </p:nvSpPr>
            <p:spPr>
              <a:xfrm>
                <a:off x="1965251" y="4180939"/>
                <a:ext cx="890690" cy="851714"/>
              </a:xfrm>
              <a:prstGeom prst="rect">
                <a:avLst/>
              </a:prstGeom>
              <a:noFill/>
            </p:spPr>
            <p:txBody>
              <a:bodyPr wrap="square" rtlCol="0">
                <a:spAutoFit/>
              </a:bodyPr>
              <a:lstStyle/>
              <a:p>
                <a:pPr algn="ctr"/>
                <a:r>
                  <a:rPr lang="en-US" sz="100" dirty="0" smtClean="0"/>
                  <a:t>Back Office</a:t>
                </a:r>
                <a:endParaRPr lang="en-GB" sz="100" dirty="0"/>
              </a:p>
            </p:txBody>
          </p:sp>
        </p:grpSp>
        <p:grpSp>
          <p:nvGrpSpPr>
            <p:cNvPr id="1015" name="Group 1014"/>
            <p:cNvGrpSpPr/>
            <p:nvPr/>
          </p:nvGrpSpPr>
          <p:grpSpPr>
            <a:xfrm>
              <a:off x="2121330" y="3146134"/>
              <a:ext cx="1083733" cy="1338270"/>
              <a:chOff x="2121330" y="3146134"/>
              <a:chExt cx="1083733" cy="1338270"/>
            </a:xfrm>
          </p:grpSpPr>
          <p:sp>
            <p:nvSpPr>
              <p:cNvPr id="1084" name="Can 1083"/>
              <p:cNvSpPr/>
              <p:nvPr/>
            </p:nvSpPr>
            <p:spPr>
              <a:xfrm>
                <a:off x="2121330" y="3146134"/>
                <a:ext cx="1083733" cy="389799"/>
              </a:xfrm>
              <a:prstGeom prst="can">
                <a:avLst/>
              </a:prstGeom>
              <a:solidFill>
                <a:srgbClr val="D3F9D4"/>
              </a:solidFill>
              <a:ln>
                <a:solidFill>
                  <a:srgbClr val="07C1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85" name="TextBox 1084"/>
              <p:cNvSpPr txBox="1"/>
              <p:nvPr/>
            </p:nvSpPr>
            <p:spPr>
              <a:xfrm>
                <a:off x="2188846" y="3206837"/>
                <a:ext cx="890690" cy="1277567"/>
              </a:xfrm>
              <a:prstGeom prst="rect">
                <a:avLst/>
              </a:prstGeom>
              <a:noFill/>
            </p:spPr>
            <p:txBody>
              <a:bodyPr wrap="square" rtlCol="0">
                <a:spAutoFit/>
              </a:bodyPr>
              <a:lstStyle/>
              <a:p>
                <a:pPr algn="ctr"/>
                <a:r>
                  <a:rPr lang="en-US" sz="100" dirty="0" smtClean="0"/>
                  <a:t>Trading Applications</a:t>
                </a:r>
                <a:endParaRPr lang="en-GB" sz="100" dirty="0"/>
              </a:p>
            </p:txBody>
          </p:sp>
        </p:grpSp>
        <p:grpSp>
          <p:nvGrpSpPr>
            <p:cNvPr id="1016" name="Group 1015"/>
            <p:cNvGrpSpPr/>
            <p:nvPr/>
          </p:nvGrpSpPr>
          <p:grpSpPr>
            <a:xfrm>
              <a:off x="3980518" y="3577077"/>
              <a:ext cx="1063413" cy="671878"/>
              <a:chOff x="3980518" y="3931530"/>
              <a:chExt cx="1063413" cy="671878"/>
            </a:xfrm>
          </p:grpSpPr>
          <p:sp>
            <p:nvSpPr>
              <p:cNvPr id="1082" name="Can 1081"/>
              <p:cNvSpPr/>
              <p:nvPr/>
            </p:nvSpPr>
            <p:spPr>
              <a:xfrm>
                <a:off x="3980518" y="3931530"/>
                <a:ext cx="1063413" cy="58250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83" name="TextBox 1082"/>
              <p:cNvSpPr txBox="1"/>
              <p:nvPr/>
            </p:nvSpPr>
            <p:spPr>
              <a:xfrm>
                <a:off x="4102011" y="4055881"/>
                <a:ext cx="812799" cy="547527"/>
              </a:xfrm>
              <a:prstGeom prst="rect">
                <a:avLst/>
              </a:prstGeom>
              <a:noFill/>
            </p:spPr>
            <p:txBody>
              <a:bodyPr wrap="square" rtlCol="0">
                <a:spAutoFit/>
              </a:bodyPr>
              <a:lstStyle/>
              <a:p>
                <a:pPr algn="ctr"/>
                <a:r>
                  <a:rPr lang="en-US" sz="100" dirty="0" smtClean="0"/>
                  <a:t>CCP</a:t>
                </a:r>
                <a:endParaRPr lang="en-GB" sz="100" dirty="0"/>
              </a:p>
            </p:txBody>
          </p:sp>
        </p:grpSp>
        <p:grpSp>
          <p:nvGrpSpPr>
            <p:cNvPr id="1017" name="Group 1016"/>
            <p:cNvGrpSpPr/>
            <p:nvPr/>
          </p:nvGrpSpPr>
          <p:grpSpPr>
            <a:xfrm>
              <a:off x="2150655" y="4947493"/>
              <a:ext cx="1843203" cy="1286286"/>
              <a:chOff x="2150655" y="4947493"/>
              <a:chExt cx="1843203" cy="1286286"/>
            </a:xfrm>
          </p:grpSpPr>
          <p:sp>
            <p:nvSpPr>
              <p:cNvPr id="1078" name="Curved Down Arrow 1077"/>
              <p:cNvSpPr/>
              <p:nvPr/>
            </p:nvSpPr>
            <p:spPr>
              <a:xfrm rot="12552629" flipH="1">
                <a:off x="2150655" y="4947493"/>
                <a:ext cx="1843203" cy="25642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79" name="Group 1078"/>
              <p:cNvGrpSpPr/>
              <p:nvPr/>
            </p:nvGrpSpPr>
            <p:grpSpPr>
              <a:xfrm>
                <a:off x="2603848" y="4960650"/>
                <a:ext cx="622677" cy="1273129"/>
                <a:chOff x="2603848" y="4960650"/>
                <a:chExt cx="622677" cy="1273129"/>
              </a:xfrm>
            </p:grpSpPr>
            <p:sp>
              <p:nvSpPr>
                <p:cNvPr id="1080" name="Oval 1079"/>
                <p:cNvSpPr/>
                <p:nvPr/>
              </p:nvSpPr>
              <p:spPr>
                <a:xfrm>
                  <a:off x="2603848" y="4960650"/>
                  <a:ext cx="617501" cy="324679"/>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81" name="TextBox 1080"/>
                <p:cNvSpPr txBox="1"/>
                <p:nvPr/>
              </p:nvSpPr>
              <p:spPr>
                <a:xfrm>
                  <a:off x="2667724" y="5017051"/>
                  <a:ext cx="558801" cy="1216728"/>
                </a:xfrm>
                <a:prstGeom prst="rect">
                  <a:avLst/>
                </a:prstGeom>
                <a:noFill/>
              </p:spPr>
              <p:txBody>
                <a:bodyPr wrap="square" rtlCol="0">
                  <a:spAutoFit/>
                </a:bodyPr>
                <a:lstStyle/>
                <a:p>
                  <a:r>
                    <a:rPr lang="en-US" sz="100" i="1" dirty="0" smtClean="0"/>
                    <a:t>CSD / Nat’l ID</a:t>
                  </a:r>
                  <a:endParaRPr lang="en-GB" sz="100" i="1" dirty="0"/>
                </a:p>
              </p:txBody>
            </p:sp>
          </p:grpSp>
        </p:grpSp>
        <p:grpSp>
          <p:nvGrpSpPr>
            <p:cNvPr id="1018" name="Group 1017"/>
            <p:cNvGrpSpPr/>
            <p:nvPr/>
          </p:nvGrpSpPr>
          <p:grpSpPr>
            <a:xfrm>
              <a:off x="340821" y="4297348"/>
              <a:ext cx="1942066" cy="1474343"/>
              <a:chOff x="340821" y="4297348"/>
              <a:chExt cx="1942066" cy="1474343"/>
            </a:xfrm>
          </p:grpSpPr>
          <p:sp>
            <p:nvSpPr>
              <p:cNvPr id="1074" name="Curved Down Arrow 1073"/>
              <p:cNvSpPr/>
              <p:nvPr/>
            </p:nvSpPr>
            <p:spPr>
              <a:xfrm rot="11543282" flipH="1">
                <a:off x="340821" y="4297348"/>
                <a:ext cx="1942066"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75" name="Group 1074"/>
              <p:cNvGrpSpPr/>
              <p:nvPr/>
            </p:nvGrpSpPr>
            <p:grpSpPr>
              <a:xfrm>
                <a:off x="751982" y="4580134"/>
                <a:ext cx="957468" cy="1191557"/>
                <a:chOff x="751982" y="4580134"/>
                <a:chExt cx="957468" cy="1191557"/>
              </a:xfrm>
            </p:grpSpPr>
            <p:sp>
              <p:nvSpPr>
                <p:cNvPr id="1076" name="Oval 1075"/>
                <p:cNvSpPr/>
                <p:nvPr/>
              </p:nvSpPr>
              <p:spPr>
                <a:xfrm>
                  <a:off x="751982" y="4580134"/>
                  <a:ext cx="913332" cy="379094"/>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77" name="TextBox 1076"/>
                <p:cNvSpPr txBox="1"/>
                <p:nvPr/>
              </p:nvSpPr>
              <p:spPr>
                <a:xfrm>
                  <a:off x="796117" y="4615793"/>
                  <a:ext cx="913333" cy="1155898"/>
                </a:xfrm>
                <a:prstGeom prst="rect">
                  <a:avLst/>
                </a:prstGeom>
                <a:noFill/>
              </p:spPr>
              <p:txBody>
                <a:bodyPr wrap="square" rtlCol="0">
                  <a:spAutoFit/>
                </a:bodyPr>
                <a:lstStyle/>
                <a:p>
                  <a:r>
                    <a:rPr lang="en-US" sz="100" i="1" dirty="0" smtClean="0"/>
                    <a:t>ISINs / SEDOLs / CUSIP/ Nat’l ID</a:t>
                  </a:r>
                  <a:endParaRPr lang="en-GB" sz="100" i="1" dirty="0"/>
                </a:p>
              </p:txBody>
            </p:sp>
          </p:grpSp>
        </p:grpSp>
        <p:grpSp>
          <p:nvGrpSpPr>
            <p:cNvPr id="1019" name="Group 1018"/>
            <p:cNvGrpSpPr/>
            <p:nvPr/>
          </p:nvGrpSpPr>
          <p:grpSpPr>
            <a:xfrm>
              <a:off x="472835" y="2705826"/>
              <a:ext cx="2072859" cy="1034220"/>
              <a:chOff x="472835" y="2705826"/>
              <a:chExt cx="2072859" cy="1034220"/>
            </a:xfrm>
          </p:grpSpPr>
          <p:sp>
            <p:nvSpPr>
              <p:cNvPr id="1070" name="Curved Down Arrow 1069"/>
              <p:cNvSpPr/>
              <p:nvPr/>
            </p:nvSpPr>
            <p:spPr>
              <a:xfrm rot="20929146" flipH="1">
                <a:off x="472835" y="2747230"/>
                <a:ext cx="2072859" cy="516985"/>
              </a:xfrm>
              <a:prstGeom prst="curvedDownArrow">
                <a:avLst>
                  <a:gd name="adj1" fmla="val 3410"/>
                  <a:gd name="adj2" fmla="val 14748"/>
                  <a:gd name="adj3" fmla="val 20148"/>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71" name="Group 1070"/>
              <p:cNvGrpSpPr/>
              <p:nvPr/>
            </p:nvGrpSpPr>
            <p:grpSpPr>
              <a:xfrm>
                <a:off x="1023021" y="2705826"/>
                <a:ext cx="612411" cy="1034220"/>
                <a:chOff x="1023021" y="2705826"/>
                <a:chExt cx="612411" cy="1034220"/>
              </a:xfrm>
            </p:grpSpPr>
            <p:sp>
              <p:nvSpPr>
                <p:cNvPr id="1072" name="Oval 1071"/>
                <p:cNvSpPr/>
                <p:nvPr/>
              </p:nvSpPr>
              <p:spPr>
                <a:xfrm>
                  <a:off x="1045240" y="2719585"/>
                  <a:ext cx="518810"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73" name="TextBox 1072"/>
                <p:cNvSpPr txBox="1"/>
                <p:nvPr/>
              </p:nvSpPr>
              <p:spPr>
                <a:xfrm>
                  <a:off x="1023021" y="2705826"/>
                  <a:ext cx="612411" cy="1034220"/>
                </a:xfrm>
                <a:prstGeom prst="rect">
                  <a:avLst/>
                </a:prstGeom>
                <a:noFill/>
              </p:spPr>
              <p:txBody>
                <a:bodyPr wrap="square" rtlCol="0">
                  <a:spAutoFit/>
                </a:bodyPr>
                <a:lstStyle/>
                <a:p>
                  <a:r>
                    <a:rPr lang="en-US" sz="100" i="1" dirty="0" smtClean="0"/>
                    <a:t>Internal ID</a:t>
                  </a:r>
                  <a:endParaRPr lang="en-GB" sz="100" i="1" dirty="0"/>
                </a:p>
              </p:txBody>
            </p:sp>
          </p:grpSp>
        </p:grpSp>
        <p:grpSp>
          <p:nvGrpSpPr>
            <p:cNvPr id="1020" name="Group 1019"/>
            <p:cNvGrpSpPr/>
            <p:nvPr/>
          </p:nvGrpSpPr>
          <p:grpSpPr>
            <a:xfrm>
              <a:off x="2520390" y="2415616"/>
              <a:ext cx="1509456" cy="819953"/>
              <a:chOff x="2520390" y="2415616"/>
              <a:chExt cx="1509456" cy="819953"/>
            </a:xfrm>
          </p:grpSpPr>
          <p:sp>
            <p:nvSpPr>
              <p:cNvPr id="1066" name="Curved Down Arrow 1065"/>
              <p:cNvSpPr/>
              <p:nvPr/>
            </p:nvSpPr>
            <p:spPr>
              <a:xfrm rot="20084315" flipH="1">
                <a:off x="2520390" y="2630765"/>
                <a:ext cx="1509456" cy="194757"/>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67" name="Group 1066"/>
              <p:cNvGrpSpPr/>
              <p:nvPr/>
            </p:nvGrpSpPr>
            <p:grpSpPr>
              <a:xfrm>
                <a:off x="3344398" y="2415616"/>
                <a:ext cx="488950" cy="819953"/>
                <a:chOff x="5933487" y="2415616"/>
                <a:chExt cx="488950" cy="819953"/>
              </a:xfrm>
            </p:grpSpPr>
            <p:sp>
              <p:nvSpPr>
                <p:cNvPr id="1068" name="Oval 1067"/>
                <p:cNvSpPr/>
                <p:nvPr/>
              </p:nvSpPr>
              <p:spPr>
                <a:xfrm>
                  <a:off x="5962650" y="2415616"/>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69" name="TextBox 1068"/>
                <p:cNvSpPr txBox="1"/>
                <p:nvPr/>
              </p:nvSpPr>
              <p:spPr>
                <a:xfrm>
                  <a:off x="5933487" y="2444696"/>
                  <a:ext cx="488950" cy="790873"/>
                </a:xfrm>
                <a:prstGeom prst="rect">
                  <a:avLst/>
                </a:prstGeom>
                <a:noFill/>
              </p:spPr>
              <p:txBody>
                <a:bodyPr wrap="square" rtlCol="0">
                  <a:spAutoFit/>
                </a:bodyPr>
                <a:lstStyle/>
                <a:p>
                  <a:r>
                    <a:rPr lang="en-US" sz="100" i="1" dirty="0" smtClean="0"/>
                    <a:t>Tickers</a:t>
                  </a:r>
                  <a:endParaRPr lang="en-GB" sz="100" i="1" dirty="0"/>
                </a:p>
              </p:txBody>
            </p:sp>
          </p:grpSp>
        </p:grpSp>
        <p:grpSp>
          <p:nvGrpSpPr>
            <p:cNvPr id="1021" name="Group 1020"/>
            <p:cNvGrpSpPr/>
            <p:nvPr/>
          </p:nvGrpSpPr>
          <p:grpSpPr>
            <a:xfrm>
              <a:off x="6140332" y="1385332"/>
              <a:ext cx="2423096" cy="2386061"/>
              <a:chOff x="6140332" y="1385332"/>
              <a:chExt cx="2423096" cy="2386061"/>
            </a:xfrm>
          </p:grpSpPr>
          <p:pic>
            <p:nvPicPr>
              <p:cNvPr id="1053" name="Picture 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63" y="1385332"/>
                <a:ext cx="1010711" cy="834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54" name="Group 1053"/>
              <p:cNvGrpSpPr/>
              <p:nvPr/>
            </p:nvGrpSpPr>
            <p:grpSpPr>
              <a:xfrm>
                <a:off x="6140332" y="1931326"/>
                <a:ext cx="2423096" cy="1840067"/>
                <a:chOff x="6140332" y="1931326"/>
                <a:chExt cx="2423096" cy="1840067"/>
              </a:xfrm>
            </p:grpSpPr>
            <p:sp>
              <p:nvSpPr>
                <p:cNvPr id="1055" name="Curved Down Arrow 1054"/>
                <p:cNvSpPr/>
                <p:nvPr/>
              </p:nvSpPr>
              <p:spPr>
                <a:xfrm rot="7927288" flipV="1">
                  <a:off x="5976955" y="2582567"/>
                  <a:ext cx="1038091" cy="242829"/>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056" name="Curved Down Arrow 1055"/>
                <p:cNvSpPr/>
                <p:nvPr/>
              </p:nvSpPr>
              <p:spPr>
                <a:xfrm rot="2829587">
                  <a:off x="7227348" y="2629667"/>
                  <a:ext cx="1684956"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57" name="Group 1056"/>
                <p:cNvGrpSpPr/>
                <p:nvPr/>
              </p:nvGrpSpPr>
              <p:grpSpPr>
                <a:xfrm>
                  <a:off x="6548395" y="2002201"/>
                  <a:ext cx="995787" cy="680386"/>
                  <a:chOff x="6392308" y="1908550"/>
                  <a:chExt cx="995787" cy="680386"/>
                </a:xfrm>
              </p:grpSpPr>
              <p:sp>
                <p:nvSpPr>
                  <p:cNvPr id="1064" name="Can 1063"/>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65" name="TextBox 1064"/>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XYZ</a:t>
                    </a:r>
                    <a:endParaRPr lang="en-GB" sz="100" dirty="0"/>
                  </a:p>
                </p:txBody>
              </p:sp>
            </p:grpSp>
            <p:grpSp>
              <p:nvGrpSpPr>
                <p:cNvPr id="1058" name="Group 1057"/>
                <p:cNvGrpSpPr/>
                <p:nvPr/>
              </p:nvGrpSpPr>
              <p:grpSpPr>
                <a:xfrm>
                  <a:off x="6140332" y="2551164"/>
                  <a:ext cx="604832" cy="1155895"/>
                  <a:chOff x="6140332" y="2551164"/>
                  <a:chExt cx="604832" cy="1155895"/>
                </a:xfrm>
              </p:grpSpPr>
              <p:sp>
                <p:nvSpPr>
                  <p:cNvPr id="1062" name="Oval 1061"/>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63" name="TextBox 1062"/>
                  <p:cNvSpPr txBox="1"/>
                  <p:nvPr/>
                </p:nvSpPr>
                <p:spPr>
                  <a:xfrm>
                    <a:off x="6140332" y="2551164"/>
                    <a:ext cx="604832" cy="1155895"/>
                  </a:xfrm>
                  <a:prstGeom prst="rect">
                    <a:avLst/>
                  </a:prstGeom>
                  <a:noFill/>
                </p:spPr>
                <p:txBody>
                  <a:bodyPr wrap="square" rtlCol="0">
                    <a:spAutoFit/>
                  </a:bodyPr>
                  <a:lstStyle/>
                  <a:p>
                    <a:r>
                      <a:rPr lang="en-US" sz="100" i="1" dirty="0" smtClean="0"/>
                      <a:t>Vendor XYZ ID</a:t>
                    </a:r>
                    <a:endParaRPr lang="en-GB" sz="100" i="1" dirty="0"/>
                  </a:p>
                </p:txBody>
              </p:sp>
            </p:grpSp>
            <p:grpSp>
              <p:nvGrpSpPr>
                <p:cNvPr id="1059" name="Group 1058"/>
                <p:cNvGrpSpPr/>
                <p:nvPr/>
              </p:nvGrpSpPr>
              <p:grpSpPr>
                <a:xfrm>
                  <a:off x="7958596" y="2603978"/>
                  <a:ext cx="604832" cy="1167415"/>
                  <a:chOff x="7958596" y="2603978"/>
                  <a:chExt cx="604832" cy="1167415"/>
                </a:xfrm>
              </p:grpSpPr>
              <p:sp>
                <p:nvSpPr>
                  <p:cNvPr id="1060" name="Oval 1059"/>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61" name="TextBox 1060"/>
                  <p:cNvSpPr txBox="1"/>
                  <p:nvPr/>
                </p:nvSpPr>
                <p:spPr>
                  <a:xfrm>
                    <a:off x="7958596" y="2615498"/>
                    <a:ext cx="604832" cy="1155895"/>
                  </a:xfrm>
                  <a:prstGeom prst="rect">
                    <a:avLst/>
                  </a:prstGeom>
                  <a:noFill/>
                </p:spPr>
                <p:txBody>
                  <a:bodyPr wrap="square" rtlCol="0">
                    <a:spAutoFit/>
                  </a:bodyPr>
                  <a:lstStyle/>
                  <a:p>
                    <a:r>
                      <a:rPr lang="en-US" sz="100" i="1" dirty="0" smtClean="0"/>
                      <a:t>Vendor XYZ ID</a:t>
                    </a:r>
                    <a:endParaRPr lang="en-GB" sz="100" i="1" dirty="0"/>
                  </a:p>
                </p:txBody>
              </p:sp>
            </p:grpSp>
          </p:grpSp>
        </p:grpSp>
        <p:sp>
          <p:nvSpPr>
            <p:cNvPr id="1022" name="Down Arrow 1021"/>
            <p:cNvSpPr/>
            <p:nvPr/>
          </p:nvSpPr>
          <p:spPr>
            <a:xfrm>
              <a:off x="4549345" y="2935725"/>
              <a:ext cx="45719" cy="524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grpSp>
          <p:nvGrpSpPr>
            <p:cNvPr id="1023" name="Group 1022"/>
            <p:cNvGrpSpPr/>
            <p:nvPr/>
          </p:nvGrpSpPr>
          <p:grpSpPr>
            <a:xfrm>
              <a:off x="4293100" y="3029925"/>
              <a:ext cx="589328" cy="851712"/>
              <a:chOff x="5501687" y="2605798"/>
              <a:chExt cx="488950" cy="757218"/>
            </a:xfrm>
          </p:grpSpPr>
          <p:sp>
            <p:nvSpPr>
              <p:cNvPr id="1051" name="Oval 1050"/>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52" name="TextBox 1051"/>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sp>
          <p:nvSpPr>
            <p:cNvPr id="1024" name="Curved Down Arrow 1023"/>
            <p:cNvSpPr/>
            <p:nvPr/>
          </p:nvSpPr>
          <p:spPr>
            <a:xfrm rot="7927288" flipV="1">
              <a:off x="76212" y="2689588"/>
              <a:ext cx="1396732" cy="201746"/>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025" name="Curved Down Arrow 1024"/>
            <p:cNvSpPr/>
            <p:nvPr/>
          </p:nvSpPr>
          <p:spPr>
            <a:xfrm rot="2829587">
              <a:off x="1714936" y="2428513"/>
              <a:ext cx="1225620" cy="288273"/>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26" name="Group 1025"/>
            <p:cNvGrpSpPr/>
            <p:nvPr/>
          </p:nvGrpSpPr>
          <p:grpSpPr>
            <a:xfrm>
              <a:off x="962479" y="1969451"/>
              <a:ext cx="995787" cy="680386"/>
              <a:chOff x="6392308" y="1908550"/>
              <a:chExt cx="995787" cy="680386"/>
            </a:xfrm>
          </p:grpSpPr>
          <p:sp>
            <p:nvSpPr>
              <p:cNvPr id="1049" name="Can 1048"/>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50" name="TextBox 1049"/>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ABC</a:t>
                </a:r>
                <a:endParaRPr lang="en-GB" sz="100" dirty="0"/>
              </a:p>
            </p:txBody>
          </p:sp>
        </p:grpSp>
        <p:grpSp>
          <p:nvGrpSpPr>
            <p:cNvPr id="1027" name="Group 1026"/>
            <p:cNvGrpSpPr/>
            <p:nvPr/>
          </p:nvGrpSpPr>
          <p:grpSpPr>
            <a:xfrm>
              <a:off x="554416" y="2518414"/>
              <a:ext cx="604832" cy="1155895"/>
              <a:chOff x="6140332" y="2551164"/>
              <a:chExt cx="604832" cy="1155895"/>
            </a:xfrm>
          </p:grpSpPr>
          <p:sp>
            <p:nvSpPr>
              <p:cNvPr id="1047" name="Oval 1046"/>
              <p:cNvSpPr/>
              <p:nvPr/>
            </p:nvSpPr>
            <p:spPr>
              <a:xfrm>
                <a:off x="6148351" y="255964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48" name="TextBox 1047"/>
              <p:cNvSpPr txBox="1"/>
              <p:nvPr/>
            </p:nvSpPr>
            <p:spPr>
              <a:xfrm>
                <a:off x="6140332" y="2551164"/>
                <a:ext cx="604832" cy="1155895"/>
              </a:xfrm>
              <a:prstGeom prst="rect">
                <a:avLst/>
              </a:prstGeom>
              <a:noFill/>
            </p:spPr>
            <p:txBody>
              <a:bodyPr wrap="square" rtlCol="0">
                <a:spAutoFit/>
              </a:bodyPr>
              <a:lstStyle/>
              <a:p>
                <a:r>
                  <a:rPr lang="en-US" sz="100" i="1" dirty="0" smtClean="0"/>
                  <a:t>Vendor ABC ID</a:t>
                </a:r>
                <a:endParaRPr lang="en-GB" sz="100" i="1" dirty="0"/>
              </a:p>
            </p:txBody>
          </p:sp>
        </p:grpSp>
        <p:grpSp>
          <p:nvGrpSpPr>
            <p:cNvPr id="1028" name="Group 1027"/>
            <p:cNvGrpSpPr/>
            <p:nvPr/>
          </p:nvGrpSpPr>
          <p:grpSpPr>
            <a:xfrm>
              <a:off x="2146140" y="2402073"/>
              <a:ext cx="604832" cy="1167415"/>
              <a:chOff x="7958596" y="2603978"/>
              <a:chExt cx="604832" cy="1167415"/>
            </a:xfrm>
          </p:grpSpPr>
          <p:sp>
            <p:nvSpPr>
              <p:cNvPr id="1045" name="Oval 1044"/>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46" name="TextBox 1045"/>
              <p:cNvSpPr txBox="1"/>
              <p:nvPr/>
            </p:nvSpPr>
            <p:spPr>
              <a:xfrm>
                <a:off x="7958596" y="2615498"/>
                <a:ext cx="604832" cy="1155895"/>
              </a:xfrm>
              <a:prstGeom prst="rect">
                <a:avLst/>
              </a:prstGeom>
              <a:noFill/>
            </p:spPr>
            <p:txBody>
              <a:bodyPr wrap="square" rtlCol="0">
                <a:spAutoFit/>
              </a:bodyPr>
              <a:lstStyle/>
              <a:p>
                <a:r>
                  <a:rPr lang="en-US" sz="100" i="1" dirty="0" smtClean="0"/>
                  <a:t>Vendor  ABC ID</a:t>
                </a:r>
                <a:endParaRPr lang="en-GB" sz="100" i="1" dirty="0"/>
              </a:p>
            </p:txBody>
          </p:sp>
        </p:grpSp>
        <p:sp>
          <p:nvSpPr>
            <p:cNvPr id="1029" name="Line Callout 1 (Accent Bar) 1028"/>
            <p:cNvSpPr/>
            <p:nvPr/>
          </p:nvSpPr>
          <p:spPr>
            <a:xfrm>
              <a:off x="6788365" y="5233095"/>
              <a:ext cx="1145678" cy="623423"/>
            </a:xfrm>
            <a:prstGeom prst="accentCallout1">
              <a:avLst>
                <a:gd name="adj1" fmla="val 33689"/>
                <a:gd name="adj2" fmla="val 106655"/>
                <a:gd name="adj3" fmla="val -142822"/>
                <a:gd name="adj4" fmla="val 176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 dirty="0" smtClean="0">
                  <a:solidFill>
                    <a:schemeClr val="tx1"/>
                  </a:solidFill>
                </a:rPr>
                <a:t>Multiple masters, typically by function, division, and acquisition/merger</a:t>
              </a:r>
              <a:endParaRPr lang="en-US" sz="100" dirty="0">
                <a:solidFill>
                  <a:schemeClr val="tx1"/>
                </a:solidFill>
              </a:endParaRPr>
            </a:p>
          </p:txBody>
        </p:sp>
        <p:grpSp>
          <p:nvGrpSpPr>
            <p:cNvPr id="1030" name="Group 1029"/>
            <p:cNvGrpSpPr/>
            <p:nvPr/>
          </p:nvGrpSpPr>
          <p:grpSpPr>
            <a:xfrm>
              <a:off x="1966235" y="1561521"/>
              <a:ext cx="995787" cy="680386"/>
              <a:chOff x="6392308" y="1908550"/>
              <a:chExt cx="995787" cy="680386"/>
            </a:xfrm>
          </p:grpSpPr>
          <p:sp>
            <p:nvSpPr>
              <p:cNvPr id="1043" name="Can 1042"/>
              <p:cNvSpPr/>
              <p:nvPr/>
            </p:nvSpPr>
            <p:spPr>
              <a:xfrm>
                <a:off x="6412487" y="1908550"/>
                <a:ext cx="919292" cy="446165"/>
              </a:xfrm>
              <a:prstGeom prst="can">
                <a:avLst/>
              </a:prstGeom>
              <a:solidFill>
                <a:srgbClr val="B4C9F2"/>
              </a:solidFill>
              <a:ln w="6350">
                <a:solidFill>
                  <a:srgbClr val="A578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44" name="TextBox 1043"/>
              <p:cNvSpPr txBox="1"/>
              <p:nvPr/>
            </p:nvSpPr>
            <p:spPr>
              <a:xfrm>
                <a:off x="6392308" y="1980571"/>
                <a:ext cx="995787" cy="608365"/>
              </a:xfrm>
              <a:prstGeom prst="rect">
                <a:avLst/>
              </a:prstGeom>
              <a:noFill/>
            </p:spPr>
            <p:txBody>
              <a:bodyPr wrap="square" rtlCol="0">
                <a:spAutoFit/>
              </a:bodyPr>
              <a:lstStyle/>
              <a:p>
                <a:pPr algn="ctr"/>
                <a:r>
                  <a:rPr lang="en-US" sz="100" dirty="0" smtClean="0"/>
                  <a:t>Data </a:t>
                </a:r>
              </a:p>
              <a:p>
                <a:pPr algn="ctr"/>
                <a:r>
                  <a:rPr lang="en-US" sz="100" dirty="0" smtClean="0"/>
                  <a:t>Vendor 123</a:t>
                </a:r>
                <a:endParaRPr lang="en-GB" sz="100" dirty="0"/>
              </a:p>
            </p:txBody>
          </p:sp>
        </p:grpSp>
        <p:sp>
          <p:nvSpPr>
            <p:cNvPr id="1031" name="Curved Down Arrow 1030"/>
            <p:cNvSpPr/>
            <p:nvPr/>
          </p:nvSpPr>
          <p:spPr>
            <a:xfrm rot="4260288">
              <a:off x="2363774" y="2428037"/>
              <a:ext cx="1465447" cy="244168"/>
            </a:xfrm>
            <a:prstGeom prst="curvedDownArrow">
              <a:avLst>
                <a:gd name="adj1" fmla="val 25000"/>
                <a:gd name="adj2" fmla="val 49584"/>
                <a:gd name="adj3" fmla="val 25000"/>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32" name="Group 1031"/>
            <p:cNvGrpSpPr/>
            <p:nvPr/>
          </p:nvGrpSpPr>
          <p:grpSpPr>
            <a:xfrm>
              <a:off x="2768729" y="2061386"/>
              <a:ext cx="604832" cy="1167415"/>
              <a:chOff x="7958596" y="2603978"/>
              <a:chExt cx="604832" cy="1167415"/>
            </a:xfrm>
          </p:grpSpPr>
          <p:sp>
            <p:nvSpPr>
              <p:cNvPr id="1041" name="Oval 1040"/>
              <p:cNvSpPr/>
              <p:nvPr/>
            </p:nvSpPr>
            <p:spPr>
              <a:xfrm>
                <a:off x="7958596" y="2603978"/>
                <a:ext cx="560755"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42" name="TextBox 1041"/>
              <p:cNvSpPr txBox="1"/>
              <p:nvPr/>
            </p:nvSpPr>
            <p:spPr>
              <a:xfrm>
                <a:off x="7958596" y="2615498"/>
                <a:ext cx="604832" cy="1155895"/>
              </a:xfrm>
              <a:prstGeom prst="rect">
                <a:avLst/>
              </a:prstGeom>
              <a:noFill/>
            </p:spPr>
            <p:txBody>
              <a:bodyPr wrap="square" rtlCol="0">
                <a:spAutoFit/>
              </a:bodyPr>
              <a:lstStyle/>
              <a:p>
                <a:r>
                  <a:rPr lang="en-US" sz="100" i="1" dirty="0" smtClean="0"/>
                  <a:t>Vendor  123 ID</a:t>
                </a:r>
                <a:endParaRPr lang="en-GB" sz="100" i="1" dirty="0"/>
              </a:p>
            </p:txBody>
          </p:sp>
        </p:grpSp>
        <p:sp>
          <p:nvSpPr>
            <p:cNvPr id="1033" name="Curved Down Arrow 1032"/>
            <p:cNvSpPr/>
            <p:nvPr/>
          </p:nvSpPr>
          <p:spPr>
            <a:xfrm rot="11854687" flipH="1">
              <a:off x="2689525" y="3757349"/>
              <a:ext cx="1282271"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sp>
          <p:nvSpPr>
            <p:cNvPr id="1034" name="Curved Down Arrow 1033"/>
            <p:cNvSpPr/>
            <p:nvPr/>
          </p:nvSpPr>
          <p:spPr>
            <a:xfrm rot="11622416">
              <a:off x="4549771" y="4397411"/>
              <a:ext cx="1235503" cy="233253"/>
            </a:xfrm>
            <a:prstGeom prst="curvedDownArrow">
              <a:avLst/>
            </a:prstGeom>
            <a:solidFill>
              <a:schemeClr val="accent1">
                <a:lumMod val="20000"/>
                <a:lumOff val="80000"/>
              </a:schemeClr>
            </a:solidFill>
            <a:ln w="6350">
              <a:solidFill>
                <a:srgbClr val="CCECFF"/>
              </a:solidFill>
              <a:headEnd type="none" w="med"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solidFill>
                  <a:schemeClr val="tx1"/>
                </a:solidFill>
              </a:endParaRPr>
            </a:p>
          </p:txBody>
        </p:sp>
        <p:grpSp>
          <p:nvGrpSpPr>
            <p:cNvPr id="1035" name="Group 1034"/>
            <p:cNvGrpSpPr/>
            <p:nvPr/>
          </p:nvGrpSpPr>
          <p:grpSpPr>
            <a:xfrm>
              <a:off x="4854764" y="4427536"/>
              <a:ext cx="589328" cy="851712"/>
              <a:chOff x="5501687" y="2605798"/>
              <a:chExt cx="488950" cy="757218"/>
            </a:xfrm>
          </p:grpSpPr>
          <p:sp>
            <p:nvSpPr>
              <p:cNvPr id="1039" name="Oval 1038"/>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40" name="TextBox 1039"/>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nvGrpSpPr>
            <p:cNvPr id="1036" name="Group 1035"/>
            <p:cNvGrpSpPr/>
            <p:nvPr/>
          </p:nvGrpSpPr>
          <p:grpSpPr>
            <a:xfrm>
              <a:off x="3096497" y="3840878"/>
              <a:ext cx="589328" cy="851712"/>
              <a:chOff x="5501687" y="2605798"/>
              <a:chExt cx="488950" cy="757218"/>
            </a:xfrm>
          </p:grpSpPr>
          <p:sp>
            <p:nvSpPr>
              <p:cNvPr id="1037" name="Oval 1036"/>
              <p:cNvSpPr/>
              <p:nvPr/>
            </p:nvSpPr>
            <p:spPr>
              <a:xfrm>
                <a:off x="5530850" y="2611515"/>
                <a:ext cx="430624" cy="216140"/>
              </a:xfrm>
              <a:prstGeom prst="ellipse">
                <a:avLst/>
              </a:prstGeom>
              <a:solidFill>
                <a:srgbClr val="BEFEFE"/>
              </a:solidFill>
              <a:ln w="6350">
                <a:solidFill>
                  <a:srgbClr val="BDF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sp>
            <p:nvSpPr>
              <p:cNvPr id="1038" name="TextBox 1037"/>
              <p:cNvSpPr txBox="1"/>
              <p:nvPr/>
            </p:nvSpPr>
            <p:spPr>
              <a:xfrm>
                <a:off x="5501687" y="2605798"/>
                <a:ext cx="488950" cy="757218"/>
              </a:xfrm>
              <a:prstGeom prst="rect">
                <a:avLst/>
              </a:prstGeom>
              <a:noFill/>
            </p:spPr>
            <p:txBody>
              <a:bodyPr wrap="square" rtlCol="0">
                <a:spAutoFit/>
              </a:bodyPr>
              <a:lstStyle/>
              <a:p>
                <a:r>
                  <a:rPr lang="en-US" sz="100" i="1" dirty="0" smtClean="0"/>
                  <a:t>CCP Code</a:t>
                </a:r>
                <a:endParaRPr lang="en-GB" sz="100" i="1" dirty="0"/>
              </a:p>
            </p:txBody>
          </p:sp>
        </p:grpSp>
      </p:grpSp>
      <p:sp>
        <p:nvSpPr>
          <p:cNvPr id="1136" name="TextBox 1135"/>
          <p:cNvSpPr txBox="1"/>
          <p:nvPr/>
        </p:nvSpPr>
        <p:spPr>
          <a:xfrm>
            <a:off x="5105400" y="1752600"/>
            <a:ext cx="3733800" cy="5047536"/>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Multiple contexts; some ID’s infer more (i.e. ‘tickers’ typically specific to one exchange, national ID to one market, international ID’s non-specific)</a:t>
            </a:r>
          </a:p>
          <a:p>
            <a:pPr marL="628650" lvl="1" indent="-171450">
              <a:buFont typeface="Arial" panose="020B0604020202020204" pitchFamily="34" charset="0"/>
              <a:buChar char="•"/>
            </a:pPr>
            <a:r>
              <a:rPr lang="en-US" sz="1400" dirty="0" smtClean="0"/>
              <a:t>Specific inferred data drives different processes and </a:t>
            </a:r>
            <a:r>
              <a:rPr lang="en-US" sz="1400" dirty="0" smtClean="0"/>
              <a:t>routing</a:t>
            </a:r>
          </a:p>
          <a:p>
            <a:pPr marL="628650" lvl="1" indent="-171450">
              <a:buFont typeface="Arial" panose="020B0604020202020204" pitchFamily="34" charset="0"/>
              <a:buChar char="•"/>
            </a:pPr>
            <a:endParaRPr lang="en-US" sz="1400" dirty="0" smtClean="0"/>
          </a:p>
          <a:p>
            <a:pPr marL="171450" indent="-171450">
              <a:buFont typeface="Arial" panose="020B0604020202020204" pitchFamily="34" charset="0"/>
              <a:buChar char="•"/>
            </a:pPr>
            <a:r>
              <a:rPr lang="en-US" sz="1400" dirty="0"/>
              <a:t>Multiple markets, all with different national standards (both by venue and jurisdiction</a:t>
            </a:r>
            <a:r>
              <a:rPr lang="en-US" sz="1400" dirty="0" smtClean="0"/>
              <a:t>)</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Embedded codes in different legacy systems (i.e. Trading systems built around specific ‘tickers’)</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smtClean="0"/>
              <a:t>Akin to trying to solve multiple electrical plug standards by converting to single plug standard;</a:t>
            </a:r>
          </a:p>
          <a:p>
            <a:pPr marL="628650" lvl="1" indent="-171450">
              <a:buFont typeface="Arial" panose="020B0604020202020204" pitchFamily="34" charset="0"/>
              <a:buChar char="•"/>
            </a:pPr>
            <a:r>
              <a:rPr lang="en-US" sz="1400" dirty="0" smtClean="0"/>
              <a:t>Good, </a:t>
            </a:r>
            <a:r>
              <a:rPr lang="en-US" sz="1400" b="1" i="1" dirty="0" smtClean="0">
                <a:solidFill>
                  <a:srgbClr val="FF0000"/>
                </a:solidFill>
              </a:rPr>
              <a:t>in theory</a:t>
            </a:r>
            <a:r>
              <a:rPr lang="en-US" sz="1400" dirty="0" smtClean="0"/>
              <a:t>, but practical implications:</a:t>
            </a:r>
          </a:p>
          <a:p>
            <a:pPr marL="1085850" lvl="2" indent="-171450">
              <a:buFont typeface="Arial" panose="020B0604020202020204" pitchFamily="34" charset="0"/>
              <a:buChar char="•"/>
            </a:pPr>
            <a:r>
              <a:rPr lang="en-US" sz="1400" dirty="0" smtClean="0"/>
              <a:t>Embedded manufacturer and consumer base (legacy)</a:t>
            </a:r>
          </a:p>
          <a:p>
            <a:pPr marL="1085850" lvl="2" indent="-171450">
              <a:buFont typeface="Arial" panose="020B0604020202020204" pitchFamily="34" charset="0"/>
              <a:buChar char="•"/>
            </a:pPr>
            <a:r>
              <a:rPr lang="en-US" sz="1400" dirty="0" smtClean="0"/>
              <a:t>Significant ‘conversion cost’</a:t>
            </a:r>
          </a:p>
          <a:p>
            <a:pPr marL="1085850" lvl="2" indent="-171450">
              <a:buFont typeface="Arial" panose="020B0604020202020204" pitchFamily="34" charset="0"/>
              <a:buChar char="•"/>
            </a:pPr>
            <a:r>
              <a:rPr lang="en-US" sz="1400" dirty="0" smtClean="0"/>
              <a:t>Politics – which one ‘wins’?</a:t>
            </a:r>
          </a:p>
        </p:txBody>
      </p:sp>
      <p:sp>
        <p:nvSpPr>
          <p:cNvPr id="1137" name="Title 1"/>
          <p:cNvSpPr txBox="1">
            <a:spLocks/>
          </p:cNvSpPr>
          <p:nvPr/>
        </p:nvSpPr>
        <p:spPr>
          <a:xfrm>
            <a:off x="342842" y="152400"/>
            <a:ext cx="6107478" cy="7407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i="1" dirty="0" smtClean="0"/>
              <a:t>simple answer….</a:t>
            </a:r>
            <a:endParaRPr lang="en-US" sz="2400" i="1" dirty="0"/>
          </a:p>
        </p:txBody>
      </p:sp>
    </p:spTree>
    <p:extLst>
      <p:ext uri="{BB962C8B-B14F-4D97-AF65-F5344CB8AC3E}">
        <p14:creationId xmlns:p14="http://schemas.microsoft.com/office/powerpoint/2010/main" val="2497733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the problem statement….</a:t>
            </a:r>
            <a:endParaRPr lang="en-US" dirty="0"/>
          </a:p>
        </p:txBody>
      </p:sp>
      <p:sp>
        <p:nvSpPr>
          <p:cNvPr id="3" name="Content Placeholder 2"/>
          <p:cNvSpPr>
            <a:spLocks noGrp="1"/>
          </p:cNvSpPr>
          <p:nvPr>
            <p:ph idx="1"/>
          </p:nvPr>
        </p:nvSpPr>
        <p:spPr>
          <a:xfrm>
            <a:off x="304800" y="1295400"/>
            <a:ext cx="8686800" cy="5334000"/>
          </a:xfrm>
        </p:spPr>
        <p:txBody>
          <a:bodyPr>
            <a:normAutofit fontScale="55000" lnSpcReduction="20000"/>
          </a:bodyPr>
          <a:lstStyle/>
          <a:p>
            <a:pPr marL="0" indent="0">
              <a:buNone/>
            </a:pPr>
            <a:r>
              <a:rPr lang="en-US" dirty="0" smtClean="0"/>
              <a:t>How to define something ‘</a:t>
            </a:r>
            <a:r>
              <a:rPr lang="en-US" dirty="0" smtClean="0">
                <a:solidFill>
                  <a:srgbClr val="FF0000"/>
                </a:solidFill>
              </a:rPr>
              <a:t>atomically</a:t>
            </a:r>
            <a:r>
              <a:rPr lang="en-US" dirty="0" smtClean="0"/>
              <a:t>’ </a:t>
            </a:r>
            <a:r>
              <a:rPr lang="en-US" b="1" i="1" dirty="0" smtClean="0"/>
              <a:t>as well as</a:t>
            </a:r>
            <a:r>
              <a:rPr lang="en-US" dirty="0" smtClean="0"/>
              <a:t> in </a:t>
            </a:r>
            <a:r>
              <a:rPr lang="en-US" dirty="0" smtClean="0">
                <a:solidFill>
                  <a:srgbClr val="7030A0"/>
                </a:solidFill>
              </a:rPr>
              <a:t>various contexts</a:t>
            </a:r>
            <a:r>
              <a:rPr lang="en-US" dirty="0" smtClean="0"/>
              <a:t>, yet maintain </a:t>
            </a:r>
            <a:r>
              <a:rPr lang="en-US" b="1" i="1" dirty="0" smtClean="0">
                <a:solidFill>
                  <a:srgbClr val="00B050"/>
                </a:solidFill>
              </a:rPr>
              <a:t>provenance, integrity, accuracy and quality</a:t>
            </a:r>
            <a:r>
              <a:rPr lang="en-US" dirty="0" smtClean="0"/>
              <a:t>?</a:t>
            </a:r>
          </a:p>
          <a:p>
            <a:pPr marL="0" indent="0">
              <a:buNone/>
            </a:pPr>
            <a:endParaRPr lang="en-US" dirty="0" smtClean="0"/>
          </a:p>
          <a:p>
            <a:pPr lvl="1"/>
            <a:r>
              <a:rPr lang="en-US" dirty="0" smtClean="0"/>
              <a:t>Water  </a:t>
            </a:r>
          </a:p>
          <a:p>
            <a:pPr lvl="2"/>
            <a:r>
              <a:rPr lang="en-US" dirty="0" smtClean="0"/>
              <a:t>Easy to represent chemically as H</a:t>
            </a:r>
            <a:r>
              <a:rPr lang="en-US" baseline="-25000" dirty="0" smtClean="0"/>
              <a:t>2</a:t>
            </a:r>
            <a:r>
              <a:rPr lang="en-US" dirty="0" smtClean="0"/>
              <a:t>O as atomic ‘concept’</a:t>
            </a:r>
          </a:p>
          <a:p>
            <a:pPr lvl="2"/>
            <a:r>
              <a:rPr lang="en-US" dirty="0" smtClean="0"/>
              <a:t>But H</a:t>
            </a:r>
            <a:r>
              <a:rPr lang="en-US" baseline="-25000" dirty="0" smtClean="0"/>
              <a:t>2</a:t>
            </a:r>
            <a:r>
              <a:rPr lang="en-US" dirty="0" smtClean="0"/>
              <a:t>O doesn’t indicate if it exists as ice, water vapor or liquid (</a:t>
            </a:r>
            <a:r>
              <a:rPr lang="en-US" dirty="0" smtClean="0">
                <a:solidFill>
                  <a:srgbClr val="7030A0"/>
                </a:solidFill>
              </a:rPr>
              <a:t>context/state</a:t>
            </a:r>
            <a:r>
              <a:rPr lang="en-US" dirty="0" smtClean="0"/>
              <a:t>). Also sub-varieties; i.e. snow, slush, </a:t>
            </a:r>
            <a:r>
              <a:rPr lang="en-US" dirty="0" err="1" smtClean="0"/>
              <a:t>etc</a:t>
            </a:r>
            <a:endParaRPr lang="en-US" dirty="0"/>
          </a:p>
          <a:p>
            <a:pPr lvl="3"/>
            <a:r>
              <a:rPr lang="en-US" dirty="0" smtClean="0"/>
              <a:t>Also: “aqua” </a:t>
            </a:r>
            <a:r>
              <a:rPr lang="en-US" dirty="0"/>
              <a:t>vs </a:t>
            </a:r>
            <a:r>
              <a:rPr lang="en-US" dirty="0" smtClean="0"/>
              <a:t>“water” (language translation)</a:t>
            </a:r>
          </a:p>
          <a:p>
            <a:pPr lvl="3"/>
            <a:r>
              <a:rPr lang="en-US" dirty="0" smtClean="0"/>
              <a:t>Also: </a:t>
            </a:r>
            <a:r>
              <a:rPr lang="en-US" dirty="0"/>
              <a:t>‘Eskimo’ </a:t>
            </a:r>
            <a:r>
              <a:rPr lang="en-US" dirty="0" smtClean="0"/>
              <a:t>Inuktitut (single language nuances); multiple </a:t>
            </a:r>
            <a:r>
              <a:rPr lang="en-US" dirty="0"/>
              <a:t>words for ice and snow in different </a:t>
            </a:r>
            <a:r>
              <a:rPr lang="en-US" dirty="0" smtClean="0"/>
              <a:t>contexts</a:t>
            </a:r>
          </a:p>
          <a:p>
            <a:pPr lvl="1"/>
            <a:r>
              <a:rPr lang="en-US" dirty="0" smtClean="0"/>
              <a:t>Biological </a:t>
            </a:r>
            <a:r>
              <a:rPr lang="en-US" dirty="0"/>
              <a:t>taxonomy versus language use;</a:t>
            </a:r>
          </a:p>
          <a:p>
            <a:pPr lvl="2"/>
            <a:r>
              <a:rPr lang="en-US" dirty="0"/>
              <a:t>‘Cow’ is a cow.  So is a ‘calf.’ Bull, Heifer, Steer.  </a:t>
            </a:r>
            <a:endParaRPr lang="en-US" dirty="0" smtClean="0"/>
          </a:p>
          <a:p>
            <a:pPr lvl="2"/>
            <a:r>
              <a:rPr lang="en-US" dirty="0" smtClean="0"/>
              <a:t>Proper </a:t>
            </a:r>
            <a:r>
              <a:rPr lang="en-US" dirty="0"/>
              <a:t>term is ‘Cattle’ or ‘bovine’ but many use the terms </a:t>
            </a:r>
            <a:r>
              <a:rPr lang="en-US" dirty="0" smtClean="0"/>
              <a:t>(cow, </a:t>
            </a:r>
            <a:r>
              <a:rPr lang="en-US" dirty="0" err="1" smtClean="0"/>
              <a:t>etc</a:t>
            </a:r>
            <a:r>
              <a:rPr lang="en-US" dirty="0" smtClean="0"/>
              <a:t>) interchangeably </a:t>
            </a:r>
            <a:r>
              <a:rPr lang="en-US" b="1" i="1" dirty="0"/>
              <a:t>unless the </a:t>
            </a:r>
            <a:r>
              <a:rPr lang="en-US" b="1" i="1" dirty="0">
                <a:solidFill>
                  <a:srgbClr val="00B050"/>
                </a:solidFill>
              </a:rPr>
              <a:t>nuance</a:t>
            </a:r>
            <a:r>
              <a:rPr lang="en-US" b="1" i="1" dirty="0"/>
              <a:t> matters to </a:t>
            </a:r>
            <a:r>
              <a:rPr lang="en-US" b="1" i="1" dirty="0" smtClean="0"/>
              <a:t>them </a:t>
            </a:r>
          </a:p>
          <a:p>
            <a:pPr lvl="1"/>
            <a:r>
              <a:rPr lang="en-US" dirty="0" smtClean="0"/>
              <a:t>Each </a:t>
            </a:r>
            <a:r>
              <a:rPr lang="en-US" dirty="0" smtClean="0"/>
              <a:t>instance </a:t>
            </a:r>
            <a:r>
              <a:rPr lang="en-US" dirty="0" smtClean="0"/>
              <a:t>may be ‘fungible</a:t>
            </a:r>
            <a:r>
              <a:rPr lang="en-US" dirty="0" smtClean="0"/>
              <a:t>’ with the other – via </a:t>
            </a:r>
            <a:r>
              <a:rPr lang="en-US" dirty="0" smtClean="0">
                <a:solidFill>
                  <a:srgbClr val="00B050"/>
                </a:solidFill>
              </a:rPr>
              <a:t>transformation</a:t>
            </a:r>
            <a:r>
              <a:rPr lang="en-US" dirty="0" smtClean="0"/>
              <a:t> </a:t>
            </a:r>
            <a:r>
              <a:rPr lang="en-US" sz="2000" b="1" i="1" dirty="0" smtClean="0">
                <a:solidFill>
                  <a:srgbClr val="7030A0"/>
                </a:solidFill>
              </a:rPr>
              <a:t>(and depending on context) </a:t>
            </a:r>
            <a:r>
              <a:rPr lang="en-US" dirty="0" smtClean="0"/>
              <a:t>but </a:t>
            </a:r>
            <a:r>
              <a:rPr lang="en-US" dirty="0" smtClean="0"/>
              <a:t>how do you model that in a representative data model?</a:t>
            </a:r>
          </a:p>
          <a:p>
            <a:pPr lvl="2"/>
            <a:r>
              <a:rPr lang="en-US" i="1" dirty="0" smtClean="0"/>
              <a:t>This is a basic </a:t>
            </a:r>
            <a:r>
              <a:rPr lang="en-US" i="1" dirty="0" smtClean="0">
                <a:solidFill>
                  <a:schemeClr val="tx2">
                    <a:lumMod val="60000"/>
                    <a:lumOff val="40000"/>
                  </a:schemeClr>
                </a:solidFill>
              </a:rPr>
              <a:t>problem with most traditional data approaches</a:t>
            </a:r>
            <a:r>
              <a:rPr lang="en-US" dirty="0" smtClean="0">
                <a:solidFill>
                  <a:schemeClr val="tx2">
                    <a:lumMod val="60000"/>
                    <a:lumOff val="40000"/>
                  </a:schemeClr>
                </a:solidFill>
              </a:rPr>
              <a:t> </a:t>
            </a:r>
            <a:r>
              <a:rPr lang="en-US" i="1" dirty="0" smtClean="0"/>
              <a:t>(not just) in </a:t>
            </a:r>
            <a:r>
              <a:rPr lang="en-US" i="1" dirty="0" smtClean="0"/>
              <a:t>financial services</a:t>
            </a:r>
          </a:p>
          <a:p>
            <a:pPr lvl="3"/>
            <a:r>
              <a:rPr lang="en-US" dirty="0" smtClean="0"/>
              <a:t>No fault, but </a:t>
            </a:r>
            <a:r>
              <a:rPr lang="en-US" b="1" i="1" dirty="0" smtClean="0"/>
              <a:t>traditional</a:t>
            </a:r>
            <a:r>
              <a:rPr lang="en-US" dirty="0" smtClean="0"/>
              <a:t> approaches have taken a ‘</a:t>
            </a:r>
            <a:r>
              <a:rPr lang="en-US" b="1" i="1" dirty="0" smtClean="0"/>
              <a:t>human language understanding</a:t>
            </a:r>
            <a:r>
              <a:rPr lang="en-US" dirty="0" smtClean="0"/>
              <a:t>’ approach</a:t>
            </a:r>
          </a:p>
          <a:p>
            <a:pPr lvl="3"/>
            <a:r>
              <a:rPr lang="en-US" dirty="0" smtClean="0"/>
              <a:t>Historically due to mix </a:t>
            </a:r>
            <a:r>
              <a:rPr lang="en-US" dirty="0" smtClean="0"/>
              <a:t>of technology limitations and lack of understand about data</a:t>
            </a:r>
          </a:p>
          <a:p>
            <a:pPr lvl="2"/>
            <a:r>
              <a:rPr lang="en-US" dirty="0" smtClean="0"/>
              <a:t>Rise </a:t>
            </a:r>
            <a:r>
              <a:rPr lang="en-US" dirty="0"/>
              <a:t>of ontology (the science) and metadata (the tool for implementation</a:t>
            </a:r>
            <a:r>
              <a:rPr lang="en-US" dirty="0" smtClean="0"/>
              <a:t>) as a </a:t>
            </a:r>
            <a:r>
              <a:rPr lang="en-US" i="1" dirty="0" smtClean="0">
                <a:solidFill>
                  <a:srgbClr val="FF0000"/>
                </a:solidFill>
              </a:rPr>
              <a:t>new solution</a:t>
            </a:r>
          </a:p>
          <a:p>
            <a:pPr lvl="2"/>
            <a:endParaRPr lang="en-US" dirty="0" smtClean="0"/>
          </a:p>
          <a:p>
            <a:pPr lvl="1"/>
            <a:r>
              <a:rPr lang="en-US" dirty="0" smtClean="0"/>
              <a:t>Instrument identification is a specific example where these issues present themselves in financial services</a:t>
            </a:r>
          </a:p>
          <a:p>
            <a:pPr lvl="2"/>
            <a:r>
              <a:rPr lang="en-US" dirty="0" smtClean="0"/>
              <a:t>Concept of equity share for Firm XYZ</a:t>
            </a:r>
          </a:p>
          <a:p>
            <a:pPr lvl="2"/>
            <a:r>
              <a:rPr lang="en-US" dirty="0" smtClean="0"/>
              <a:t>Exists in many ‘forms’ (contexts)</a:t>
            </a:r>
          </a:p>
          <a:p>
            <a:pPr lvl="2"/>
            <a:r>
              <a:rPr lang="en-US" dirty="0" smtClean="0"/>
              <a:t>Change of one ID can force a </a:t>
            </a:r>
            <a:r>
              <a:rPr lang="en-US" dirty="0" smtClean="0">
                <a:solidFill>
                  <a:srgbClr val="C00000"/>
                </a:solidFill>
              </a:rPr>
              <a:t>cascading effect </a:t>
            </a:r>
            <a:r>
              <a:rPr lang="en-US" dirty="0" smtClean="0"/>
              <a:t>especially</a:t>
            </a:r>
            <a:r>
              <a:rPr lang="en-US" dirty="0" smtClean="0">
                <a:solidFill>
                  <a:srgbClr val="C00000"/>
                </a:solidFill>
              </a:rPr>
              <a:t> </a:t>
            </a:r>
            <a:r>
              <a:rPr lang="en-US" dirty="0" smtClean="0"/>
              <a:t>where ‘intelligence’ is embedded, threatening data quality</a:t>
            </a:r>
          </a:p>
        </p:txBody>
      </p:sp>
    </p:spTree>
    <p:extLst>
      <p:ext uri="{BB962C8B-B14F-4D97-AF65-F5344CB8AC3E}">
        <p14:creationId xmlns:p14="http://schemas.microsoft.com/office/powerpoint/2010/main" val="322660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172200" y="3042501"/>
            <a:ext cx="1524000" cy="1415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5" name="Picture 11" descr="C:\Users\rrobinson57\AppData\Local\Microsoft\Windows\Temporary Internet Files\Content.IE5\AEMTLSED\c31737db-b9b3-49fa-a60a-41ceb8647f53_1.7c91f3db9dcd45120bd0ace5cb9455a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981" y="2862128"/>
            <a:ext cx="1895744" cy="189574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457200" y="274638"/>
            <a:ext cx="8229600" cy="1143000"/>
          </a:xfrm>
        </p:spPr>
        <p:txBody>
          <a:bodyPr>
            <a:noAutofit/>
          </a:bodyPr>
          <a:lstStyle/>
          <a:p>
            <a:r>
              <a:rPr lang="en-US" dirty="0" smtClean="0"/>
              <a:t>Use a framework</a:t>
            </a:r>
            <a:endParaRPr lang="en-US" dirty="0"/>
          </a:p>
        </p:txBody>
      </p:sp>
      <p:pic>
        <p:nvPicPr>
          <p:cNvPr id="1027" name="Picture 3" descr="C:\Users\rrobinson57\AppData\Local\Microsoft\Windows\Temporary Internet Files\Content.IE5\D6K0RDEA\1392797702395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1" y="3042501"/>
            <a:ext cx="855726" cy="12907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rrobinson57\AppData\Local\Microsoft\Windows\Temporary Internet Files\Content.IE5\UDK54NMW\EEfj8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263" y="4933950"/>
            <a:ext cx="1604137" cy="120310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rrobinson57\AppData\Local\Microsoft\Windows\Temporary Internet Files\Content.IE5\T8ELQING\dialug_concept_wall_outlet_with_integrated_timer_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3116" y="4648200"/>
            <a:ext cx="1265436" cy="122325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3068" y="1925374"/>
            <a:ext cx="838200" cy="899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descr="C:\Users\rrobinson57\AppData\Local\Microsoft\Windows\Temporary Internet Files\Content.IE5\XMFMNZ9A\stock-vector-vector-uk-british-socket-and-plug-icon-three-pin-socket-isolated-illustration-402752329[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3116" y="1593471"/>
            <a:ext cx="1497100" cy="1563638"/>
          </a:xfrm>
          <a:prstGeom prst="rect">
            <a:avLst/>
          </a:prstGeom>
          <a:noFill/>
          <a:extLst>
            <a:ext uri="{909E8E84-426E-40DD-AFC4-6F175D3DCCD1}">
              <a14:hiddenFill xmlns:a14="http://schemas.microsoft.com/office/drawing/2010/main">
                <a:solidFill>
                  <a:srgbClr val="FFFFFF"/>
                </a:solidFill>
              </a14:hiddenFill>
            </a:ext>
          </a:extLst>
        </p:spPr>
      </p:pic>
      <p:sp>
        <p:nvSpPr>
          <p:cNvPr id="5" name="Curved Down Arrow 4"/>
          <p:cNvSpPr/>
          <p:nvPr/>
        </p:nvSpPr>
        <p:spPr>
          <a:xfrm>
            <a:off x="1343068" y="2874304"/>
            <a:ext cx="2638598" cy="99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533400" y="1143000"/>
            <a:ext cx="8077200" cy="369332"/>
          </a:xfrm>
          <a:prstGeom prst="rect">
            <a:avLst/>
          </a:prstGeom>
          <a:noFill/>
        </p:spPr>
        <p:txBody>
          <a:bodyPr wrap="square" rtlCol="0">
            <a:spAutoFit/>
          </a:bodyPr>
          <a:lstStyle/>
          <a:p>
            <a:r>
              <a:rPr lang="en-US" i="1" dirty="0" smtClean="0"/>
              <a:t>A </a:t>
            </a:r>
            <a:r>
              <a:rPr lang="en-US" b="1" i="1" dirty="0" smtClean="0">
                <a:solidFill>
                  <a:srgbClr val="00B050"/>
                </a:solidFill>
              </a:rPr>
              <a:t>metadata</a:t>
            </a:r>
            <a:r>
              <a:rPr lang="en-US" i="1" dirty="0" smtClean="0">
                <a:solidFill>
                  <a:srgbClr val="00B050"/>
                </a:solidFill>
              </a:rPr>
              <a:t> </a:t>
            </a:r>
            <a:r>
              <a:rPr lang="en-US" i="1" dirty="0" smtClean="0"/>
              <a:t>framework can act as an adapter, and is </a:t>
            </a:r>
            <a:r>
              <a:rPr lang="en-US" b="1" i="1" dirty="0" smtClean="0">
                <a:solidFill>
                  <a:srgbClr val="FF0000"/>
                </a:solidFill>
              </a:rPr>
              <a:t>extensible</a:t>
            </a:r>
            <a:r>
              <a:rPr lang="en-US" i="1" dirty="0" smtClean="0"/>
              <a:t> for new innovations</a:t>
            </a:r>
            <a:endParaRPr lang="en-GB" i="1" dirty="0"/>
          </a:p>
        </p:txBody>
      </p:sp>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81890" y="3995406"/>
            <a:ext cx="92392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Curved Down Arrow 15"/>
          <p:cNvSpPr/>
          <p:nvPr/>
        </p:nvSpPr>
        <p:spPr>
          <a:xfrm flipH="1" flipV="1">
            <a:off x="1219200" y="3962400"/>
            <a:ext cx="2623515" cy="99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2286000" y="4114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9" name="Picture 15" descr="C:\Users\rrobinson57\AppData\Local\Microsoft\Windows\Temporary Internet Files\Content.IE5\1J2PBVTU\large-USB-Symbol-Glassy-166.6-4218[1].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27370" y="3582236"/>
            <a:ext cx="750999" cy="750999"/>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a:endCxn id="1039" idx="1"/>
          </p:cNvCxnSpPr>
          <p:nvPr/>
        </p:nvCxnSpPr>
        <p:spPr>
          <a:xfrm flipV="1">
            <a:off x="2667000" y="3957736"/>
            <a:ext cx="1260370" cy="347564"/>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30216" y="1593471"/>
            <a:ext cx="0" cy="4959729"/>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638800" y="2118777"/>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NYSE ticker</a:t>
            </a:r>
            <a:endParaRPr lang="en-US" sz="1200" dirty="0"/>
          </a:p>
        </p:txBody>
      </p:sp>
      <p:sp>
        <p:nvSpPr>
          <p:cNvPr id="29" name="Oval 28"/>
          <p:cNvSpPr/>
          <p:nvPr/>
        </p:nvSpPr>
        <p:spPr>
          <a:xfrm>
            <a:off x="5105400" y="4501359"/>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ISIN</a:t>
            </a:r>
            <a:endParaRPr lang="en-US" sz="1200" dirty="0"/>
          </a:p>
        </p:txBody>
      </p:sp>
      <p:sp>
        <p:nvSpPr>
          <p:cNvPr id="30" name="Oval 29"/>
          <p:cNvSpPr/>
          <p:nvPr/>
        </p:nvSpPr>
        <p:spPr>
          <a:xfrm>
            <a:off x="4837521" y="2856578"/>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SEDOL</a:t>
            </a:r>
            <a:endParaRPr lang="en-US" sz="1200" dirty="0"/>
          </a:p>
        </p:txBody>
      </p:sp>
      <p:sp>
        <p:nvSpPr>
          <p:cNvPr id="32" name="Oval 31"/>
          <p:cNvSpPr/>
          <p:nvPr/>
        </p:nvSpPr>
        <p:spPr>
          <a:xfrm>
            <a:off x="7848600" y="2856578"/>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NASDAQ ticker</a:t>
            </a:r>
            <a:endParaRPr lang="en-US" sz="1200" dirty="0"/>
          </a:p>
        </p:txBody>
      </p:sp>
      <p:sp>
        <p:nvSpPr>
          <p:cNvPr id="33" name="Oval 32"/>
          <p:cNvSpPr/>
          <p:nvPr/>
        </p:nvSpPr>
        <p:spPr>
          <a:xfrm>
            <a:off x="7848600" y="3701222"/>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Internal ID 2</a:t>
            </a:r>
            <a:endParaRPr lang="en-US" sz="1200" dirty="0"/>
          </a:p>
        </p:txBody>
      </p:sp>
      <p:sp>
        <p:nvSpPr>
          <p:cNvPr id="34" name="Oval 33"/>
          <p:cNvSpPr/>
          <p:nvPr/>
        </p:nvSpPr>
        <p:spPr>
          <a:xfrm>
            <a:off x="4803742" y="3738893"/>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CUSIP</a:t>
            </a:r>
            <a:endParaRPr lang="en-US" sz="1200" dirty="0"/>
          </a:p>
        </p:txBody>
      </p:sp>
      <p:sp>
        <p:nvSpPr>
          <p:cNvPr id="35" name="Oval 34"/>
          <p:cNvSpPr/>
          <p:nvPr/>
        </p:nvSpPr>
        <p:spPr>
          <a:xfrm>
            <a:off x="6324600" y="5003314"/>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OCC code</a:t>
            </a:r>
            <a:endParaRPr lang="en-US" sz="1200" dirty="0"/>
          </a:p>
        </p:txBody>
      </p:sp>
      <p:sp>
        <p:nvSpPr>
          <p:cNvPr id="36" name="Oval 35"/>
          <p:cNvSpPr/>
          <p:nvPr/>
        </p:nvSpPr>
        <p:spPr>
          <a:xfrm>
            <a:off x="7539872" y="4527973"/>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Internal ID 1</a:t>
            </a:r>
            <a:endParaRPr lang="en-US" sz="1200" dirty="0"/>
          </a:p>
        </p:txBody>
      </p:sp>
      <p:sp>
        <p:nvSpPr>
          <p:cNvPr id="37" name="Oval 36"/>
          <p:cNvSpPr/>
          <p:nvPr/>
        </p:nvSpPr>
        <p:spPr>
          <a:xfrm>
            <a:off x="7239000" y="1849174"/>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8" name="Oval 37"/>
          <p:cNvSpPr/>
          <p:nvPr/>
        </p:nvSpPr>
        <p:spPr>
          <a:xfrm>
            <a:off x="7162800" y="1925374"/>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9" name="Oval 38"/>
          <p:cNvSpPr/>
          <p:nvPr/>
        </p:nvSpPr>
        <p:spPr>
          <a:xfrm>
            <a:off x="7086600" y="2012410"/>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 name="Oval 30"/>
          <p:cNvSpPr/>
          <p:nvPr/>
        </p:nvSpPr>
        <p:spPr>
          <a:xfrm>
            <a:off x="7006472" y="2118777"/>
            <a:ext cx="1066800" cy="513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Vendor ABC  ID</a:t>
            </a:r>
            <a:endParaRPr lang="en-US" sz="1200" dirty="0"/>
          </a:p>
        </p:txBody>
      </p:sp>
      <p:sp>
        <p:nvSpPr>
          <p:cNvPr id="12" name="Rounded Rectangle 11"/>
          <p:cNvSpPr/>
          <p:nvPr/>
        </p:nvSpPr>
        <p:spPr>
          <a:xfrm>
            <a:off x="6539059" y="3157109"/>
            <a:ext cx="852341" cy="271891"/>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539059" y="3602947"/>
            <a:ext cx="852341" cy="271891"/>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6539059" y="4016826"/>
            <a:ext cx="852341" cy="27189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1" idx="4"/>
            <a:endCxn id="12" idx="0"/>
          </p:cNvCxnSpPr>
          <p:nvPr/>
        </p:nvCxnSpPr>
        <p:spPr>
          <a:xfrm>
            <a:off x="6172200" y="2631803"/>
            <a:ext cx="793030" cy="525306"/>
          </a:xfrm>
          <a:prstGeom prst="line">
            <a:avLst/>
          </a:prstGeom>
          <a:ln w="158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1" idx="4"/>
            <a:endCxn id="12" idx="0"/>
          </p:cNvCxnSpPr>
          <p:nvPr/>
        </p:nvCxnSpPr>
        <p:spPr>
          <a:xfrm flipH="1">
            <a:off x="6965230" y="2631803"/>
            <a:ext cx="574642" cy="525306"/>
          </a:xfrm>
          <a:prstGeom prst="line">
            <a:avLst/>
          </a:prstGeom>
          <a:ln w="158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31" idx="5"/>
            <a:endCxn id="41" idx="3"/>
          </p:cNvCxnSpPr>
          <p:nvPr/>
        </p:nvCxnSpPr>
        <p:spPr>
          <a:xfrm flipH="1">
            <a:off x="7391400" y="2556672"/>
            <a:ext cx="525643" cy="118222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32" idx="2"/>
          </p:cNvCxnSpPr>
          <p:nvPr/>
        </p:nvCxnSpPr>
        <p:spPr>
          <a:xfrm flipH="1">
            <a:off x="7620000" y="3113091"/>
            <a:ext cx="228600" cy="179963"/>
          </a:xfrm>
          <a:prstGeom prst="line">
            <a:avLst/>
          </a:prstGeom>
          <a:ln w="158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30" idx="4"/>
            <a:endCxn id="41" idx="1"/>
          </p:cNvCxnSpPr>
          <p:nvPr/>
        </p:nvCxnSpPr>
        <p:spPr>
          <a:xfrm>
            <a:off x="5370921" y="3369604"/>
            <a:ext cx="1168138" cy="369289"/>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4" idx="6"/>
            <a:endCxn id="12" idx="1"/>
          </p:cNvCxnSpPr>
          <p:nvPr/>
        </p:nvCxnSpPr>
        <p:spPr>
          <a:xfrm flipV="1">
            <a:off x="5870542" y="3293055"/>
            <a:ext cx="668517" cy="702351"/>
          </a:xfrm>
          <a:prstGeom prst="line">
            <a:avLst/>
          </a:prstGeom>
          <a:ln w="158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9" idx="6"/>
            <a:endCxn id="42" idx="2"/>
          </p:cNvCxnSpPr>
          <p:nvPr/>
        </p:nvCxnSpPr>
        <p:spPr>
          <a:xfrm flipV="1">
            <a:off x="6172200" y="4288717"/>
            <a:ext cx="793030" cy="469155"/>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6" idx="0"/>
            <a:endCxn id="42" idx="2"/>
          </p:cNvCxnSpPr>
          <p:nvPr/>
        </p:nvCxnSpPr>
        <p:spPr>
          <a:xfrm flipH="1" flipV="1">
            <a:off x="6965230" y="4288717"/>
            <a:ext cx="1108042" cy="239256"/>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3" idx="2"/>
            <a:endCxn id="41" idx="3"/>
          </p:cNvCxnSpPr>
          <p:nvPr/>
        </p:nvCxnSpPr>
        <p:spPr>
          <a:xfrm flipH="1" flipV="1">
            <a:off x="7391400" y="3738893"/>
            <a:ext cx="457200" cy="218842"/>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5" idx="0"/>
            <a:endCxn id="42" idx="2"/>
          </p:cNvCxnSpPr>
          <p:nvPr/>
        </p:nvCxnSpPr>
        <p:spPr>
          <a:xfrm flipV="1">
            <a:off x="6858000" y="4288717"/>
            <a:ext cx="107230" cy="714597"/>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43" name="Elbow Connector 1042"/>
          <p:cNvCxnSpPr>
            <a:endCxn id="41" idx="1"/>
          </p:cNvCxnSpPr>
          <p:nvPr/>
        </p:nvCxnSpPr>
        <p:spPr>
          <a:xfrm rot="5400000">
            <a:off x="6316140" y="3515974"/>
            <a:ext cx="445838" cy="12700"/>
          </a:xfrm>
          <a:prstGeom prst="bentConnector4">
            <a:avLst>
              <a:gd name="adj1" fmla="val 924"/>
              <a:gd name="adj2" fmla="val 2085567"/>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Elbow Connector 85"/>
          <p:cNvCxnSpPr/>
          <p:nvPr/>
        </p:nvCxnSpPr>
        <p:spPr>
          <a:xfrm rot="5400000">
            <a:off x="6316140" y="3959835"/>
            <a:ext cx="445838" cy="12700"/>
          </a:xfrm>
          <a:prstGeom prst="bentConnector4">
            <a:avLst>
              <a:gd name="adj1" fmla="val 924"/>
              <a:gd name="adj2" fmla="val 2085567"/>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47285" y="304800"/>
            <a:ext cx="2303964" cy="461665"/>
          </a:xfrm>
          <a:prstGeom prst="rect">
            <a:avLst/>
          </a:prstGeom>
        </p:spPr>
        <p:txBody>
          <a:bodyPr wrap="none">
            <a:spAutoFit/>
          </a:bodyPr>
          <a:lstStyle/>
          <a:p>
            <a:pPr algn="ctr"/>
            <a:r>
              <a:rPr lang="en-US" sz="2400" b="1" i="1" dirty="0"/>
              <a:t>How to address?</a:t>
            </a:r>
          </a:p>
        </p:txBody>
      </p:sp>
      <p:sp>
        <p:nvSpPr>
          <p:cNvPr id="3" name="TextBox 2"/>
          <p:cNvSpPr txBox="1"/>
          <p:nvPr/>
        </p:nvSpPr>
        <p:spPr>
          <a:xfrm rot="19187115">
            <a:off x="6348601" y="3535943"/>
            <a:ext cx="1236108" cy="369332"/>
          </a:xfrm>
          <a:prstGeom prst="rect">
            <a:avLst/>
          </a:prstGeom>
          <a:noFill/>
          <a:effectLst/>
        </p:spPr>
        <p:txBody>
          <a:bodyPr wrap="none" rtlCol="0">
            <a:spAutoFit/>
          </a:bodyPr>
          <a:lstStyle/>
          <a:p>
            <a:r>
              <a:rPr lang="en-US" b="1" dirty="0" smtClean="0">
                <a:solidFill>
                  <a:schemeClr val="bg1">
                    <a:lumMod val="95000"/>
                  </a:schemeClr>
                </a:solidFill>
                <a:effectLst>
                  <a:outerShdw blurRad="38100" dist="38100" dir="2700000" algn="tl">
                    <a:srgbClr val="000000">
                      <a:alpha val="43137"/>
                    </a:srgbClr>
                  </a:outerShdw>
                </a:effectLst>
              </a:rPr>
              <a:t>framework</a:t>
            </a:r>
            <a:endParaRPr lang="en-US" b="1" dirty="0">
              <a:solidFill>
                <a:schemeClr val="bg1">
                  <a:lumMod val="95000"/>
                </a:schemeClr>
              </a:solidFill>
              <a:effectLst>
                <a:outerShdw blurRad="38100" dist="38100" dir="2700000" algn="tl">
                  <a:srgbClr val="000000">
                    <a:alpha val="43137"/>
                  </a:srgbClr>
                </a:outerShdw>
              </a:effectLst>
            </a:endParaRPr>
          </a:p>
        </p:txBody>
      </p:sp>
      <p:cxnSp>
        <p:nvCxnSpPr>
          <p:cNvPr id="48" name="Straight Connector 47"/>
          <p:cNvCxnSpPr>
            <a:endCxn id="39" idx="6"/>
          </p:cNvCxnSpPr>
          <p:nvPr/>
        </p:nvCxnSpPr>
        <p:spPr>
          <a:xfrm flipV="1">
            <a:off x="7391400" y="2268923"/>
            <a:ext cx="762000" cy="192018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51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FIGI? - Key points</a:t>
            </a:r>
            <a:endParaRPr lang="en-US" dirty="0"/>
          </a:p>
        </p:txBody>
      </p:sp>
      <p:sp>
        <p:nvSpPr>
          <p:cNvPr id="3" name="Content Placeholder 2"/>
          <p:cNvSpPr>
            <a:spLocks noGrp="1"/>
          </p:cNvSpPr>
          <p:nvPr>
            <p:ph idx="1"/>
          </p:nvPr>
        </p:nvSpPr>
        <p:spPr>
          <a:xfrm>
            <a:off x="457200" y="1600200"/>
            <a:ext cx="8382000" cy="4953000"/>
          </a:xfrm>
        </p:spPr>
        <p:txBody>
          <a:bodyPr>
            <a:normAutofit fontScale="62500" lnSpcReduction="20000"/>
          </a:bodyPr>
          <a:lstStyle/>
          <a:p>
            <a:r>
              <a:rPr lang="en-US" dirty="0" smtClean="0"/>
              <a:t>Metadata, </a:t>
            </a:r>
            <a:r>
              <a:rPr lang="en-US" dirty="0" smtClean="0">
                <a:solidFill>
                  <a:srgbClr val="7030A0"/>
                </a:solidFill>
              </a:rPr>
              <a:t>framework </a:t>
            </a:r>
            <a:r>
              <a:rPr lang="en-US" dirty="0" smtClean="0"/>
              <a:t>approach (not an ‘identifier’, but a ‘framework’ </a:t>
            </a:r>
            <a:r>
              <a:rPr lang="en-US" dirty="0" smtClean="0"/>
              <a:t>– a ‘system </a:t>
            </a:r>
            <a:r>
              <a:rPr lang="en-US" dirty="0" smtClean="0"/>
              <a:t>for identification’)</a:t>
            </a:r>
          </a:p>
          <a:p>
            <a:pPr lvl="1"/>
            <a:r>
              <a:rPr lang="en-US" dirty="0" smtClean="0"/>
              <a:t>Actual ‘identifier’ is semantically meaningless and permanent (does not change, i.e. due to simple corporate actions, other situations)</a:t>
            </a:r>
          </a:p>
          <a:p>
            <a:pPr lvl="1"/>
            <a:r>
              <a:rPr lang="en-US" dirty="0" smtClean="0"/>
              <a:t>Standard </a:t>
            </a:r>
            <a:r>
              <a:rPr lang="en-US" b="1" dirty="0" smtClean="0"/>
              <a:t>includes</a:t>
            </a:r>
            <a:r>
              <a:rPr lang="en-US" dirty="0" smtClean="0"/>
              <a:t> the metadata, not just the </a:t>
            </a:r>
            <a:r>
              <a:rPr lang="en-US" dirty="0" smtClean="0"/>
              <a:t>identifier</a:t>
            </a:r>
          </a:p>
          <a:p>
            <a:pPr lvl="1"/>
            <a:r>
              <a:rPr lang="en-US" dirty="0" smtClean="0"/>
              <a:t>‘primary key’ + metadata allows </a:t>
            </a:r>
            <a:r>
              <a:rPr lang="en-US" b="1" dirty="0" smtClean="0">
                <a:solidFill>
                  <a:srgbClr val="00B050"/>
                </a:solidFill>
              </a:rPr>
              <a:t>relationships</a:t>
            </a:r>
            <a:endParaRPr lang="en-US" b="1" dirty="0" smtClean="0">
              <a:solidFill>
                <a:srgbClr val="00B050"/>
              </a:solidFill>
            </a:endParaRPr>
          </a:p>
          <a:p>
            <a:r>
              <a:rPr lang="en-US" dirty="0" smtClean="0"/>
              <a:t>Official </a:t>
            </a:r>
            <a:r>
              <a:rPr lang="en-US" dirty="0" smtClean="0">
                <a:solidFill>
                  <a:srgbClr val="7030A0"/>
                </a:solidFill>
              </a:rPr>
              <a:t>standard </a:t>
            </a:r>
            <a:r>
              <a:rPr lang="en-US" dirty="0" smtClean="0"/>
              <a:t>of the Object Management Group (omg.org), an independent, international, technology standards consortium (no restrictions on membership)</a:t>
            </a:r>
          </a:p>
          <a:p>
            <a:pPr lvl="1"/>
            <a:r>
              <a:rPr lang="en-US" dirty="0" smtClean="0"/>
              <a:t>Specialists in technical solutions, data, and ontologies</a:t>
            </a:r>
          </a:p>
          <a:p>
            <a:r>
              <a:rPr lang="en-US" dirty="0" smtClean="0">
                <a:solidFill>
                  <a:srgbClr val="7030A0"/>
                </a:solidFill>
              </a:rPr>
              <a:t>Open data</a:t>
            </a:r>
            <a:r>
              <a:rPr lang="en-US" dirty="0" smtClean="0"/>
              <a:t>; </a:t>
            </a:r>
            <a:r>
              <a:rPr lang="en-US" dirty="0">
                <a:solidFill>
                  <a:srgbClr val="00B050"/>
                </a:solidFill>
              </a:rPr>
              <a:t>no ‘cost recovery’, </a:t>
            </a:r>
            <a:r>
              <a:rPr lang="en-US" dirty="0" smtClean="0">
                <a:solidFill>
                  <a:srgbClr val="00B050"/>
                </a:solidFill>
              </a:rPr>
              <a:t>no fee or license for use</a:t>
            </a:r>
            <a:r>
              <a:rPr lang="en-US" dirty="0" smtClean="0"/>
              <a:t>, access to data or documentation</a:t>
            </a:r>
          </a:p>
          <a:p>
            <a:r>
              <a:rPr lang="en-US" dirty="0" smtClean="0"/>
              <a:t>Based on new data principles around metadata, relationships and ontologies</a:t>
            </a:r>
          </a:p>
          <a:p>
            <a:r>
              <a:rPr lang="en-US" b="1" i="1" dirty="0" smtClean="0">
                <a:solidFill>
                  <a:srgbClr val="FF0000"/>
                </a:solidFill>
              </a:rPr>
              <a:t>Does not replace </a:t>
            </a:r>
            <a:r>
              <a:rPr lang="en-US" dirty="0" smtClean="0"/>
              <a:t>existing identification systems; Is meant to </a:t>
            </a:r>
            <a:r>
              <a:rPr lang="en-US" dirty="0" smtClean="0">
                <a:solidFill>
                  <a:srgbClr val="7030A0"/>
                </a:solidFill>
              </a:rPr>
              <a:t>unify and enhance</a:t>
            </a:r>
            <a:r>
              <a:rPr lang="en-US" dirty="0" smtClean="0"/>
              <a:t> those systems (‘universal adapter’)</a:t>
            </a:r>
          </a:p>
          <a:p>
            <a:r>
              <a:rPr lang="en-US" dirty="0" smtClean="0"/>
              <a:t>Fully accessible via </a:t>
            </a:r>
            <a:r>
              <a:rPr lang="en-US" dirty="0" smtClean="0">
                <a:solidFill>
                  <a:srgbClr val="0070C0"/>
                </a:solidFill>
              </a:rPr>
              <a:t>OpenFIGI.com</a:t>
            </a:r>
            <a:r>
              <a:rPr lang="en-US" dirty="0" smtClean="0"/>
              <a:t> (no restrictions)</a:t>
            </a:r>
            <a:endParaRPr lang="en-US" dirty="0"/>
          </a:p>
        </p:txBody>
      </p:sp>
    </p:spTree>
    <p:extLst>
      <p:ext uri="{BB962C8B-B14F-4D97-AF65-F5344CB8AC3E}">
        <p14:creationId xmlns:p14="http://schemas.microsoft.com/office/powerpoint/2010/main" val="54007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smtClean="0"/>
              <a:t>FIGI in use as a framework</a:t>
            </a:r>
            <a:endParaRPr lang="en-US" dirty="0"/>
          </a:p>
        </p:txBody>
      </p:sp>
      <p:sp>
        <p:nvSpPr>
          <p:cNvPr id="5" name="TextBox 4"/>
          <p:cNvSpPr txBox="1"/>
          <p:nvPr/>
        </p:nvSpPr>
        <p:spPr>
          <a:xfrm>
            <a:off x="533400" y="1143000"/>
            <a:ext cx="8077200" cy="5355312"/>
          </a:xfrm>
          <a:prstGeom prst="rect">
            <a:avLst/>
          </a:prstGeom>
          <a:noFill/>
        </p:spPr>
        <p:txBody>
          <a:bodyPr wrap="square" rtlCol="0">
            <a:spAutoFit/>
          </a:bodyPr>
          <a:lstStyle/>
          <a:p>
            <a:r>
              <a:rPr lang="en-US" i="1" u="sng" dirty="0" smtClean="0"/>
              <a:t>Example; Thai Beverage PCL Common Stock</a:t>
            </a:r>
          </a:p>
          <a:p>
            <a:endParaRPr lang="en-US" i="1" dirty="0"/>
          </a:p>
          <a:p>
            <a:r>
              <a:rPr lang="en-US" i="1" dirty="0" smtClean="0"/>
              <a:t>‘Primary’ issued in Singapore as foreign share</a:t>
            </a:r>
          </a:p>
          <a:p>
            <a:r>
              <a:rPr lang="en-US" i="1" dirty="0" smtClean="0"/>
              <a:t>Exists in </a:t>
            </a:r>
            <a:r>
              <a:rPr lang="en-US" i="1" dirty="0" smtClean="0">
                <a:solidFill>
                  <a:srgbClr val="FF0000"/>
                </a:solidFill>
              </a:rPr>
              <a:t>33</a:t>
            </a:r>
            <a:r>
              <a:rPr lang="en-US" i="1" dirty="0" smtClean="0"/>
              <a:t> different tradeable forms</a:t>
            </a:r>
          </a:p>
          <a:p>
            <a:r>
              <a:rPr lang="en-US" i="1" dirty="0" smtClean="0"/>
              <a:t>Quoted on global venues in </a:t>
            </a:r>
            <a:r>
              <a:rPr lang="en-US" i="1" dirty="0" smtClean="0">
                <a:solidFill>
                  <a:srgbClr val="FF0000"/>
                </a:solidFill>
              </a:rPr>
              <a:t>5</a:t>
            </a:r>
            <a:r>
              <a:rPr lang="en-US" i="1" dirty="0" smtClean="0"/>
              <a:t> different currencies</a:t>
            </a:r>
          </a:p>
          <a:p>
            <a:r>
              <a:rPr lang="en-US" i="1" dirty="0" smtClean="0"/>
              <a:t>Tradeable in </a:t>
            </a:r>
            <a:r>
              <a:rPr lang="en-US" i="1" dirty="0" smtClean="0">
                <a:solidFill>
                  <a:srgbClr val="FF0000"/>
                </a:solidFill>
              </a:rPr>
              <a:t>14</a:t>
            </a:r>
            <a:r>
              <a:rPr lang="en-US" i="1" dirty="0" smtClean="0"/>
              <a:t> different jurisdictions/countries (on and off-exchange inclusive)</a:t>
            </a:r>
          </a:p>
          <a:p>
            <a:r>
              <a:rPr lang="en-US" i="1" dirty="0" smtClean="0"/>
              <a:t>Deutsche </a:t>
            </a:r>
            <a:r>
              <a:rPr lang="en-US" i="1" dirty="0" err="1" smtClean="0"/>
              <a:t>Borse</a:t>
            </a:r>
            <a:r>
              <a:rPr lang="en-US" i="1" dirty="0" smtClean="0"/>
              <a:t>-specific listing also traded on </a:t>
            </a:r>
            <a:r>
              <a:rPr lang="en-US" i="1" dirty="0" err="1" smtClean="0"/>
              <a:t>Tradegate</a:t>
            </a:r>
            <a:r>
              <a:rPr lang="en-US" i="1" dirty="0" smtClean="0"/>
              <a:t> (MTF)</a:t>
            </a:r>
          </a:p>
          <a:p>
            <a:endParaRPr lang="en-GB" i="1" dirty="0" smtClean="0"/>
          </a:p>
          <a:p>
            <a:r>
              <a:rPr lang="en-GB" i="1" u="sng" dirty="0" err="1" smtClean="0"/>
              <a:t>Symbology</a:t>
            </a:r>
            <a:r>
              <a:rPr lang="en-GB" i="1" u="sng" dirty="0" smtClean="0"/>
              <a:t>;</a:t>
            </a:r>
          </a:p>
          <a:p>
            <a:endParaRPr lang="en-GB" i="1" dirty="0"/>
          </a:p>
          <a:p>
            <a:r>
              <a:rPr lang="en-GB" i="1" dirty="0" smtClean="0">
                <a:solidFill>
                  <a:srgbClr val="FF0000"/>
                </a:solidFill>
              </a:rPr>
              <a:t>33</a:t>
            </a:r>
            <a:r>
              <a:rPr lang="en-GB" i="1" dirty="0" smtClean="0"/>
              <a:t> different unique exchange-based tickers</a:t>
            </a:r>
          </a:p>
          <a:p>
            <a:r>
              <a:rPr lang="en-GB" i="1" dirty="0" smtClean="0">
                <a:solidFill>
                  <a:srgbClr val="FF0000"/>
                </a:solidFill>
              </a:rPr>
              <a:t>3</a:t>
            </a:r>
            <a:r>
              <a:rPr lang="en-GB" i="1" dirty="0" smtClean="0"/>
              <a:t> different ISINs (due to some uniqueness of Thailand issuance)</a:t>
            </a:r>
          </a:p>
          <a:p>
            <a:r>
              <a:rPr lang="en-GB" i="1" dirty="0" smtClean="0">
                <a:solidFill>
                  <a:srgbClr val="FF0000"/>
                </a:solidFill>
              </a:rPr>
              <a:t>4</a:t>
            </a:r>
            <a:r>
              <a:rPr lang="en-GB" i="1" dirty="0" smtClean="0"/>
              <a:t> different SEDOLs</a:t>
            </a:r>
          </a:p>
          <a:p>
            <a:r>
              <a:rPr lang="en-GB" i="1" dirty="0" smtClean="0"/>
              <a:t>Plus; CINS, Singapore ID (Y92), Common Code, WPK ID, other vendor codes, internal codes, and other national IDs</a:t>
            </a:r>
          </a:p>
          <a:p>
            <a:endParaRPr lang="en-GB" i="1" dirty="0"/>
          </a:p>
          <a:p>
            <a:r>
              <a:rPr lang="en-GB" i="1" dirty="0" smtClean="0"/>
              <a:t>In all, between </a:t>
            </a:r>
            <a:r>
              <a:rPr lang="en-GB" i="1" dirty="0" smtClean="0">
                <a:solidFill>
                  <a:srgbClr val="FF0000"/>
                </a:solidFill>
              </a:rPr>
              <a:t>50-100 different identifiers </a:t>
            </a:r>
            <a:r>
              <a:rPr lang="en-GB" i="1" dirty="0" smtClean="0"/>
              <a:t>for the “same” common stock, with </a:t>
            </a:r>
            <a:r>
              <a:rPr lang="en-GB" b="1" i="1" dirty="0" smtClean="0"/>
              <a:t>no</a:t>
            </a:r>
            <a:r>
              <a:rPr lang="en-GB" i="1" dirty="0" smtClean="0"/>
              <a:t> specific relationship between any two identifiers or the associated descriptive data (i.e. each identifier is effectively its own ‘island’)</a:t>
            </a:r>
            <a:endParaRPr lang="en-GB" i="1" dirty="0"/>
          </a:p>
        </p:txBody>
      </p:sp>
    </p:spTree>
    <p:extLst>
      <p:ext uri="{BB962C8B-B14F-4D97-AF65-F5344CB8AC3E}">
        <p14:creationId xmlns:p14="http://schemas.microsoft.com/office/powerpoint/2010/main" val="116802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51118947"/>
              </p:ext>
            </p:extLst>
          </p:nvPr>
        </p:nvGraphicFramePr>
        <p:xfrm>
          <a:off x="228600" y="304800"/>
          <a:ext cx="8610601" cy="6324615"/>
        </p:xfrm>
        <a:graphic>
          <a:graphicData uri="http://schemas.openxmlformats.org/drawingml/2006/table">
            <a:tbl>
              <a:tblPr firstRow="1">
                <a:tableStyleId>{5C22544A-7EE6-4342-B048-85BDC9FD1C3A}</a:tableStyleId>
              </a:tblPr>
              <a:tblGrid>
                <a:gridCol w="1143000"/>
                <a:gridCol w="457200"/>
                <a:gridCol w="412540"/>
                <a:gridCol w="276874"/>
                <a:gridCol w="377386"/>
                <a:gridCol w="304800"/>
                <a:gridCol w="1676400"/>
                <a:gridCol w="762000"/>
                <a:gridCol w="685800"/>
                <a:gridCol w="623606"/>
                <a:gridCol w="400585"/>
                <a:gridCol w="559640"/>
                <a:gridCol w="347565"/>
                <a:gridCol w="583205"/>
              </a:tblGrid>
              <a:tr h="345807">
                <a:tc>
                  <a:txBody>
                    <a:bodyPr/>
                    <a:lstStyle/>
                    <a:p>
                      <a:pPr algn="l" fontAlgn="b"/>
                      <a:r>
                        <a:rPr lang="en-US" sz="700" u="none" strike="noStrike" dirty="0">
                          <a:effectLst/>
                          <a:latin typeface="Arial Narrow" panose="020B0606020202030204" pitchFamily="34" charset="0"/>
                        </a:rPr>
                        <a:t>Name</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Ticker</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Bloomberg Exchange Code</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dirty="0">
                          <a:effectLst/>
                          <a:latin typeface="Arial Narrow" panose="020B0606020202030204" pitchFamily="34" charset="0"/>
                        </a:rPr>
                        <a:t>Operating MIC</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ctr" fontAlgn="b"/>
                      <a:r>
                        <a:rPr lang="en-US" sz="700" u="none" strike="noStrike">
                          <a:effectLst/>
                          <a:latin typeface="Arial Narrow" panose="020B0606020202030204" pitchFamily="34" charset="0"/>
                        </a:rPr>
                        <a:t>country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Exchange name or description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a:effectLst/>
                          <a:latin typeface="Arial Narrow" panose="020B0606020202030204" pitchFamily="34" charset="0"/>
                        </a:rPr>
                        <a:t>FIGI</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FIGI Composite</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Share Class</a:t>
                      </a:r>
                      <a:endParaRPr lang="en-US" sz="700" b="0" i="0" u="none" strike="noStrike" dirty="0">
                        <a:solidFill>
                          <a:srgbClr val="000000"/>
                        </a:solidFill>
                        <a:effectLst/>
                        <a:latin typeface="Arial Narrow" panose="020B0606020202030204" pitchFamily="34" charset="0"/>
                      </a:endParaRPr>
                    </a:p>
                  </a:txBody>
                  <a:tcPr marL="4191" marR="4191" marT="4191" marB="0" anchor="ctr">
                    <a:lnB w="12700" cap="flat" cmpd="sng" algn="ctr">
                      <a:solidFill>
                        <a:schemeClr val="tx1"/>
                      </a:solidFill>
                      <a:prstDash val="solid"/>
                      <a:round/>
                      <a:headEnd type="none" w="med" len="med"/>
                      <a:tailEnd type="none" w="med" len="med"/>
                    </a:lnB>
                  </a:tcPr>
                </a:tc>
                <a:tc>
                  <a:txBody>
                    <a:bodyPr/>
                    <a:lstStyle/>
                    <a:p>
                      <a:pPr algn="ctr" fontAlgn="b"/>
                      <a:r>
                        <a:rPr lang="en-US" sz="700" u="none" strike="noStrike">
                          <a:effectLst/>
                          <a:latin typeface="Arial Narrow" panose="020B0606020202030204" pitchFamily="34" charset="0"/>
                        </a:rPr>
                        <a:t>Quote currency</a:t>
                      </a:r>
                      <a:endParaRPr lang="en-US" sz="700" b="0" i="0" u="none" strike="noStrike">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ISIN</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SEDOL</a:t>
                      </a:r>
                      <a:endParaRPr lang="en-US" sz="700" b="0" i="0" u="none" strike="noStrike" dirty="0">
                        <a:solidFill>
                          <a:srgbClr val="000000"/>
                        </a:solidFill>
                        <a:effectLst/>
                        <a:latin typeface="Arial Narrow" panose="020B0606020202030204" pitchFamily="34" charset="0"/>
                      </a:endParaRPr>
                    </a:p>
                  </a:txBody>
                  <a:tcPr marL="4191" marR="4191" marT="4191" marB="0" anchor="ctr"/>
                </a:tc>
                <a:tc>
                  <a:txBody>
                    <a:bodyPr/>
                    <a:lstStyle/>
                    <a:p>
                      <a:pPr algn="l" fontAlgn="b"/>
                      <a:r>
                        <a:rPr lang="en-US" sz="700" u="none" strike="noStrike" dirty="0">
                          <a:effectLst/>
                          <a:latin typeface="Arial Narrow" panose="020B0606020202030204" pitchFamily="34" charset="0"/>
                        </a:rPr>
                        <a:t>Common Code</a:t>
                      </a:r>
                      <a:endParaRPr lang="en-US" sz="700" b="0" i="0" u="none" strike="noStrike" dirty="0">
                        <a:solidFill>
                          <a:srgbClr val="000000"/>
                        </a:solidFill>
                        <a:effectLst/>
                        <a:latin typeface="Arial Narrow" panose="020B0606020202030204" pitchFamily="34" charset="0"/>
                      </a:endParaRPr>
                    </a:p>
                  </a:txBody>
                  <a:tcPr marL="4191" marR="4191" marT="4191" marB="0" anchor="ctr"/>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XSES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XSES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SINGAPORE 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BBG000BQ6ZN0</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BBG000BQ6Z96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700" b="1" u="none" strike="noStrike" dirty="0">
                          <a:effectLst/>
                          <a:latin typeface="Arial Narrow" panose="020B0606020202030204" pitchFamily="34" charset="0"/>
                        </a:rPr>
                        <a:t>SGD</a:t>
                      </a:r>
                      <a:endParaRPr lang="en-US" sz="700" b="1"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B15F664</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F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US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BBG000R7J995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BBG000R7J995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PQ</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OTCM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OTCM</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PINK MARKETPLACE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BBG000R7JFW5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BBG000R7J995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TBVPF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OOTC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FINR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BULLETIN BOARD - OTHER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BBG000R7JGH0</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BBG000R7J995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00B050"/>
                          </a:solidFill>
                          <a:effectLst/>
                          <a:latin typeface="Arial Narrow" panose="020B0606020202030204" pitchFamily="34" charset="0"/>
                        </a:rPr>
                        <a:t>USD</a:t>
                      </a:r>
                      <a:endParaRPr lang="en-US" sz="700" b="1" i="0" u="none" strike="noStrike" dirty="0">
                        <a:solidFill>
                          <a:srgbClr val="00B05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B18R1R3</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00B05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Composite to tie all German listings 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BBG000RJ6W38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BBG000RJ6W38</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XFRA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XFRA</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BOERSE AG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BBG000RJ6WG4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BBG000RJ6W38</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BBG000RJ6WQ3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BBG000RJ6W38</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STUTTGART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BBG000RJ6X63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BBG000RJ6W38</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B15T6J9</a:t>
                      </a:r>
                      <a:endParaRPr lang="en-US" sz="700" b="0" i="0" u="none" strike="noStrike">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GM</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MUENCHEN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BBG000RJ6XJ9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BBG000RJ6W38</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XBER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XBER</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 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BERLIN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BBG000RJ6XM5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BBG000RJ6W38</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TGAT</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Tradegate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BBG00H300Z64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BBG00H300Z55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Composite to tie Swiss legacy listings</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BBG006TLWKM4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BBG006TLWKM4</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XBRN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BX SWISS AG</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BBG006TLWKT7</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BBG006TLWKM4</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0000"/>
                          </a:solidFill>
                          <a:effectLst/>
                          <a:latin typeface="Arial Narrow" panose="020B0606020202030204" pitchFamily="34" charset="0"/>
                        </a:rPr>
                        <a:t>CHF</a:t>
                      </a:r>
                      <a:endParaRPr lang="en-US" sz="700" b="1" i="0" u="none" strike="noStrike" dirty="0">
                        <a:solidFill>
                          <a:srgbClr val="FF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BJ054Z0</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C00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CINNOBER BOAT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BBG007254XH5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BORSAITALOTC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BBG007254XJ3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BUDAPEST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BBG007254XK1</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XF</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IE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DUBLIN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BBG007254XM9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DEUTSCHE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BBG007254XN8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BBG007254XG6</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XSMP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SMARTPOOL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BBG007254XP6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XJ</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SI</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LJUB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BBG007254XQ5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BBG007254XG6</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LONDON SE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BBG007254XR4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BBG007254XG6</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XG</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NGM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BBG007254XS3</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XOPV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XSTO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SE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OTC PUBLICATION VENUE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BBG007254XT2</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NO</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OSLO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BBG007254XV9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BBG007254XG6</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XP</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PLUS MKT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BBG007254XW8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STUTTGRT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BBG007254XY6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XA</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CEESEG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BBG007254XZ5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HOTC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ASEX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HELLENIC EXCHANGE OTC MARKET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BBG007254Y10</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CH</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SIX Off-exchange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BBG007254Y29</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Bulgaria 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BBG007254Y38</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XV</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BOTC</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BCXE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OFF EXCHANGE IDENTIFIER FOR OTC TRADES REPORTED TO BATS EUROPE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BBG007254Y56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BBG007254XG6</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THBEVEUR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EU</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EUROPEAN Composite for any potention Eurozone listings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BBG007254Y74</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BBG007254Y65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30538">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GZ</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MUND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XMUN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DE</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de-DE" sz="700" u="none" strike="noStrike">
                          <a:effectLst/>
                          <a:latin typeface="Arial Narrow" panose="020B0606020202030204" pitchFamily="34" charset="0"/>
                        </a:rPr>
                        <a:t>BOERSE MUENCHEN - MARKET MAKER MUNICH - FREIVERKEHR MARKT</a:t>
                      </a:r>
                      <a:endParaRPr lang="de-DE"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BBG00FGX08K6</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BBG00FGX08G1</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a:solidFill>
                            <a:srgbClr val="FFC000"/>
                          </a:solidFill>
                          <a:effectLst/>
                          <a:latin typeface="Arial Narrow" panose="020B0606020202030204" pitchFamily="34" charset="0"/>
                        </a:rPr>
                        <a:t>EUR</a:t>
                      </a:r>
                      <a:endParaRPr lang="en-US" sz="700" b="1" i="0" u="none" strike="noStrike">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T6W</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QT</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XQTX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XDUS</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DE</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BOERSE DUESSELDORF - QUOTRIX</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BBG00G7BW612</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BBG00G7BW5Z7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FFC000"/>
                          </a:solidFill>
                          <a:effectLst/>
                          <a:latin typeface="Arial Narrow" panose="020B0606020202030204" pitchFamily="34" charset="0"/>
                        </a:rPr>
                        <a:t>EUR</a:t>
                      </a:r>
                      <a:endParaRPr lang="en-US" sz="700" b="1" i="0" u="none" strike="noStrike" dirty="0">
                        <a:solidFill>
                          <a:srgbClr val="FFC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TH0902010014</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dirty="0">
                          <a:effectLst/>
                          <a:latin typeface="Arial Narrow" panose="020B0606020202030204" pitchFamily="34" charset="0"/>
                        </a:rPr>
                        <a:t>B15T6J9</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C000"/>
                    </a:solidFill>
                  </a:tcPr>
                </a:tc>
                <a:tc>
                  <a:txBody>
                    <a:bodyPr/>
                    <a:lstStyle/>
                    <a:p>
                      <a:pPr algn="l" fontAlgn="b"/>
                      <a:r>
                        <a:rPr lang="en-US" sz="700" u="none" strike="noStrike">
                          <a:effectLst/>
                          <a:latin typeface="Arial Narrow" panose="020B0606020202030204" pitchFamily="34" charset="0"/>
                        </a:rPr>
                        <a:t>025638794</a:t>
                      </a:r>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BBG000BFYD61</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BBG000BFYD61</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a:effectLst/>
                          <a:latin typeface="Arial Narrow" panose="020B0606020202030204" pitchFamily="34" charset="0"/>
                        </a:rPr>
                        <a:t>BBG001S7LTY7</a:t>
                      </a:r>
                      <a:endParaRPr lang="en-US" sz="700" b="0" i="0" u="none" strike="noStrike">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TH0902010006</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FFFF0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215358">
                <a:tc>
                  <a:txBody>
                    <a:bodyPr/>
                    <a:lstStyle/>
                    <a:p>
                      <a:pPr algn="l" fontAlgn="b"/>
                      <a:r>
                        <a:rPr lang="en-US" sz="700" u="none" strike="noStrike">
                          <a:effectLst/>
                          <a:latin typeface="Arial Narrow" panose="020B0606020202030204" pitchFamily="34" charset="0"/>
                        </a:rPr>
                        <a:t>THAI BEVERAGE PCL-NVDR</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BBG000BX8K01</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BBG000BX8K01</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dirty="0">
                          <a:effectLst/>
                          <a:latin typeface="Arial Narrow" panose="020B0606020202030204" pitchFamily="34" charset="0"/>
                        </a:rPr>
                        <a:t>TH0902010R15</a:t>
                      </a:r>
                      <a:endParaRPr lang="en-US" sz="700" b="0" i="0" u="none" strike="noStrike" dirty="0">
                        <a:solidFill>
                          <a:srgbClr val="000000"/>
                        </a:solidFill>
                        <a:effectLst/>
                        <a:latin typeface="Arial Narrow" panose="020B0606020202030204" pitchFamily="34" charset="0"/>
                      </a:endParaRPr>
                    </a:p>
                  </a:txBody>
                  <a:tcPr marL="4191" marR="4191" marT="4191" marB="0" anchor="b">
                    <a:solidFill>
                      <a:srgbClr val="92D050"/>
                    </a:solidFil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r>
              <a:tr h="115269">
                <a:tc>
                  <a:txBody>
                    <a:bodyPr/>
                    <a:lstStyle/>
                    <a:p>
                      <a:pPr algn="l" fontAlgn="b"/>
                      <a:r>
                        <a:rPr lang="en-US" sz="700" u="none" strike="noStrike">
                          <a:effectLst/>
                          <a:latin typeface="Arial Narrow" panose="020B0606020202030204" pitchFamily="34" charset="0"/>
                        </a:rPr>
                        <a:t>THAI BEVERAGE PCL-FOREIGN</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TB</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a:effectLst/>
                          <a:latin typeface="Arial Narrow" panose="020B0606020202030204" pitchFamily="34" charset="0"/>
                        </a:rPr>
                        <a:t>XBKK</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ctr" fontAlgn="b"/>
                      <a:r>
                        <a:rPr lang="en-US" sz="700" u="none" strike="noStrike" dirty="0">
                          <a:effectLst/>
                          <a:latin typeface="Arial Narrow" panose="020B0606020202030204" pitchFamily="34" charset="0"/>
                        </a:rPr>
                        <a:t> TH</a:t>
                      </a:r>
                      <a:endParaRPr lang="en-US" sz="700" b="0" i="0" u="none" strike="noStrike" dirty="0">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STOCK EXCHANGE OF THAILAND</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r>
                        <a:rPr lang="en-US" sz="700" u="none" strike="noStrike">
                          <a:effectLst/>
                          <a:latin typeface="Arial Narrow" panose="020B0606020202030204" pitchFamily="34" charset="0"/>
                        </a:rPr>
                        <a:t>BBG000BX8JR5</a:t>
                      </a:r>
                      <a:endParaRPr lang="en-US" sz="700" b="0" i="0" u="none" strike="noStrike">
                        <a:solidFill>
                          <a:srgbClr val="000000"/>
                        </a:solidFill>
                        <a:effectLst/>
                        <a:latin typeface="Arial Narrow" panose="020B0606020202030204" pitchFamily="34" charset="0"/>
                      </a:endParaRPr>
                    </a:p>
                  </a:txBody>
                  <a:tcPr marL="4191" marR="4191" marT="4191" marB="0" anchor="b">
                    <a:lnR w="12700" cap="flat" cmpd="sng" algn="ctr">
                      <a:solidFill>
                        <a:schemeClr val="tx1"/>
                      </a:solidFill>
                      <a:prstDash val="solid"/>
                      <a:round/>
                      <a:headEnd type="none" w="med" len="med"/>
                      <a:tailEnd type="none" w="med" len="med"/>
                    </a:lnR>
                  </a:tcPr>
                </a:tc>
                <a:tc>
                  <a:txBody>
                    <a:bodyPr/>
                    <a:lstStyle/>
                    <a:p>
                      <a:pPr algn="l" fontAlgn="b"/>
                      <a:r>
                        <a:rPr lang="en-US" sz="700" u="none" strike="noStrike" dirty="0">
                          <a:effectLst/>
                          <a:latin typeface="Arial Narrow" panose="020B0606020202030204" pitchFamily="34" charset="0"/>
                        </a:rPr>
                        <a:t>BBG000R7J995</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700" u="none" strike="noStrike" dirty="0">
                          <a:effectLst/>
                          <a:latin typeface="Arial Narrow" panose="020B0606020202030204" pitchFamily="34" charset="0"/>
                        </a:rPr>
                        <a:t>BBG001S7LTY7</a:t>
                      </a:r>
                      <a:endParaRPr lang="en-US" sz="700" b="0" i="0" u="none" strike="noStrike" dirty="0">
                        <a:solidFill>
                          <a:srgbClr val="00000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700" b="1" u="none" strike="noStrike" dirty="0">
                          <a:solidFill>
                            <a:srgbClr val="7030A0"/>
                          </a:solidFill>
                          <a:effectLst/>
                          <a:latin typeface="Arial Narrow" panose="020B0606020202030204" pitchFamily="34" charset="0"/>
                        </a:rPr>
                        <a:t>THB</a:t>
                      </a:r>
                      <a:endParaRPr lang="en-US" sz="700" b="1" i="0" u="none" strike="noStrike" dirty="0">
                        <a:solidFill>
                          <a:srgbClr val="7030A0"/>
                        </a:solidFill>
                        <a:effectLst/>
                        <a:latin typeface="Arial Narrow" panose="020B0606020202030204" pitchFamily="34" charset="0"/>
                      </a:endParaRPr>
                    </a:p>
                  </a:txBody>
                  <a:tcPr marL="4191" marR="4191" marT="4191" marB="0" anchor="b">
                    <a:lnL w="12700" cap="flat" cmpd="sng" algn="ctr">
                      <a:solidFill>
                        <a:schemeClr val="tx1"/>
                      </a:solidFill>
                      <a:prstDash val="solid"/>
                      <a:round/>
                      <a:headEnd type="none" w="med" len="med"/>
                      <a:tailEnd type="none" w="med" len="med"/>
                    </a:lnL>
                  </a:tcPr>
                </a:tc>
                <a:tc>
                  <a:txBody>
                    <a:bodyPr/>
                    <a:lstStyle/>
                    <a:p>
                      <a:pPr algn="l" fontAlgn="b"/>
                      <a:r>
                        <a:rPr lang="en-US" sz="700" u="none" strike="noStrike">
                          <a:effectLst/>
                          <a:latin typeface="Arial Narrow" panose="020B0606020202030204" pitchFamily="34" charset="0"/>
                        </a:rPr>
                        <a:t>TH0902010014</a:t>
                      </a:r>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a:solidFill>
                          <a:srgbClr val="000000"/>
                        </a:solidFill>
                        <a:effectLst/>
                        <a:latin typeface="Arial Narrow" panose="020B0606020202030204" pitchFamily="34" charset="0"/>
                      </a:endParaRPr>
                    </a:p>
                  </a:txBody>
                  <a:tcPr marL="4191" marR="4191" marT="4191" marB="0" anchor="b"/>
                </a:tc>
                <a:tc>
                  <a:txBody>
                    <a:bodyPr/>
                    <a:lstStyle/>
                    <a:p>
                      <a:pPr algn="l" fontAlgn="b"/>
                      <a:endParaRPr lang="en-US" sz="700" b="0" i="0" u="none" strike="noStrike" dirty="0">
                        <a:solidFill>
                          <a:srgbClr val="000000"/>
                        </a:solidFill>
                        <a:effectLst/>
                        <a:latin typeface="Arial Narrow" panose="020B0606020202030204" pitchFamily="34" charset="0"/>
                      </a:endParaRPr>
                    </a:p>
                  </a:txBody>
                  <a:tcPr marL="4191" marR="4191" marT="4191" marB="0" anchor="b"/>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9" y="2057400"/>
            <a:ext cx="1204911" cy="24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419600" y="1524000"/>
            <a:ext cx="45720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49" idx="3"/>
          </p:cNvCxnSpPr>
          <p:nvPr/>
        </p:nvCxnSpPr>
        <p:spPr>
          <a:xfrm flipV="1">
            <a:off x="4800600" y="1981200"/>
            <a:ext cx="838200" cy="196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9800" y="283464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94560" y="3429000"/>
            <a:ext cx="68580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3886200"/>
            <a:ext cx="685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94560" y="4495800"/>
            <a:ext cx="6858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24800" y="2750820"/>
            <a:ext cx="304800" cy="25069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24800" y="5943600"/>
            <a:ext cx="914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0"/>
            <a:ext cx="8077200" cy="369332"/>
          </a:xfrm>
          <a:prstGeom prst="rect">
            <a:avLst/>
          </a:prstGeom>
          <a:noFill/>
        </p:spPr>
        <p:txBody>
          <a:bodyPr wrap="square" rtlCol="0">
            <a:spAutoFit/>
          </a:bodyPr>
          <a:lstStyle/>
          <a:p>
            <a:r>
              <a:rPr lang="en-US" i="1" dirty="0" smtClean="0"/>
              <a:t>Data related to Thai Beverage PCL; Singapore Exchange ID Y92</a:t>
            </a:r>
            <a:endParaRPr lang="en-GB" i="1" dirty="0"/>
          </a:p>
        </p:txBody>
      </p:sp>
    </p:spTree>
    <p:extLst>
      <p:ext uri="{BB962C8B-B14F-4D97-AF65-F5344CB8AC3E}">
        <p14:creationId xmlns:p14="http://schemas.microsoft.com/office/powerpoint/2010/main" val="2373374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2017-10-26T04:00:00+00:00</Document_x0020_Date>
    <Action xmlns="6dfc6e00-eaa7-471f-8691-9b952787d5c9">Keep</Action>
    <Keywords0 xmlns="6dfc6e00-eaa7-471f-8691-9b952787d5c9">ANSI, SPRING, Services, Robinson</Keywords0>
    <Description_x0020_2 xmlns="6dfc6e00-eaa7-471f-8691-9b952787d5c9" xsi:nil="true"/>
    <Document_x0020_Type xmlns="6dfc6e00-eaa7-471f-8691-9b952787d5c9">Information</Document_x0020_Type>
    <Description0 xmlns="6dfc6e00-eaa7-471f-8691-9b952787d5c9">See title</Description0>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ocument_x0020_Date xmlns="d1f628b7-dc6e-45dc-9245-e5ecf578f20b">2017-10-26T04:00:00+00:00</Document_x0020_Date>
    <Action xmlns="d1f628b7-dc6e-45dc-9245-e5ecf578f20b">Keep</Action>
    <Keywords0 xmlns="d1f628b7-dc6e-45dc-9245-e5ecf578f20b">ANSI, SPRING, Services, Robinson</Keywords0>
    <Description_x0020_2 xmlns="d1f628b7-dc6e-45dc-9245-e5ecf578f20b" xsi:nil="true"/>
    <Document_x0020_Type xmlns="d1f628b7-dc6e-45dc-9245-e5ecf578f20b">Information</Document_x0020_Type>
    <Description0 xmlns="d1f628b7-dc6e-45dc-9245-e5ecf578f20b">See title</Description0>
    <PublishingExpirationDate xmlns="http://schemas.microsoft.com/sharepoint/v3" xsi:nil="true"/>
    <PublishingStartDate xmlns="http://schemas.microsoft.com/sharepoint/v3" xsi:nil="true"/>
    <_dlc_DocId xmlns="bbd4acb0-43d6-4317-ab0b-803dc468f016">V7HW2WYZSAY5-2102554853-12434</_dlc_DocId>
    <_dlc_DocIdUrl xmlns="bbd4acb0-43d6-4317-ab0b-803dc468f016">
      <Url>https://share.ansi.org/_layouts/15/DocIdRedir.aspx?ID=V7HW2WYZSAY5-2102554853-12434</Url>
      <Description>V7HW2WYZSAY5-2102554853-12434</Description>
    </_dlc_DocIdUrl>
  </documentManagement>
</p:properties>
</file>

<file path=customXml/itemProps1.xml><?xml version="1.0" encoding="utf-8"?>
<ds:datastoreItem xmlns:ds="http://schemas.openxmlformats.org/officeDocument/2006/customXml" ds:itemID="{F7047755-E707-4A37-94D6-6E42C287D0D2}"/>
</file>

<file path=customXml/itemProps2.xml><?xml version="1.0" encoding="utf-8"?>
<ds:datastoreItem xmlns:ds="http://schemas.openxmlformats.org/officeDocument/2006/customXml" ds:itemID="{769FD758-CADB-44D8-9CBE-17E4F22D947C}"/>
</file>

<file path=customXml/itemProps3.xml><?xml version="1.0" encoding="utf-8"?>
<ds:datastoreItem xmlns:ds="http://schemas.openxmlformats.org/officeDocument/2006/customXml" ds:itemID="{2C532546-ECBC-4958-9C91-1E2AD37D9B9A}"/>
</file>

<file path=customXml/itemProps4.xml><?xml version="1.0" encoding="utf-8"?>
<ds:datastoreItem xmlns:ds="http://schemas.openxmlformats.org/officeDocument/2006/customXml" ds:itemID="{769FD758-CADB-44D8-9CBE-17E4F22D947C}"/>
</file>

<file path=docProps/app.xml><?xml version="1.0" encoding="utf-8"?>
<Properties xmlns="http://schemas.openxmlformats.org/officeDocument/2006/extended-properties" xmlns:vt="http://schemas.openxmlformats.org/officeDocument/2006/docPropsVTypes">
  <TotalTime>21428</TotalTime>
  <Words>5981</Words>
  <Application>Microsoft Office PowerPoint</Application>
  <PresentationFormat>On-screen Show (4:3)</PresentationFormat>
  <Paragraphs>2877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Data, frameworks, and financial instrument identification</vt:lpstr>
      <vt:lpstr>Challenge</vt:lpstr>
      <vt:lpstr>data interchange complexity</vt:lpstr>
      <vt:lpstr>“Just use one ID…”</vt:lpstr>
      <vt:lpstr>So, the problem statement….</vt:lpstr>
      <vt:lpstr>Use a framework</vt:lpstr>
      <vt:lpstr>What is FIGI? - Key points</vt:lpstr>
      <vt:lpstr>FIGI in use as a framework</vt:lpstr>
      <vt:lpstr>PowerPoint Presentation</vt:lpstr>
      <vt:lpstr>PowerPoint Presentation</vt:lpstr>
      <vt:lpstr>PowerPoint Presentation</vt:lpstr>
      <vt:lpstr>PowerPoint Presentation</vt:lpstr>
      <vt:lpstr>PowerPoint Presentation</vt:lpstr>
      <vt:lpstr>Diving into one example</vt:lpstr>
      <vt:lpstr>PowerPoint Presentation</vt:lpstr>
      <vt:lpstr>Some Derivative-specific challenges</vt:lpstr>
      <vt:lpstr>Some Derivative-specific challenges</vt:lpstr>
      <vt:lpstr>Regulatory and Industry Benefits</vt:lpstr>
      <vt:lpstr>Challenges</vt:lpstr>
      <vt:lpstr>ANSI / SPRING collaboration</vt:lpstr>
    </vt:vector>
  </TitlesOfParts>
  <Company>Bloomberg 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 Robinson Presentation</dc:title>
  <dc:creator>rrobinson57</dc:creator>
  <cp:lastModifiedBy>rrobinson57</cp:lastModifiedBy>
  <cp:revision>78</cp:revision>
  <dcterms:created xsi:type="dcterms:W3CDTF">2017-08-23T12:47:54Z</dcterms:created>
  <dcterms:modified xsi:type="dcterms:W3CDTF">2017-10-25T16:18:39Z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7d331019-daef-4d37-8290-40b0aee84fc8</vt:lpwstr>
  </property>
</Properties>
</file>