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s/slide1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15.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68" r:id="rId2"/>
    <p:sldId id="271" r:id="rId3"/>
    <p:sldId id="259" r:id="rId4"/>
    <p:sldId id="260" r:id="rId5"/>
    <p:sldId id="269" r:id="rId6"/>
    <p:sldId id="261" r:id="rId7"/>
    <p:sldId id="276" r:id="rId8"/>
    <p:sldId id="262" r:id="rId9"/>
    <p:sldId id="263" r:id="rId10"/>
    <p:sldId id="272" r:id="rId11"/>
    <p:sldId id="273" r:id="rId12"/>
    <p:sldId id="274" r:id="rId13"/>
    <p:sldId id="275" r:id="rId14"/>
    <p:sldId id="264" r:id="rId15"/>
    <p:sldId id="279" r:id="rId16"/>
    <p:sldId id="277" r:id="rId17"/>
    <p:sldId id="278" r:id="rId18"/>
    <p:sldId id="265" r:id="rId19"/>
    <p:sldId id="266" r:id="rId20"/>
    <p:sldId id="27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0" d="100"/>
          <a:sy n="140" d="100"/>
        </p:scale>
        <p:origin x="-54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005C04-61A9-48CD-9DC1-019D36FDC0CC}" type="datetimeFigureOut">
              <a:rPr lang="en-US" smtClean="0"/>
              <a:t>10/25/2017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702FF6-9B90-4561-8010-E1640114E40F}" type="slidenum">
              <a:rPr lang="en-US" smtClean="0"/>
              <a:t>‹#›</a:t>
            </a:fld>
            <a:endParaRPr lang="en-US"/>
          </a:p>
        </p:txBody>
      </p:sp>
    </p:spTree>
    <p:extLst>
      <p:ext uri="{BB962C8B-B14F-4D97-AF65-F5344CB8AC3E}">
        <p14:creationId xmlns:p14="http://schemas.microsoft.com/office/powerpoint/2010/main" val="4064497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7301">
              <a:defRPr/>
            </a:pPr>
            <a:r>
              <a:rPr lang="en-US" dirty="0" smtClean="0"/>
              <a:t>Use the IBM example when talking about this slide</a:t>
            </a:r>
            <a:r>
              <a:rPr lang="en-US" baseline="0" dirty="0" smtClean="0"/>
              <a:t> perhaps? Too much information is displayed too quickly so either set animations to appear on Click OR remove all animations and talk through it directing people to where you are on the slide.</a:t>
            </a:r>
            <a:endParaRPr lang="en-US" dirty="0"/>
          </a:p>
        </p:txBody>
      </p:sp>
      <p:sp>
        <p:nvSpPr>
          <p:cNvPr id="4" name="Slide Number Placeholder 3"/>
          <p:cNvSpPr>
            <a:spLocks noGrp="1"/>
          </p:cNvSpPr>
          <p:nvPr>
            <p:ph type="sldNum" sz="quarter" idx="10"/>
          </p:nvPr>
        </p:nvSpPr>
        <p:spPr/>
        <p:txBody>
          <a:bodyPr/>
          <a:lstStyle/>
          <a:p>
            <a:fld id="{4B02C7CD-395C-4DB6-9C71-EA637A90D920}" type="slidenum">
              <a:rPr lang="en-US" smtClean="0"/>
              <a:pPr/>
              <a:t>3</a:t>
            </a:fld>
            <a:endParaRPr lang="en-US" dirty="0"/>
          </a:p>
        </p:txBody>
      </p:sp>
    </p:spTree>
    <p:extLst>
      <p:ext uri="{BB962C8B-B14F-4D97-AF65-F5344CB8AC3E}">
        <p14:creationId xmlns:p14="http://schemas.microsoft.com/office/powerpoint/2010/main" val="4041509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1F72FA7-F86D-43DE-A172-9C6B64C7A341}" type="datetimeFigureOut">
              <a:rPr lang="en-US" smtClean="0"/>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9BC1EF-948F-4430-8BBE-63E6AFC0D3DD}" type="slidenum">
              <a:rPr lang="en-US" smtClean="0"/>
              <a:t>‹#›</a:t>
            </a:fld>
            <a:endParaRPr lang="en-US"/>
          </a:p>
        </p:txBody>
      </p:sp>
    </p:spTree>
    <p:extLst>
      <p:ext uri="{BB962C8B-B14F-4D97-AF65-F5344CB8AC3E}">
        <p14:creationId xmlns:p14="http://schemas.microsoft.com/office/powerpoint/2010/main" val="4153571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F72FA7-F86D-43DE-A172-9C6B64C7A341}" type="datetimeFigureOut">
              <a:rPr lang="en-US" smtClean="0"/>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9BC1EF-948F-4430-8BBE-63E6AFC0D3DD}" type="slidenum">
              <a:rPr lang="en-US" smtClean="0"/>
              <a:t>‹#›</a:t>
            </a:fld>
            <a:endParaRPr lang="en-US"/>
          </a:p>
        </p:txBody>
      </p:sp>
    </p:spTree>
    <p:extLst>
      <p:ext uri="{BB962C8B-B14F-4D97-AF65-F5344CB8AC3E}">
        <p14:creationId xmlns:p14="http://schemas.microsoft.com/office/powerpoint/2010/main" val="2357719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F72FA7-F86D-43DE-A172-9C6B64C7A341}" type="datetimeFigureOut">
              <a:rPr lang="en-US" smtClean="0"/>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9BC1EF-948F-4430-8BBE-63E6AFC0D3DD}" type="slidenum">
              <a:rPr lang="en-US" smtClean="0"/>
              <a:t>‹#›</a:t>
            </a:fld>
            <a:endParaRPr lang="en-US"/>
          </a:p>
        </p:txBody>
      </p:sp>
    </p:spTree>
    <p:extLst>
      <p:ext uri="{BB962C8B-B14F-4D97-AF65-F5344CB8AC3E}">
        <p14:creationId xmlns:p14="http://schemas.microsoft.com/office/powerpoint/2010/main" val="36890911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ted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B383C57C-80DA-45D5-BFE5-7583B8192761}" type="slidenum">
              <a:rPr lang="en-US" smtClean="0"/>
              <a:pPr/>
              <a:t>‹#›</a:t>
            </a:fld>
            <a:endParaRPr lang="en-US" dirty="0"/>
          </a:p>
        </p:txBody>
      </p:sp>
      <p:sp>
        <p:nvSpPr>
          <p:cNvPr id="6" name="Text Placeholder 5"/>
          <p:cNvSpPr>
            <a:spLocks noGrp="1"/>
          </p:cNvSpPr>
          <p:nvPr>
            <p:ph type="body" sz="quarter" idx="11" hasCustomPrompt="1"/>
          </p:nvPr>
        </p:nvSpPr>
        <p:spPr>
          <a:xfrm>
            <a:off x="531813" y="1088136"/>
            <a:ext cx="8097837" cy="4610100"/>
          </a:xfrm>
        </p:spPr>
        <p:txBody>
          <a:bodyPr/>
          <a:lstStyle>
            <a:lvl1pPr>
              <a:defRPr b="1" cap="none"/>
            </a:lvl1pPr>
            <a:lvl2pPr marL="287338" indent="-287338">
              <a:buClr>
                <a:schemeClr val="accent1"/>
              </a:buClr>
              <a:defRPr/>
            </a:lvl2pPr>
            <a:lvl3pPr>
              <a:buClr>
                <a:schemeClr val="accent1"/>
              </a:buClr>
              <a:defRPr/>
            </a:lvl3pPr>
            <a:lvl4pPr marL="855663" indent="-228600">
              <a:buClr>
                <a:schemeClr val="accent1"/>
              </a:buClr>
              <a:defRPr/>
            </a:lvl4pPr>
            <a:lvl5pPr>
              <a:buClr>
                <a:schemeClr val="accent1"/>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179491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F72FA7-F86D-43DE-A172-9C6B64C7A341}" type="datetimeFigureOut">
              <a:rPr lang="en-US" smtClean="0"/>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9BC1EF-948F-4430-8BBE-63E6AFC0D3DD}" type="slidenum">
              <a:rPr lang="en-US" smtClean="0"/>
              <a:t>‹#›</a:t>
            </a:fld>
            <a:endParaRPr lang="en-US"/>
          </a:p>
        </p:txBody>
      </p:sp>
    </p:spTree>
    <p:extLst>
      <p:ext uri="{BB962C8B-B14F-4D97-AF65-F5344CB8AC3E}">
        <p14:creationId xmlns:p14="http://schemas.microsoft.com/office/powerpoint/2010/main" val="1508246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F72FA7-F86D-43DE-A172-9C6B64C7A341}" type="datetimeFigureOut">
              <a:rPr lang="en-US" smtClean="0"/>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9BC1EF-948F-4430-8BBE-63E6AFC0D3DD}" type="slidenum">
              <a:rPr lang="en-US" smtClean="0"/>
              <a:t>‹#›</a:t>
            </a:fld>
            <a:endParaRPr lang="en-US"/>
          </a:p>
        </p:txBody>
      </p:sp>
    </p:spTree>
    <p:extLst>
      <p:ext uri="{BB962C8B-B14F-4D97-AF65-F5344CB8AC3E}">
        <p14:creationId xmlns:p14="http://schemas.microsoft.com/office/powerpoint/2010/main" val="3287692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1F72FA7-F86D-43DE-A172-9C6B64C7A341}" type="datetimeFigureOut">
              <a:rPr lang="en-US" smtClean="0"/>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9BC1EF-948F-4430-8BBE-63E6AFC0D3DD}" type="slidenum">
              <a:rPr lang="en-US" smtClean="0"/>
              <a:t>‹#›</a:t>
            </a:fld>
            <a:endParaRPr lang="en-US"/>
          </a:p>
        </p:txBody>
      </p:sp>
    </p:spTree>
    <p:extLst>
      <p:ext uri="{BB962C8B-B14F-4D97-AF65-F5344CB8AC3E}">
        <p14:creationId xmlns:p14="http://schemas.microsoft.com/office/powerpoint/2010/main" val="1659808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1F72FA7-F86D-43DE-A172-9C6B64C7A341}" type="datetimeFigureOut">
              <a:rPr lang="en-US" smtClean="0"/>
              <a:t>10/25/2017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9BC1EF-948F-4430-8BBE-63E6AFC0D3DD}" type="slidenum">
              <a:rPr lang="en-US" smtClean="0"/>
              <a:t>‹#›</a:t>
            </a:fld>
            <a:endParaRPr lang="en-US"/>
          </a:p>
        </p:txBody>
      </p:sp>
    </p:spTree>
    <p:extLst>
      <p:ext uri="{BB962C8B-B14F-4D97-AF65-F5344CB8AC3E}">
        <p14:creationId xmlns:p14="http://schemas.microsoft.com/office/powerpoint/2010/main" val="83171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1F72FA7-F86D-43DE-A172-9C6B64C7A341}" type="datetimeFigureOut">
              <a:rPr lang="en-US" smtClean="0"/>
              <a:t>10/25/2017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9BC1EF-948F-4430-8BBE-63E6AFC0D3DD}" type="slidenum">
              <a:rPr lang="en-US" smtClean="0"/>
              <a:t>‹#›</a:t>
            </a:fld>
            <a:endParaRPr lang="en-US"/>
          </a:p>
        </p:txBody>
      </p:sp>
    </p:spTree>
    <p:extLst>
      <p:ext uri="{BB962C8B-B14F-4D97-AF65-F5344CB8AC3E}">
        <p14:creationId xmlns:p14="http://schemas.microsoft.com/office/powerpoint/2010/main" val="2630255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F72FA7-F86D-43DE-A172-9C6B64C7A341}" type="datetimeFigureOut">
              <a:rPr lang="en-US" smtClean="0"/>
              <a:t>10/25/2017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9BC1EF-948F-4430-8BBE-63E6AFC0D3DD}" type="slidenum">
              <a:rPr lang="en-US" smtClean="0"/>
              <a:t>‹#›</a:t>
            </a:fld>
            <a:endParaRPr lang="en-US"/>
          </a:p>
        </p:txBody>
      </p:sp>
    </p:spTree>
    <p:extLst>
      <p:ext uri="{BB962C8B-B14F-4D97-AF65-F5344CB8AC3E}">
        <p14:creationId xmlns:p14="http://schemas.microsoft.com/office/powerpoint/2010/main" val="2609682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F72FA7-F86D-43DE-A172-9C6B64C7A341}" type="datetimeFigureOut">
              <a:rPr lang="en-US" smtClean="0"/>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9BC1EF-948F-4430-8BBE-63E6AFC0D3DD}" type="slidenum">
              <a:rPr lang="en-US" smtClean="0"/>
              <a:t>‹#›</a:t>
            </a:fld>
            <a:endParaRPr lang="en-US"/>
          </a:p>
        </p:txBody>
      </p:sp>
    </p:spTree>
    <p:extLst>
      <p:ext uri="{BB962C8B-B14F-4D97-AF65-F5344CB8AC3E}">
        <p14:creationId xmlns:p14="http://schemas.microsoft.com/office/powerpoint/2010/main" val="3466116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F72FA7-F86D-43DE-A172-9C6B64C7A341}" type="datetimeFigureOut">
              <a:rPr lang="en-US" smtClean="0"/>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9BC1EF-948F-4430-8BBE-63E6AFC0D3DD}" type="slidenum">
              <a:rPr lang="en-US" smtClean="0"/>
              <a:t>‹#›</a:t>
            </a:fld>
            <a:endParaRPr lang="en-US"/>
          </a:p>
        </p:txBody>
      </p:sp>
    </p:spTree>
    <p:extLst>
      <p:ext uri="{BB962C8B-B14F-4D97-AF65-F5344CB8AC3E}">
        <p14:creationId xmlns:p14="http://schemas.microsoft.com/office/powerpoint/2010/main" val="3049432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F72FA7-F86D-43DE-A172-9C6B64C7A341}" type="datetimeFigureOut">
              <a:rPr lang="en-US" smtClean="0"/>
              <a:t>10/25/2017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9BC1EF-948F-4430-8BBE-63E6AFC0D3DD}" type="slidenum">
              <a:rPr lang="en-US" smtClean="0"/>
              <a:t>‹#›</a:t>
            </a:fld>
            <a:endParaRPr lang="en-US"/>
          </a:p>
        </p:txBody>
      </p:sp>
    </p:spTree>
    <p:extLst>
      <p:ext uri="{BB962C8B-B14F-4D97-AF65-F5344CB8AC3E}">
        <p14:creationId xmlns:p14="http://schemas.microsoft.com/office/powerpoint/2010/main" val="36300600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gif"/><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3.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jpe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jpeg"/><Relationship Id="rId4" Type="http://schemas.openxmlformats.org/officeDocument/2006/relationships/image" Target="../media/image10.jpeg"/><Relationship Id="rId9" Type="http://schemas.openxmlformats.org/officeDocument/2006/relationships/image" Target="../media/image1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Data, frameworks, and financial instrument identification</a:t>
            </a:r>
            <a:endParaRPr lang="en-US" dirty="0"/>
          </a:p>
        </p:txBody>
      </p:sp>
      <p:sp>
        <p:nvSpPr>
          <p:cNvPr id="5" name="Subtitle 4"/>
          <p:cNvSpPr>
            <a:spLocks noGrp="1"/>
          </p:cNvSpPr>
          <p:nvPr>
            <p:ph type="subTitle" idx="1"/>
          </p:nvPr>
        </p:nvSpPr>
        <p:spPr>
          <a:xfrm>
            <a:off x="1371600" y="3886200"/>
            <a:ext cx="6400800" cy="1143000"/>
          </a:xfrm>
        </p:spPr>
        <p:txBody>
          <a:bodyPr/>
          <a:lstStyle/>
          <a:p>
            <a:r>
              <a:rPr lang="en-US" dirty="0" smtClean="0"/>
              <a:t>Use of the Financial Instrument Global Identification (FIGI) standard</a:t>
            </a:r>
            <a:endParaRPr lang="en-US" dirty="0"/>
          </a:p>
        </p:txBody>
      </p:sp>
      <p:sp>
        <p:nvSpPr>
          <p:cNvPr id="6" name="TextBox 5"/>
          <p:cNvSpPr txBox="1"/>
          <p:nvPr/>
        </p:nvSpPr>
        <p:spPr>
          <a:xfrm>
            <a:off x="1981200" y="5257800"/>
            <a:ext cx="3663375" cy="1384995"/>
          </a:xfrm>
          <a:prstGeom prst="rect">
            <a:avLst/>
          </a:prstGeom>
          <a:noFill/>
        </p:spPr>
        <p:txBody>
          <a:bodyPr wrap="none" rtlCol="0">
            <a:spAutoFit/>
          </a:bodyPr>
          <a:lstStyle/>
          <a:p>
            <a:r>
              <a:rPr lang="en-US" sz="1200" dirty="0" smtClean="0"/>
              <a:t>Richard C Robinson</a:t>
            </a:r>
          </a:p>
          <a:p>
            <a:r>
              <a:rPr lang="en-US" sz="1200" dirty="0" smtClean="0"/>
              <a:t>rrobinson57@bloomberg.net</a:t>
            </a:r>
          </a:p>
          <a:p>
            <a:r>
              <a:rPr lang="en-US" sz="1200" dirty="0" smtClean="0"/>
              <a:t>Open </a:t>
            </a:r>
            <a:r>
              <a:rPr lang="en-US" sz="1200" dirty="0" err="1" smtClean="0"/>
              <a:t>Symbology</a:t>
            </a:r>
            <a:r>
              <a:rPr lang="en-US" sz="1200" dirty="0" smtClean="0"/>
              <a:t> and Industry Relations, Bloomberg L.P.</a:t>
            </a:r>
          </a:p>
          <a:p>
            <a:endParaRPr lang="en-US" sz="1200" dirty="0"/>
          </a:p>
          <a:p>
            <a:r>
              <a:rPr lang="en-US" sz="1200" dirty="0" smtClean="0"/>
              <a:t>For; WSW 2017, ANSI-SPRING Services Conference</a:t>
            </a:r>
          </a:p>
          <a:p>
            <a:r>
              <a:rPr lang="en-US" sz="1200" dirty="0" smtClean="0"/>
              <a:t>October 17-18, 2017; Washington D.C.</a:t>
            </a:r>
          </a:p>
          <a:p>
            <a:r>
              <a:rPr lang="en-US" sz="1200" dirty="0" smtClean="0"/>
              <a:t>Revised version for November 2-3, 2017; Singapore</a:t>
            </a:r>
            <a:endParaRPr lang="en-US" sz="1200" dirty="0"/>
          </a:p>
        </p:txBody>
      </p:sp>
    </p:spTree>
    <p:extLst>
      <p:ext uri="{BB962C8B-B14F-4D97-AF65-F5344CB8AC3E}">
        <p14:creationId xmlns:p14="http://schemas.microsoft.com/office/powerpoint/2010/main" val="2642018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332670246"/>
              </p:ext>
            </p:extLst>
          </p:nvPr>
        </p:nvGraphicFramePr>
        <p:xfrm>
          <a:off x="228600" y="304800"/>
          <a:ext cx="8610601" cy="6324615"/>
        </p:xfrm>
        <a:graphic>
          <a:graphicData uri="http://schemas.openxmlformats.org/drawingml/2006/table">
            <a:tbl>
              <a:tblPr firstRow="1">
                <a:tableStyleId>{5C22544A-7EE6-4342-B048-85BDC9FD1C3A}</a:tableStyleId>
              </a:tblPr>
              <a:tblGrid>
                <a:gridCol w="1143000"/>
                <a:gridCol w="457200"/>
                <a:gridCol w="412540"/>
                <a:gridCol w="276874"/>
                <a:gridCol w="377386"/>
                <a:gridCol w="304800"/>
                <a:gridCol w="1676400"/>
                <a:gridCol w="762000"/>
                <a:gridCol w="685800"/>
                <a:gridCol w="623606"/>
                <a:gridCol w="400585"/>
                <a:gridCol w="559640"/>
                <a:gridCol w="347565"/>
                <a:gridCol w="583205"/>
              </a:tblGrid>
              <a:tr h="345807">
                <a:tc>
                  <a:txBody>
                    <a:bodyPr/>
                    <a:lstStyle/>
                    <a:p>
                      <a:pPr algn="l" fontAlgn="b"/>
                      <a:r>
                        <a:rPr lang="en-US" sz="700" u="none" strike="noStrike" dirty="0">
                          <a:solidFill>
                            <a:schemeClr val="bg1">
                              <a:lumMod val="75000"/>
                            </a:schemeClr>
                          </a:solidFill>
                          <a:effectLst/>
                          <a:latin typeface="Arial Narrow" panose="020B0606020202030204" pitchFamily="34" charset="0"/>
                        </a:rPr>
                        <a:t>Name</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ctr"/>
                </a:tc>
                <a:tc>
                  <a:txBody>
                    <a:bodyPr/>
                    <a:lstStyle/>
                    <a:p>
                      <a:pPr algn="l" fontAlgn="b"/>
                      <a:r>
                        <a:rPr lang="en-US" sz="700" u="none" strike="noStrike">
                          <a:solidFill>
                            <a:schemeClr val="bg1">
                              <a:lumMod val="75000"/>
                            </a:schemeClr>
                          </a:solidFill>
                          <a:effectLst/>
                          <a:latin typeface="Arial Narrow" panose="020B0606020202030204" pitchFamily="34" charset="0"/>
                        </a:rPr>
                        <a:t>Ticker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ctr"/>
                </a:tc>
                <a:tc>
                  <a:txBody>
                    <a:bodyPr/>
                    <a:lstStyle/>
                    <a:p>
                      <a:pPr algn="ctr" fontAlgn="b"/>
                      <a:r>
                        <a:rPr lang="en-US" sz="700" u="none" strike="noStrike">
                          <a:solidFill>
                            <a:schemeClr val="bg1">
                              <a:lumMod val="75000"/>
                            </a:schemeClr>
                          </a:solidFill>
                          <a:effectLst/>
                          <a:latin typeface="Arial Narrow" panose="020B0606020202030204" pitchFamily="34" charset="0"/>
                        </a:rPr>
                        <a:t>Bloomberg Exchange Code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ctr"/>
                </a:tc>
                <a:tc>
                  <a:txBody>
                    <a:bodyPr/>
                    <a:lstStyle/>
                    <a:p>
                      <a:pPr algn="ctr" fontAlgn="b"/>
                      <a:r>
                        <a:rPr lang="en-US" sz="700" u="none" strike="noStrike" dirty="0">
                          <a:solidFill>
                            <a:schemeClr val="bg1">
                              <a:lumMod val="75000"/>
                            </a:schemeClr>
                          </a:solidFill>
                          <a:effectLst/>
                          <a:latin typeface="Arial Narrow" panose="020B0606020202030204" pitchFamily="34" charset="0"/>
                        </a:rPr>
                        <a:t>MIC</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ctr"/>
                </a:tc>
                <a:tc>
                  <a:txBody>
                    <a:bodyPr/>
                    <a:lstStyle/>
                    <a:p>
                      <a:pPr algn="ctr" fontAlgn="b"/>
                      <a:r>
                        <a:rPr lang="en-US" sz="700" u="none" strike="noStrike" dirty="0">
                          <a:solidFill>
                            <a:schemeClr val="bg1">
                              <a:lumMod val="75000"/>
                            </a:schemeClr>
                          </a:solidFill>
                          <a:effectLst/>
                          <a:latin typeface="Arial Narrow" panose="020B0606020202030204" pitchFamily="34" charset="0"/>
                        </a:rPr>
                        <a:t>Operating MIC</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ctr"/>
                </a:tc>
                <a:tc>
                  <a:txBody>
                    <a:bodyPr/>
                    <a:lstStyle/>
                    <a:p>
                      <a:pPr algn="ctr" fontAlgn="b"/>
                      <a:r>
                        <a:rPr lang="en-US" sz="700" u="none" strike="noStrike">
                          <a:solidFill>
                            <a:schemeClr val="bg1">
                              <a:lumMod val="75000"/>
                            </a:schemeClr>
                          </a:solidFill>
                          <a:effectLst/>
                          <a:latin typeface="Arial Narrow" panose="020B0606020202030204" pitchFamily="34" charset="0"/>
                        </a:rPr>
                        <a:t>country</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ctr"/>
                </a:tc>
                <a:tc>
                  <a:txBody>
                    <a:bodyPr/>
                    <a:lstStyle/>
                    <a:p>
                      <a:pPr algn="l" fontAlgn="b"/>
                      <a:r>
                        <a:rPr lang="en-US" sz="700" u="none" strike="noStrike" dirty="0">
                          <a:solidFill>
                            <a:schemeClr val="bg1">
                              <a:lumMod val="75000"/>
                            </a:schemeClr>
                          </a:solidFill>
                          <a:effectLst/>
                          <a:latin typeface="Arial Narrow" panose="020B0606020202030204" pitchFamily="34" charset="0"/>
                        </a:rPr>
                        <a:t>Exchange name or description</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ctr"/>
                </a:tc>
                <a:tc>
                  <a:txBody>
                    <a:bodyPr/>
                    <a:lstStyle/>
                    <a:p>
                      <a:pPr algn="l" fontAlgn="b"/>
                      <a:r>
                        <a:rPr lang="en-US" sz="700" u="none" strike="noStrike">
                          <a:solidFill>
                            <a:schemeClr val="bg1">
                              <a:lumMod val="75000"/>
                            </a:schemeClr>
                          </a:solidFill>
                          <a:effectLst/>
                          <a:latin typeface="Arial Narrow" panose="020B0606020202030204" pitchFamily="34" charset="0"/>
                        </a:rPr>
                        <a:t>FIGI</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ctr"/>
                </a:tc>
                <a:tc>
                  <a:txBody>
                    <a:bodyPr/>
                    <a:lstStyle/>
                    <a:p>
                      <a:pPr algn="l" fontAlgn="b"/>
                      <a:r>
                        <a:rPr lang="en-US" sz="700" u="none" strike="noStrike" dirty="0">
                          <a:solidFill>
                            <a:schemeClr val="bg1">
                              <a:lumMod val="75000"/>
                            </a:schemeClr>
                          </a:solidFill>
                          <a:effectLst/>
                          <a:latin typeface="Arial Narrow" panose="020B0606020202030204" pitchFamily="34" charset="0"/>
                        </a:rPr>
                        <a:t>FIGI Composite</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ctr">
                    <a:lnB w="12700" cap="flat" cmpd="sng" algn="ctr">
                      <a:solidFill>
                        <a:schemeClr val="tx1"/>
                      </a:solidFill>
                      <a:prstDash val="solid"/>
                      <a:round/>
                      <a:headEnd type="none" w="med" len="med"/>
                      <a:tailEnd type="none" w="med" len="med"/>
                    </a:lnB>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Share Class</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ctr">
                    <a:lnB w="12700" cap="flat" cmpd="sng" algn="ctr">
                      <a:solidFill>
                        <a:schemeClr val="tx1"/>
                      </a:solidFill>
                      <a:prstDash val="solid"/>
                      <a:round/>
                      <a:headEnd type="none" w="med" len="med"/>
                      <a:tailEnd type="none" w="med" len="med"/>
                    </a:lnB>
                  </a:tcPr>
                </a:tc>
                <a:tc>
                  <a:txBody>
                    <a:bodyPr/>
                    <a:lstStyle/>
                    <a:p>
                      <a:pPr algn="ctr" fontAlgn="b"/>
                      <a:r>
                        <a:rPr lang="en-US" sz="700" u="none" strike="noStrike">
                          <a:solidFill>
                            <a:schemeClr val="bg1">
                              <a:lumMod val="75000"/>
                            </a:schemeClr>
                          </a:solidFill>
                          <a:effectLst/>
                          <a:latin typeface="Arial Narrow" panose="020B0606020202030204" pitchFamily="34" charset="0"/>
                        </a:rPr>
                        <a:t>Quote currency</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ctr"/>
                </a:tc>
                <a:tc>
                  <a:txBody>
                    <a:bodyPr/>
                    <a:lstStyle/>
                    <a:p>
                      <a:pPr algn="l" fontAlgn="b"/>
                      <a:r>
                        <a:rPr lang="en-US" sz="700" u="none" strike="noStrike" dirty="0">
                          <a:solidFill>
                            <a:schemeClr val="bg1">
                              <a:lumMod val="75000"/>
                            </a:schemeClr>
                          </a:solidFill>
                          <a:effectLst/>
                          <a:latin typeface="Arial Narrow" panose="020B0606020202030204" pitchFamily="34" charset="0"/>
                        </a:rPr>
                        <a:t>ISIN</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ctr"/>
                </a:tc>
                <a:tc>
                  <a:txBody>
                    <a:bodyPr/>
                    <a:lstStyle/>
                    <a:p>
                      <a:pPr algn="l" fontAlgn="b"/>
                      <a:r>
                        <a:rPr lang="en-US" sz="700" u="none" strike="noStrike" dirty="0">
                          <a:effectLst/>
                          <a:latin typeface="Arial Narrow" panose="020B0606020202030204" pitchFamily="34" charset="0"/>
                        </a:rPr>
                        <a:t>SEDOL</a:t>
                      </a:r>
                      <a:endParaRPr lang="en-US" sz="700" b="0" i="0" u="none" strike="noStrike" dirty="0">
                        <a:solidFill>
                          <a:srgbClr val="000000"/>
                        </a:solidFill>
                        <a:effectLst/>
                        <a:latin typeface="Arial Narrow" panose="020B0606020202030204" pitchFamily="34" charset="0"/>
                      </a:endParaRPr>
                    </a:p>
                  </a:txBody>
                  <a:tcPr marL="4191" marR="4191" marT="4191" marB="0" anchor="ctr"/>
                </a:tc>
                <a:tc>
                  <a:txBody>
                    <a:bodyPr/>
                    <a:lstStyle/>
                    <a:p>
                      <a:pPr algn="l" fontAlgn="b"/>
                      <a:r>
                        <a:rPr lang="en-US" sz="700" u="none" strike="noStrike" dirty="0">
                          <a:effectLst/>
                          <a:latin typeface="Arial Narrow" panose="020B0606020202030204" pitchFamily="34" charset="0"/>
                        </a:rPr>
                        <a:t>Common Code</a:t>
                      </a:r>
                      <a:endParaRPr lang="en-US" sz="700" b="0" i="0" u="none" strike="noStrike" dirty="0">
                        <a:solidFill>
                          <a:srgbClr val="000000"/>
                        </a:solidFill>
                        <a:effectLst/>
                        <a:latin typeface="Arial Narrow" panose="020B0606020202030204" pitchFamily="34" charset="0"/>
                      </a:endParaRPr>
                    </a:p>
                  </a:txBody>
                  <a:tcPr marL="4191" marR="4191" marT="4191" marB="0" anchor="ct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SP</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XSES</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solidFill>
                            <a:schemeClr val="bg1">
                              <a:lumMod val="75000"/>
                            </a:schemeClr>
                          </a:solidFill>
                          <a:effectLst/>
                          <a:latin typeface="Arial Narrow" panose="020B0606020202030204" pitchFamily="34" charset="0"/>
                        </a:rPr>
                        <a:t>XSES</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SG</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SINGAPORE EXCHANGE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BBG000BQ6ZN0</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BBG000BQ6Z96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sz="700" b="1" u="none" strike="noStrike" dirty="0">
                          <a:effectLst/>
                          <a:latin typeface="Arial Narrow" panose="020B0606020202030204" pitchFamily="34" charset="0"/>
                        </a:rPr>
                        <a:t>SGD</a:t>
                      </a:r>
                      <a:endParaRPr lang="en-US" sz="700" b="1"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B15F664</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00B0F0"/>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025638794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TBVPF</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US</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Composite to tie all US listings to</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BBG000R7J995</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BBG000R7J995</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00B050"/>
                          </a:solidFill>
                          <a:effectLst/>
                          <a:latin typeface="Arial Narrow" panose="020B0606020202030204" pitchFamily="34" charset="0"/>
                        </a:rPr>
                        <a:t>USD</a:t>
                      </a:r>
                      <a:endParaRPr lang="en-US" sz="700" b="1" i="0" u="none" strike="noStrike" dirty="0">
                        <a:solidFill>
                          <a:srgbClr val="00B05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B18R1R3</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00B050"/>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TBVPF</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PQ</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OTCM</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solidFill>
                            <a:schemeClr val="bg1">
                              <a:lumMod val="75000"/>
                            </a:schemeClr>
                          </a:solidFill>
                          <a:effectLst/>
                          <a:latin typeface="Arial Narrow" panose="020B0606020202030204" pitchFamily="34" charset="0"/>
                        </a:rPr>
                        <a:t>OTCM</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US</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OTC PINK MARKETPLACE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BBG000R7JFW5</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BBG000R7J995</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00B050"/>
                          </a:solidFill>
                          <a:effectLst/>
                          <a:latin typeface="Arial Narrow" panose="020B0606020202030204" pitchFamily="34" charset="0"/>
                        </a:rPr>
                        <a:t>USD</a:t>
                      </a:r>
                      <a:endParaRPr lang="en-US" sz="700" b="1" i="0" u="none" strike="noStrike" dirty="0">
                        <a:solidFill>
                          <a:srgbClr val="00B05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TH0902010014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B18R1R3</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00B050"/>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TBVPF</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UV</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OOTC</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FINR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US</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OTC BULLETIN BOARD - OTHER OTC</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BBG000R7JGH0</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BBG000R7J995</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00B050"/>
                          </a:solidFill>
                          <a:effectLst/>
                          <a:latin typeface="Arial Narrow" panose="020B0606020202030204" pitchFamily="34" charset="0"/>
                        </a:rPr>
                        <a:t>USD</a:t>
                      </a:r>
                      <a:endParaRPr lang="en-US" sz="700" b="1" i="0" u="none" strike="noStrike" dirty="0">
                        <a:solidFill>
                          <a:srgbClr val="00B05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B18R1R3</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00B050"/>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025638794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T6W</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GR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Composite to tie all German listings to</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BBG000RJ6W38</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BBG000RJ6W38</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TH0902010014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B15T6J9</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FFC000"/>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T6W</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GF</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XFRA</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solidFill>
                            <a:schemeClr val="bg1">
                              <a:lumMod val="75000"/>
                            </a:schemeClr>
                          </a:solidFill>
                          <a:effectLst/>
                          <a:latin typeface="Arial Narrow" panose="020B0606020202030204" pitchFamily="34" charset="0"/>
                        </a:rPr>
                        <a:t>XFRA</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DE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DEUTSCHE BOERSE AG</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BBG000RJ6WG4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BBG000RJ6W38</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B15T6J9</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FFC000"/>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T6W</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GD</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XDUS</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XDUS</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 DE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BOERSE DUESSELDORF</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BBG000RJ6WQ3</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BBG000RJ6W38</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a:solidFill>
                            <a:srgbClr val="FFC000"/>
                          </a:solidFill>
                          <a:effectLst/>
                          <a:latin typeface="Arial Narrow" panose="020B0606020202030204" pitchFamily="34" charset="0"/>
                        </a:rPr>
                        <a:t>EUR</a:t>
                      </a:r>
                      <a:endParaRPr lang="en-US" sz="700" b="1" i="0" u="none" strike="noStrike">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B15T6J9</a:t>
                      </a:r>
                      <a:endParaRPr lang="en-US" sz="700" b="0" i="0" u="none" strike="noStrike">
                        <a:solidFill>
                          <a:srgbClr val="000000"/>
                        </a:solidFill>
                        <a:effectLst/>
                        <a:latin typeface="Arial Narrow" panose="020B0606020202030204" pitchFamily="34" charset="0"/>
                      </a:endParaRPr>
                    </a:p>
                  </a:txBody>
                  <a:tcPr marL="4191" marR="4191" marT="4191" marB="0" anchor="b">
                    <a:solidFill>
                      <a:srgbClr val="FFC000"/>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025638794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T6W</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GS</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XSTU</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XSTU</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DE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BOERSE STUTTGART</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BBG000RJ6X63</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BBG000RJ6W38</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B15T6J9</a:t>
                      </a:r>
                      <a:endParaRPr lang="en-US" sz="700" b="0" i="0" u="none" strike="noStrike">
                        <a:solidFill>
                          <a:srgbClr val="000000"/>
                        </a:solidFill>
                        <a:effectLst/>
                        <a:latin typeface="Arial Narrow" panose="020B0606020202030204" pitchFamily="34" charset="0"/>
                      </a:endParaRPr>
                    </a:p>
                  </a:txBody>
                  <a:tcPr marL="4191" marR="4191" marT="4191" marB="0" anchor="b">
                    <a:solidFill>
                      <a:srgbClr val="FFC000"/>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T6W</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GM</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XMUN</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XMUN</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DE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BOERSE MUENCHEN</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BBG000RJ6XJ9</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BBG000RJ6W38</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B15T6J9</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FFC000"/>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T6W</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GB</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XBER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solidFill>
                            <a:schemeClr val="bg1">
                              <a:lumMod val="75000"/>
                            </a:schemeClr>
                          </a:solidFill>
                          <a:effectLst/>
                          <a:latin typeface="Arial Narrow" panose="020B0606020202030204" pitchFamily="34" charset="0"/>
                        </a:rPr>
                        <a:t>XBER</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 DE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BOERSE BERLIN</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BBG000RJ6XM5</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BBG000RJ6W38</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TH0902010014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B15T6J9</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FFC000"/>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1" i="0" u="none" strike="noStrike">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T6W</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TH</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XGAT</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solidFill>
                            <a:schemeClr val="bg1">
                              <a:lumMod val="75000"/>
                            </a:schemeClr>
                          </a:solidFill>
                          <a:effectLst/>
                          <a:latin typeface="Arial Narrow" panose="020B0606020202030204" pitchFamily="34" charset="0"/>
                        </a:rPr>
                        <a:t>TGAT</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DE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Tradegate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BBG00H300Z64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BBG00H300Z55</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B15T6J9</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FFC000"/>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SW</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solidFill>
                            <a:schemeClr val="bg1">
                              <a:lumMod val="75000"/>
                            </a:schemeClr>
                          </a:solidFill>
                          <a:effectLst/>
                          <a:latin typeface="Arial Narrow" panose="020B0606020202030204" pitchFamily="34" charset="0"/>
                        </a:rPr>
                        <a:t>Composite to tie Swiss legacy listings</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BBG006TLWKM4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BBG006TLWKM4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0000"/>
                          </a:solidFill>
                          <a:effectLst/>
                          <a:latin typeface="Arial Narrow" panose="020B0606020202030204" pitchFamily="34" charset="0"/>
                        </a:rPr>
                        <a:t>CHF</a:t>
                      </a:r>
                      <a:endParaRPr lang="en-US" sz="700" b="1" i="0" u="none" strike="noStrike" dirty="0">
                        <a:solidFill>
                          <a:srgbClr val="FF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BJ054Z0</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C00000"/>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025638794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BW</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XBRN</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XBRN</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CH</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solidFill>
                            <a:schemeClr val="bg1">
                              <a:lumMod val="75000"/>
                            </a:schemeClr>
                          </a:solidFill>
                          <a:effectLst/>
                          <a:latin typeface="Arial Narrow" panose="020B0606020202030204" pitchFamily="34" charset="0"/>
                        </a:rPr>
                        <a:t>BX SWISS AG</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BBG006TLWKT7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BBG006TLWKM4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0000"/>
                          </a:solidFill>
                          <a:effectLst/>
                          <a:latin typeface="Arial Narrow" panose="020B0606020202030204" pitchFamily="34" charset="0"/>
                        </a:rPr>
                        <a:t>CHF</a:t>
                      </a:r>
                      <a:endParaRPr lang="en-US" sz="700" b="1" i="0" u="none" strike="noStrike" dirty="0">
                        <a:solidFill>
                          <a:srgbClr val="FF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BJ054Z0</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C00000"/>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XB</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BOAT</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BOAT</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GB</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CINNOBER BOAT</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BBG007254XH5</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solidFill>
                            <a:schemeClr val="bg1">
                              <a:lumMod val="75000"/>
                            </a:schemeClr>
                          </a:solidFill>
                          <a:effectLst/>
                          <a:latin typeface="Arial Narrow" panose="020B0606020202030204" pitchFamily="34" charset="0"/>
                        </a:rPr>
                        <a:t>025638794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XI</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IT</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BORSAITALOTC</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BBG007254XJ3</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solidFill>
                            <a:schemeClr val="bg1">
                              <a:lumMod val="75000"/>
                            </a:schemeClr>
                          </a:solidFill>
                          <a:effectLst/>
                          <a:latin typeface="Arial Narrow" panose="020B0606020202030204" pitchFamily="34" charset="0"/>
                        </a:rPr>
                        <a:t>025638794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XH</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HU</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BUDAPEST OTC</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BBG007254XK1</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solidFill>
                            <a:schemeClr val="bg1">
                              <a:lumMod val="75000"/>
                            </a:schemeClr>
                          </a:solidFill>
                          <a:effectLst/>
                          <a:latin typeface="Arial Narrow" panose="020B0606020202030204" pitchFamily="34" charset="0"/>
                        </a:rPr>
                        <a:t>025638794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XF</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IE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DUBLIN SE OTC</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BBG007254XM9</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a:solidFill>
                            <a:srgbClr val="FFC000"/>
                          </a:solidFill>
                          <a:effectLst/>
                          <a:latin typeface="Arial Narrow" panose="020B0606020202030204" pitchFamily="34" charset="0"/>
                        </a:rPr>
                        <a:t>EUR</a:t>
                      </a:r>
                      <a:endParaRPr lang="en-US" sz="700" b="1" i="0" u="none" strike="noStrike">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XD</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DE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DEUTSCHE OTC</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BBG007254XN8</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BBG007254XG6</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solidFill>
                            <a:schemeClr val="bg1">
                              <a:lumMod val="75000"/>
                            </a:schemeClr>
                          </a:solidFill>
                          <a:effectLst/>
                          <a:latin typeface="Arial Narrow" panose="020B0606020202030204" pitchFamily="34" charset="0"/>
                        </a:rPr>
                        <a:t>025638794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XSMP</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XSMP</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GB</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SMARTPOOL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BBG007254XP6</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a:solidFill>
                            <a:srgbClr val="FFC000"/>
                          </a:solidFill>
                          <a:effectLst/>
                          <a:latin typeface="Arial Narrow" panose="020B0606020202030204" pitchFamily="34" charset="0"/>
                        </a:rPr>
                        <a:t>EUR</a:t>
                      </a:r>
                      <a:endParaRPr lang="en-US" sz="700" b="1" i="0" u="none" strike="noStrike">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TH0902010014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XJ</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SI</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LJUB SE OTC</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BBG007254XQ5</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BBG007254XG6</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a:solidFill>
                            <a:srgbClr val="FFC000"/>
                          </a:solidFill>
                          <a:effectLst/>
                          <a:latin typeface="Arial Narrow" panose="020B0606020202030204" pitchFamily="34" charset="0"/>
                        </a:rPr>
                        <a:t>EUR</a:t>
                      </a:r>
                      <a:endParaRPr lang="en-US" sz="700" b="1" i="0" u="none" strike="noStrike">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GB</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LONDON SE OTC</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BBG007254XR4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BBG007254XG6</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TH0902010014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XG</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SE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NGM OTC</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BBG007254XS3</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XO</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XOPV</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XSTO</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SE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OTC PUBLICATION VENUE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BBG007254XT2</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a:solidFill>
                            <a:srgbClr val="FFC000"/>
                          </a:solidFill>
                          <a:effectLst/>
                          <a:latin typeface="Arial Narrow" panose="020B0606020202030204" pitchFamily="34" charset="0"/>
                        </a:rPr>
                        <a:t>EUR</a:t>
                      </a:r>
                      <a:endParaRPr lang="en-US" sz="700" b="1" i="0" u="none" strike="noStrike">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XN</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NO</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OSLO OTC</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BBG007254XV9</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BBG007254XG6</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TH0902010014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XP</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GB</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PLUS MKT OTC</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BBG007254XW8</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solidFill>
                            <a:schemeClr val="bg1">
                              <a:lumMod val="75000"/>
                            </a:schemeClr>
                          </a:solidFill>
                          <a:effectLst/>
                          <a:latin typeface="Arial Narrow" panose="020B0606020202030204" pitchFamily="34" charset="0"/>
                        </a:rPr>
                        <a:t>025638794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XS</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DE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STUTTGRT OTC</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BBG007254XY6</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XA</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AT</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CEESEG OTC</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BBG007254XZ5</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solidFill>
                            <a:schemeClr val="bg1">
                              <a:lumMod val="75000"/>
                            </a:schemeClr>
                          </a:solidFill>
                          <a:effectLst/>
                          <a:latin typeface="Arial Narrow" panose="020B0606020202030204" pitchFamily="34" charset="0"/>
                        </a:rPr>
                        <a:t>025638794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XT</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HOTC</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ASEX</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GR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HELLENIC EXCHANGE OTC MARKET</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BBG007254Y10</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TH0902010014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XW</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CH</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SIX Off-exchange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BBG007254Y29</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TH0902010014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XU</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Bulgaria OTC</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BBG007254Y38</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TH0902010014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r>
              <a:tr h="230538">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XV</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BOTC</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solidFill>
                            <a:schemeClr val="bg1">
                              <a:lumMod val="75000"/>
                            </a:schemeClr>
                          </a:solidFill>
                          <a:effectLst/>
                          <a:latin typeface="Arial Narrow" panose="020B0606020202030204" pitchFamily="34" charset="0"/>
                        </a:rPr>
                        <a:t>BCXE</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GB</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OFF EXCHANGE IDENTIFIER FOR OTC TRADES REPORTED TO BATS EUROPE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BBG007254Y56</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TH0902010014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r>
              <a:tr h="230538">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EU</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GB</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EUROPEAN Composite for any potention Eurozone listings</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BBG007254Y74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BBG007254Y65</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TH0902010014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1" i="0" u="none" strike="noStrike">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r>
              <a:tr h="230538">
                <a:tc>
                  <a:txBody>
                    <a:bodyPr/>
                    <a:lstStyle/>
                    <a:p>
                      <a:pPr algn="l" fontAlgn="b"/>
                      <a:r>
                        <a:rPr lang="en-US" sz="700" u="none" strike="noStrike" dirty="0">
                          <a:solidFill>
                            <a:schemeClr val="bg1">
                              <a:lumMod val="75000"/>
                            </a:schemeClr>
                          </a:solidFill>
                          <a:effectLst/>
                          <a:latin typeface="Arial Narrow" panose="020B0606020202030204" pitchFamily="34" charset="0"/>
                        </a:rPr>
                        <a:t>THAI BEVERAGE PCL</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T6W</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GZ</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MUND</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XMUN</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solidFill>
                            <a:schemeClr val="bg1">
                              <a:lumMod val="75000"/>
                            </a:schemeClr>
                          </a:solidFill>
                          <a:effectLst/>
                          <a:latin typeface="Arial Narrow" panose="020B0606020202030204" pitchFamily="34" charset="0"/>
                        </a:rPr>
                        <a:t>DE</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de-DE" sz="700" u="none" strike="noStrike">
                          <a:solidFill>
                            <a:schemeClr val="bg1">
                              <a:lumMod val="75000"/>
                            </a:schemeClr>
                          </a:solidFill>
                          <a:effectLst/>
                          <a:latin typeface="Arial Narrow" panose="020B0606020202030204" pitchFamily="34" charset="0"/>
                        </a:rPr>
                        <a:t>BOERSE MUENCHEN - MARKET MAKER MUNICH - FREIVERKEHR MARKT</a:t>
                      </a:r>
                      <a:endParaRPr lang="de-DE"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BBG00FGX08K6</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BBG00FGX08G1</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B15T6J9</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FFC000"/>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025638794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T6W</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QT</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XQTX</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XDUS</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DE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solidFill>
                            <a:schemeClr val="bg1">
                              <a:lumMod val="75000"/>
                            </a:schemeClr>
                          </a:solidFill>
                          <a:effectLst/>
                          <a:latin typeface="Arial Narrow" panose="020B0606020202030204" pitchFamily="34" charset="0"/>
                        </a:rPr>
                        <a:t>BOERSE DUESSELDORF - QUOTRIX</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BBG00G7BW612</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BBG00G7BW5Z7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TH0902010014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B15T6J9</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FFC000"/>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025638794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TB</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XBKK</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XBKK</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solidFill>
                            <a:schemeClr val="bg1">
                              <a:lumMod val="75000"/>
                            </a:schemeClr>
                          </a:solidFill>
                          <a:effectLst/>
                          <a:latin typeface="Arial Narrow" panose="020B0606020202030204" pitchFamily="34" charset="0"/>
                        </a:rPr>
                        <a:t> TH</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STOCK EXCHANGE OF THAILAND</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BBG000BFYD61</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BBG000BFYD61</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7030A0"/>
                          </a:solidFill>
                          <a:effectLst/>
                          <a:latin typeface="Arial Narrow" panose="020B0606020202030204" pitchFamily="34" charset="0"/>
                        </a:rPr>
                        <a:t>THB</a:t>
                      </a:r>
                      <a:endParaRPr lang="en-US" sz="700" b="1" i="0" u="none" strike="noStrike" dirty="0">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TH0902010006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rgbClr val="FFFF00"/>
                    </a:solidFil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1" i="0" u="none" strike="noStrike" dirty="0">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215358">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PCL-NVDR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TB</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XBKK</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XBKK</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solidFill>
                            <a:schemeClr val="bg1">
                              <a:lumMod val="75000"/>
                            </a:schemeClr>
                          </a:solidFill>
                          <a:effectLst/>
                          <a:latin typeface="Arial Narrow" panose="020B0606020202030204" pitchFamily="34" charset="0"/>
                        </a:rPr>
                        <a:t> TH</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solidFill>
                            <a:schemeClr val="bg1">
                              <a:lumMod val="75000"/>
                            </a:schemeClr>
                          </a:solidFill>
                          <a:effectLst/>
                          <a:latin typeface="Arial Narrow" panose="020B0606020202030204" pitchFamily="34" charset="0"/>
                        </a:rPr>
                        <a:t>STOCK EXCHANGE OF THAILAND</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BBG000BX8K01</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BBG000BX8K01</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7030A0"/>
                          </a:solidFill>
                          <a:effectLst/>
                          <a:latin typeface="Arial Narrow" panose="020B0606020202030204" pitchFamily="34" charset="0"/>
                        </a:rPr>
                        <a:t>THB</a:t>
                      </a:r>
                      <a:endParaRPr lang="en-US" sz="700" b="1" i="0" u="none" strike="noStrike" dirty="0">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TH0902010R15</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rgbClr val="92D050"/>
                    </a:solidFil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1" i="0" u="none" strike="noStrike" dirty="0">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PCL-FOREIGN</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TB</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XBKK</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XBKK</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solidFill>
                            <a:schemeClr val="bg1">
                              <a:lumMod val="75000"/>
                            </a:schemeClr>
                          </a:solidFill>
                          <a:effectLst/>
                          <a:latin typeface="Arial Narrow" panose="020B0606020202030204" pitchFamily="34" charset="0"/>
                        </a:rPr>
                        <a:t> TH</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STOCK EXCHANGE OF THAILAND</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BBG000BX8JR5</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BBG000R7J995</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sz="700" b="1" u="none" strike="noStrike" dirty="0">
                          <a:solidFill>
                            <a:srgbClr val="7030A0"/>
                          </a:solidFill>
                          <a:effectLst/>
                          <a:latin typeface="Arial Narrow" panose="020B0606020202030204" pitchFamily="34" charset="0"/>
                        </a:rPr>
                        <a:t>THB</a:t>
                      </a:r>
                      <a:endParaRPr lang="en-US" sz="700" b="1" i="0" u="none" strike="noStrike" dirty="0">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TH0902010014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dirty="0">
                        <a:solidFill>
                          <a:srgbClr val="000000"/>
                        </a:solidFill>
                        <a:effectLst/>
                        <a:latin typeface="Arial Narrow" panose="020B0606020202030204" pitchFamily="34" charset="0"/>
                      </a:endParaRPr>
                    </a:p>
                  </a:txBody>
                  <a:tcPr marL="4191" marR="4191" marT="4191" marB="0" anchor="b"/>
                </a:tc>
              </a:tr>
            </a:tbl>
          </a:graphicData>
        </a:graphic>
      </p:graphicFrame>
      <p:pic>
        <p:nvPicPr>
          <p:cNvPr id="2049"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5689" y="2057400"/>
            <a:ext cx="1204911" cy="2409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Straight Connector 5"/>
          <p:cNvCxnSpPr/>
          <p:nvPr/>
        </p:nvCxnSpPr>
        <p:spPr>
          <a:xfrm flipV="1">
            <a:off x="4419600" y="1524000"/>
            <a:ext cx="457200" cy="533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stCxn id="2049" idx="3"/>
          </p:cNvCxnSpPr>
          <p:nvPr/>
        </p:nvCxnSpPr>
        <p:spPr>
          <a:xfrm flipV="1">
            <a:off x="4800600" y="1981200"/>
            <a:ext cx="838200" cy="19669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2209800" y="2834640"/>
            <a:ext cx="685800" cy="457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194560" y="3429000"/>
            <a:ext cx="685800" cy="3200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2209800" y="3886200"/>
            <a:ext cx="685800" cy="457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194560" y="4495800"/>
            <a:ext cx="685800" cy="152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924800" y="2750820"/>
            <a:ext cx="304800" cy="250698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7924800" y="5943600"/>
            <a:ext cx="914400" cy="685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533400" y="0"/>
            <a:ext cx="8077200" cy="369332"/>
          </a:xfrm>
          <a:prstGeom prst="rect">
            <a:avLst/>
          </a:prstGeom>
          <a:noFill/>
        </p:spPr>
        <p:txBody>
          <a:bodyPr wrap="square" rtlCol="0">
            <a:spAutoFit/>
          </a:bodyPr>
          <a:lstStyle/>
          <a:p>
            <a:r>
              <a:rPr lang="en-US" i="1" dirty="0" smtClean="0"/>
              <a:t>Data related to Thai Beverage PCL; Singapore Exchange ID Y92</a:t>
            </a:r>
            <a:endParaRPr lang="en-GB" i="1" dirty="0"/>
          </a:p>
        </p:txBody>
      </p:sp>
      <p:sp>
        <p:nvSpPr>
          <p:cNvPr id="17" name="Rectangle 16"/>
          <p:cNvSpPr/>
          <p:nvPr/>
        </p:nvSpPr>
        <p:spPr>
          <a:xfrm>
            <a:off x="3595689" y="3291840"/>
            <a:ext cx="1958815" cy="173736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0000"/>
                </a:solidFill>
              </a:rPr>
              <a:t>SEDOLs, mostly by market/currency, but gaps </a:t>
            </a:r>
            <a:r>
              <a:rPr lang="en-US" dirty="0" smtClean="0">
                <a:solidFill>
                  <a:srgbClr val="FF0000"/>
                </a:solidFill>
              </a:rPr>
              <a:t>exist and still need </a:t>
            </a:r>
            <a:r>
              <a:rPr lang="en-US" dirty="0" smtClean="0">
                <a:solidFill>
                  <a:srgbClr val="FF0000"/>
                </a:solidFill>
              </a:rPr>
              <a:t>to relate to each other</a:t>
            </a:r>
            <a:endParaRPr lang="en-US" dirty="0">
              <a:solidFill>
                <a:srgbClr val="FF0000"/>
              </a:solidFill>
            </a:endParaRPr>
          </a:p>
        </p:txBody>
      </p:sp>
      <p:cxnSp>
        <p:nvCxnSpPr>
          <p:cNvPr id="18" name="Straight Arrow Connector 17"/>
          <p:cNvCxnSpPr/>
          <p:nvPr/>
        </p:nvCxnSpPr>
        <p:spPr>
          <a:xfrm>
            <a:off x="5554504" y="4244340"/>
            <a:ext cx="1943100" cy="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5554504" y="4244340"/>
            <a:ext cx="1684496" cy="169926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228600" y="5420095"/>
            <a:ext cx="5486400" cy="86868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70C0"/>
                </a:solidFill>
              </a:rPr>
              <a:t>Challenges a result of methodology (identifier vs framework).  Does not mean that identifier methodology is wrong!  Needed and useful, but more limited.</a:t>
            </a:r>
            <a:endParaRPr lang="en-US" dirty="0">
              <a:solidFill>
                <a:srgbClr val="0070C0"/>
              </a:solidFill>
            </a:endParaRPr>
          </a:p>
        </p:txBody>
      </p:sp>
    </p:spTree>
    <p:extLst>
      <p:ext uri="{BB962C8B-B14F-4D97-AF65-F5344CB8AC3E}">
        <p14:creationId xmlns:p14="http://schemas.microsoft.com/office/powerpoint/2010/main" val="2236599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855987004"/>
              </p:ext>
            </p:extLst>
          </p:nvPr>
        </p:nvGraphicFramePr>
        <p:xfrm>
          <a:off x="228600" y="304800"/>
          <a:ext cx="8610601" cy="6324615"/>
        </p:xfrm>
        <a:graphic>
          <a:graphicData uri="http://schemas.openxmlformats.org/drawingml/2006/table">
            <a:tbl>
              <a:tblPr firstRow="1">
                <a:tableStyleId>{5C22544A-7EE6-4342-B048-85BDC9FD1C3A}</a:tableStyleId>
              </a:tblPr>
              <a:tblGrid>
                <a:gridCol w="1143000"/>
                <a:gridCol w="457200"/>
                <a:gridCol w="412540"/>
                <a:gridCol w="276874"/>
                <a:gridCol w="377386"/>
                <a:gridCol w="304800"/>
                <a:gridCol w="1676400"/>
                <a:gridCol w="762000"/>
                <a:gridCol w="685800"/>
                <a:gridCol w="623606"/>
                <a:gridCol w="400585"/>
                <a:gridCol w="559640"/>
                <a:gridCol w="347565"/>
                <a:gridCol w="583205"/>
              </a:tblGrid>
              <a:tr h="345807">
                <a:tc>
                  <a:txBody>
                    <a:bodyPr/>
                    <a:lstStyle/>
                    <a:p>
                      <a:pPr algn="l" fontAlgn="b"/>
                      <a:r>
                        <a:rPr lang="en-US" sz="700" u="none" strike="noStrike" dirty="0">
                          <a:solidFill>
                            <a:schemeClr val="bg1">
                              <a:lumMod val="75000"/>
                            </a:schemeClr>
                          </a:solidFill>
                          <a:effectLst/>
                          <a:latin typeface="Arial Narrow" panose="020B0606020202030204" pitchFamily="34" charset="0"/>
                        </a:rPr>
                        <a:t>Name</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ctr"/>
                </a:tc>
                <a:tc>
                  <a:txBody>
                    <a:bodyPr/>
                    <a:lstStyle/>
                    <a:p>
                      <a:pPr algn="l" fontAlgn="b"/>
                      <a:r>
                        <a:rPr lang="en-US" sz="700" u="none" strike="noStrike">
                          <a:solidFill>
                            <a:schemeClr val="bg1">
                              <a:lumMod val="75000"/>
                            </a:schemeClr>
                          </a:solidFill>
                          <a:effectLst/>
                          <a:latin typeface="Arial Narrow" panose="020B0606020202030204" pitchFamily="34" charset="0"/>
                        </a:rPr>
                        <a:t>Ticker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ctr"/>
                </a:tc>
                <a:tc>
                  <a:txBody>
                    <a:bodyPr/>
                    <a:lstStyle/>
                    <a:p>
                      <a:pPr algn="ctr" fontAlgn="b"/>
                      <a:r>
                        <a:rPr lang="en-US" sz="700" u="none" strike="noStrike">
                          <a:solidFill>
                            <a:schemeClr val="bg1">
                              <a:lumMod val="75000"/>
                            </a:schemeClr>
                          </a:solidFill>
                          <a:effectLst/>
                          <a:latin typeface="Arial Narrow" panose="020B0606020202030204" pitchFamily="34" charset="0"/>
                        </a:rPr>
                        <a:t>Bloomberg Exchange Code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ctr"/>
                </a:tc>
                <a:tc>
                  <a:txBody>
                    <a:bodyPr/>
                    <a:lstStyle/>
                    <a:p>
                      <a:pPr algn="ctr" fontAlgn="b"/>
                      <a:r>
                        <a:rPr lang="en-US" sz="700" u="none" strike="noStrike" dirty="0">
                          <a:solidFill>
                            <a:schemeClr val="bg1">
                              <a:lumMod val="75000"/>
                            </a:schemeClr>
                          </a:solidFill>
                          <a:effectLst/>
                          <a:latin typeface="Arial Narrow" panose="020B0606020202030204" pitchFamily="34" charset="0"/>
                        </a:rPr>
                        <a:t>MIC</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ctr"/>
                </a:tc>
                <a:tc>
                  <a:txBody>
                    <a:bodyPr/>
                    <a:lstStyle/>
                    <a:p>
                      <a:pPr algn="ctr" fontAlgn="b"/>
                      <a:r>
                        <a:rPr lang="en-US" sz="700" u="none" strike="noStrike" dirty="0">
                          <a:solidFill>
                            <a:schemeClr val="bg1">
                              <a:lumMod val="75000"/>
                            </a:schemeClr>
                          </a:solidFill>
                          <a:effectLst/>
                          <a:latin typeface="Arial Narrow" panose="020B0606020202030204" pitchFamily="34" charset="0"/>
                        </a:rPr>
                        <a:t>Operating MIC</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ctr"/>
                </a:tc>
                <a:tc>
                  <a:txBody>
                    <a:bodyPr/>
                    <a:lstStyle/>
                    <a:p>
                      <a:pPr algn="ctr" fontAlgn="b"/>
                      <a:r>
                        <a:rPr lang="en-US" sz="700" u="none" strike="noStrike">
                          <a:solidFill>
                            <a:schemeClr val="bg1">
                              <a:lumMod val="75000"/>
                            </a:schemeClr>
                          </a:solidFill>
                          <a:effectLst/>
                          <a:latin typeface="Arial Narrow" panose="020B0606020202030204" pitchFamily="34" charset="0"/>
                        </a:rPr>
                        <a:t>country</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ctr"/>
                </a:tc>
                <a:tc>
                  <a:txBody>
                    <a:bodyPr/>
                    <a:lstStyle/>
                    <a:p>
                      <a:pPr algn="l" fontAlgn="b"/>
                      <a:r>
                        <a:rPr lang="en-US" sz="700" u="none" strike="noStrike" dirty="0">
                          <a:solidFill>
                            <a:schemeClr val="bg1">
                              <a:lumMod val="75000"/>
                            </a:schemeClr>
                          </a:solidFill>
                          <a:effectLst/>
                          <a:latin typeface="Arial Narrow" panose="020B0606020202030204" pitchFamily="34" charset="0"/>
                        </a:rPr>
                        <a:t>Exchange name or description</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ctr"/>
                </a:tc>
                <a:tc>
                  <a:txBody>
                    <a:bodyPr/>
                    <a:lstStyle/>
                    <a:p>
                      <a:pPr algn="l" fontAlgn="b"/>
                      <a:r>
                        <a:rPr lang="en-US" sz="700" u="none" strike="noStrike">
                          <a:solidFill>
                            <a:schemeClr val="bg1">
                              <a:lumMod val="75000"/>
                            </a:schemeClr>
                          </a:solidFill>
                          <a:effectLst/>
                          <a:latin typeface="Arial Narrow" panose="020B0606020202030204" pitchFamily="34" charset="0"/>
                        </a:rPr>
                        <a:t>FIGI</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ctr"/>
                </a:tc>
                <a:tc>
                  <a:txBody>
                    <a:bodyPr/>
                    <a:lstStyle/>
                    <a:p>
                      <a:pPr algn="l" fontAlgn="b"/>
                      <a:r>
                        <a:rPr lang="en-US" sz="700" u="none" strike="noStrike" dirty="0">
                          <a:solidFill>
                            <a:schemeClr val="bg1">
                              <a:lumMod val="75000"/>
                            </a:schemeClr>
                          </a:solidFill>
                          <a:effectLst/>
                          <a:latin typeface="Arial Narrow" panose="020B0606020202030204" pitchFamily="34" charset="0"/>
                        </a:rPr>
                        <a:t>FIGI Composite</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ctr">
                    <a:lnB w="12700" cap="flat" cmpd="sng" algn="ctr">
                      <a:solidFill>
                        <a:schemeClr val="tx1"/>
                      </a:solidFill>
                      <a:prstDash val="solid"/>
                      <a:round/>
                      <a:headEnd type="none" w="med" len="med"/>
                      <a:tailEnd type="none" w="med" len="med"/>
                    </a:lnB>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Share Class</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ctr">
                    <a:lnB w="12700" cap="flat" cmpd="sng" algn="ctr">
                      <a:solidFill>
                        <a:schemeClr val="tx1"/>
                      </a:solidFill>
                      <a:prstDash val="solid"/>
                      <a:round/>
                      <a:headEnd type="none" w="med" len="med"/>
                      <a:tailEnd type="none" w="med" len="med"/>
                    </a:lnB>
                  </a:tcPr>
                </a:tc>
                <a:tc>
                  <a:txBody>
                    <a:bodyPr/>
                    <a:lstStyle/>
                    <a:p>
                      <a:pPr algn="ctr" fontAlgn="b"/>
                      <a:r>
                        <a:rPr lang="en-US" sz="700" u="none" strike="noStrike" dirty="0">
                          <a:solidFill>
                            <a:schemeClr val="bg1">
                              <a:lumMod val="75000"/>
                            </a:schemeClr>
                          </a:solidFill>
                          <a:effectLst/>
                          <a:latin typeface="Arial Narrow" panose="020B0606020202030204" pitchFamily="34" charset="0"/>
                        </a:rPr>
                        <a:t>Quote currency</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ctr"/>
                </a:tc>
                <a:tc>
                  <a:txBody>
                    <a:bodyPr/>
                    <a:lstStyle/>
                    <a:p>
                      <a:pPr algn="l" fontAlgn="b"/>
                      <a:r>
                        <a:rPr lang="en-US" sz="700" u="none" strike="noStrike" dirty="0">
                          <a:effectLst/>
                          <a:latin typeface="Arial Narrow" panose="020B0606020202030204" pitchFamily="34" charset="0"/>
                        </a:rPr>
                        <a:t>ISIN</a:t>
                      </a:r>
                      <a:endParaRPr lang="en-US" sz="700" b="0" i="0" u="none" strike="noStrike" dirty="0">
                        <a:solidFill>
                          <a:srgbClr val="000000"/>
                        </a:solidFill>
                        <a:effectLst/>
                        <a:latin typeface="Arial Narrow" panose="020B0606020202030204" pitchFamily="34" charset="0"/>
                      </a:endParaRPr>
                    </a:p>
                  </a:txBody>
                  <a:tcPr marL="4191" marR="4191" marT="4191" marB="0" anchor="ctr"/>
                </a:tc>
                <a:tc>
                  <a:txBody>
                    <a:bodyPr/>
                    <a:lstStyle/>
                    <a:p>
                      <a:pPr algn="l" fontAlgn="b"/>
                      <a:r>
                        <a:rPr lang="en-US" sz="700" u="none" strike="noStrike" dirty="0">
                          <a:solidFill>
                            <a:schemeClr val="bg1">
                              <a:lumMod val="75000"/>
                            </a:schemeClr>
                          </a:solidFill>
                          <a:effectLst/>
                          <a:latin typeface="Arial Narrow" panose="020B0606020202030204" pitchFamily="34" charset="0"/>
                        </a:rPr>
                        <a:t>SEDOL</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ct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Common Code</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ctr">
                    <a:solidFill>
                      <a:schemeClr val="tx2">
                        <a:lumMod val="20000"/>
                        <a:lumOff val="80000"/>
                      </a:schemeClr>
                    </a:solidFill>
                  </a:tcP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SP</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XSES</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solidFill>
                            <a:schemeClr val="bg1">
                              <a:lumMod val="75000"/>
                            </a:schemeClr>
                          </a:solidFill>
                          <a:effectLst/>
                          <a:latin typeface="Arial Narrow" panose="020B0606020202030204" pitchFamily="34" charset="0"/>
                        </a:rPr>
                        <a:t>XSES</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SG</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SINGAPORE EXCHANGE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BBG000BQ6ZN0</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BBG000BQ6Z96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SGD</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solidFill>
                            <a:schemeClr val="bg1">
                              <a:lumMod val="75000"/>
                            </a:schemeClr>
                          </a:solidFill>
                          <a:effectLst/>
                          <a:latin typeface="Arial Narrow" panose="020B0606020202030204" pitchFamily="34" charset="0"/>
                        </a:rPr>
                        <a:t>B15F664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TBVPF</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US</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Composite to tie all US listings to</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BBG000R7J995</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BBG000R7J995</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USD</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solidFill>
                            <a:schemeClr val="bg1">
                              <a:lumMod val="75000"/>
                            </a:schemeClr>
                          </a:solidFill>
                          <a:effectLst/>
                          <a:latin typeface="Arial Narrow" panose="020B0606020202030204" pitchFamily="34" charset="0"/>
                        </a:rPr>
                        <a:t>B18R1R3</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TBVPF</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PQ</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OTCM</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solidFill>
                            <a:schemeClr val="bg1">
                              <a:lumMod val="75000"/>
                            </a:schemeClr>
                          </a:solidFill>
                          <a:effectLst/>
                          <a:latin typeface="Arial Narrow" panose="020B0606020202030204" pitchFamily="34" charset="0"/>
                        </a:rPr>
                        <a:t>OTCM</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US</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OTC PINK MARKETPLACE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BBG000R7JFW5</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BBG000R7J995</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USD</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solidFill>
                            <a:schemeClr val="bg1">
                              <a:lumMod val="75000"/>
                            </a:schemeClr>
                          </a:solidFill>
                          <a:effectLst/>
                          <a:latin typeface="Arial Narrow" panose="020B0606020202030204" pitchFamily="34" charset="0"/>
                        </a:rPr>
                        <a:t>B18R1R3</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TBVPF</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UV</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OOTC</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FINR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US</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OTC BULLETIN BOARD - OTHER OTC</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BBG000R7JGH0</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BBG000R7J995</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USD</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solidFill>
                            <a:schemeClr val="bg1">
                              <a:lumMod val="75000"/>
                            </a:schemeClr>
                          </a:solidFill>
                          <a:effectLst/>
                          <a:latin typeface="Arial Narrow" panose="020B0606020202030204" pitchFamily="34" charset="0"/>
                        </a:rPr>
                        <a:t>B18R1R3</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T6W</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GR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Composite to tie all German listings to</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BBG000RJ6W38</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BBG000RJ6W38</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solidFill>
                            <a:schemeClr val="bg1">
                              <a:lumMod val="75000"/>
                            </a:schemeClr>
                          </a:solidFill>
                          <a:effectLst/>
                          <a:latin typeface="Arial Narrow" panose="020B0606020202030204" pitchFamily="34" charset="0"/>
                        </a:rPr>
                        <a:t>B15T6J9</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025638794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T6W</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GF</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XFRA</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solidFill>
                            <a:schemeClr val="bg1">
                              <a:lumMod val="75000"/>
                            </a:schemeClr>
                          </a:solidFill>
                          <a:effectLst/>
                          <a:latin typeface="Arial Narrow" panose="020B0606020202030204" pitchFamily="34" charset="0"/>
                        </a:rPr>
                        <a:t>XFRA</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DE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DEUTSCHE BOERSE AG</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BBG000RJ6WG4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BBG000RJ6W38</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solidFill>
                            <a:schemeClr val="bg1">
                              <a:lumMod val="75000"/>
                            </a:schemeClr>
                          </a:solidFill>
                          <a:effectLst/>
                          <a:latin typeface="Arial Narrow" panose="020B0606020202030204" pitchFamily="34" charset="0"/>
                        </a:rPr>
                        <a:t>B15T6J9</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T6W</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GD</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XDUS</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XDUS</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 DE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BOERSE DUESSELDORF</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BBG000RJ6WQ3</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BBG000RJ6W38</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a:solidFill>
                            <a:schemeClr val="bg1">
                              <a:lumMod val="75000"/>
                            </a:schemeClr>
                          </a:solidFill>
                          <a:effectLst/>
                          <a:latin typeface="Arial Narrow" panose="020B0606020202030204" pitchFamily="34" charset="0"/>
                        </a:rPr>
                        <a:t>EUR</a:t>
                      </a:r>
                      <a:endParaRPr lang="en-US" sz="700" b="1"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B15T6J9</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T6W</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GS</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XSTU</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XSTU</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DE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BOERSE STUTTGART</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BBG000RJ6X63</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BBG000RJ6W38</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B15T6J9</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025638794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T6W</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GM</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XMUN</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XMUN</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DE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BOERSE MUENCHEN</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BBG000RJ6XJ9</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BBG000RJ6W38</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solidFill>
                            <a:schemeClr val="bg1">
                              <a:lumMod val="75000"/>
                            </a:schemeClr>
                          </a:solidFill>
                          <a:effectLst/>
                          <a:latin typeface="Arial Narrow" panose="020B0606020202030204" pitchFamily="34" charset="0"/>
                        </a:rPr>
                        <a:t>B15T6J9</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025638794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T6W</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GB</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XBER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solidFill>
                            <a:schemeClr val="bg1">
                              <a:lumMod val="75000"/>
                            </a:schemeClr>
                          </a:solidFill>
                          <a:effectLst/>
                          <a:latin typeface="Arial Narrow" panose="020B0606020202030204" pitchFamily="34" charset="0"/>
                        </a:rPr>
                        <a:t>XBER</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 DE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BOERSE BERLIN</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BBG000RJ6XM5</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BBG000RJ6W38</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solidFill>
                            <a:schemeClr val="bg1">
                              <a:lumMod val="75000"/>
                            </a:schemeClr>
                          </a:solidFill>
                          <a:effectLst/>
                          <a:latin typeface="Arial Narrow" panose="020B0606020202030204" pitchFamily="34" charset="0"/>
                        </a:rPr>
                        <a:t>B15T6J9</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025638794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T6W</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TH</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XGAT</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solidFill>
                            <a:schemeClr val="bg1">
                              <a:lumMod val="75000"/>
                            </a:schemeClr>
                          </a:solidFill>
                          <a:effectLst/>
                          <a:latin typeface="Arial Narrow" panose="020B0606020202030204" pitchFamily="34" charset="0"/>
                        </a:rPr>
                        <a:t>TGAT</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DE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Tradegate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BBG00H300Z64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BBG00H300Z55</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solidFill>
                            <a:schemeClr val="bg1">
                              <a:lumMod val="75000"/>
                            </a:schemeClr>
                          </a:solidFill>
                          <a:effectLst/>
                          <a:latin typeface="Arial Narrow" panose="020B0606020202030204" pitchFamily="34" charset="0"/>
                        </a:rPr>
                        <a:t>B15T6J9</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SW</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solidFill>
                            <a:schemeClr val="bg1">
                              <a:lumMod val="75000"/>
                            </a:schemeClr>
                          </a:solidFill>
                          <a:effectLst/>
                          <a:latin typeface="Arial Narrow" panose="020B0606020202030204" pitchFamily="34" charset="0"/>
                        </a:rPr>
                        <a:t>Composite to tie Swiss legacy listings</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BBG006TLWKM4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BBG006TLWKM4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CHF</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solidFill>
                            <a:schemeClr val="bg1">
                              <a:lumMod val="75000"/>
                            </a:schemeClr>
                          </a:solidFill>
                          <a:effectLst/>
                          <a:latin typeface="Arial Narrow" panose="020B0606020202030204" pitchFamily="34" charset="0"/>
                        </a:rPr>
                        <a:t>BJ054Z0</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025638794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BW</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XBRN</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XBRN</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CH</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solidFill>
                            <a:schemeClr val="bg1">
                              <a:lumMod val="75000"/>
                            </a:schemeClr>
                          </a:solidFill>
                          <a:effectLst/>
                          <a:latin typeface="Arial Narrow" panose="020B0606020202030204" pitchFamily="34" charset="0"/>
                        </a:rPr>
                        <a:t>BX SWISS AG</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BBG006TLWKT7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BBG006TLWKM4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CHF</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solidFill>
                            <a:schemeClr val="bg1">
                              <a:lumMod val="75000"/>
                            </a:schemeClr>
                          </a:solidFill>
                          <a:effectLst/>
                          <a:latin typeface="Arial Narrow" panose="020B0606020202030204" pitchFamily="34" charset="0"/>
                        </a:rPr>
                        <a:t>BJ054Z0</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025638794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XB</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BOAT</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BOAT</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GB</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CINNOBER BOAT</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BBG007254XH5</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XI</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IT</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BORSAITALOTC</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BBG007254XJ3</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XH</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HU</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BUDAPEST OTC</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BBG007254XK1</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XF</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IE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DUBLIN SE OTC</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BBG007254XM9</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a:solidFill>
                            <a:schemeClr val="bg1">
                              <a:lumMod val="75000"/>
                            </a:schemeClr>
                          </a:solidFill>
                          <a:effectLst/>
                          <a:latin typeface="Arial Narrow" panose="020B0606020202030204" pitchFamily="34" charset="0"/>
                        </a:rPr>
                        <a:t>EUR</a:t>
                      </a:r>
                      <a:endParaRPr lang="en-US" sz="700" b="1"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025638794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XD</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DE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DEUTSCHE OTC</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BBG007254XN8</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BBG007254XG6</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025638794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XSMP</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XSMP</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GB</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SMARTPOOL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BBG007254XP6</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a:solidFill>
                            <a:schemeClr val="bg1">
                              <a:lumMod val="75000"/>
                            </a:schemeClr>
                          </a:solidFill>
                          <a:effectLst/>
                          <a:latin typeface="Arial Narrow" panose="020B0606020202030204" pitchFamily="34" charset="0"/>
                        </a:rPr>
                        <a:t>EUR</a:t>
                      </a:r>
                      <a:endParaRPr lang="en-US" sz="700" b="1"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025638794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XJ</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SI</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LJUB SE OTC</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BBG007254XQ5</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BBG007254XG6</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a:solidFill>
                            <a:schemeClr val="bg1">
                              <a:lumMod val="75000"/>
                            </a:schemeClr>
                          </a:solidFill>
                          <a:effectLst/>
                          <a:latin typeface="Arial Narrow" panose="020B0606020202030204" pitchFamily="34" charset="0"/>
                        </a:rPr>
                        <a:t>EUR</a:t>
                      </a:r>
                      <a:endParaRPr lang="en-US" sz="700" b="1"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025638794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GB</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LONDON SE OTC</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BBG007254XR4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BBG007254XG6</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025638794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XG</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SE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NGM OTC</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BBG007254XS3</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025638794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XO</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XOPV</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XSTO</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SE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OTC PUBLICATION VENUE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BBG007254XT2</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XN</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NO</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OSLO OTC</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BBG007254XV9</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BBG007254XG6</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XP</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GB</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PLUS MKT OTC</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BBG007254XW8</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a:solidFill>
                            <a:schemeClr val="bg1">
                              <a:lumMod val="75000"/>
                            </a:schemeClr>
                          </a:solidFill>
                          <a:effectLst/>
                          <a:latin typeface="Arial Narrow" panose="020B0606020202030204" pitchFamily="34" charset="0"/>
                        </a:rPr>
                        <a:t>EUR</a:t>
                      </a:r>
                      <a:endParaRPr lang="en-US" sz="700" b="1"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XS</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DE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STUTTGRT OTC</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BBG007254XY6</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XA</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AT</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CEESEG OTC</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BBG007254XZ5</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025638794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XT</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HOTC</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ASEX</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GR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HELLENIC EXCHANGE OTC MARKET</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BBG007254Y10</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025638794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XW</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CH</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SIX Off-exchange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BBG007254Y29</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025638794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XU</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Bulgaria OTC</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BBG007254Y38</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025638794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230538">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XV</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BOTC</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solidFill>
                            <a:schemeClr val="bg1">
                              <a:lumMod val="75000"/>
                            </a:schemeClr>
                          </a:solidFill>
                          <a:effectLst/>
                          <a:latin typeface="Arial Narrow" panose="020B0606020202030204" pitchFamily="34" charset="0"/>
                        </a:rPr>
                        <a:t>BCXE</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GB</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OFF EXCHANGE IDENTIFIER FOR OTC TRADES REPORTED TO BATS EUROPE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BBG007254Y56</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025638794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230538">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THBEVEUR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EU</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GB</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EUROPEAN Composite for any potention Eurozone listings</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BBG007254Y74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BBG007254Y65</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025638794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230538">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T6W</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GZ</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MUND</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XMUN</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solidFill>
                            <a:schemeClr val="bg1">
                              <a:lumMod val="75000"/>
                            </a:schemeClr>
                          </a:solidFill>
                          <a:effectLst/>
                          <a:latin typeface="Arial Narrow" panose="020B0606020202030204" pitchFamily="34" charset="0"/>
                        </a:rPr>
                        <a:t>DE</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de-DE" sz="700" u="none" strike="noStrike">
                          <a:solidFill>
                            <a:schemeClr val="bg1">
                              <a:lumMod val="75000"/>
                            </a:schemeClr>
                          </a:solidFill>
                          <a:effectLst/>
                          <a:latin typeface="Arial Narrow" panose="020B0606020202030204" pitchFamily="34" charset="0"/>
                        </a:rPr>
                        <a:t>BOERSE MUENCHEN - MARKET MAKER MUNICH - FREIVERKEHR MARKT</a:t>
                      </a:r>
                      <a:endParaRPr lang="de-DE"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BBG00FGX08K6</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BBG00FGX08G1</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solidFill>
                            <a:schemeClr val="bg1">
                              <a:lumMod val="75000"/>
                            </a:schemeClr>
                          </a:solidFill>
                          <a:effectLst/>
                          <a:latin typeface="Arial Narrow" panose="020B0606020202030204" pitchFamily="34" charset="0"/>
                        </a:rPr>
                        <a:t>B15T6J9</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025638794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T6W</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QT</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XQTX</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XDUS</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DE</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BOERSE DUESSELDORF - QUOTRIX</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BBG00G7BW612</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BBG00G7BW5Z7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dirty="0">
                          <a:effectLst/>
                          <a:latin typeface="Arial Narrow" panose="020B0606020202030204" pitchFamily="34" charset="0"/>
                        </a:rPr>
                        <a:t>TH0902010014</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solidFill>
                            <a:schemeClr val="bg1">
                              <a:lumMod val="75000"/>
                            </a:schemeClr>
                          </a:solidFill>
                          <a:effectLst/>
                          <a:latin typeface="Arial Narrow" panose="020B0606020202030204" pitchFamily="34" charset="0"/>
                        </a:rPr>
                        <a:t>B15T6J9</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025638794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TB</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XBKK</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XBKK</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solidFill>
                            <a:schemeClr val="bg1">
                              <a:lumMod val="75000"/>
                            </a:schemeClr>
                          </a:solidFill>
                          <a:effectLst/>
                          <a:latin typeface="Arial Narrow" panose="020B0606020202030204" pitchFamily="34" charset="0"/>
                        </a:rPr>
                        <a:t> TH</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STOCK EXCHANGE OF THAILAND</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BBG000BFYD61</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BBG000BFYD61</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THB</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dirty="0">
                          <a:effectLst/>
                          <a:latin typeface="Arial Narrow" panose="020B0606020202030204" pitchFamily="34" charset="0"/>
                        </a:rPr>
                        <a:t>TH0902010006</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FFFF00"/>
                    </a:solidFil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215358">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PCL-NVDR</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TB</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XBKK</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XBKK</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solidFill>
                            <a:schemeClr val="bg1">
                              <a:lumMod val="75000"/>
                            </a:schemeClr>
                          </a:solidFill>
                          <a:effectLst/>
                          <a:latin typeface="Arial Narrow" panose="020B0606020202030204" pitchFamily="34" charset="0"/>
                        </a:rPr>
                        <a:t> TH</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STOCK EXCHANGE OF THAILAND</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BBG000BX8K01</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BBG000BX8K01</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THB</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dirty="0">
                          <a:effectLst/>
                          <a:latin typeface="Arial Narrow" panose="020B0606020202030204" pitchFamily="34" charset="0"/>
                        </a:rPr>
                        <a:t>TH0902010R15</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92D050"/>
                    </a:solidFil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solidFill>
                            <a:schemeClr val="bg1">
                              <a:lumMod val="75000"/>
                            </a:schemeClr>
                          </a:solidFill>
                          <a:effectLst/>
                          <a:latin typeface="Arial Narrow" panose="020B0606020202030204" pitchFamily="34" charset="0"/>
                        </a:rPr>
                        <a:t>THAI BEVERAGE PCL-FOREIGN</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TB</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XBKK</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a:solidFill>
                            <a:schemeClr val="bg1">
                              <a:lumMod val="75000"/>
                            </a:schemeClr>
                          </a:solidFill>
                          <a:effectLst/>
                          <a:latin typeface="Arial Narrow" panose="020B0606020202030204" pitchFamily="34" charset="0"/>
                        </a:rPr>
                        <a:t>XBKK</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solidFill>
                            <a:schemeClr val="bg1">
                              <a:lumMod val="75000"/>
                            </a:schemeClr>
                          </a:solidFill>
                          <a:effectLst/>
                          <a:latin typeface="Arial Narrow" panose="020B0606020202030204" pitchFamily="34" charset="0"/>
                        </a:rPr>
                        <a:t> TH</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STOCK EXCHANGE OF THAILAND</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BBG000BX8JR5</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BBG000R7J995</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THB</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dirty="0">
                        <a:solidFill>
                          <a:srgbClr val="000000"/>
                        </a:solidFill>
                        <a:effectLst/>
                        <a:latin typeface="Arial Narrow" panose="020B0606020202030204" pitchFamily="34" charset="0"/>
                      </a:endParaRPr>
                    </a:p>
                  </a:txBody>
                  <a:tcPr marL="4191" marR="4191" marT="4191" marB="0" anchor="b"/>
                </a:tc>
              </a:tr>
            </a:tbl>
          </a:graphicData>
        </a:graphic>
      </p:graphicFrame>
      <p:pic>
        <p:nvPicPr>
          <p:cNvPr id="2049"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5689" y="2057400"/>
            <a:ext cx="1204911" cy="2409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Straight Connector 5"/>
          <p:cNvCxnSpPr/>
          <p:nvPr/>
        </p:nvCxnSpPr>
        <p:spPr>
          <a:xfrm flipV="1">
            <a:off x="4419600" y="1524000"/>
            <a:ext cx="457200" cy="533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stCxn id="2049" idx="3"/>
          </p:cNvCxnSpPr>
          <p:nvPr/>
        </p:nvCxnSpPr>
        <p:spPr>
          <a:xfrm flipV="1">
            <a:off x="4800600" y="1981200"/>
            <a:ext cx="838200" cy="19669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2209800" y="2834640"/>
            <a:ext cx="685800" cy="457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194560" y="3429000"/>
            <a:ext cx="685800" cy="3200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2209800" y="3886200"/>
            <a:ext cx="685800" cy="457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194560" y="4495800"/>
            <a:ext cx="685800" cy="152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924800" y="2750820"/>
            <a:ext cx="304800" cy="250698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7924800" y="5943600"/>
            <a:ext cx="914400" cy="685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533400" y="0"/>
            <a:ext cx="8077200" cy="369332"/>
          </a:xfrm>
          <a:prstGeom prst="rect">
            <a:avLst/>
          </a:prstGeom>
          <a:noFill/>
        </p:spPr>
        <p:txBody>
          <a:bodyPr wrap="square" rtlCol="0">
            <a:spAutoFit/>
          </a:bodyPr>
          <a:lstStyle/>
          <a:p>
            <a:r>
              <a:rPr lang="en-US" i="1" dirty="0" smtClean="0"/>
              <a:t>Data related to Thai Beverage PCL; Singapore Exchange ID Y92</a:t>
            </a:r>
            <a:endParaRPr lang="en-GB" i="1" dirty="0"/>
          </a:p>
        </p:txBody>
      </p:sp>
      <p:sp>
        <p:nvSpPr>
          <p:cNvPr id="17" name="Rectangle 16"/>
          <p:cNvSpPr/>
          <p:nvPr/>
        </p:nvSpPr>
        <p:spPr>
          <a:xfrm>
            <a:off x="3848100" y="5143500"/>
            <a:ext cx="1371600" cy="11430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0000"/>
                </a:solidFill>
              </a:rPr>
              <a:t>Multiple ISINs, not tied together</a:t>
            </a:r>
            <a:endParaRPr lang="en-US" dirty="0">
              <a:solidFill>
                <a:srgbClr val="FF0000"/>
              </a:solidFill>
            </a:endParaRPr>
          </a:p>
        </p:txBody>
      </p:sp>
      <p:cxnSp>
        <p:nvCxnSpPr>
          <p:cNvPr id="18" name="Straight Arrow Connector 17"/>
          <p:cNvCxnSpPr/>
          <p:nvPr/>
        </p:nvCxnSpPr>
        <p:spPr>
          <a:xfrm>
            <a:off x="5219700" y="6096000"/>
            <a:ext cx="1943100" cy="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6599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290937432"/>
              </p:ext>
            </p:extLst>
          </p:nvPr>
        </p:nvGraphicFramePr>
        <p:xfrm>
          <a:off x="228600" y="304800"/>
          <a:ext cx="8610601" cy="6324615"/>
        </p:xfrm>
        <a:graphic>
          <a:graphicData uri="http://schemas.openxmlformats.org/drawingml/2006/table">
            <a:tbl>
              <a:tblPr firstRow="1">
                <a:tableStyleId>{5C22544A-7EE6-4342-B048-85BDC9FD1C3A}</a:tableStyleId>
              </a:tblPr>
              <a:tblGrid>
                <a:gridCol w="1143000"/>
                <a:gridCol w="457200"/>
                <a:gridCol w="412540"/>
                <a:gridCol w="276874"/>
                <a:gridCol w="377386"/>
                <a:gridCol w="304800"/>
                <a:gridCol w="1676400"/>
                <a:gridCol w="762000"/>
                <a:gridCol w="685800"/>
                <a:gridCol w="623606"/>
                <a:gridCol w="400585"/>
                <a:gridCol w="559640"/>
                <a:gridCol w="347565"/>
                <a:gridCol w="583205"/>
              </a:tblGrid>
              <a:tr h="345807">
                <a:tc>
                  <a:txBody>
                    <a:bodyPr/>
                    <a:lstStyle/>
                    <a:p>
                      <a:pPr algn="l" fontAlgn="b"/>
                      <a:r>
                        <a:rPr lang="en-US" sz="700" u="none" strike="noStrike" dirty="0">
                          <a:effectLst/>
                          <a:latin typeface="Arial Narrow" panose="020B0606020202030204" pitchFamily="34" charset="0"/>
                        </a:rPr>
                        <a:t>Name</a:t>
                      </a:r>
                      <a:endParaRPr lang="en-US" sz="700" b="0" i="0" u="none" strike="noStrike" dirty="0">
                        <a:solidFill>
                          <a:srgbClr val="000000"/>
                        </a:solidFill>
                        <a:effectLst/>
                        <a:latin typeface="Arial Narrow" panose="020B0606020202030204" pitchFamily="34" charset="0"/>
                      </a:endParaRPr>
                    </a:p>
                  </a:txBody>
                  <a:tcPr marL="4191" marR="4191" marT="4191" marB="0" anchor="ctr"/>
                </a:tc>
                <a:tc>
                  <a:txBody>
                    <a:bodyPr/>
                    <a:lstStyle/>
                    <a:p>
                      <a:pPr algn="l" fontAlgn="b"/>
                      <a:r>
                        <a:rPr lang="en-US" sz="700" u="none" strike="noStrike">
                          <a:effectLst/>
                          <a:latin typeface="Arial Narrow" panose="020B0606020202030204" pitchFamily="34" charset="0"/>
                        </a:rPr>
                        <a:t>Ticker</a:t>
                      </a:r>
                      <a:endParaRPr lang="en-US" sz="700" b="0" i="0" u="none" strike="noStrike">
                        <a:solidFill>
                          <a:srgbClr val="000000"/>
                        </a:solidFill>
                        <a:effectLst/>
                        <a:latin typeface="Arial Narrow" panose="020B0606020202030204" pitchFamily="34" charset="0"/>
                      </a:endParaRPr>
                    </a:p>
                  </a:txBody>
                  <a:tcPr marL="4191" marR="4191" marT="4191" marB="0" anchor="ctr"/>
                </a:tc>
                <a:tc>
                  <a:txBody>
                    <a:bodyPr/>
                    <a:lstStyle/>
                    <a:p>
                      <a:pPr algn="ctr" fontAlgn="b"/>
                      <a:r>
                        <a:rPr lang="en-US" sz="700" u="none" strike="noStrike">
                          <a:effectLst/>
                          <a:latin typeface="Arial Narrow" panose="020B0606020202030204" pitchFamily="34" charset="0"/>
                        </a:rPr>
                        <a:t>Bloomberg Exchange Code</a:t>
                      </a:r>
                      <a:endParaRPr lang="en-US" sz="700" b="0" i="0" u="none" strike="noStrike">
                        <a:solidFill>
                          <a:srgbClr val="000000"/>
                        </a:solidFill>
                        <a:effectLst/>
                        <a:latin typeface="Arial Narrow" panose="020B0606020202030204" pitchFamily="34" charset="0"/>
                      </a:endParaRPr>
                    </a:p>
                  </a:txBody>
                  <a:tcPr marL="4191" marR="4191" marT="4191" marB="0" anchor="ctr"/>
                </a:tc>
                <a:tc>
                  <a:txBody>
                    <a:bodyPr/>
                    <a:lstStyle/>
                    <a:p>
                      <a:pPr algn="ctr" fontAlgn="b"/>
                      <a:r>
                        <a:rPr lang="en-US" sz="700" u="none" strike="noStrike" dirty="0">
                          <a:effectLst/>
                          <a:latin typeface="Arial Narrow" panose="020B0606020202030204" pitchFamily="34" charset="0"/>
                        </a:rPr>
                        <a:t>MIC</a:t>
                      </a:r>
                      <a:endParaRPr lang="en-US" sz="700" b="0" i="0" u="none" strike="noStrike" dirty="0">
                        <a:solidFill>
                          <a:srgbClr val="000000"/>
                        </a:solidFill>
                        <a:effectLst/>
                        <a:latin typeface="Arial Narrow" panose="020B0606020202030204" pitchFamily="34" charset="0"/>
                      </a:endParaRPr>
                    </a:p>
                  </a:txBody>
                  <a:tcPr marL="4191" marR="4191" marT="4191" marB="0" anchor="ctr"/>
                </a:tc>
                <a:tc>
                  <a:txBody>
                    <a:bodyPr/>
                    <a:lstStyle/>
                    <a:p>
                      <a:pPr algn="ctr" fontAlgn="b"/>
                      <a:r>
                        <a:rPr lang="en-US" sz="700" u="none" strike="noStrike" dirty="0">
                          <a:effectLst/>
                          <a:latin typeface="Arial Narrow" panose="020B0606020202030204" pitchFamily="34" charset="0"/>
                        </a:rPr>
                        <a:t>Operating MIC</a:t>
                      </a:r>
                      <a:endParaRPr lang="en-US" sz="700" b="0" i="0" u="none" strike="noStrike" dirty="0">
                        <a:solidFill>
                          <a:srgbClr val="000000"/>
                        </a:solidFill>
                        <a:effectLst/>
                        <a:latin typeface="Arial Narrow" panose="020B0606020202030204" pitchFamily="34" charset="0"/>
                      </a:endParaRPr>
                    </a:p>
                  </a:txBody>
                  <a:tcPr marL="4191" marR="4191" marT="4191" marB="0" anchor="ctr"/>
                </a:tc>
                <a:tc>
                  <a:txBody>
                    <a:bodyPr/>
                    <a:lstStyle/>
                    <a:p>
                      <a:pPr algn="ctr" fontAlgn="b"/>
                      <a:r>
                        <a:rPr lang="en-US" sz="700" u="none" strike="noStrike">
                          <a:effectLst/>
                          <a:latin typeface="Arial Narrow" panose="020B0606020202030204" pitchFamily="34" charset="0"/>
                        </a:rPr>
                        <a:t>country</a:t>
                      </a:r>
                      <a:endParaRPr lang="en-US" sz="700" b="0" i="0" u="none" strike="noStrike">
                        <a:solidFill>
                          <a:srgbClr val="000000"/>
                        </a:solidFill>
                        <a:effectLst/>
                        <a:latin typeface="Arial Narrow" panose="020B0606020202030204" pitchFamily="34" charset="0"/>
                      </a:endParaRPr>
                    </a:p>
                  </a:txBody>
                  <a:tcPr marL="4191" marR="4191" marT="4191" marB="0" anchor="ctr"/>
                </a:tc>
                <a:tc>
                  <a:txBody>
                    <a:bodyPr/>
                    <a:lstStyle/>
                    <a:p>
                      <a:pPr algn="l" fontAlgn="b"/>
                      <a:r>
                        <a:rPr lang="en-US" sz="700" u="none" strike="noStrike" dirty="0">
                          <a:effectLst/>
                          <a:latin typeface="Arial Narrow" panose="020B0606020202030204" pitchFamily="34" charset="0"/>
                        </a:rPr>
                        <a:t>Exchange name or description</a:t>
                      </a:r>
                      <a:endParaRPr lang="en-US" sz="700" b="0" i="0" u="none" strike="noStrike" dirty="0">
                        <a:solidFill>
                          <a:srgbClr val="000000"/>
                        </a:solidFill>
                        <a:effectLst/>
                        <a:latin typeface="Arial Narrow" panose="020B0606020202030204" pitchFamily="34" charset="0"/>
                      </a:endParaRPr>
                    </a:p>
                  </a:txBody>
                  <a:tcPr marL="4191" marR="4191" marT="4191" marB="0" anchor="ctr"/>
                </a:tc>
                <a:tc>
                  <a:txBody>
                    <a:bodyPr/>
                    <a:lstStyle/>
                    <a:p>
                      <a:pPr algn="l" fontAlgn="b"/>
                      <a:r>
                        <a:rPr lang="en-US" sz="700" u="none" strike="noStrike">
                          <a:effectLst/>
                          <a:latin typeface="Arial Narrow" panose="020B0606020202030204" pitchFamily="34" charset="0"/>
                        </a:rPr>
                        <a:t>FIGI</a:t>
                      </a:r>
                      <a:endParaRPr lang="en-US" sz="700" b="0" i="0" u="none" strike="noStrike">
                        <a:solidFill>
                          <a:srgbClr val="000000"/>
                        </a:solidFill>
                        <a:effectLst/>
                        <a:latin typeface="Arial Narrow" panose="020B0606020202030204" pitchFamily="34" charset="0"/>
                      </a:endParaRPr>
                    </a:p>
                  </a:txBody>
                  <a:tcPr marL="4191" marR="4191" marT="4191" marB="0" anchor="ctr"/>
                </a:tc>
                <a:tc>
                  <a:txBody>
                    <a:bodyPr/>
                    <a:lstStyle/>
                    <a:p>
                      <a:pPr algn="l" fontAlgn="b"/>
                      <a:r>
                        <a:rPr lang="en-US" sz="700" u="none" strike="noStrike" dirty="0">
                          <a:effectLst/>
                          <a:latin typeface="Arial Narrow" panose="020B0606020202030204" pitchFamily="34" charset="0"/>
                        </a:rPr>
                        <a:t>FIGI Composite</a:t>
                      </a:r>
                      <a:endParaRPr lang="en-US" sz="700" b="0" i="0" u="none" strike="noStrike" dirty="0">
                        <a:solidFill>
                          <a:srgbClr val="000000"/>
                        </a:solidFill>
                        <a:effectLst/>
                        <a:latin typeface="Arial Narrow" panose="020B0606020202030204" pitchFamily="34" charset="0"/>
                      </a:endParaRPr>
                    </a:p>
                  </a:txBody>
                  <a:tcPr marL="4191" marR="4191" marT="4191" marB="0" anchor="ctr">
                    <a:lnB w="12700" cap="flat" cmpd="sng" algn="ctr">
                      <a:solidFill>
                        <a:schemeClr val="tx1"/>
                      </a:solidFill>
                      <a:prstDash val="solid"/>
                      <a:round/>
                      <a:headEnd type="none" w="med" len="med"/>
                      <a:tailEnd type="none" w="med" len="med"/>
                    </a:lnB>
                  </a:tcPr>
                </a:tc>
                <a:tc>
                  <a:txBody>
                    <a:bodyPr/>
                    <a:lstStyle/>
                    <a:p>
                      <a:pPr algn="l" fontAlgn="b"/>
                      <a:r>
                        <a:rPr lang="en-US" sz="700" u="none" strike="noStrike" dirty="0">
                          <a:effectLst/>
                          <a:latin typeface="Arial Narrow" panose="020B0606020202030204" pitchFamily="34" charset="0"/>
                        </a:rPr>
                        <a:t>Share Class</a:t>
                      </a:r>
                      <a:endParaRPr lang="en-US" sz="700" b="0" i="0" u="none" strike="noStrike" dirty="0">
                        <a:solidFill>
                          <a:srgbClr val="000000"/>
                        </a:solidFill>
                        <a:effectLst/>
                        <a:latin typeface="Arial Narrow" panose="020B0606020202030204" pitchFamily="34" charset="0"/>
                      </a:endParaRPr>
                    </a:p>
                  </a:txBody>
                  <a:tcPr marL="4191" marR="4191" marT="4191" marB="0" anchor="ctr">
                    <a:lnB w="12700" cap="flat" cmpd="sng" algn="ctr">
                      <a:solidFill>
                        <a:schemeClr val="tx1"/>
                      </a:solidFill>
                      <a:prstDash val="solid"/>
                      <a:round/>
                      <a:headEnd type="none" w="med" len="med"/>
                      <a:tailEnd type="none" w="med" len="med"/>
                    </a:lnB>
                  </a:tcPr>
                </a:tc>
                <a:tc>
                  <a:txBody>
                    <a:bodyPr/>
                    <a:lstStyle/>
                    <a:p>
                      <a:pPr algn="ctr" fontAlgn="b"/>
                      <a:r>
                        <a:rPr lang="en-US" sz="700" u="none" strike="noStrike">
                          <a:effectLst/>
                          <a:latin typeface="Arial Narrow" panose="020B0606020202030204" pitchFamily="34" charset="0"/>
                        </a:rPr>
                        <a:t>Quote currency</a:t>
                      </a:r>
                      <a:endParaRPr lang="en-US" sz="700" b="0" i="0" u="none" strike="noStrike">
                        <a:solidFill>
                          <a:srgbClr val="000000"/>
                        </a:solidFill>
                        <a:effectLst/>
                        <a:latin typeface="Arial Narrow" panose="020B0606020202030204" pitchFamily="34" charset="0"/>
                      </a:endParaRPr>
                    </a:p>
                  </a:txBody>
                  <a:tcPr marL="4191" marR="4191" marT="4191" marB="0" anchor="ctr"/>
                </a:tc>
                <a:tc>
                  <a:txBody>
                    <a:bodyPr/>
                    <a:lstStyle/>
                    <a:p>
                      <a:pPr algn="l" fontAlgn="b"/>
                      <a:r>
                        <a:rPr lang="en-US" sz="700" u="none" strike="noStrike" dirty="0">
                          <a:effectLst/>
                          <a:latin typeface="Arial Narrow" panose="020B0606020202030204" pitchFamily="34" charset="0"/>
                        </a:rPr>
                        <a:t>ISIN</a:t>
                      </a:r>
                      <a:endParaRPr lang="en-US" sz="700" b="0" i="0" u="none" strike="noStrike" dirty="0">
                        <a:solidFill>
                          <a:srgbClr val="000000"/>
                        </a:solidFill>
                        <a:effectLst/>
                        <a:latin typeface="Arial Narrow" panose="020B0606020202030204" pitchFamily="34" charset="0"/>
                      </a:endParaRPr>
                    </a:p>
                  </a:txBody>
                  <a:tcPr marL="4191" marR="4191" marT="4191" marB="0" anchor="ctr"/>
                </a:tc>
                <a:tc>
                  <a:txBody>
                    <a:bodyPr/>
                    <a:lstStyle/>
                    <a:p>
                      <a:pPr algn="l" fontAlgn="b"/>
                      <a:r>
                        <a:rPr lang="en-US" sz="700" u="none" strike="noStrike" dirty="0">
                          <a:effectLst/>
                          <a:latin typeface="Arial Narrow" panose="020B0606020202030204" pitchFamily="34" charset="0"/>
                        </a:rPr>
                        <a:t>SEDOL</a:t>
                      </a:r>
                      <a:endParaRPr lang="en-US" sz="700" b="0" i="0" u="none" strike="noStrike" dirty="0">
                        <a:solidFill>
                          <a:srgbClr val="000000"/>
                        </a:solidFill>
                        <a:effectLst/>
                        <a:latin typeface="Arial Narrow" panose="020B0606020202030204" pitchFamily="34" charset="0"/>
                      </a:endParaRPr>
                    </a:p>
                  </a:txBody>
                  <a:tcPr marL="4191" marR="4191" marT="4191" marB="0" anchor="ctr"/>
                </a:tc>
                <a:tc>
                  <a:txBody>
                    <a:bodyPr/>
                    <a:lstStyle/>
                    <a:p>
                      <a:pPr algn="l" fontAlgn="b"/>
                      <a:r>
                        <a:rPr lang="en-US" sz="700" u="none" strike="noStrike" dirty="0">
                          <a:effectLst/>
                          <a:latin typeface="Arial Narrow" panose="020B0606020202030204" pitchFamily="34" charset="0"/>
                        </a:rPr>
                        <a:t>Common Code</a:t>
                      </a:r>
                      <a:endParaRPr lang="en-US" sz="700" b="0" i="0" u="none" strike="noStrike" dirty="0">
                        <a:solidFill>
                          <a:srgbClr val="000000"/>
                        </a:solidFill>
                        <a:effectLst/>
                        <a:latin typeface="Arial Narrow" panose="020B0606020202030204" pitchFamily="34" charset="0"/>
                      </a:endParaRPr>
                    </a:p>
                  </a:txBody>
                  <a:tcPr marL="4191" marR="4191" marT="4191" marB="0" anchor="ct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SP</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XSES</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effectLst/>
                          <a:latin typeface="Arial Narrow" panose="020B0606020202030204" pitchFamily="34" charset="0"/>
                        </a:rPr>
                        <a:t>XSES</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SG</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SINGAPORE EXCHANGE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BBG000BQ6ZN0</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BBG000BQ6Z96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SGD</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B15F664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TBVPF</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US</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Composite to tie all US listings to</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BBG000R7J995</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BBG000R7J995</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USD</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B18R1R3</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TBVPF</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PQ</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OTCM</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effectLst/>
                          <a:latin typeface="Arial Narrow" panose="020B0606020202030204" pitchFamily="34" charset="0"/>
                        </a:rPr>
                        <a:t>OTCM</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US</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OTC PINK MARKETPLACE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BBG000R7JFW5</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BBG000R7J995</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USD</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B18R1R3</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TBVPF</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UV</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OOTC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FINR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US</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OTC BULLETIN BOARD - OTHER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BBG000R7JGH0</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BBG000R7J995</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USD</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B18R1R3</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T6W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Composite to tie all German listings to</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BBG000RJ6W38</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BBG000RJ6W38</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B15T6J9</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T6W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GF</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XFRA</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effectLst/>
                          <a:latin typeface="Arial Narrow" panose="020B0606020202030204" pitchFamily="34" charset="0"/>
                        </a:rPr>
                        <a:t>XFRA</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DE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DEUTSCHE BOERSE AG</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BBG000RJ6WG4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BBG000RJ6W38</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B15T6J9</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T6W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GD</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XDUS</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XDUS</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 DE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BOERSE DUESSELDORF</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BBG000RJ6WQ3</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BBG000RJ6W38</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a:solidFill>
                            <a:schemeClr val="bg1">
                              <a:lumMod val="75000"/>
                            </a:schemeClr>
                          </a:solidFill>
                          <a:effectLst/>
                          <a:latin typeface="Arial Narrow" panose="020B0606020202030204" pitchFamily="34" charset="0"/>
                        </a:rPr>
                        <a:t>EUR</a:t>
                      </a:r>
                      <a:endParaRPr lang="en-US" sz="700" b="1"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B15T6J9</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T6W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GS</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XSTU</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XSTU</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DE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BOERSE STUTTGART</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BBG000RJ6X63</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BBG000RJ6W38</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B15T6J9</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T6W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GM</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XMUN</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XMUN</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DE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BOERSE MUENCHEN</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BBG000RJ6XJ9</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BBG000RJ6W38</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B15T6J9</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T6W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XBER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effectLst/>
                          <a:latin typeface="Arial Narrow" panose="020B0606020202030204" pitchFamily="34" charset="0"/>
                        </a:rPr>
                        <a:t>XBER</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 DE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BOERSE BERLIN</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BBG000RJ6XM5</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BBG000RJ6W38</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B15T6J9</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endParaRPr lang="en-US" sz="700" b="1"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T6W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TH</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XGAT</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effectLst/>
                          <a:latin typeface="Arial Narrow" panose="020B0606020202030204" pitchFamily="34" charset="0"/>
                        </a:rPr>
                        <a:t>TGAT</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DE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Tradegate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BBG00H300Z64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BBG00H300Z55</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B15T6J9</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SW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Composite to tie Swiss legacy listings</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BBG006TLWKM4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BBG006TLWKM4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CHF</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TH0902010014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BJ054Z0</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BW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XBRN</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XBRN</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CH</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BX SWISS AG</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BBG006TLWKT7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BBG006TLWKM4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CHF</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BJ054Z0</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BOAT</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BOAT</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CINNOBER BOAT</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BBG007254XH5</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TH0902010014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XI</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IT</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BORSAITALOTC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BBG007254XJ3</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XH</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HU</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BUDAPEST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BBG007254XK1</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XF</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IE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DUBLIN SE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BBG007254XM9</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a:solidFill>
                            <a:schemeClr val="bg1">
                              <a:lumMod val="75000"/>
                            </a:schemeClr>
                          </a:solidFill>
                          <a:effectLst/>
                          <a:latin typeface="Arial Narrow" panose="020B0606020202030204" pitchFamily="34" charset="0"/>
                        </a:rPr>
                        <a:t>EUR</a:t>
                      </a:r>
                      <a:endParaRPr lang="en-US" sz="700" b="1"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XD</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DE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DEUTSCHE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BBG007254XN8</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BBG007254XG6</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XSMP</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XSMP</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SMARTPOOL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BBG007254XP6</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TH0902010014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XJ</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SI</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LJUB SE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BBG007254XQ5</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BBG007254XG6</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LONDON SE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BBG007254XR4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BBG007254XG6</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TH0902010014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XG</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SE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NGM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BBG007254XS3</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XO</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XOPV</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XSTO</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SE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OTC PUBLICATION VENUE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BBG007254XT2</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a:solidFill>
                            <a:schemeClr val="bg1">
                              <a:lumMod val="75000"/>
                            </a:schemeClr>
                          </a:solidFill>
                          <a:effectLst/>
                          <a:latin typeface="Arial Narrow" panose="020B0606020202030204" pitchFamily="34" charset="0"/>
                        </a:rPr>
                        <a:t>EUR</a:t>
                      </a:r>
                      <a:endParaRPr lang="en-US" sz="700" b="1"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XN</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NO</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OSLO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BBG007254XV9</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BBG007254XG6</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XP</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PLUS MKT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BBG007254XW8</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XS</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DE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STUTTGRT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BBG007254XY6</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XA</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AT</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CEESEG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BBG007254XZ5</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XT</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HOTC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ASEX</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HELLENIC EXCHANGE OTC MARKET</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BBG007254Y10</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CH</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SIX Off-exchange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BBG007254Y29</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XU</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Bulgaria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BBG007254Y38</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230538">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XV</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BOTC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effectLst/>
                          <a:latin typeface="Arial Narrow" panose="020B0606020202030204" pitchFamily="34" charset="0"/>
                        </a:rPr>
                        <a:t>BCXE</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OFF EXCHANGE IDENTIFIER FOR OTC TRADES REPORTED TO BATS EUROPE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BBG007254Y56</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BBG007254XG6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230538">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EU</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EUROPEAN Composite for any potention Eurozone listings</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BBG007254Y74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BBG007254Y65</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endParaRPr lang="en-US" sz="700" b="1"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230538">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T6W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GZ</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MUND</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XMUN</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effectLst/>
                          <a:latin typeface="Arial Narrow" panose="020B0606020202030204" pitchFamily="34" charset="0"/>
                        </a:rPr>
                        <a:t>DE</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r>
                        <a:rPr lang="de-DE" sz="700" u="none" strike="noStrike">
                          <a:effectLst/>
                          <a:latin typeface="Arial Narrow" panose="020B0606020202030204" pitchFamily="34" charset="0"/>
                        </a:rPr>
                        <a:t>BOERSE MUENCHEN - MARKET MAKER MUNICH - FREIVERKEHR MARKT</a:t>
                      </a:r>
                      <a:endParaRPr lang="de-DE"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BBG00FGX08K6</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BBG00FGX08G1</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B15T6J9</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T6W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QT</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XQTX</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XDUS</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DE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BOERSE DUESSELDORF - QUOTRIX</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BBG00G7BW612</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BBG00G7BW5Z7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EUR</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TH0902010014</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B15T6J9</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025638794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TB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XBKK</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XBKK</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effectLst/>
                          <a:latin typeface="Arial Narrow" panose="020B0606020202030204" pitchFamily="34" charset="0"/>
                        </a:rPr>
                        <a:t> TH</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STOCK EXCHANGE OF THAILAND</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BBG000BFYD61</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BBG000BFYD61</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BBG001S7LTY7</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THB</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TH0902010006</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215358">
                <a:tc>
                  <a:txBody>
                    <a:bodyPr/>
                    <a:lstStyle/>
                    <a:p>
                      <a:pPr algn="l" fontAlgn="b"/>
                      <a:r>
                        <a:rPr lang="en-US" sz="700" u="none" strike="noStrike">
                          <a:effectLst/>
                          <a:latin typeface="Arial Narrow" panose="020B0606020202030204" pitchFamily="34" charset="0"/>
                        </a:rPr>
                        <a:t>THAI BEVERAGE PCL-NVDR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TB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XBKK</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XBKK</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effectLst/>
                          <a:latin typeface="Arial Narrow" panose="020B0606020202030204" pitchFamily="34" charset="0"/>
                        </a:rPr>
                        <a:t> TH</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STOCK EXCHANGE OF THAILAND</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BBG000BX8K01</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BBG000BX8K01</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THB</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TH0902010R15</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ctr" fontAlgn="b"/>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r h="115269">
                <a:tc>
                  <a:txBody>
                    <a:bodyPr/>
                    <a:lstStyle/>
                    <a:p>
                      <a:pPr algn="l" fontAlgn="b"/>
                      <a:r>
                        <a:rPr lang="en-US" sz="700" u="none" strike="noStrike">
                          <a:effectLst/>
                          <a:latin typeface="Arial Narrow" panose="020B0606020202030204" pitchFamily="34" charset="0"/>
                        </a:rPr>
                        <a:t>THAI BEVERAGE PCL-FOREIGN</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TB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XBKK</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XBKK</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effectLst/>
                          <a:latin typeface="Arial Narrow" panose="020B0606020202030204" pitchFamily="34" charset="0"/>
                        </a:rPr>
                        <a:t> TH</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STOCK EXCHANGE OF THAILAND</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solidFill>
                            <a:schemeClr val="bg1">
                              <a:lumMod val="75000"/>
                            </a:schemeClr>
                          </a:solidFill>
                          <a:effectLst/>
                          <a:latin typeface="Arial Narrow" panose="020B0606020202030204" pitchFamily="34" charset="0"/>
                        </a:rPr>
                        <a:t>BBG000BX8JR5</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BBG000R7J995</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l" fontAlgn="b"/>
                      <a:r>
                        <a:rPr lang="en-US" sz="700" u="none" strike="noStrike" dirty="0">
                          <a:solidFill>
                            <a:schemeClr val="bg1">
                              <a:lumMod val="75000"/>
                            </a:schemeClr>
                          </a:solidFill>
                          <a:effectLst/>
                          <a:latin typeface="Arial Narrow" panose="020B0606020202030204" pitchFamily="34" charset="0"/>
                        </a:rPr>
                        <a:t>BBG001S7LTY7</a:t>
                      </a:r>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b"/>
                      <a:r>
                        <a:rPr lang="en-US" sz="700" b="1" u="none" strike="noStrike" dirty="0">
                          <a:solidFill>
                            <a:schemeClr val="bg1">
                              <a:lumMod val="75000"/>
                            </a:schemeClr>
                          </a:solidFill>
                          <a:effectLst/>
                          <a:latin typeface="Arial Narrow" panose="020B0606020202030204" pitchFamily="34" charset="0"/>
                        </a:rPr>
                        <a:t>THB</a:t>
                      </a:r>
                      <a:endParaRPr lang="en-US" sz="700" b="1" i="0" u="none" strike="noStrike" dirty="0">
                        <a:solidFill>
                          <a:schemeClr val="bg1">
                            <a:lumMod val="75000"/>
                          </a:schemeClr>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solidFill>
                      <a:schemeClr val="tx2">
                        <a:lumMod val="20000"/>
                        <a:lumOff val="80000"/>
                      </a:schemeClr>
                    </a:solidFill>
                  </a:tcPr>
                </a:tc>
                <a:tc>
                  <a:txBody>
                    <a:bodyPr/>
                    <a:lstStyle/>
                    <a:p>
                      <a:pPr algn="l" fontAlgn="b"/>
                      <a:r>
                        <a:rPr lang="en-US" sz="700" u="none" strike="noStrike">
                          <a:solidFill>
                            <a:schemeClr val="bg1">
                              <a:lumMod val="75000"/>
                            </a:schemeClr>
                          </a:solidFill>
                          <a:effectLst/>
                          <a:latin typeface="Arial Narrow" panose="020B0606020202030204" pitchFamily="34" charset="0"/>
                        </a:rPr>
                        <a:t>TH0902010014</a:t>
                      </a:r>
                      <a:endParaRPr lang="en-US" sz="700" b="0" i="0" u="none" strike="noStrike">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c>
                  <a:txBody>
                    <a:bodyPr/>
                    <a:lstStyle/>
                    <a:p>
                      <a:pPr algn="l" fontAlgn="b"/>
                      <a:endParaRPr lang="en-US" sz="700" b="0" i="0" u="none" strike="noStrike" dirty="0">
                        <a:solidFill>
                          <a:schemeClr val="bg1">
                            <a:lumMod val="75000"/>
                          </a:schemeClr>
                        </a:solidFill>
                        <a:effectLst/>
                        <a:latin typeface="Arial Narrow" panose="020B0606020202030204" pitchFamily="34" charset="0"/>
                      </a:endParaRPr>
                    </a:p>
                  </a:txBody>
                  <a:tcPr marL="4191" marR="4191" marT="4191" marB="0" anchor="b">
                    <a:solidFill>
                      <a:schemeClr val="tx2">
                        <a:lumMod val="20000"/>
                        <a:lumOff val="80000"/>
                      </a:schemeClr>
                    </a:solidFill>
                  </a:tcPr>
                </a:tc>
              </a:tr>
            </a:tbl>
          </a:graphicData>
        </a:graphic>
      </p:graphicFrame>
      <p:pic>
        <p:nvPicPr>
          <p:cNvPr id="2049"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5689" y="2057400"/>
            <a:ext cx="1204911" cy="2409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Straight Connector 5"/>
          <p:cNvCxnSpPr/>
          <p:nvPr/>
        </p:nvCxnSpPr>
        <p:spPr>
          <a:xfrm flipV="1">
            <a:off x="4419600" y="1524000"/>
            <a:ext cx="457200" cy="533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stCxn id="2049" idx="3"/>
          </p:cNvCxnSpPr>
          <p:nvPr/>
        </p:nvCxnSpPr>
        <p:spPr>
          <a:xfrm flipV="1">
            <a:off x="4800600" y="1981200"/>
            <a:ext cx="838200" cy="19669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2209800" y="2834640"/>
            <a:ext cx="685800" cy="457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194560" y="3429000"/>
            <a:ext cx="685800" cy="3200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2209800" y="3886200"/>
            <a:ext cx="685800" cy="457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194560" y="4495800"/>
            <a:ext cx="685800" cy="152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924800" y="2750820"/>
            <a:ext cx="304800" cy="250698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7924800" y="5943600"/>
            <a:ext cx="914400" cy="685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533400" y="0"/>
            <a:ext cx="8077200" cy="369332"/>
          </a:xfrm>
          <a:prstGeom prst="rect">
            <a:avLst/>
          </a:prstGeom>
          <a:noFill/>
        </p:spPr>
        <p:txBody>
          <a:bodyPr wrap="square" rtlCol="0">
            <a:spAutoFit/>
          </a:bodyPr>
          <a:lstStyle/>
          <a:p>
            <a:r>
              <a:rPr lang="en-US" i="1" dirty="0" smtClean="0"/>
              <a:t>Data related to Thai Beverage PCL; Singapore Exchange ID Y92</a:t>
            </a:r>
            <a:endParaRPr lang="en-GB" i="1" dirty="0"/>
          </a:p>
        </p:txBody>
      </p:sp>
      <p:cxnSp>
        <p:nvCxnSpPr>
          <p:cNvPr id="3" name="Straight Arrow Connector 2"/>
          <p:cNvCxnSpPr/>
          <p:nvPr/>
        </p:nvCxnSpPr>
        <p:spPr>
          <a:xfrm flipH="1">
            <a:off x="2971800" y="3589020"/>
            <a:ext cx="1524000" cy="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4495800" y="3063240"/>
            <a:ext cx="1371600" cy="11430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0000"/>
                </a:solidFill>
              </a:rPr>
              <a:t>Gaps in MIC coverage</a:t>
            </a:r>
            <a:endParaRPr lang="en-US" dirty="0">
              <a:solidFill>
                <a:srgbClr val="FF0000"/>
              </a:solidFill>
            </a:endParaRPr>
          </a:p>
        </p:txBody>
      </p:sp>
    </p:spTree>
    <p:extLst>
      <p:ext uri="{BB962C8B-B14F-4D97-AF65-F5344CB8AC3E}">
        <p14:creationId xmlns:p14="http://schemas.microsoft.com/office/powerpoint/2010/main" val="2236599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638600755"/>
              </p:ext>
            </p:extLst>
          </p:nvPr>
        </p:nvGraphicFramePr>
        <p:xfrm>
          <a:off x="228600" y="304800"/>
          <a:ext cx="8610601" cy="6324615"/>
        </p:xfrm>
        <a:graphic>
          <a:graphicData uri="http://schemas.openxmlformats.org/drawingml/2006/table">
            <a:tbl>
              <a:tblPr firstRow="1">
                <a:tableStyleId>{5C22544A-7EE6-4342-B048-85BDC9FD1C3A}</a:tableStyleId>
              </a:tblPr>
              <a:tblGrid>
                <a:gridCol w="1143000"/>
                <a:gridCol w="457200"/>
                <a:gridCol w="412540"/>
                <a:gridCol w="276874"/>
                <a:gridCol w="377386"/>
                <a:gridCol w="304800"/>
                <a:gridCol w="1676400"/>
                <a:gridCol w="762000"/>
                <a:gridCol w="685800"/>
                <a:gridCol w="623606"/>
                <a:gridCol w="400585"/>
                <a:gridCol w="559640"/>
                <a:gridCol w="347565"/>
                <a:gridCol w="583205"/>
              </a:tblGrid>
              <a:tr h="345807">
                <a:tc>
                  <a:txBody>
                    <a:bodyPr/>
                    <a:lstStyle/>
                    <a:p>
                      <a:pPr algn="l" fontAlgn="b"/>
                      <a:r>
                        <a:rPr lang="en-US" sz="700" u="none" strike="noStrike" dirty="0">
                          <a:effectLst/>
                          <a:latin typeface="Arial Narrow" panose="020B0606020202030204" pitchFamily="34" charset="0"/>
                        </a:rPr>
                        <a:t>Name</a:t>
                      </a:r>
                      <a:endParaRPr lang="en-US" sz="700" b="0" i="0" u="none" strike="noStrike" dirty="0">
                        <a:solidFill>
                          <a:srgbClr val="000000"/>
                        </a:solidFill>
                        <a:effectLst/>
                        <a:latin typeface="Arial Narrow" panose="020B0606020202030204" pitchFamily="34" charset="0"/>
                      </a:endParaRPr>
                    </a:p>
                  </a:txBody>
                  <a:tcPr marL="4191" marR="4191" marT="4191" marB="0" anchor="ctr"/>
                </a:tc>
                <a:tc>
                  <a:txBody>
                    <a:bodyPr/>
                    <a:lstStyle/>
                    <a:p>
                      <a:pPr algn="l" fontAlgn="b"/>
                      <a:r>
                        <a:rPr lang="en-US" sz="700" u="none" strike="noStrike">
                          <a:effectLst/>
                          <a:latin typeface="Arial Narrow" panose="020B0606020202030204" pitchFamily="34" charset="0"/>
                        </a:rPr>
                        <a:t>Ticker</a:t>
                      </a:r>
                      <a:endParaRPr lang="en-US" sz="700" b="0" i="0" u="none" strike="noStrike">
                        <a:solidFill>
                          <a:srgbClr val="000000"/>
                        </a:solidFill>
                        <a:effectLst/>
                        <a:latin typeface="Arial Narrow" panose="020B0606020202030204" pitchFamily="34" charset="0"/>
                      </a:endParaRPr>
                    </a:p>
                  </a:txBody>
                  <a:tcPr marL="4191" marR="4191" marT="4191" marB="0" anchor="ctr"/>
                </a:tc>
                <a:tc>
                  <a:txBody>
                    <a:bodyPr/>
                    <a:lstStyle/>
                    <a:p>
                      <a:pPr algn="ctr" fontAlgn="b"/>
                      <a:r>
                        <a:rPr lang="en-US" sz="700" u="none" strike="noStrike">
                          <a:effectLst/>
                          <a:latin typeface="Arial Narrow" panose="020B0606020202030204" pitchFamily="34" charset="0"/>
                        </a:rPr>
                        <a:t>Bloomberg Exchange Code</a:t>
                      </a:r>
                      <a:endParaRPr lang="en-US" sz="700" b="0" i="0" u="none" strike="noStrike">
                        <a:solidFill>
                          <a:srgbClr val="000000"/>
                        </a:solidFill>
                        <a:effectLst/>
                        <a:latin typeface="Arial Narrow" panose="020B0606020202030204" pitchFamily="34" charset="0"/>
                      </a:endParaRPr>
                    </a:p>
                  </a:txBody>
                  <a:tcPr marL="4191" marR="4191" marT="4191" marB="0" anchor="ctr"/>
                </a:tc>
                <a:tc>
                  <a:txBody>
                    <a:bodyPr/>
                    <a:lstStyle/>
                    <a:p>
                      <a:pPr algn="ctr" fontAlgn="b"/>
                      <a:r>
                        <a:rPr lang="en-US" sz="700" u="none" strike="noStrike" dirty="0">
                          <a:effectLst/>
                          <a:latin typeface="Arial Narrow" panose="020B0606020202030204" pitchFamily="34" charset="0"/>
                        </a:rPr>
                        <a:t>MIC</a:t>
                      </a:r>
                      <a:endParaRPr lang="en-US" sz="700" b="0" i="0" u="none" strike="noStrike" dirty="0">
                        <a:solidFill>
                          <a:srgbClr val="000000"/>
                        </a:solidFill>
                        <a:effectLst/>
                        <a:latin typeface="Arial Narrow" panose="020B0606020202030204" pitchFamily="34" charset="0"/>
                      </a:endParaRPr>
                    </a:p>
                  </a:txBody>
                  <a:tcPr marL="4191" marR="4191" marT="4191" marB="0" anchor="ctr"/>
                </a:tc>
                <a:tc>
                  <a:txBody>
                    <a:bodyPr/>
                    <a:lstStyle/>
                    <a:p>
                      <a:pPr algn="ctr" fontAlgn="b"/>
                      <a:r>
                        <a:rPr lang="en-US" sz="700" u="none" strike="noStrike" dirty="0">
                          <a:effectLst/>
                          <a:latin typeface="Arial Narrow" panose="020B0606020202030204" pitchFamily="34" charset="0"/>
                        </a:rPr>
                        <a:t>Operating MIC</a:t>
                      </a:r>
                      <a:endParaRPr lang="en-US" sz="700" b="0" i="0" u="none" strike="noStrike" dirty="0">
                        <a:solidFill>
                          <a:srgbClr val="000000"/>
                        </a:solidFill>
                        <a:effectLst/>
                        <a:latin typeface="Arial Narrow" panose="020B0606020202030204" pitchFamily="34" charset="0"/>
                      </a:endParaRPr>
                    </a:p>
                  </a:txBody>
                  <a:tcPr marL="4191" marR="4191" marT="4191" marB="0" anchor="ctr"/>
                </a:tc>
                <a:tc>
                  <a:txBody>
                    <a:bodyPr/>
                    <a:lstStyle/>
                    <a:p>
                      <a:pPr algn="ctr" fontAlgn="b"/>
                      <a:r>
                        <a:rPr lang="en-US" sz="700" u="none" strike="noStrike">
                          <a:effectLst/>
                          <a:latin typeface="Arial Narrow" panose="020B0606020202030204" pitchFamily="34" charset="0"/>
                        </a:rPr>
                        <a:t>country</a:t>
                      </a:r>
                      <a:endParaRPr lang="en-US" sz="700" b="0" i="0" u="none" strike="noStrike">
                        <a:solidFill>
                          <a:srgbClr val="000000"/>
                        </a:solidFill>
                        <a:effectLst/>
                        <a:latin typeface="Arial Narrow" panose="020B0606020202030204" pitchFamily="34" charset="0"/>
                      </a:endParaRPr>
                    </a:p>
                  </a:txBody>
                  <a:tcPr marL="4191" marR="4191" marT="4191" marB="0" anchor="ctr"/>
                </a:tc>
                <a:tc>
                  <a:txBody>
                    <a:bodyPr/>
                    <a:lstStyle/>
                    <a:p>
                      <a:pPr algn="l" fontAlgn="b"/>
                      <a:r>
                        <a:rPr lang="en-US" sz="700" u="none" strike="noStrike" dirty="0">
                          <a:effectLst/>
                          <a:latin typeface="Arial Narrow" panose="020B0606020202030204" pitchFamily="34" charset="0"/>
                        </a:rPr>
                        <a:t>Exchange name or description</a:t>
                      </a:r>
                      <a:endParaRPr lang="en-US" sz="700" b="0" i="0" u="none" strike="noStrike" dirty="0">
                        <a:solidFill>
                          <a:srgbClr val="000000"/>
                        </a:solidFill>
                        <a:effectLst/>
                        <a:latin typeface="Arial Narrow" panose="020B0606020202030204" pitchFamily="34" charset="0"/>
                      </a:endParaRPr>
                    </a:p>
                  </a:txBody>
                  <a:tcPr marL="4191" marR="4191" marT="4191" marB="0" anchor="ctr"/>
                </a:tc>
                <a:tc>
                  <a:txBody>
                    <a:bodyPr/>
                    <a:lstStyle/>
                    <a:p>
                      <a:pPr algn="l" fontAlgn="b"/>
                      <a:r>
                        <a:rPr lang="en-US" sz="700" u="none" strike="noStrike">
                          <a:effectLst/>
                          <a:latin typeface="Arial Narrow" panose="020B0606020202030204" pitchFamily="34" charset="0"/>
                        </a:rPr>
                        <a:t>FIGI</a:t>
                      </a:r>
                      <a:endParaRPr lang="en-US" sz="700" b="0" i="0" u="none" strike="noStrike">
                        <a:solidFill>
                          <a:srgbClr val="000000"/>
                        </a:solidFill>
                        <a:effectLst/>
                        <a:latin typeface="Arial Narrow" panose="020B0606020202030204" pitchFamily="34" charset="0"/>
                      </a:endParaRPr>
                    </a:p>
                  </a:txBody>
                  <a:tcPr marL="4191" marR="4191" marT="4191" marB="0" anchor="ctr"/>
                </a:tc>
                <a:tc>
                  <a:txBody>
                    <a:bodyPr/>
                    <a:lstStyle/>
                    <a:p>
                      <a:pPr algn="l" fontAlgn="b"/>
                      <a:r>
                        <a:rPr lang="en-US" sz="700" u="none" strike="noStrike" dirty="0">
                          <a:effectLst/>
                          <a:latin typeface="Arial Narrow" panose="020B0606020202030204" pitchFamily="34" charset="0"/>
                        </a:rPr>
                        <a:t>FIGI Composite</a:t>
                      </a:r>
                      <a:endParaRPr lang="en-US" sz="700" b="0" i="0" u="none" strike="noStrike" dirty="0">
                        <a:solidFill>
                          <a:srgbClr val="000000"/>
                        </a:solidFill>
                        <a:effectLst/>
                        <a:latin typeface="Arial Narrow" panose="020B0606020202030204" pitchFamily="34" charset="0"/>
                      </a:endParaRPr>
                    </a:p>
                  </a:txBody>
                  <a:tcPr marL="4191" marR="4191" marT="4191" marB="0" anchor="ctr">
                    <a:lnB w="12700" cap="flat" cmpd="sng" algn="ctr">
                      <a:solidFill>
                        <a:schemeClr val="tx1"/>
                      </a:solidFill>
                      <a:prstDash val="solid"/>
                      <a:round/>
                      <a:headEnd type="none" w="med" len="med"/>
                      <a:tailEnd type="none" w="med" len="med"/>
                    </a:lnB>
                  </a:tcPr>
                </a:tc>
                <a:tc>
                  <a:txBody>
                    <a:bodyPr/>
                    <a:lstStyle/>
                    <a:p>
                      <a:pPr algn="l" fontAlgn="b"/>
                      <a:r>
                        <a:rPr lang="en-US" sz="700" u="none" strike="noStrike" dirty="0">
                          <a:effectLst/>
                          <a:latin typeface="Arial Narrow" panose="020B0606020202030204" pitchFamily="34" charset="0"/>
                        </a:rPr>
                        <a:t>Share Class</a:t>
                      </a:r>
                      <a:endParaRPr lang="en-US" sz="700" b="0" i="0" u="none" strike="noStrike" dirty="0">
                        <a:solidFill>
                          <a:srgbClr val="000000"/>
                        </a:solidFill>
                        <a:effectLst/>
                        <a:latin typeface="Arial Narrow" panose="020B0606020202030204" pitchFamily="34" charset="0"/>
                      </a:endParaRPr>
                    </a:p>
                  </a:txBody>
                  <a:tcPr marL="4191" marR="4191" marT="4191" marB="0" anchor="ctr">
                    <a:lnB w="12700" cap="flat" cmpd="sng" algn="ctr">
                      <a:solidFill>
                        <a:schemeClr val="tx1"/>
                      </a:solidFill>
                      <a:prstDash val="solid"/>
                      <a:round/>
                      <a:headEnd type="none" w="med" len="med"/>
                      <a:tailEnd type="none" w="med" len="med"/>
                    </a:lnB>
                  </a:tcPr>
                </a:tc>
                <a:tc>
                  <a:txBody>
                    <a:bodyPr/>
                    <a:lstStyle/>
                    <a:p>
                      <a:pPr algn="ctr" fontAlgn="b"/>
                      <a:r>
                        <a:rPr lang="en-US" sz="700" u="none" strike="noStrike">
                          <a:effectLst/>
                          <a:latin typeface="Arial Narrow" panose="020B0606020202030204" pitchFamily="34" charset="0"/>
                        </a:rPr>
                        <a:t>Quote currency</a:t>
                      </a:r>
                      <a:endParaRPr lang="en-US" sz="700" b="0" i="0" u="none" strike="noStrike">
                        <a:solidFill>
                          <a:srgbClr val="000000"/>
                        </a:solidFill>
                        <a:effectLst/>
                        <a:latin typeface="Arial Narrow" panose="020B0606020202030204" pitchFamily="34" charset="0"/>
                      </a:endParaRPr>
                    </a:p>
                  </a:txBody>
                  <a:tcPr marL="4191" marR="4191" marT="4191" marB="0" anchor="ctr"/>
                </a:tc>
                <a:tc>
                  <a:txBody>
                    <a:bodyPr/>
                    <a:lstStyle/>
                    <a:p>
                      <a:pPr algn="l" fontAlgn="b"/>
                      <a:r>
                        <a:rPr lang="en-US" sz="700" u="none" strike="noStrike" dirty="0">
                          <a:effectLst/>
                          <a:latin typeface="Arial Narrow" panose="020B0606020202030204" pitchFamily="34" charset="0"/>
                        </a:rPr>
                        <a:t>ISIN</a:t>
                      </a:r>
                      <a:endParaRPr lang="en-US" sz="700" b="0" i="0" u="none" strike="noStrike" dirty="0">
                        <a:solidFill>
                          <a:srgbClr val="000000"/>
                        </a:solidFill>
                        <a:effectLst/>
                        <a:latin typeface="Arial Narrow" panose="020B0606020202030204" pitchFamily="34" charset="0"/>
                      </a:endParaRPr>
                    </a:p>
                  </a:txBody>
                  <a:tcPr marL="4191" marR="4191" marT="4191" marB="0" anchor="ctr"/>
                </a:tc>
                <a:tc>
                  <a:txBody>
                    <a:bodyPr/>
                    <a:lstStyle/>
                    <a:p>
                      <a:pPr algn="l" fontAlgn="b"/>
                      <a:r>
                        <a:rPr lang="en-US" sz="700" u="none" strike="noStrike" dirty="0">
                          <a:effectLst/>
                          <a:latin typeface="Arial Narrow" panose="020B0606020202030204" pitchFamily="34" charset="0"/>
                        </a:rPr>
                        <a:t>SEDOL</a:t>
                      </a:r>
                      <a:endParaRPr lang="en-US" sz="700" b="0" i="0" u="none" strike="noStrike" dirty="0">
                        <a:solidFill>
                          <a:srgbClr val="000000"/>
                        </a:solidFill>
                        <a:effectLst/>
                        <a:latin typeface="Arial Narrow" panose="020B0606020202030204" pitchFamily="34" charset="0"/>
                      </a:endParaRPr>
                    </a:p>
                  </a:txBody>
                  <a:tcPr marL="4191" marR="4191" marT="4191" marB="0" anchor="ctr"/>
                </a:tc>
                <a:tc>
                  <a:txBody>
                    <a:bodyPr/>
                    <a:lstStyle/>
                    <a:p>
                      <a:pPr algn="l" fontAlgn="b"/>
                      <a:r>
                        <a:rPr lang="en-US" sz="700" u="none" strike="noStrike" dirty="0">
                          <a:effectLst/>
                          <a:latin typeface="Arial Narrow" panose="020B0606020202030204" pitchFamily="34" charset="0"/>
                        </a:rPr>
                        <a:t>Common Code</a:t>
                      </a:r>
                      <a:endParaRPr lang="en-US" sz="700" b="0" i="0" u="none" strike="noStrike" dirty="0">
                        <a:solidFill>
                          <a:srgbClr val="000000"/>
                        </a:solidFill>
                        <a:effectLst/>
                        <a:latin typeface="Arial Narrow" panose="020B0606020202030204" pitchFamily="34" charset="0"/>
                      </a:endParaRPr>
                    </a:p>
                  </a:txBody>
                  <a:tcPr marL="4191" marR="4191" marT="4191" marB="0" anchor="ct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SP</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XSES</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effectLst/>
                          <a:latin typeface="Arial Narrow" panose="020B0606020202030204" pitchFamily="34" charset="0"/>
                        </a:rPr>
                        <a:t>XSES</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SG</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SINGAPORE EXCHANGE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BBG000BQ6ZN0</a:t>
                      </a:r>
                      <a:endParaRPr lang="en-US" sz="700" b="0" i="0" u="none" strike="noStrike" dirty="0">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BBG000BQ6Z96</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700" b="1" u="none" strike="noStrike" dirty="0">
                          <a:effectLst/>
                          <a:latin typeface="Arial Narrow" panose="020B0606020202030204" pitchFamily="34" charset="0"/>
                        </a:rPr>
                        <a:t>BBG001S7LTY7</a:t>
                      </a:r>
                      <a:endParaRPr lang="en-US" sz="700" b="1"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sz="700" b="1" u="none" strike="noStrike" dirty="0">
                          <a:effectLst/>
                          <a:latin typeface="Arial Narrow" panose="020B0606020202030204" pitchFamily="34" charset="0"/>
                        </a:rPr>
                        <a:t>SGD</a:t>
                      </a:r>
                      <a:endParaRPr lang="en-US" sz="700" b="1"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B15F664</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00B0F0"/>
                    </a:solidFill>
                  </a:tcPr>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1"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TBVPF</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US</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Composite to tie all US listings to</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BBG000R7J995</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rgbClr val="00B050"/>
                          </a:solidFill>
                          <a:effectLst/>
                          <a:latin typeface="Arial Narrow" panose="020B0606020202030204" pitchFamily="34" charset="0"/>
                        </a:rPr>
                        <a:t>BBG000R7J995</a:t>
                      </a:r>
                      <a:endParaRPr lang="en-US" sz="700" b="0" i="0" u="none" strike="noStrike" dirty="0">
                        <a:solidFill>
                          <a:srgbClr val="00B05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b"/>
                      <a:r>
                        <a:rPr lang="en-US" sz="700" b="1" u="none" strike="noStrike">
                          <a:effectLst/>
                          <a:latin typeface="Arial Narrow" panose="020B0606020202030204" pitchFamily="34" charset="0"/>
                        </a:rPr>
                        <a:t>BBG001S7LTY7</a:t>
                      </a:r>
                      <a:endParaRPr lang="en-US" sz="700" b="1"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00B050"/>
                          </a:solidFill>
                          <a:effectLst/>
                          <a:latin typeface="Arial Narrow" panose="020B0606020202030204" pitchFamily="34" charset="0"/>
                        </a:rPr>
                        <a:t>USD</a:t>
                      </a:r>
                      <a:endParaRPr lang="en-US" sz="700" b="1" i="0" u="none" strike="noStrike" dirty="0">
                        <a:solidFill>
                          <a:srgbClr val="00B05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B18R1R3</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00B050"/>
                    </a:solidFill>
                  </a:tcPr>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TBVPF</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PQ</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OTCM</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effectLst/>
                          <a:latin typeface="Arial Narrow" panose="020B0606020202030204" pitchFamily="34" charset="0"/>
                        </a:rPr>
                        <a:t>OTCM</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US</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OTC PINK MARKETPLACE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BBG000R7JFW5</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rgbClr val="00B050"/>
                          </a:solidFill>
                          <a:effectLst/>
                          <a:latin typeface="Arial Narrow" panose="020B0606020202030204" pitchFamily="34" charset="0"/>
                        </a:rPr>
                        <a:t>BBG000R7J995</a:t>
                      </a:r>
                      <a:endParaRPr lang="en-US" sz="700" b="0" i="0" u="none" strike="noStrike" dirty="0">
                        <a:solidFill>
                          <a:srgbClr val="00B05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b="1" u="none" strike="noStrike">
                          <a:effectLst/>
                          <a:latin typeface="Arial Narrow" panose="020B0606020202030204" pitchFamily="34" charset="0"/>
                        </a:rPr>
                        <a:t>BBG001S7LTY7</a:t>
                      </a:r>
                      <a:endParaRPr lang="en-US" sz="700" b="1"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00B050"/>
                          </a:solidFill>
                          <a:effectLst/>
                          <a:latin typeface="Arial Narrow" panose="020B0606020202030204" pitchFamily="34" charset="0"/>
                        </a:rPr>
                        <a:t>USD</a:t>
                      </a:r>
                      <a:endParaRPr lang="en-US" sz="700" b="1" i="0" u="none" strike="noStrike" dirty="0">
                        <a:solidFill>
                          <a:srgbClr val="00B05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B18R1R3</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00B050"/>
                    </a:solidFill>
                  </a:tcPr>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TBVPF</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UV</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OOTC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FINR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US</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OTC BULLETIN BOARD - OTHER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BBG000R7JGH0</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rgbClr val="00B050"/>
                          </a:solidFill>
                          <a:effectLst/>
                          <a:latin typeface="Arial Narrow" panose="020B0606020202030204" pitchFamily="34" charset="0"/>
                        </a:rPr>
                        <a:t>BBG000R7J995</a:t>
                      </a:r>
                      <a:endParaRPr lang="en-US" sz="700" b="0" i="0" u="none" strike="noStrike" dirty="0">
                        <a:solidFill>
                          <a:srgbClr val="00B05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b"/>
                      <a:r>
                        <a:rPr lang="en-US" sz="700" b="1" u="none" strike="noStrike">
                          <a:effectLst/>
                          <a:latin typeface="Arial Narrow" panose="020B0606020202030204" pitchFamily="34" charset="0"/>
                        </a:rPr>
                        <a:t>BBG001S7LTY7</a:t>
                      </a:r>
                      <a:endParaRPr lang="en-US" sz="700" b="1"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00B050"/>
                          </a:solidFill>
                          <a:effectLst/>
                          <a:latin typeface="Arial Narrow" panose="020B0606020202030204" pitchFamily="34" charset="0"/>
                        </a:rPr>
                        <a:t>USD</a:t>
                      </a:r>
                      <a:endParaRPr lang="en-US" sz="700" b="1" i="0" u="none" strike="noStrike" dirty="0">
                        <a:solidFill>
                          <a:srgbClr val="00B05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B18R1R3</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00B050"/>
                    </a:solidFill>
                  </a:tcPr>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1"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T6W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Composite to tie all German listings to</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BBG000RJ6W38</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rgbClr val="FFC000"/>
                          </a:solidFill>
                          <a:effectLst/>
                          <a:latin typeface="Arial Narrow" panose="020B0606020202030204" pitchFamily="34" charset="0"/>
                        </a:rPr>
                        <a:t>BBG000RJ6W38</a:t>
                      </a:r>
                      <a:endParaRPr lang="en-US" sz="700" b="0"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b"/>
                      <a:r>
                        <a:rPr lang="en-US" sz="700" b="1" u="none" strike="noStrike" dirty="0">
                          <a:effectLst/>
                          <a:latin typeface="Arial Narrow" panose="020B0606020202030204" pitchFamily="34" charset="0"/>
                        </a:rPr>
                        <a:t>BBG001S7LTY7</a:t>
                      </a:r>
                      <a:endParaRPr lang="en-US" sz="700" b="1"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B15T6J9</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FFC000"/>
                    </a:solidFill>
                  </a:tcPr>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T6W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GF</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XFRA</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effectLst/>
                          <a:latin typeface="Arial Narrow" panose="020B0606020202030204" pitchFamily="34" charset="0"/>
                        </a:rPr>
                        <a:t>XFRA</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DE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DEUTSCHE BOERSE AG</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BBG000RJ6WG4</a:t>
                      </a:r>
                      <a:endParaRPr lang="en-US" sz="700" b="0" i="0" u="none" strike="noStrike" dirty="0">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rgbClr val="FFC000"/>
                          </a:solidFill>
                          <a:effectLst/>
                          <a:latin typeface="Arial Narrow" panose="020B0606020202030204" pitchFamily="34" charset="0"/>
                        </a:rPr>
                        <a:t>BBG000RJ6W38</a:t>
                      </a:r>
                      <a:endParaRPr lang="en-US" sz="700" b="0"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b="1" u="none" strike="noStrike">
                          <a:effectLst/>
                          <a:latin typeface="Arial Narrow" panose="020B0606020202030204" pitchFamily="34" charset="0"/>
                        </a:rPr>
                        <a:t>BBG001S7LTY7</a:t>
                      </a:r>
                      <a:endParaRPr lang="en-US" sz="700" b="1"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B15T6J9</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FFC000"/>
                    </a:solidFill>
                  </a:tcPr>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T6W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GD</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XDUS</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XDUS</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 DE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BOERSE DUESSELDORF</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BBG000RJ6WQ3</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rgbClr val="FFC000"/>
                          </a:solidFill>
                          <a:effectLst/>
                          <a:latin typeface="Arial Narrow" panose="020B0606020202030204" pitchFamily="34" charset="0"/>
                        </a:rPr>
                        <a:t>BBG000RJ6W38</a:t>
                      </a:r>
                      <a:endParaRPr lang="en-US" sz="700" b="0" i="0" u="none" strike="noStrike">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b="1" u="none" strike="noStrike" dirty="0">
                          <a:effectLst/>
                          <a:latin typeface="Arial Narrow" panose="020B0606020202030204" pitchFamily="34" charset="0"/>
                        </a:rPr>
                        <a:t>BBG001S7LTY7</a:t>
                      </a:r>
                      <a:endParaRPr lang="en-US" sz="700" b="1"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a:solidFill>
                            <a:srgbClr val="FFC000"/>
                          </a:solidFill>
                          <a:effectLst/>
                          <a:latin typeface="Arial Narrow" panose="020B0606020202030204" pitchFamily="34" charset="0"/>
                        </a:rPr>
                        <a:t>EUR</a:t>
                      </a:r>
                      <a:endParaRPr lang="en-US" sz="700" b="1" i="0" u="none" strike="noStrike">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B15T6J9</a:t>
                      </a:r>
                      <a:endParaRPr lang="en-US" sz="700" b="0" i="0" u="none" strike="noStrike">
                        <a:solidFill>
                          <a:srgbClr val="000000"/>
                        </a:solidFill>
                        <a:effectLst/>
                        <a:latin typeface="Arial Narrow" panose="020B0606020202030204" pitchFamily="34" charset="0"/>
                      </a:endParaRPr>
                    </a:p>
                  </a:txBody>
                  <a:tcPr marL="4191" marR="4191" marT="4191" marB="0" anchor="b">
                    <a:solidFill>
                      <a:srgbClr val="FFC000"/>
                    </a:solidFill>
                  </a:tcPr>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T6W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GS</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XSTU</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XSTU</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DE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BOERSE STUTTGART</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BBG000RJ6X63</a:t>
                      </a:r>
                      <a:endParaRPr lang="en-US" sz="700" b="0" i="0" u="none" strike="noStrike" dirty="0">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rgbClr val="FFC000"/>
                          </a:solidFill>
                          <a:effectLst/>
                          <a:latin typeface="Arial Narrow" panose="020B0606020202030204" pitchFamily="34" charset="0"/>
                        </a:rPr>
                        <a:t>BBG000RJ6W38</a:t>
                      </a:r>
                      <a:endParaRPr lang="en-US" sz="700" b="0"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b="1" u="none" strike="noStrike">
                          <a:effectLst/>
                          <a:latin typeface="Arial Narrow" panose="020B0606020202030204" pitchFamily="34" charset="0"/>
                        </a:rPr>
                        <a:t>BBG001S7LTY7</a:t>
                      </a:r>
                      <a:endParaRPr lang="en-US" sz="700" b="1"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B15T6J9</a:t>
                      </a:r>
                      <a:endParaRPr lang="en-US" sz="700" b="0" i="0" u="none" strike="noStrike">
                        <a:solidFill>
                          <a:srgbClr val="000000"/>
                        </a:solidFill>
                        <a:effectLst/>
                        <a:latin typeface="Arial Narrow" panose="020B0606020202030204" pitchFamily="34" charset="0"/>
                      </a:endParaRPr>
                    </a:p>
                  </a:txBody>
                  <a:tcPr marL="4191" marR="4191" marT="4191" marB="0" anchor="b">
                    <a:solidFill>
                      <a:srgbClr val="FFC000"/>
                    </a:solidFill>
                  </a:tcPr>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T6W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GM</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XMUN</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XMUN</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DE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BOERSE MUENCHEN</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BBG000RJ6XJ9</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rgbClr val="FFC000"/>
                          </a:solidFill>
                          <a:effectLst/>
                          <a:latin typeface="Arial Narrow" panose="020B0606020202030204" pitchFamily="34" charset="0"/>
                        </a:rPr>
                        <a:t>BBG000RJ6W38</a:t>
                      </a:r>
                      <a:endParaRPr lang="en-US" sz="700" b="0"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b="1" u="none" strike="noStrike" dirty="0">
                          <a:effectLst/>
                          <a:latin typeface="Arial Narrow" panose="020B0606020202030204" pitchFamily="34" charset="0"/>
                        </a:rPr>
                        <a:t>BBG001S7LTY7</a:t>
                      </a:r>
                      <a:endParaRPr lang="en-US" sz="700" b="1"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B15T6J9</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FFC000"/>
                    </a:solidFill>
                  </a:tcPr>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T6W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XBER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effectLst/>
                          <a:latin typeface="Arial Narrow" panose="020B0606020202030204" pitchFamily="34" charset="0"/>
                        </a:rPr>
                        <a:t>XBER</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 DE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BOERSE BERLIN</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BBG000RJ6XM5</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rgbClr val="FFC000"/>
                          </a:solidFill>
                          <a:effectLst/>
                          <a:latin typeface="Arial Narrow" panose="020B0606020202030204" pitchFamily="34" charset="0"/>
                        </a:rPr>
                        <a:t>BBG000RJ6W38</a:t>
                      </a:r>
                      <a:endParaRPr lang="en-US" sz="700" b="0"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b"/>
                      <a:r>
                        <a:rPr lang="en-US" sz="700" b="1" u="none" strike="noStrike">
                          <a:effectLst/>
                          <a:latin typeface="Arial Narrow" panose="020B0606020202030204" pitchFamily="34" charset="0"/>
                        </a:rPr>
                        <a:t>BBG001S7LTY7</a:t>
                      </a:r>
                      <a:endParaRPr lang="en-US" sz="700" b="1"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B15T6J9</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FFC000"/>
                    </a:solidFill>
                  </a:tcPr>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dirty="0">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1"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1" i="0" u="none" strike="noStrike">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T6W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TH</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XGAT</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effectLst/>
                          <a:latin typeface="Arial Narrow" panose="020B0606020202030204" pitchFamily="34" charset="0"/>
                        </a:rPr>
                        <a:t>TGAT</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DE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Tradegate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BBG00H300Z64</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rgbClr val="0070C0"/>
                          </a:solidFill>
                          <a:effectLst/>
                          <a:latin typeface="Arial Narrow" panose="020B0606020202030204" pitchFamily="34" charset="0"/>
                        </a:rPr>
                        <a:t>BBG00H300Z55</a:t>
                      </a:r>
                      <a:endParaRPr lang="en-US" sz="700" b="0" i="0" u="none" strike="noStrike" dirty="0">
                        <a:solidFill>
                          <a:srgbClr val="0070C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700" b="1" u="none" strike="noStrike" dirty="0">
                          <a:effectLst/>
                          <a:latin typeface="Arial Narrow" panose="020B0606020202030204" pitchFamily="34" charset="0"/>
                        </a:rPr>
                        <a:t>BBG001S7LTY7</a:t>
                      </a:r>
                      <a:endParaRPr lang="en-US" sz="700" b="1"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B15T6J9</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FFC000"/>
                    </a:solidFill>
                  </a:tcPr>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1"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SW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Composite to tie Swiss legacy listings</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BBG006TLWKM4</a:t>
                      </a:r>
                      <a:endParaRPr lang="en-US" sz="700" b="0" i="0" u="none" strike="noStrike" dirty="0">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rgbClr val="C00000"/>
                          </a:solidFill>
                          <a:effectLst/>
                          <a:latin typeface="Arial Narrow" panose="020B0606020202030204" pitchFamily="34" charset="0"/>
                        </a:rPr>
                        <a:t>BBG006TLWKM4</a:t>
                      </a:r>
                      <a:endParaRPr lang="en-US" sz="700" b="0" i="0" u="none" strike="noStrike" dirty="0">
                        <a:solidFill>
                          <a:srgbClr val="C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b"/>
                      <a:r>
                        <a:rPr lang="en-US" sz="700" b="1" u="none" strike="noStrike">
                          <a:effectLst/>
                          <a:latin typeface="Arial Narrow" panose="020B0606020202030204" pitchFamily="34" charset="0"/>
                        </a:rPr>
                        <a:t>BBG001S7LTY7</a:t>
                      </a:r>
                      <a:endParaRPr lang="en-US" sz="700" b="1"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0000"/>
                          </a:solidFill>
                          <a:effectLst/>
                          <a:latin typeface="Arial Narrow" panose="020B0606020202030204" pitchFamily="34" charset="0"/>
                        </a:rPr>
                        <a:t>CHF</a:t>
                      </a:r>
                      <a:endParaRPr lang="en-US" sz="700" b="1" i="0" u="none" strike="noStrike" dirty="0">
                        <a:solidFill>
                          <a:srgbClr val="FF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BJ054Z0</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C00000"/>
                    </a:solidFill>
                  </a:tcPr>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BW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XBRN</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XBRN</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CH</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BX SWISS AG</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BBG006TLWKT7</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rgbClr val="C00000"/>
                          </a:solidFill>
                          <a:effectLst/>
                          <a:latin typeface="Arial Narrow" panose="020B0606020202030204" pitchFamily="34" charset="0"/>
                        </a:rPr>
                        <a:t>BBG006TLWKM4</a:t>
                      </a:r>
                      <a:endParaRPr lang="en-US" sz="700" b="0" i="0" u="none" strike="noStrike" dirty="0">
                        <a:solidFill>
                          <a:srgbClr val="C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b"/>
                      <a:r>
                        <a:rPr lang="en-US" sz="700" b="1" u="none" strike="noStrike">
                          <a:effectLst/>
                          <a:latin typeface="Arial Narrow" panose="020B0606020202030204" pitchFamily="34" charset="0"/>
                        </a:rPr>
                        <a:t>BBG001S7LTY7</a:t>
                      </a:r>
                      <a:endParaRPr lang="en-US" sz="700" b="1"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0000"/>
                          </a:solidFill>
                          <a:effectLst/>
                          <a:latin typeface="Arial Narrow" panose="020B0606020202030204" pitchFamily="34" charset="0"/>
                        </a:rPr>
                        <a:t>CHF</a:t>
                      </a:r>
                      <a:endParaRPr lang="en-US" sz="700" b="1" i="0" u="none" strike="noStrike" dirty="0">
                        <a:solidFill>
                          <a:srgbClr val="FF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BJ054Z0</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C00000"/>
                    </a:solidFill>
                  </a:tcPr>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dirty="0">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1"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BOAT</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BOAT</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CINNOBER BOAT</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BBG007254XH5</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rgbClr val="7030A0"/>
                          </a:solidFill>
                          <a:effectLst/>
                          <a:latin typeface="Arial Narrow" panose="020B0606020202030204" pitchFamily="34" charset="0"/>
                        </a:rPr>
                        <a:t>BBG007254XG6</a:t>
                      </a:r>
                      <a:endParaRPr lang="en-US" sz="700" b="0" i="0" u="none" strike="noStrike" dirty="0">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b"/>
                      <a:r>
                        <a:rPr lang="en-US" sz="700" b="1" u="none" strike="noStrike">
                          <a:effectLst/>
                          <a:latin typeface="Arial Narrow" panose="020B0606020202030204" pitchFamily="34" charset="0"/>
                        </a:rPr>
                        <a:t>BBG001S7LTY7</a:t>
                      </a:r>
                      <a:endParaRPr lang="en-US" sz="700" b="1"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XI</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IT</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BORSAITALOTC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BBG007254XJ3</a:t>
                      </a:r>
                      <a:endParaRPr lang="en-US" sz="700" b="0" i="0" u="none" strike="noStrike" dirty="0">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rgbClr val="7030A0"/>
                          </a:solidFill>
                          <a:effectLst/>
                          <a:latin typeface="Arial Narrow" panose="020B0606020202030204" pitchFamily="34" charset="0"/>
                        </a:rPr>
                        <a:t>BBG007254XG6</a:t>
                      </a:r>
                      <a:endParaRPr lang="en-US" sz="700" b="0" i="0" u="none" strike="noStrike" dirty="0">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b="1" u="none" strike="noStrike" dirty="0">
                          <a:effectLst/>
                          <a:latin typeface="Arial Narrow" panose="020B0606020202030204" pitchFamily="34" charset="0"/>
                        </a:rPr>
                        <a:t>BBG001S7LTY7</a:t>
                      </a:r>
                      <a:endParaRPr lang="en-US" sz="700" b="1"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XH</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HU</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BUDAPEST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BBG007254XK1</a:t>
                      </a:r>
                      <a:endParaRPr lang="en-US" sz="700" b="0" i="0" u="none" strike="noStrike" dirty="0">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rgbClr val="7030A0"/>
                          </a:solidFill>
                          <a:effectLst/>
                          <a:latin typeface="Arial Narrow" panose="020B0606020202030204" pitchFamily="34" charset="0"/>
                        </a:rPr>
                        <a:t>BBG007254XG6</a:t>
                      </a:r>
                      <a:endParaRPr lang="en-US" sz="700" b="0" i="0" u="none" strike="noStrike" dirty="0">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b="1" u="none" strike="noStrike">
                          <a:effectLst/>
                          <a:latin typeface="Arial Narrow" panose="020B0606020202030204" pitchFamily="34" charset="0"/>
                        </a:rPr>
                        <a:t>BBG001S7LTY7</a:t>
                      </a:r>
                      <a:endParaRPr lang="en-US" sz="700" b="1"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XF</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IE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DUBLIN SE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BBG007254XM9</a:t>
                      </a:r>
                      <a:endParaRPr lang="en-US" sz="700" b="0" i="0" u="none" strike="noStrike" dirty="0">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rgbClr val="7030A0"/>
                          </a:solidFill>
                          <a:effectLst/>
                          <a:latin typeface="Arial Narrow" panose="020B0606020202030204" pitchFamily="34" charset="0"/>
                        </a:rPr>
                        <a:t>BBG007254XG6</a:t>
                      </a:r>
                      <a:endParaRPr lang="en-US" sz="700" b="0" i="0" u="none" strike="noStrike" dirty="0">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b="1" u="none" strike="noStrike">
                          <a:effectLst/>
                          <a:latin typeface="Arial Narrow" panose="020B0606020202030204" pitchFamily="34" charset="0"/>
                        </a:rPr>
                        <a:t>BBG001S7LTY7</a:t>
                      </a:r>
                      <a:endParaRPr lang="en-US" sz="700" b="1"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a:solidFill>
                            <a:srgbClr val="FFC000"/>
                          </a:solidFill>
                          <a:effectLst/>
                          <a:latin typeface="Arial Narrow" panose="020B0606020202030204" pitchFamily="34" charset="0"/>
                        </a:rPr>
                        <a:t>EUR</a:t>
                      </a:r>
                      <a:endParaRPr lang="en-US" sz="700" b="1" i="0" u="none" strike="noStrike">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XD</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DE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DEUTSCHE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BBG007254XN8</a:t>
                      </a:r>
                      <a:endParaRPr lang="en-US" sz="700" b="0" i="0" u="none" strike="noStrike" dirty="0">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rgbClr val="7030A0"/>
                          </a:solidFill>
                          <a:effectLst/>
                          <a:latin typeface="Arial Narrow" panose="020B0606020202030204" pitchFamily="34" charset="0"/>
                        </a:rPr>
                        <a:t>BBG007254XG6</a:t>
                      </a:r>
                      <a:endParaRPr lang="en-US" sz="700" b="0" i="0" u="none" strike="noStrike">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b="1" u="none" strike="noStrike">
                          <a:effectLst/>
                          <a:latin typeface="Arial Narrow" panose="020B0606020202030204" pitchFamily="34" charset="0"/>
                        </a:rPr>
                        <a:t>BBG001S7LTY7</a:t>
                      </a:r>
                      <a:endParaRPr lang="en-US" sz="700" b="1"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XSMP</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XSMP</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SMARTPOOL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BBG007254XP6</a:t>
                      </a:r>
                      <a:endParaRPr lang="en-US" sz="700" b="0" i="0" u="none" strike="noStrike" dirty="0">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rgbClr val="7030A0"/>
                          </a:solidFill>
                          <a:effectLst/>
                          <a:latin typeface="Arial Narrow" panose="020B0606020202030204" pitchFamily="34" charset="0"/>
                        </a:rPr>
                        <a:t>BBG007254XG6</a:t>
                      </a:r>
                      <a:endParaRPr lang="en-US" sz="700" b="0" i="0" u="none" strike="noStrike" dirty="0">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b="1" u="none" strike="noStrike" dirty="0">
                          <a:effectLst/>
                          <a:latin typeface="Arial Narrow" panose="020B0606020202030204" pitchFamily="34" charset="0"/>
                        </a:rPr>
                        <a:t>BBG001S7LTY7</a:t>
                      </a:r>
                      <a:endParaRPr lang="en-US" sz="700" b="1"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a:solidFill>
                            <a:srgbClr val="FFC000"/>
                          </a:solidFill>
                          <a:effectLst/>
                          <a:latin typeface="Arial Narrow" panose="020B0606020202030204" pitchFamily="34" charset="0"/>
                        </a:rPr>
                        <a:t>EUR</a:t>
                      </a:r>
                      <a:endParaRPr lang="en-US" sz="700" b="1" i="0" u="none" strike="noStrike">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XJ</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SI</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LJUB SE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BBG007254XQ5</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rgbClr val="7030A0"/>
                          </a:solidFill>
                          <a:effectLst/>
                          <a:latin typeface="Arial Narrow" panose="020B0606020202030204" pitchFamily="34" charset="0"/>
                        </a:rPr>
                        <a:t>BBG007254XG6</a:t>
                      </a:r>
                      <a:endParaRPr lang="en-US" sz="700" b="0" i="0" u="none" strike="noStrike">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b="1" u="none" strike="noStrike">
                          <a:effectLst/>
                          <a:latin typeface="Arial Narrow" panose="020B0606020202030204" pitchFamily="34" charset="0"/>
                        </a:rPr>
                        <a:t>BBG001S7LTY7</a:t>
                      </a:r>
                      <a:endParaRPr lang="en-US" sz="700" b="1"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a:solidFill>
                            <a:srgbClr val="FFC000"/>
                          </a:solidFill>
                          <a:effectLst/>
                          <a:latin typeface="Arial Narrow" panose="020B0606020202030204" pitchFamily="34" charset="0"/>
                        </a:rPr>
                        <a:t>EUR</a:t>
                      </a:r>
                      <a:endParaRPr lang="en-US" sz="700" b="1" i="0" u="none" strike="noStrike">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LONDON SE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BBG007254XR4</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rgbClr val="7030A0"/>
                          </a:solidFill>
                          <a:effectLst/>
                          <a:latin typeface="Arial Narrow" panose="020B0606020202030204" pitchFamily="34" charset="0"/>
                        </a:rPr>
                        <a:t>BBG007254XG6</a:t>
                      </a:r>
                      <a:endParaRPr lang="en-US" sz="700" b="0" i="0" u="none" strike="noStrike">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b="1" u="none" strike="noStrike" dirty="0">
                          <a:effectLst/>
                          <a:latin typeface="Arial Narrow" panose="020B0606020202030204" pitchFamily="34" charset="0"/>
                        </a:rPr>
                        <a:t>BBG001S7LTY7</a:t>
                      </a:r>
                      <a:endParaRPr lang="en-US" sz="700" b="1"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XG</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SE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NGM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BBG007254XS3</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rgbClr val="7030A0"/>
                          </a:solidFill>
                          <a:effectLst/>
                          <a:latin typeface="Arial Narrow" panose="020B0606020202030204" pitchFamily="34" charset="0"/>
                        </a:rPr>
                        <a:t>BBG007254XG6</a:t>
                      </a:r>
                      <a:endParaRPr lang="en-US" sz="700" b="0" i="0" u="none" strike="noStrike" dirty="0">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b="1" u="none" strike="noStrike">
                          <a:effectLst/>
                          <a:latin typeface="Arial Narrow" panose="020B0606020202030204" pitchFamily="34" charset="0"/>
                        </a:rPr>
                        <a:t>BBG001S7LTY7</a:t>
                      </a:r>
                      <a:endParaRPr lang="en-US" sz="700" b="1"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XO</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XOPV</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XSTO</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SE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OTC PUBLICATION VENUE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BBG007254XT2</a:t>
                      </a:r>
                      <a:endParaRPr lang="en-US" sz="700" b="0" i="0" u="none" strike="noStrike" dirty="0">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rgbClr val="7030A0"/>
                          </a:solidFill>
                          <a:effectLst/>
                          <a:latin typeface="Arial Narrow" panose="020B0606020202030204" pitchFamily="34" charset="0"/>
                        </a:rPr>
                        <a:t>BBG007254XG6</a:t>
                      </a:r>
                      <a:endParaRPr lang="en-US" sz="700" b="0" i="0" u="none" strike="noStrike" dirty="0">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b="1" u="none" strike="noStrike" dirty="0">
                          <a:effectLst/>
                          <a:latin typeface="Arial Narrow" panose="020B0606020202030204" pitchFamily="34" charset="0"/>
                        </a:rPr>
                        <a:t>BBG001S7LTY7</a:t>
                      </a:r>
                      <a:endParaRPr lang="en-US" sz="700" b="1"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a:solidFill>
                            <a:srgbClr val="FFC000"/>
                          </a:solidFill>
                          <a:effectLst/>
                          <a:latin typeface="Arial Narrow" panose="020B0606020202030204" pitchFamily="34" charset="0"/>
                        </a:rPr>
                        <a:t>EUR</a:t>
                      </a:r>
                      <a:endParaRPr lang="en-US" sz="700" b="1" i="0" u="none" strike="noStrike">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XN</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NO</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OSLO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BBG007254XV9</a:t>
                      </a:r>
                      <a:endParaRPr lang="en-US" sz="700" b="0" i="0" u="none" strike="noStrike" dirty="0">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a:solidFill>
                            <a:srgbClr val="7030A0"/>
                          </a:solidFill>
                          <a:effectLst/>
                          <a:latin typeface="Arial Narrow" panose="020B0606020202030204" pitchFamily="34" charset="0"/>
                        </a:rPr>
                        <a:t>BBG007254XG6</a:t>
                      </a:r>
                      <a:endParaRPr lang="en-US" sz="700" b="0" i="0" u="none" strike="noStrike">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b="1" u="none" strike="noStrike" dirty="0">
                          <a:effectLst/>
                          <a:latin typeface="Arial Narrow" panose="020B0606020202030204" pitchFamily="34" charset="0"/>
                        </a:rPr>
                        <a:t>BBG001S7LTY7</a:t>
                      </a:r>
                      <a:endParaRPr lang="en-US" sz="700" b="1"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XP</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PLUS MKT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BBG007254XW8</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rgbClr val="7030A0"/>
                          </a:solidFill>
                          <a:effectLst/>
                          <a:latin typeface="Arial Narrow" panose="020B0606020202030204" pitchFamily="34" charset="0"/>
                        </a:rPr>
                        <a:t>BBG007254XG6</a:t>
                      </a:r>
                      <a:endParaRPr lang="en-US" sz="700" b="0" i="0" u="none" strike="noStrike" dirty="0">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b="1" u="none" strike="noStrike">
                          <a:effectLst/>
                          <a:latin typeface="Arial Narrow" panose="020B0606020202030204" pitchFamily="34" charset="0"/>
                        </a:rPr>
                        <a:t>BBG001S7LTY7</a:t>
                      </a:r>
                      <a:endParaRPr lang="en-US" sz="700" b="1"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a:solidFill>
                            <a:srgbClr val="FFC000"/>
                          </a:solidFill>
                          <a:effectLst/>
                          <a:latin typeface="Arial Narrow" panose="020B0606020202030204" pitchFamily="34" charset="0"/>
                        </a:rPr>
                        <a:t>EUR</a:t>
                      </a:r>
                      <a:endParaRPr lang="en-US" sz="700" b="1" i="0" u="none" strike="noStrike">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XS</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DE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STUTTGRT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BBG007254XY6</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rgbClr val="7030A0"/>
                          </a:solidFill>
                          <a:effectLst/>
                          <a:latin typeface="Arial Narrow" panose="020B0606020202030204" pitchFamily="34" charset="0"/>
                        </a:rPr>
                        <a:t>BBG007254XG6</a:t>
                      </a:r>
                      <a:endParaRPr lang="en-US" sz="700" b="0" i="0" u="none" strike="noStrike" dirty="0">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b="1" u="none" strike="noStrike">
                          <a:effectLst/>
                          <a:latin typeface="Arial Narrow" panose="020B0606020202030204" pitchFamily="34" charset="0"/>
                        </a:rPr>
                        <a:t>BBG001S7LTY7</a:t>
                      </a:r>
                      <a:endParaRPr lang="en-US" sz="700" b="1"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a:solidFill>
                            <a:srgbClr val="FFC000"/>
                          </a:solidFill>
                          <a:effectLst/>
                          <a:latin typeface="Arial Narrow" panose="020B0606020202030204" pitchFamily="34" charset="0"/>
                        </a:rPr>
                        <a:t>EUR</a:t>
                      </a:r>
                      <a:endParaRPr lang="en-US" sz="700" b="1" i="0" u="none" strike="noStrike">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XA</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AT</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CEESEG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BBG007254XZ5</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rgbClr val="7030A0"/>
                          </a:solidFill>
                          <a:effectLst/>
                          <a:latin typeface="Arial Narrow" panose="020B0606020202030204" pitchFamily="34" charset="0"/>
                        </a:rPr>
                        <a:t>BBG007254XG6</a:t>
                      </a:r>
                      <a:endParaRPr lang="en-US" sz="700" b="0" i="0" u="none" strike="noStrike" dirty="0">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b="1" u="none" strike="noStrike" dirty="0">
                          <a:effectLst/>
                          <a:latin typeface="Arial Narrow" panose="020B0606020202030204" pitchFamily="34" charset="0"/>
                        </a:rPr>
                        <a:t>BBG001S7LTY7</a:t>
                      </a:r>
                      <a:endParaRPr lang="en-US" sz="700" b="1"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XT</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HOTC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ASEX</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HELLENIC EXCHANGE OTC MARKET</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BBG007254Y10</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rgbClr val="7030A0"/>
                          </a:solidFill>
                          <a:effectLst/>
                          <a:latin typeface="Arial Narrow" panose="020B0606020202030204" pitchFamily="34" charset="0"/>
                        </a:rPr>
                        <a:t>BBG007254XG6</a:t>
                      </a:r>
                      <a:endParaRPr lang="en-US" sz="700" b="0" i="0" u="none" strike="noStrike" dirty="0">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b="1" u="none" strike="noStrike" dirty="0">
                          <a:effectLst/>
                          <a:latin typeface="Arial Narrow" panose="020B0606020202030204" pitchFamily="34" charset="0"/>
                        </a:rPr>
                        <a:t>BBG001S7LTY7</a:t>
                      </a:r>
                      <a:endParaRPr lang="en-US" sz="700" b="1"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CH</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SIX Off-exchange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BBG007254Y29</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rgbClr val="7030A0"/>
                          </a:solidFill>
                          <a:effectLst/>
                          <a:latin typeface="Arial Narrow" panose="020B0606020202030204" pitchFamily="34" charset="0"/>
                        </a:rPr>
                        <a:t>BBG007254XG6</a:t>
                      </a:r>
                      <a:endParaRPr lang="en-US" sz="700" b="0" i="0" u="none" strike="noStrike" dirty="0">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b="1" u="none" strike="noStrike">
                          <a:effectLst/>
                          <a:latin typeface="Arial Narrow" panose="020B0606020202030204" pitchFamily="34" charset="0"/>
                        </a:rPr>
                        <a:t>BBG001S7LTY7</a:t>
                      </a:r>
                      <a:endParaRPr lang="en-US" sz="700" b="1"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XU</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Bulgaria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BBG007254Y38</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rgbClr val="7030A0"/>
                          </a:solidFill>
                          <a:effectLst/>
                          <a:latin typeface="Arial Narrow" panose="020B0606020202030204" pitchFamily="34" charset="0"/>
                        </a:rPr>
                        <a:t>BBG007254XG6</a:t>
                      </a:r>
                      <a:endParaRPr lang="en-US" sz="700" b="0" i="0" u="none" strike="noStrike" dirty="0">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b="1" u="none" strike="noStrike" dirty="0">
                          <a:effectLst/>
                          <a:latin typeface="Arial Narrow" panose="020B0606020202030204" pitchFamily="34" charset="0"/>
                        </a:rPr>
                        <a:t>BBG001S7LTY7</a:t>
                      </a:r>
                      <a:endParaRPr lang="en-US" sz="700" b="1"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230538">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XV</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BOTC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effectLst/>
                          <a:latin typeface="Arial Narrow" panose="020B0606020202030204" pitchFamily="34" charset="0"/>
                        </a:rPr>
                        <a:t>BCXE</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OFF EXCHANGE IDENTIFIER FOR OTC TRADES REPORTED TO BATS EUROPE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BBG007254Y56</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solidFill>
                            <a:srgbClr val="7030A0"/>
                          </a:solidFill>
                          <a:effectLst/>
                          <a:latin typeface="Arial Narrow" panose="020B0606020202030204" pitchFamily="34" charset="0"/>
                        </a:rPr>
                        <a:t>BBG007254XG6</a:t>
                      </a:r>
                      <a:endParaRPr lang="en-US" sz="700" b="0" i="0" u="none" strike="noStrike" dirty="0">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b"/>
                      <a:r>
                        <a:rPr lang="en-US" sz="700" b="1" u="none" strike="noStrike" dirty="0">
                          <a:effectLst/>
                          <a:latin typeface="Arial Narrow" panose="020B0606020202030204" pitchFamily="34" charset="0"/>
                        </a:rPr>
                        <a:t>BBG001S7LTY7</a:t>
                      </a:r>
                      <a:endParaRPr lang="en-US" sz="700" b="1"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1"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230538">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EU</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EUROPEAN Composite for any </a:t>
                      </a:r>
                      <a:r>
                        <a:rPr lang="en-US" sz="700" u="none" strike="noStrike" dirty="0" err="1">
                          <a:effectLst/>
                          <a:latin typeface="Arial Narrow" panose="020B0606020202030204" pitchFamily="34" charset="0"/>
                        </a:rPr>
                        <a:t>potention</a:t>
                      </a:r>
                      <a:r>
                        <a:rPr lang="en-US" sz="700" u="none" strike="noStrike" dirty="0">
                          <a:effectLst/>
                          <a:latin typeface="Arial Narrow" panose="020B0606020202030204" pitchFamily="34" charset="0"/>
                        </a:rPr>
                        <a:t> Eurozone listings</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BBG007254Y74</a:t>
                      </a:r>
                      <a:endParaRPr lang="en-US" sz="700" b="0" i="0" u="none" strike="noStrike" dirty="0">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BBG007254Y65</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b"/>
                      <a:r>
                        <a:rPr lang="en-US" sz="700" b="1" u="none" strike="noStrike" dirty="0">
                          <a:effectLst/>
                          <a:latin typeface="Arial Narrow" panose="020B0606020202030204" pitchFamily="34" charset="0"/>
                        </a:rPr>
                        <a:t>BBG001S7LTY7</a:t>
                      </a:r>
                      <a:endParaRPr lang="en-US" sz="700" b="1"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1"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1" i="0" u="none" strike="noStrike">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230538">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T6W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GZ</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MUND</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XMUN</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effectLst/>
                          <a:latin typeface="Arial Narrow" panose="020B0606020202030204" pitchFamily="34" charset="0"/>
                        </a:rPr>
                        <a:t>DE</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r>
                        <a:rPr lang="de-DE" sz="700" u="none" strike="noStrike">
                          <a:effectLst/>
                          <a:latin typeface="Arial Narrow" panose="020B0606020202030204" pitchFamily="34" charset="0"/>
                        </a:rPr>
                        <a:t>BOERSE MUENCHEN - MARKET MAKER MUNICH - FREIVERKEHR MARKT</a:t>
                      </a:r>
                      <a:endParaRPr lang="de-DE"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BBG00FGX08K6</a:t>
                      </a:r>
                      <a:endParaRPr lang="en-US" sz="700" b="0" i="0" u="none" strike="noStrike" dirty="0">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BBG00FGX08G1</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l" fontAlgn="b"/>
                      <a:r>
                        <a:rPr lang="en-US" sz="700" b="1" u="none" strike="noStrike" dirty="0">
                          <a:effectLst/>
                          <a:latin typeface="Arial Narrow" panose="020B0606020202030204" pitchFamily="34" charset="0"/>
                        </a:rPr>
                        <a:t>BBG001S7LTY7</a:t>
                      </a:r>
                      <a:endParaRPr lang="en-US" sz="700" b="1"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a:solidFill>
                            <a:srgbClr val="FFC000"/>
                          </a:solidFill>
                          <a:effectLst/>
                          <a:latin typeface="Arial Narrow" panose="020B0606020202030204" pitchFamily="34" charset="0"/>
                        </a:rPr>
                        <a:t>EUR</a:t>
                      </a:r>
                      <a:endParaRPr lang="en-US" sz="700" b="1" i="0" u="none" strike="noStrike">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B15T6J9</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FFC000"/>
                    </a:solidFill>
                  </a:tcPr>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1"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T6W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QT</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XQTX</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XDUS</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DE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BOERSE DUESSELDORF - QUOTRIX</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BBG00G7BW612</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BBG00G7BW5Z7</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l" fontAlgn="b"/>
                      <a:r>
                        <a:rPr lang="en-US" sz="700" b="1" u="none" strike="noStrike" dirty="0">
                          <a:effectLst/>
                          <a:latin typeface="Arial Narrow" panose="020B0606020202030204" pitchFamily="34" charset="0"/>
                        </a:rPr>
                        <a:t>BBG001S7LTY7</a:t>
                      </a:r>
                      <a:endParaRPr lang="en-US" sz="700" b="1"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dirty="0">
                          <a:effectLst/>
                          <a:latin typeface="Arial Narrow" panose="020B0606020202030204" pitchFamily="34" charset="0"/>
                        </a:rPr>
                        <a:t>TH0902010014</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B15T6J9</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FFC000"/>
                    </a:solidFill>
                  </a:tcPr>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1"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TB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XBKK</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XBKK</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effectLst/>
                          <a:latin typeface="Arial Narrow" panose="020B0606020202030204" pitchFamily="34" charset="0"/>
                        </a:rPr>
                        <a:t> TH</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STOCK EXCHANGE OF THAILAND</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BBG000BFYD61</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a:t>
                      </a:r>
                      <a:r>
                        <a:rPr lang="en-US" sz="700" u="none" strike="noStrike" dirty="0">
                          <a:solidFill>
                            <a:schemeClr val="bg1"/>
                          </a:solidFill>
                          <a:effectLst/>
                          <a:latin typeface="Arial Narrow" panose="020B0606020202030204" pitchFamily="34" charset="0"/>
                        </a:rPr>
                        <a:t>BG000BFYD61</a:t>
                      </a:r>
                      <a:endParaRPr lang="en-US" sz="700" b="0" i="0" u="none" strike="noStrike" dirty="0">
                        <a:solidFill>
                          <a:schemeClr val="bg1"/>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l" fontAlgn="b"/>
                      <a:r>
                        <a:rPr lang="en-US" sz="700" b="1" u="none" strike="noStrike">
                          <a:effectLst/>
                          <a:latin typeface="Arial Narrow" panose="020B0606020202030204" pitchFamily="34" charset="0"/>
                        </a:rPr>
                        <a:t>BBG001S7LTY7</a:t>
                      </a:r>
                      <a:endParaRPr lang="en-US" sz="700" b="1"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7030A0"/>
                          </a:solidFill>
                          <a:effectLst/>
                          <a:latin typeface="Arial Narrow" panose="020B0606020202030204" pitchFamily="34" charset="0"/>
                        </a:rPr>
                        <a:t>THB</a:t>
                      </a:r>
                      <a:endParaRPr lang="en-US" sz="700" b="1" i="0" u="none" strike="noStrike" dirty="0">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dirty="0">
                          <a:effectLst/>
                          <a:latin typeface="Arial Narrow" panose="020B0606020202030204" pitchFamily="34" charset="0"/>
                        </a:rPr>
                        <a:t>TH0902010006</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FFFF00"/>
                    </a:solidFil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1"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1" i="0" u="none" strike="noStrike" dirty="0">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215358">
                <a:tc>
                  <a:txBody>
                    <a:bodyPr/>
                    <a:lstStyle/>
                    <a:p>
                      <a:pPr algn="l" fontAlgn="b"/>
                      <a:r>
                        <a:rPr lang="en-US" sz="700" u="none" strike="noStrike">
                          <a:effectLst/>
                          <a:latin typeface="Arial Narrow" panose="020B0606020202030204" pitchFamily="34" charset="0"/>
                        </a:rPr>
                        <a:t>THAI BEVERAGE PCL-NVDR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TB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XBKK</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XBKK</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effectLst/>
                          <a:latin typeface="Arial Narrow" panose="020B0606020202030204" pitchFamily="34" charset="0"/>
                        </a:rPr>
                        <a:t> TH</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STOCK EXCHANGE OF THAILAND</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BBG000BX8K01</a:t>
                      </a:r>
                      <a:endParaRPr lang="en-US" sz="700" b="0" i="0" u="none" strike="noStrike" dirty="0">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BBG000BX8K01</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l" fontAlgn="b"/>
                      <a:r>
                        <a:rPr lang="en-US" sz="700" b="1" u="none" strike="noStrike" dirty="0">
                          <a:effectLst/>
                          <a:latin typeface="Arial Narrow" panose="020B0606020202030204" pitchFamily="34" charset="0"/>
                        </a:rPr>
                        <a:t>BBG001S7LTY7</a:t>
                      </a:r>
                      <a:endParaRPr lang="en-US" sz="700" b="1"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7030A0"/>
                          </a:solidFill>
                          <a:effectLst/>
                          <a:latin typeface="Arial Narrow" panose="020B0606020202030204" pitchFamily="34" charset="0"/>
                        </a:rPr>
                        <a:t>THB</a:t>
                      </a:r>
                      <a:endParaRPr lang="en-US" sz="700" b="1" i="0" u="none" strike="noStrike" dirty="0">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dirty="0">
                          <a:effectLst/>
                          <a:latin typeface="Arial Narrow" panose="020B0606020202030204" pitchFamily="34" charset="0"/>
                        </a:rPr>
                        <a:t>TH0902010R15</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92D050"/>
                    </a:solidFil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1"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1" i="0" u="none" strike="noStrike" dirty="0">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PCL-FOREIGN</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TB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XBKK</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XBKK</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effectLst/>
                          <a:latin typeface="Arial Narrow" panose="020B0606020202030204" pitchFamily="34" charset="0"/>
                        </a:rPr>
                        <a:t> TH</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STOCK EXCHANGE OF THAILAND</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BBG000BX8JR5</a:t>
                      </a:r>
                      <a:endParaRPr lang="en-US" sz="700" b="0" i="0" u="none" strike="noStrike" dirty="0">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BBG000R7J995</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700" b="1" u="none" strike="noStrike" dirty="0">
                          <a:effectLst/>
                          <a:latin typeface="Arial Narrow" panose="020B0606020202030204" pitchFamily="34" charset="0"/>
                        </a:rPr>
                        <a:t>BBG001S7LTY7</a:t>
                      </a:r>
                      <a:endParaRPr lang="en-US" sz="700" b="1"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sz="700" b="1" u="none" strike="noStrike" dirty="0">
                          <a:solidFill>
                            <a:srgbClr val="7030A0"/>
                          </a:solidFill>
                          <a:effectLst/>
                          <a:latin typeface="Arial Narrow" panose="020B0606020202030204" pitchFamily="34" charset="0"/>
                        </a:rPr>
                        <a:t>THB</a:t>
                      </a:r>
                      <a:endParaRPr lang="en-US" sz="700" b="1" i="0" u="none" strike="noStrike" dirty="0">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dirty="0">
                        <a:solidFill>
                          <a:srgbClr val="000000"/>
                        </a:solidFill>
                        <a:effectLst/>
                        <a:latin typeface="Arial Narrow" panose="020B0606020202030204" pitchFamily="34" charset="0"/>
                      </a:endParaRPr>
                    </a:p>
                  </a:txBody>
                  <a:tcPr marL="4191" marR="4191" marT="4191" marB="0" anchor="b"/>
                </a:tc>
              </a:tr>
            </a:tbl>
          </a:graphicData>
        </a:graphic>
      </p:graphicFrame>
      <p:pic>
        <p:nvPicPr>
          <p:cNvPr id="2049"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5689" y="2057400"/>
            <a:ext cx="1204911" cy="2409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Straight Connector 5"/>
          <p:cNvCxnSpPr/>
          <p:nvPr/>
        </p:nvCxnSpPr>
        <p:spPr>
          <a:xfrm flipV="1">
            <a:off x="4419600" y="1524000"/>
            <a:ext cx="457200" cy="533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stCxn id="2049" idx="3"/>
          </p:cNvCxnSpPr>
          <p:nvPr/>
        </p:nvCxnSpPr>
        <p:spPr>
          <a:xfrm flipV="1">
            <a:off x="4800600" y="1981200"/>
            <a:ext cx="838200" cy="19669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2209800" y="2834640"/>
            <a:ext cx="685800" cy="457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194560" y="3429000"/>
            <a:ext cx="685800" cy="3200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2209800" y="3886200"/>
            <a:ext cx="685800" cy="457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194560" y="4495800"/>
            <a:ext cx="685800" cy="152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924800" y="2750820"/>
            <a:ext cx="304800" cy="250698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7924800" y="5943600"/>
            <a:ext cx="914400" cy="685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533400" y="0"/>
            <a:ext cx="8077200" cy="369332"/>
          </a:xfrm>
          <a:prstGeom prst="rect">
            <a:avLst/>
          </a:prstGeom>
          <a:noFill/>
        </p:spPr>
        <p:txBody>
          <a:bodyPr wrap="square" rtlCol="0">
            <a:spAutoFit/>
          </a:bodyPr>
          <a:lstStyle/>
          <a:p>
            <a:r>
              <a:rPr lang="en-US" i="1" dirty="0" smtClean="0"/>
              <a:t>Data related to Thai Beverage PCL; Singapore Exchange ID Y92</a:t>
            </a:r>
            <a:endParaRPr lang="en-GB" i="1" dirty="0"/>
          </a:p>
        </p:txBody>
      </p:sp>
      <p:sp>
        <p:nvSpPr>
          <p:cNvPr id="17" name="Rectangle 16"/>
          <p:cNvSpPr/>
          <p:nvPr/>
        </p:nvSpPr>
        <p:spPr>
          <a:xfrm>
            <a:off x="3200400" y="2971800"/>
            <a:ext cx="1676400" cy="19812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Different FIGIs by context, tied together by metadata </a:t>
            </a:r>
            <a:r>
              <a:rPr lang="en-US" b="1" dirty="0" smtClean="0">
                <a:solidFill>
                  <a:srgbClr val="FF0000"/>
                </a:solidFill>
              </a:rPr>
              <a:t>references</a:t>
            </a:r>
          </a:p>
          <a:p>
            <a:pPr algn="ctr"/>
            <a:endParaRPr lang="en-US" b="1" dirty="0">
              <a:solidFill>
                <a:srgbClr val="FF0000"/>
              </a:solidFill>
            </a:endParaRPr>
          </a:p>
        </p:txBody>
      </p:sp>
      <p:cxnSp>
        <p:nvCxnSpPr>
          <p:cNvPr id="18" name="Straight Arrow Connector 17"/>
          <p:cNvCxnSpPr/>
          <p:nvPr/>
        </p:nvCxnSpPr>
        <p:spPr>
          <a:xfrm flipV="1">
            <a:off x="4023360" y="533400"/>
            <a:ext cx="853440" cy="243840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4023360" y="533400"/>
            <a:ext cx="1767840" cy="243840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4023360" y="533400"/>
            <a:ext cx="2529840" cy="243840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0882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Diving into one example</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820167360"/>
              </p:ext>
            </p:extLst>
          </p:nvPr>
        </p:nvGraphicFramePr>
        <p:xfrm>
          <a:off x="152400" y="1341012"/>
          <a:ext cx="8762999" cy="2110257"/>
        </p:xfrm>
        <a:graphic>
          <a:graphicData uri="http://schemas.openxmlformats.org/drawingml/2006/table">
            <a:tbl>
              <a:tblPr>
                <a:tableStyleId>{5C22544A-7EE6-4342-B048-85BDC9FD1C3A}</a:tableStyleId>
              </a:tblPr>
              <a:tblGrid>
                <a:gridCol w="1110852"/>
                <a:gridCol w="830637"/>
                <a:gridCol w="496911"/>
                <a:gridCol w="990600"/>
                <a:gridCol w="1066800"/>
                <a:gridCol w="609600"/>
                <a:gridCol w="1010765"/>
                <a:gridCol w="588185"/>
                <a:gridCol w="882278"/>
                <a:gridCol w="514662"/>
                <a:gridCol w="661709"/>
              </a:tblGrid>
              <a:tr h="289775">
                <a:tc>
                  <a:txBody>
                    <a:bodyPr/>
                    <a:lstStyle/>
                    <a:p>
                      <a:pPr algn="l" fontAlgn="b"/>
                      <a:r>
                        <a:rPr lang="en-US" sz="1000" u="none" strike="noStrike" dirty="0">
                          <a:effectLst/>
                        </a:rPr>
                        <a:t>FIGI</a:t>
                      </a:r>
                      <a:endParaRPr lang="en-US" sz="1000" b="0" i="0" u="none" strike="noStrike" dirty="0">
                        <a:solidFill>
                          <a:srgbClr val="000000"/>
                        </a:solidFill>
                        <a:effectLst/>
                        <a:latin typeface="Calibri"/>
                      </a:endParaRPr>
                    </a:p>
                  </a:txBody>
                  <a:tcPr marL="7244" marR="7244" marT="7244" marB="0" anchor="b">
                    <a:solidFill>
                      <a:srgbClr val="FFC000"/>
                    </a:solidFill>
                  </a:tcPr>
                </a:tc>
                <a:tc>
                  <a:txBody>
                    <a:bodyPr/>
                    <a:lstStyle/>
                    <a:p>
                      <a:pPr algn="l" fontAlgn="b"/>
                      <a:r>
                        <a:rPr lang="en-US" sz="1000" u="none" strike="noStrike" dirty="0">
                          <a:effectLst/>
                        </a:rPr>
                        <a:t>Exchange name or description</a:t>
                      </a:r>
                      <a:endParaRPr lang="en-US" sz="1000" b="0" i="0" u="none" strike="noStrike" dirty="0">
                        <a:solidFill>
                          <a:srgbClr val="000000"/>
                        </a:solidFill>
                        <a:effectLst/>
                        <a:latin typeface="Calibri"/>
                      </a:endParaRPr>
                    </a:p>
                  </a:txBody>
                  <a:tcPr marL="7244" marR="7244" marT="7244" marB="0" anchor="b"/>
                </a:tc>
                <a:tc>
                  <a:txBody>
                    <a:bodyPr/>
                    <a:lstStyle/>
                    <a:p>
                      <a:pPr algn="l" fontAlgn="b"/>
                      <a:r>
                        <a:rPr lang="en-US" sz="1000" b="1" i="1" u="none" strike="noStrike" dirty="0" smtClean="0">
                          <a:solidFill>
                            <a:srgbClr val="000000"/>
                          </a:solidFill>
                          <a:effectLst/>
                          <a:latin typeface="Calibri"/>
                        </a:rPr>
                        <a:t>Ticker</a:t>
                      </a:r>
                      <a:endParaRPr lang="en-US" sz="1000" b="1" i="1" u="none" strike="noStrike" dirty="0">
                        <a:solidFill>
                          <a:srgbClr val="000000"/>
                        </a:solidFill>
                        <a:effectLst/>
                        <a:latin typeface="Calibri"/>
                      </a:endParaRPr>
                    </a:p>
                  </a:txBody>
                  <a:tcPr marL="7244" marR="7244" marT="7244" marB="0" anchor="b"/>
                </a:tc>
                <a:tc>
                  <a:txBody>
                    <a:bodyPr/>
                    <a:lstStyle/>
                    <a:p>
                      <a:pPr algn="l" fontAlgn="b"/>
                      <a:r>
                        <a:rPr lang="en-US" sz="1000" b="1" i="1" u="none" strike="noStrike" baseline="0" dirty="0" smtClean="0">
                          <a:solidFill>
                            <a:srgbClr val="000000"/>
                          </a:solidFill>
                          <a:effectLst/>
                          <a:latin typeface="Calibri"/>
                        </a:rPr>
                        <a:t>Other human-readable</a:t>
                      </a:r>
                      <a:endParaRPr lang="en-US" sz="1000" b="1" i="1" u="none" strike="noStrike" dirty="0">
                        <a:solidFill>
                          <a:srgbClr val="000000"/>
                        </a:solidFill>
                        <a:effectLst/>
                        <a:latin typeface="Calibri"/>
                      </a:endParaRPr>
                    </a:p>
                  </a:txBody>
                  <a:tcPr marL="7244" marR="7244" marT="7244" marB="0" anchor="b"/>
                </a:tc>
                <a:tc>
                  <a:txBody>
                    <a:bodyPr/>
                    <a:lstStyle/>
                    <a:p>
                      <a:pPr algn="l" fontAlgn="b"/>
                      <a:r>
                        <a:rPr lang="en-US" sz="1000" u="none" strike="noStrike" dirty="0">
                          <a:effectLst/>
                        </a:rPr>
                        <a:t>FIGI Composite</a:t>
                      </a:r>
                      <a:endParaRPr lang="en-US" sz="1000" b="0" i="0" u="none" strike="noStrike" dirty="0">
                        <a:solidFill>
                          <a:srgbClr val="000000"/>
                        </a:solidFill>
                        <a:effectLst/>
                        <a:latin typeface="Calibri"/>
                      </a:endParaRPr>
                    </a:p>
                  </a:txBody>
                  <a:tcPr marL="7244" marR="7244" marT="7244" marB="0" anchor="b">
                    <a:solidFill>
                      <a:srgbClr val="00B0F0"/>
                    </a:solidFill>
                  </a:tcPr>
                </a:tc>
                <a:tc>
                  <a:txBody>
                    <a:bodyPr/>
                    <a:lstStyle/>
                    <a:p>
                      <a:pPr algn="ctr" fontAlgn="b"/>
                      <a:r>
                        <a:rPr lang="en-US" sz="1000" u="none" strike="noStrike" dirty="0">
                          <a:effectLst/>
                        </a:rPr>
                        <a:t>Quote currency</a:t>
                      </a:r>
                      <a:endParaRPr lang="en-US" sz="1000" b="0" i="0" u="none" strike="noStrike" dirty="0">
                        <a:solidFill>
                          <a:srgbClr val="000000"/>
                        </a:solidFill>
                        <a:effectLst/>
                        <a:latin typeface="Calibri"/>
                      </a:endParaRPr>
                    </a:p>
                  </a:txBody>
                  <a:tcPr marL="7244" marR="7244" marT="7244" marB="0" anchor="b"/>
                </a:tc>
                <a:tc>
                  <a:txBody>
                    <a:bodyPr/>
                    <a:lstStyle/>
                    <a:p>
                      <a:pPr algn="l" fontAlgn="b"/>
                      <a:r>
                        <a:rPr lang="en-US" sz="1000" u="none" strike="noStrike" dirty="0">
                          <a:effectLst/>
                        </a:rPr>
                        <a:t>Share Class</a:t>
                      </a:r>
                      <a:endParaRPr lang="en-US" sz="1000" b="0" i="0" u="none" strike="noStrike" dirty="0">
                        <a:solidFill>
                          <a:srgbClr val="000000"/>
                        </a:solidFill>
                        <a:effectLst/>
                        <a:latin typeface="Calibri"/>
                      </a:endParaRPr>
                    </a:p>
                  </a:txBody>
                  <a:tcPr marL="7244" marR="7244" marT="7244" marB="0" anchor="b">
                    <a:solidFill>
                      <a:srgbClr val="92D050"/>
                    </a:solidFill>
                  </a:tcPr>
                </a:tc>
                <a:tc>
                  <a:txBody>
                    <a:bodyPr/>
                    <a:lstStyle/>
                    <a:p>
                      <a:pPr algn="ctr" fontAlgn="b"/>
                      <a:r>
                        <a:rPr lang="en-US" sz="1000" u="none" strike="noStrike" dirty="0" smtClean="0">
                          <a:effectLst/>
                        </a:rPr>
                        <a:t>Primary currency</a:t>
                      </a:r>
                      <a:endParaRPr lang="en-US" sz="1000" b="0" i="0" u="none" strike="noStrike" dirty="0">
                        <a:solidFill>
                          <a:srgbClr val="000000"/>
                        </a:solidFill>
                        <a:effectLst/>
                        <a:latin typeface="Calibri"/>
                      </a:endParaRPr>
                    </a:p>
                  </a:txBody>
                  <a:tcPr marL="7244" marR="7244" marT="7244" marB="0" anchor="b"/>
                </a:tc>
                <a:tc>
                  <a:txBody>
                    <a:bodyPr/>
                    <a:lstStyle/>
                    <a:p>
                      <a:pPr algn="l" fontAlgn="b"/>
                      <a:r>
                        <a:rPr lang="en-US" sz="1000" u="none" strike="noStrike">
                          <a:effectLst/>
                        </a:rPr>
                        <a:t>ISIN</a:t>
                      </a:r>
                      <a:endParaRPr lang="en-US" sz="1000" b="0" i="0" u="none" strike="noStrike">
                        <a:solidFill>
                          <a:srgbClr val="000000"/>
                        </a:solidFill>
                        <a:effectLst/>
                        <a:latin typeface="Calibri"/>
                      </a:endParaRPr>
                    </a:p>
                  </a:txBody>
                  <a:tcPr marL="7244" marR="7244" marT="7244" marB="0" anchor="b"/>
                </a:tc>
                <a:tc>
                  <a:txBody>
                    <a:bodyPr/>
                    <a:lstStyle/>
                    <a:p>
                      <a:pPr algn="l" fontAlgn="b"/>
                      <a:r>
                        <a:rPr lang="en-US" sz="1000" u="none" strike="noStrike">
                          <a:effectLst/>
                        </a:rPr>
                        <a:t>SEDOL</a:t>
                      </a:r>
                      <a:endParaRPr lang="en-US" sz="1000" b="0" i="0" u="none" strike="noStrike">
                        <a:solidFill>
                          <a:srgbClr val="000000"/>
                        </a:solidFill>
                        <a:effectLst/>
                        <a:latin typeface="Calibri"/>
                      </a:endParaRPr>
                    </a:p>
                  </a:txBody>
                  <a:tcPr marL="7244" marR="7244" marT="7244" marB="0" anchor="b"/>
                </a:tc>
                <a:tc>
                  <a:txBody>
                    <a:bodyPr/>
                    <a:lstStyle/>
                    <a:p>
                      <a:pPr algn="l" fontAlgn="b"/>
                      <a:r>
                        <a:rPr lang="en-US" sz="1000" u="none" strike="noStrike">
                          <a:effectLst/>
                        </a:rPr>
                        <a:t>Common Code</a:t>
                      </a:r>
                      <a:endParaRPr lang="en-US" sz="1000" b="0" i="0" u="none" strike="noStrike">
                        <a:solidFill>
                          <a:srgbClr val="000000"/>
                        </a:solidFill>
                        <a:effectLst/>
                        <a:latin typeface="Calibri"/>
                      </a:endParaRPr>
                    </a:p>
                  </a:txBody>
                  <a:tcPr marL="7244" marR="7244" marT="7244" marB="0" anchor="b"/>
                </a:tc>
              </a:tr>
              <a:tr h="289775">
                <a:tc>
                  <a:txBody>
                    <a:bodyPr/>
                    <a:lstStyle/>
                    <a:p>
                      <a:pPr algn="l" fontAlgn="b"/>
                      <a:endParaRPr lang="en-US" sz="1000" b="0" i="0" u="none" strike="noStrike" dirty="0">
                        <a:solidFill>
                          <a:srgbClr val="000000"/>
                        </a:solidFill>
                        <a:effectLst/>
                        <a:latin typeface="Calibri"/>
                      </a:endParaRPr>
                    </a:p>
                  </a:txBody>
                  <a:tcPr marL="7244" marR="7244" marT="7244" marB="0" anchor="b"/>
                </a:tc>
                <a:tc>
                  <a:txBody>
                    <a:bodyPr/>
                    <a:lstStyle/>
                    <a:p>
                      <a:pPr algn="l" fontAlgn="b"/>
                      <a:endParaRPr lang="en-US" sz="1000" b="0" i="0" u="none" strike="noStrike" dirty="0">
                        <a:solidFill>
                          <a:srgbClr val="000000"/>
                        </a:solidFill>
                        <a:effectLst/>
                        <a:latin typeface="Calibri"/>
                      </a:endParaRPr>
                    </a:p>
                  </a:txBody>
                  <a:tcPr marL="7244" marR="7244" marT="7244" marB="0" anchor="b"/>
                </a:tc>
                <a:tc>
                  <a:txBody>
                    <a:bodyPr/>
                    <a:lstStyle/>
                    <a:p>
                      <a:pPr algn="l" fontAlgn="b"/>
                      <a:endParaRPr lang="en-US" sz="1000" b="0" i="0" u="none" strike="noStrike" dirty="0">
                        <a:solidFill>
                          <a:srgbClr val="000000"/>
                        </a:solidFill>
                        <a:effectLst/>
                        <a:latin typeface="Calibri"/>
                      </a:endParaRPr>
                    </a:p>
                  </a:txBody>
                  <a:tcPr marL="7244" marR="7244" marT="7244" marB="0" anchor="b"/>
                </a:tc>
                <a:tc gridSpan="8">
                  <a:txBody>
                    <a:bodyPr/>
                    <a:lstStyle/>
                    <a:p>
                      <a:pPr algn="l" fontAlgn="b"/>
                      <a:r>
                        <a:rPr lang="en-US" sz="1000" b="0" i="1" u="none" strike="noStrike" dirty="0" smtClean="0">
                          <a:solidFill>
                            <a:srgbClr val="000000"/>
                          </a:solidFill>
                          <a:effectLst/>
                          <a:latin typeface="Calibri"/>
                        </a:rPr>
                        <a:t>Ability to extend metadata, and include ‘Human Readable’ components along side primary keys</a:t>
                      </a:r>
                      <a:endParaRPr lang="en-US" sz="1000" b="0" i="1" u="none" strike="noStrike" dirty="0">
                        <a:solidFill>
                          <a:srgbClr val="000000"/>
                        </a:solidFill>
                        <a:effectLst/>
                        <a:latin typeface="Calibri"/>
                      </a:endParaRPr>
                    </a:p>
                  </a:txBody>
                  <a:tcPr marL="7244" marR="7244" marT="7244" marB="0" anchor="b"/>
                </a:tc>
                <a:tc hMerge="1">
                  <a:txBody>
                    <a:bodyPr/>
                    <a:lstStyle/>
                    <a:p>
                      <a:pPr algn="l" fontAlgn="b"/>
                      <a:endParaRPr lang="en-US" sz="1000" b="0" i="0" u="none" strike="noStrike" dirty="0">
                        <a:solidFill>
                          <a:srgbClr val="000000"/>
                        </a:solidFill>
                        <a:effectLst/>
                        <a:latin typeface="Calibri"/>
                      </a:endParaRPr>
                    </a:p>
                  </a:txBody>
                  <a:tcPr marL="7244" marR="7244" marT="7244" marB="0" anchor="b"/>
                </a:tc>
                <a:tc hMerge="1">
                  <a:txBody>
                    <a:bodyPr/>
                    <a:lstStyle/>
                    <a:p>
                      <a:pPr algn="ctr" fontAlgn="b"/>
                      <a:endParaRPr lang="en-US" sz="1000" b="0" i="0" u="none" strike="noStrike" dirty="0">
                        <a:solidFill>
                          <a:srgbClr val="000000"/>
                        </a:solidFill>
                        <a:effectLst/>
                        <a:latin typeface="Calibri"/>
                      </a:endParaRPr>
                    </a:p>
                  </a:txBody>
                  <a:tcPr marL="7244" marR="7244" marT="7244" marB="0" anchor="b"/>
                </a:tc>
                <a:tc hMerge="1">
                  <a:txBody>
                    <a:bodyPr/>
                    <a:lstStyle/>
                    <a:p>
                      <a:pPr algn="l" fontAlgn="b"/>
                      <a:endParaRPr lang="en-US" sz="1000" b="0" i="0" u="none" strike="noStrike" dirty="0">
                        <a:solidFill>
                          <a:srgbClr val="000000"/>
                        </a:solidFill>
                        <a:effectLst/>
                        <a:latin typeface="Calibri"/>
                      </a:endParaRPr>
                    </a:p>
                  </a:txBody>
                  <a:tcPr marL="7244" marR="7244" marT="7244" marB="0" anchor="b"/>
                </a:tc>
                <a:tc hMerge="1">
                  <a:txBody>
                    <a:bodyPr/>
                    <a:lstStyle/>
                    <a:p>
                      <a:pPr algn="ctr" fontAlgn="b"/>
                      <a:endParaRPr lang="en-US" sz="1000" b="0" i="0" u="none" strike="noStrike" dirty="0">
                        <a:solidFill>
                          <a:srgbClr val="000000"/>
                        </a:solidFill>
                        <a:effectLst/>
                        <a:latin typeface="Calibri"/>
                      </a:endParaRPr>
                    </a:p>
                  </a:txBody>
                  <a:tcPr marL="7244" marR="7244" marT="7244" marB="0" anchor="b"/>
                </a:tc>
                <a:tc hMerge="1">
                  <a:txBody>
                    <a:bodyPr/>
                    <a:lstStyle/>
                    <a:p>
                      <a:pPr algn="l" fontAlgn="b"/>
                      <a:endParaRPr lang="en-US" sz="1000" b="0" i="0" u="none" strike="noStrike" dirty="0">
                        <a:solidFill>
                          <a:srgbClr val="000000"/>
                        </a:solidFill>
                        <a:effectLst/>
                        <a:latin typeface="Calibri"/>
                      </a:endParaRPr>
                    </a:p>
                  </a:txBody>
                  <a:tcPr marL="7244" marR="7244" marT="7244" marB="0" anchor="b"/>
                </a:tc>
                <a:tc hMerge="1">
                  <a:txBody>
                    <a:bodyPr/>
                    <a:lstStyle/>
                    <a:p>
                      <a:pPr algn="l" fontAlgn="b"/>
                      <a:endParaRPr lang="en-US" sz="1000" b="0" i="0" u="none" strike="noStrike" dirty="0">
                        <a:solidFill>
                          <a:srgbClr val="000000"/>
                        </a:solidFill>
                        <a:effectLst/>
                        <a:latin typeface="Calibri"/>
                      </a:endParaRPr>
                    </a:p>
                  </a:txBody>
                  <a:tcPr marL="7244" marR="7244" marT="7244" marB="0" anchor="b"/>
                </a:tc>
                <a:tc hMerge="1">
                  <a:txBody>
                    <a:bodyPr/>
                    <a:lstStyle/>
                    <a:p>
                      <a:pPr algn="l" fontAlgn="b"/>
                      <a:endParaRPr lang="en-US" sz="1000" b="0" i="0" u="none" strike="noStrike" dirty="0">
                        <a:solidFill>
                          <a:srgbClr val="000000"/>
                        </a:solidFill>
                        <a:effectLst/>
                        <a:latin typeface="Calibri"/>
                      </a:endParaRPr>
                    </a:p>
                  </a:txBody>
                  <a:tcPr marL="7244" marR="7244" marT="7244" marB="0" anchor="b"/>
                </a:tc>
              </a:tr>
              <a:tr h="289775">
                <a:tc>
                  <a:txBody>
                    <a:bodyPr/>
                    <a:lstStyle/>
                    <a:p>
                      <a:pPr algn="l" fontAlgn="b"/>
                      <a:endParaRPr lang="en-US" sz="1000" b="0" i="0" u="none" strike="noStrike">
                        <a:solidFill>
                          <a:srgbClr val="000000"/>
                        </a:solidFill>
                        <a:effectLst/>
                        <a:latin typeface="Calibri"/>
                      </a:endParaRPr>
                    </a:p>
                  </a:txBody>
                  <a:tcPr marL="7244" marR="7244" marT="7244" marB="0" anchor="b"/>
                </a:tc>
                <a:tc>
                  <a:txBody>
                    <a:bodyPr/>
                    <a:lstStyle/>
                    <a:p>
                      <a:pPr algn="l" fontAlgn="b"/>
                      <a:endParaRPr lang="en-US" sz="1000" b="0" i="0" u="none" strike="noStrike" dirty="0">
                        <a:solidFill>
                          <a:srgbClr val="000000"/>
                        </a:solidFill>
                        <a:effectLst/>
                        <a:latin typeface="Calibri"/>
                      </a:endParaRPr>
                    </a:p>
                  </a:txBody>
                  <a:tcPr marL="7244" marR="7244" marT="7244" marB="0" anchor="b"/>
                </a:tc>
                <a:tc>
                  <a:txBody>
                    <a:bodyPr/>
                    <a:lstStyle/>
                    <a:p>
                      <a:pPr algn="l" fontAlgn="b"/>
                      <a:endParaRPr lang="en-US" sz="1000" b="0" i="0" u="none" strike="noStrike" dirty="0">
                        <a:solidFill>
                          <a:srgbClr val="000000"/>
                        </a:solidFill>
                        <a:effectLst/>
                        <a:latin typeface="+mn-lt"/>
                      </a:endParaRPr>
                    </a:p>
                  </a:txBody>
                  <a:tcPr marL="7244" marR="7244" marT="7244" marB="0" anchor="b"/>
                </a:tc>
                <a:tc>
                  <a:txBody>
                    <a:bodyPr/>
                    <a:lstStyle/>
                    <a:p>
                      <a:pPr algn="l" fontAlgn="b"/>
                      <a:endParaRPr lang="en-US" sz="1000" b="0" i="0" u="none" strike="noStrike" dirty="0">
                        <a:solidFill>
                          <a:srgbClr val="000000"/>
                        </a:solidFill>
                        <a:effectLst/>
                        <a:latin typeface="+mn-lt"/>
                      </a:endParaRPr>
                    </a:p>
                  </a:txBody>
                  <a:tcPr marL="7244" marR="7244" marT="7244" marB="0" anchor="b"/>
                </a:tc>
                <a:tc>
                  <a:txBody>
                    <a:bodyPr/>
                    <a:lstStyle/>
                    <a:p>
                      <a:pPr algn="l" fontAlgn="b"/>
                      <a:endParaRPr lang="en-US" sz="1000" b="0" i="0" u="none" strike="noStrike" dirty="0">
                        <a:solidFill>
                          <a:srgbClr val="000000"/>
                        </a:solidFill>
                        <a:effectLst/>
                        <a:latin typeface="Calibri"/>
                      </a:endParaRPr>
                    </a:p>
                  </a:txBody>
                  <a:tcPr marL="7244" marR="7244" marT="7244" marB="0" anchor="b"/>
                </a:tc>
                <a:tc>
                  <a:txBody>
                    <a:bodyPr/>
                    <a:lstStyle/>
                    <a:p>
                      <a:pPr algn="ctr" fontAlgn="b"/>
                      <a:endParaRPr lang="en-US" sz="1000" b="0" i="0" u="none" strike="noStrike" dirty="0">
                        <a:solidFill>
                          <a:srgbClr val="000000"/>
                        </a:solidFill>
                        <a:effectLst/>
                        <a:latin typeface="Calibri"/>
                      </a:endParaRPr>
                    </a:p>
                  </a:txBody>
                  <a:tcPr marL="7244" marR="7244" marT="7244" marB="0" anchor="b"/>
                </a:tc>
                <a:tc>
                  <a:txBody>
                    <a:bodyPr/>
                    <a:lstStyle/>
                    <a:p>
                      <a:pPr algn="l" fontAlgn="b"/>
                      <a:endParaRPr lang="en-US" sz="1000" b="0" i="0" u="none" strike="noStrike" dirty="0">
                        <a:solidFill>
                          <a:srgbClr val="000000"/>
                        </a:solidFill>
                        <a:effectLst/>
                        <a:latin typeface="Calibri"/>
                      </a:endParaRPr>
                    </a:p>
                  </a:txBody>
                  <a:tcPr marL="7244" marR="7244" marT="7244" marB="0" anchor="b"/>
                </a:tc>
                <a:tc>
                  <a:txBody>
                    <a:bodyPr/>
                    <a:lstStyle/>
                    <a:p>
                      <a:pPr algn="ctr" fontAlgn="b"/>
                      <a:endParaRPr lang="en-US" sz="1000" b="0" i="0" u="none" strike="noStrike" dirty="0">
                        <a:solidFill>
                          <a:srgbClr val="000000"/>
                        </a:solidFill>
                        <a:effectLst/>
                        <a:latin typeface="Calibri"/>
                      </a:endParaRPr>
                    </a:p>
                  </a:txBody>
                  <a:tcPr marL="7244" marR="7244" marT="7244" marB="0" anchor="b"/>
                </a:tc>
                <a:tc>
                  <a:txBody>
                    <a:bodyPr/>
                    <a:lstStyle/>
                    <a:p>
                      <a:pPr algn="l" fontAlgn="b"/>
                      <a:endParaRPr lang="en-US" sz="1000" b="0" i="0" u="none" strike="noStrike" dirty="0">
                        <a:solidFill>
                          <a:srgbClr val="000000"/>
                        </a:solidFill>
                        <a:effectLst/>
                        <a:latin typeface="Calibri"/>
                      </a:endParaRPr>
                    </a:p>
                  </a:txBody>
                  <a:tcPr marL="7244" marR="7244" marT="7244" marB="0" anchor="b"/>
                </a:tc>
                <a:tc>
                  <a:txBody>
                    <a:bodyPr/>
                    <a:lstStyle/>
                    <a:p>
                      <a:pPr algn="l" fontAlgn="b"/>
                      <a:endParaRPr lang="en-US" sz="1000" b="0" i="0" u="none" strike="noStrike" dirty="0">
                        <a:solidFill>
                          <a:srgbClr val="000000"/>
                        </a:solidFill>
                        <a:effectLst/>
                        <a:latin typeface="Calibri"/>
                      </a:endParaRPr>
                    </a:p>
                  </a:txBody>
                  <a:tcPr marL="7244" marR="7244" marT="7244" marB="0" anchor="b"/>
                </a:tc>
                <a:tc>
                  <a:txBody>
                    <a:bodyPr/>
                    <a:lstStyle/>
                    <a:p>
                      <a:pPr algn="l" fontAlgn="b"/>
                      <a:endParaRPr lang="en-US" sz="1000" b="0" i="0" u="none" strike="noStrike" dirty="0">
                        <a:solidFill>
                          <a:srgbClr val="000000"/>
                        </a:solidFill>
                        <a:effectLst/>
                        <a:latin typeface="Calibri"/>
                      </a:endParaRPr>
                    </a:p>
                  </a:txBody>
                  <a:tcPr marL="7244" marR="7244" marT="7244" marB="0" anchor="b"/>
                </a:tc>
              </a:tr>
              <a:tr h="289775">
                <a:tc>
                  <a:txBody>
                    <a:bodyPr/>
                    <a:lstStyle/>
                    <a:p>
                      <a:pPr algn="l" fontAlgn="b"/>
                      <a:r>
                        <a:rPr lang="en-US" sz="1000" b="0" i="0" u="none" strike="noStrike" dirty="0">
                          <a:solidFill>
                            <a:srgbClr val="000000"/>
                          </a:solidFill>
                          <a:effectLst/>
                          <a:latin typeface="Calibri"/>
                        </a:rPr>
                        <a:t>BBG000RJ6WG4</a:t>
                      </a:r>
                    </a:p>
                  </a:txBody>
                  <a:tcPr marL="9525" marR="9525" marT="9525" marB="0" anchor="b">
                    <a:solidFill>
                      <a:srgbClr val="FFC000"/>
                    </a:solidFill>
                  </a:tcPr>
                </a:tc>
                <a:tc>
                  <a:txBody>
                    <a:bodyPr/>
                    <a:lstStyle/>
                    <a:p>
                      <a:pPr algn="l" fontAlgn="b"/>
                      <a:r>
                        <a:rPr lang="en-US" sz="1000" b="0" i="0" u="none" strike="noStrike" dirty="0">
                          <a:solidFill>
                            <a:srgbClr val="000000"/>
                          </a:solidFill>
                          <a:effectLst/>
                          <a:latin typeface="Calibri"/>
                        </a:rPr>
                        <a:t>DEUTSCHE BOERSE AG</a:t>
                      </a:r>
                    </a:p>
                  </a:txBody>
                  <a:tcPr marL="9525" marR="9525" marT="9525" marB="0" anchor="b"/>
                </a:tc>
                <a:tc>
                  <a:txBody>
                    <a:bodyPr/>
                    <a:lstStyle/>
                    <a:p>
                      <a:pPr algn="l" fontAlgn="b"/>
                      <a:r>
                        <a:rPr lang="en-US" sz="1000" b="0" i="0" u="none" strike="noStrike" dirty="0" smtClean="0">
                          <a:solidFill>
                            <a:srgbClr val="000000"/>
                          </a:solidFill>
                          <a:effectLst/>
                          <a:latin typeface="Calibri"/>
                        </a:rPr>
                        <a:t>TBEV</a:t>
                      </a:r>
                      <a:endParaRPr lang="en-US" sz="1000" b="0" i="0" u="none" strike="noStrike" dirty="0">
                        <a:solidFill>
                          <a:srgbClr val="000000"/>
                        </a:solidFill>
                        <a:effectLst/>
                        <a:latin typeface="Calibri"/>
                      </a:endParaRPr>
                    </a:p>
                  </a:txBody>
                  <a:tcPr marL="7244" marR="7244" marT="7244" marB="0" anchor="b">
                    <a:solidFill>
                      <a:schemeClr val="accent1">
                        <a:lumMod val="20000"/>
                        <a:lumOff val="80000"/>
                      </a:schemeClr>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000" b="0" i="0" u="none" strike="noStrike" dirty="0" smtClean="0">
                        <a:solidFill>
                          <a:srgbClr val="000000"/>
                        </a:solidFill>
                        <a:effectLst/>
                        <a:latin typeface="+mn-lt"/>
                      </a:endParaRPr>
                    </a:p>
                    <a:p>
                      <a:pPr marL="0" marR="0" lvl="0" indent="0" algn="l" defTabSz="914400" rtl="0" eaLnBrk="1" fontAlgn="b"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smtClean="0">
                        <a:ln>
                          <a:noFill/>
                        </a:ln>
                        <a:solidFill>
                          <a:srgbClr val="000000"/>
                        </a:solidFill>
                        <a:effectLst/>
                        <a:uLnTx/>
                        <a:uFillTx/>
                        <a:latin typeface="+mn-lt"/>
                        <a:ea typeface="+mn-ea"/>
                        <a:cs typeface="+mn-cs"/>
                      </a:endParaRPr>
                    </a:p>
                    <a:p>
                      <a:pPr algn="l" fontAlgn="b"/>
                      <a:r>
                        <a:rPr lang="en-US" sz="1000" b="0" i="0" u="none" strike="noStrike" dirty="0" smtClean="0">
                          <a:solidFill>
                            <a:srgbClr val="000000"/>
                          </a:solidFill>
                          <a:effectLst/>
                          <a:latin typeface="Calibri"/>
                        </a:rPr>
                        <a:t>Thai Beverage</a:t>
                      </a:r>
                      <a:endParaRPr lang="en-US" sz="1000" b="0" i="0" u="none" strike="noStrike" dirty="0">
                        <a:solidFill>
                          <a:srgbClr val="000000"/>
                        </a:solidFill>
                        <a:effectLst/>
                        <a:latin typeface="Calibri"/>
                      </a:endParaRPr>
                    </a:p>
                  </a:txBody>
                  <a:tcPr marL="7244" marR="7244" marT="7244" marB="0" anchor="b">
                    <a:solidFill>
                      <a:schemeClr val="accent1">
                        <a:lumMod val="20000"/>
                        <a:lumOff val="80000"/>
                      </a:schemeClr>
                    </a:solidFill>
                  </a:tcPr>
                </a:tc>
                <a:tc>
                  <a:txBody>
                    <a:bodyPr/>
                    <a:lstStyle/>
                    <a:p>
                      <a:pPr algn="l" fontAlgn="b"/>
                      <a:r>
                        <a:rPr lang="en-US" sz="1000" b="0" i="0" u="none" strike="noStrike" dirty="0">
                          <a:solidFill>
                            <a:srgbClr val="000000"/>
                          </a:solidFill>
                          <a:effectLst/>
                          <a:latin typeface="Calibri"/>
                        </a:rPr>
                        <a:t>BBG000RJ6W38</a:t>
                      </a:r>
                    </a:p>
                  </a:txBody>
                  <a:tcPr marL="9525" marR="9525" marT="9525" marB="0" anchor="b">
                    <a:solidFill>
                      <a:srgbClr val="00B0F0"/>
                    </a:solidFill>
                  </a:tcPr>
                </a:tc>
                <a:tc>
                  <a:txBody>
                    <a:bodyPr/>
                    <a:lstStyle/>
                    <a:p>
                      <a:pPr algn="ctr" fontAlgn="b"/>
                      <a:r>
                        <a:rPr lang="en-US" sz="1000" b="0" i="0" u="none" strike="noStrike" dirty="0">
                          <a:solidFill>
                            <a:srgbClr val="000000"/>
                          </a:solidFill>
                          <a:effectLst/>
                          <a:latin typeface="Calibri"/>
                        </a:rPr>
                        <a:t>EUR</a:t>
                      </a:r>
                    </a:p>
                  </a:txBody>
                  <a:tcPr marL="9525" marR="9525" marT="9525" marB="0" anchor="b"/>
                </a:tc>
                <a:tc>
                  <a:txBody>
                    <a:bodyPr/>
                    <a:lstStyle/>
                    <a:p>
                      <a:pPr algn="l" fontAlgn="b"/>
                      <a:r>
                        <a:rPr lang="en-US" sz="1000" b="0" i="0" u="none" strike="noStrike" dirty="0">
                          <a:solidFill>
                            <a:srgbClr val="000000"/>
                          </a:solidFill>
                          <a:effectLst/>
                          <a:latin typeface="Calibri"/>
                        </a:rPr>
                        <a:t>BBG001S7LTY7</a:t>
                      </a:r>
                    </a:p>
                  </a:txBody>
                  <a:tcPr marL="9525" marR="9525" marT="9525" marB="0" anchor="b">
                    <a:solidFill>
                      <a:srgbClr val="92D050"/>
                    </a:solidFill>
                  </a:tcPr>
                </a:tc>
                <a:tc>
                  <a:txBody>
                    <a:bodyPr/>
                    <a:lstStyle/>
                    <a:p>
                      <a:pPr algn="ctr" fontAlgn="b"/>
                      <a:r>
                        <a:rPr lang="en-US" sz="1000" b="0" i="0" u="none" strike="noStrike" dirty="0" smtClean="0">
                          <a:solidFill>
                            <a:srgbClr val="000000"/>
                          </a:solidFill>
                          <a:effectLst/>
                          <a:latin typeface="Calibri"/>
                        </a:rPr>
                        <a:t>THB</a:t>
                      </a:r>
                      <a:endParaRPr lang="en-US" sz="1000" b="0" i="0" u="none" strike="noStrike" dirty="0">
                        <a:solidFill>
                          <a:srgbClr val="000000"/>
                        </a:solidFill>
                        <a:effectLst/>
                        <a:latin typeface="Calibri"/>
                      </a:endParaRPr>
                    </a:p>
                  </a:txBody>
                  <a:tcPr marL="9525" marR="9525" marT="9525" marB="0" anchor="b"/>
                </a:tc>
                <a:tc>
                  <a:txBody>
                    <a:bodyPr/>
                    <a:lstStyle/>
                    <a:p>
                      <a:pPr algn="l" fontAlgn="b"/>
                      <a:r>
                        <a:rPr lang="en-US" sz="1000" b="0" i="0" u="none" strike="noStrike" dirty="0">
                          <a:solidFill>
                            <a:srgbClr val="000000"/>
                          </a:solidFill>
                          <a:effectLst/>
                          <a:latin typeface="Calibri"/>
                        </a:rPr>
                        <a:t>TH0902010014</a:t>
                      </a:r>
                    </a:p>
                  </a:txBody>
                  <a:tcPr marL="9525" marR="9525" marT="9525" marB="0" anchor="b"/>
                </a:tc>
                <a:tc>
                  <a:txBody>
                    <a:bodyPr/>
                    <a:lstStyle/>
                    <a:p>
                      <a:pPr algn="l" fontAlgn="b"/>
                      <a:r>
                        <a:rPr lang="en-US" sz="1000" b="0" i="0" u="none" strike="noStrike" dirty="0">
                          <a:solidFill>
                            <a:srgbClr val="000000"/>
                          </a:solidFill>
                          <a:effectLst/>
                          <a:latin typeface="Calibri"/>
                        </a:rPr>
                        <a:t>B15T6J9</a:t>
                      </a:r>
                    </a:p>
                  </a:txBody>
                  <a:tcPr marL="9525" marR="9525" marT="9525" marB="0" anchor="b"/>
                </a:tc>
                <a:tc>
                  <a:txBody>
                    <a:bodyPr/>
                    <a:lstStyle/>
                    <a:p>
                      <a:pPr algn="l" fontAlgn="b"/>
                      <a:r>
                        <a:rPr lang="en-US" sz="1000" b="0" i="0" u="none" strike="noStrike" dirty="0">
                          <a:solidFill>
                            <a:srgbClr val="000000"/>
                          </a:solidFill>
                          <a:effectLst/>
                          <a:latin typeface="Calibri"/>
                        </a:rPr>
                        <a:t>025638794</a:t>
                      </a:r>
                    </a:p>
                  </a:txBody>
                  <a:tcPr marL="9525" marR="9525" marT="9525" marB="0" anchor="b"/>
                </a:tc>
              </a:tr>
              <a:tr h="289775">
                <a:tc>
                  <a:txBody>
                    <a:bodyPr/>
                    <a:lstStyle/>
                    <a:p>
                      <a:pPr algn="l" fontAlgn="b"/>
                      <a:endParaRPr lang="en-US" sz="1000" b="0" i="0" u="none" strike="noStrike" dirty="0">
                        <a:solidFill>
                          <a:srgbClr val="000000"/>
                        </a:solidFill>
                        <a:effectLst/>
                        <a:latin typeface="Calibri"/>
                      </a:endParaRPr>
                    </a:p>
                  </a:txBody>
                  <a:tcPr marL="9525" marR="9525" marT="9525" marB="0" anchor="b">
                    <a:solidFill>
                      <a:schemeClr val="bg1">
                        <a:lumMod val="85000"/>
                      </a:schemeClr>
                    </a:solidFill>
                  </a:tcPr>
                </a:tc>
                <a:tc>
                  <a:txBody>
                    <a:bodyPr/>
                    <a:lstStyle/>
                    <a:p>
                      <a:pPr algn="l" fontAlgn="b"/>
                      <a:endParaRPr lang="en-US" sz="1000" b="0" i="0" u="none" strike="noStrike" dirty="0">
                        <a:solidFill>
                          <a:srgbClr val="000000"/>
                        </a:solidFill>
                        <a:effectLst/>
                        <a:latin typeface="Calibri"/>
                      </a:endParaRPr>
                    </a:p>
                  </a:txBody>
                  <a:tcPr marL="9525" marR="9525" marT="9525" marB="0" anchor="b">
                    <a:solidFill>
                      <a:schemeClr val="bg1">
                        <a:lumMod val="85000"/>
                      </a:schemeClr>
                    </a:solidFill>
                  </a:tcPr>
                </a:tc>
                <a:tc>
                  <a:txBody>
                    <a:bodyPr/>
                    <a:lstStyle/>
                    <a:p>
                      <a:pPr algn="l" fontAlgn="b"/>
                      <a:r>
                        <a:rPr lang="en-US" sz="1000" b="0" i="0" u="none" strike="noStrike" dirty="0" smtClean="0">
                          <a:solidFill>
                            <a:srgbClr val="000000"/>
                          </a:solidFill>
                          <a:effectLst/>
                          <a:latin typeface="Calibri"/>
                        </a:rPr>
                        <a:t>TBEV</a:t>
                      </a:r>
                      <a:endParaRPr lang="en-US" sz="1000" b="0" i="0" u="none" strike="noStrike" dirty="0">
                        <a:solidFill>
                          <a:srgbClr val="000000"/>
                        </a:solidFill>
                        <a:effectLst/>
                        <a:latin typeface="Calibri"/>
                      </a:endParaRPr>
                    </a:p>
                  </a:txBody>
                  <a:tcPr marL="7244" marR="7244" marT="7244" marB="0" anchor="b">
                    <a:solidFill>
                      <a:schemeClr val="accent1">
                        <a:lumMod val="20000"/>
                        <a:lumOff val="80000"/>
                      </a:schemeClr>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000" b="0" i="0" u="none" strike="noStrike" dirty="0" smtClean="0">
                        <a:solidFill>
                          <a:srgbClr val="000000"/>
                        </a:solidFill>
                        <a:effectLst/>
                        <a:latin typeface="+mn-lt"/>
                      </a:endParaRPr>
                    </a:p>
                    <a:p>
                      <a:pPr marL="0" marR="0" lvl="0" indent="0" algn="l" defTabSz="914400" rtl="0" eaLnBrk="1" fontAlgn="b"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smtClean="0">
                        <a:ln>
                          <a:noFill/>
                        </a:ln>
                        <a:solidFill>
                          <a:srgbClr val="000000"/>
                        </a:solidFill>
                        <a:effectLst/>
                        <a:uLnTx/>
                        <a:uFillTx/>
                        <a:latin typeface="+mn-lt"/>
                        <a:ea typeface="+mn-ea"/>
                        <a:cs typeface="+mn-cs"/>
                      </a:endParaRPr>
                    </a:p>
                    <a:p>
                      <a:pPr algn="l" fontAlgn="b"/>
                      <a:r>
                        <a:rPr lang="en-US" sz="1000" b="0" i="0" u="none" strike="noStrike" dirty="0" smtClean="0">
                          <a:solidFill>
                            <a:srgbClr val="000000"/>
                          </a:solidFill>
                          <a:effectLst/>
                          <a:latin typeface="Calibri"/>
                        </a:rPr>
                        <a:t>Thai Beverage</a:t>
                      </a:r>
                      <a:endParaRPr lang="en-US" sz="1000" b="0" i="0" u="none" strike="noStrike" dirty="0">
                        <a:solidFill>
                          <a:srgbClr val="000000"/>
                        </a:solidFill>
                        <a:effectLst/>
                        <a:latin typeface="Calibri"/>
                      </a:endParaRPr>
                    </a:p>
                  </a:txBody>
                  <a:tcPr marL="7244" marR="7244" marT="7244" marB="0" anchor="b">
                    <a:solidFill>
                      <a:schemeClr val="accent1">
                        <a:lumMod val="20000"/>
                        <a:lumOff val="80000"/>
                      </a:schemeClr>
                    </a:solidFill>
                  </a:tcPr>
                </a:tc>
                <a:tc>
                  <a:txBody>
                    <a:bodyPr/>
                    <a:lstStyle/>
                    <a:p>
                      <a:pPr algn="l" fontAlgn="b"/>
                      <a:r>
                        <a:rPr lang="en-US" sz="1000" b="0" i="0" u="none" strike="noStrike" dirty="0">
                          <a:solidFill>
                            <a:srgbClr val="000000"/>
                          </a:solidFill>
                          <a:effectLst/>
                          <a:latin typeface="Calibri"/>
                        </a:rPr>
                        <a:t>BBG000RJ6W38</a:t>
                      </a:r>
                    </a:p>
                  </a:txBody>
                  <a:tcPr marL="9525" marR="9525" marT="9525" marB="0" anchor="b">
                    <a:solidFill>
                      <a:srgbClr val="00B0F0"/>
                    </a:solidFill>
                  </a:tcPr>
                </a:tc>
                <a:tc>
                  <a:txBody>
                    <a:bodyPr/>
                    <a:lstStyle/>
                    <a:p>
                      <a:pPr algn="ctr" fontAlgn="b"/>
                      <a:r>
                        <a:rPr lang="en-US" sz="1000" b="0" i="0" u="none" strike="noStrike" dirty="0">
                          <a:solidFill>
                            <a:srgbClr val="000000"/>
                          </a:solidFill>
                          <a:effectLst/>
                          <a:latin typeface="Calibri"/>
                        </a:rPr>
                        <a:t>EUR</a:t>
                      </a:r>
                    </a:p>
                  </a:txBody>
                  <a:tcPr marL="9525" marR="9525" marT="9525" marB="0" anchor="b"/>
                </a:tc>
                <a:tc>
                  <a:txBody>
                    <a:bodyPr/>
                    <a:lstStyle/>
                    <a:p>
                      <a:pPr algn="l" fontAlgn="b"/>
                      <a:r>
                        <a:rPr lang="en-US" sz="1000" b="0" i="0" u="none" strike="noStrike" dirty="0">
                          <a:solidFill>
                            <a:srgbClr val="000000"/>
                          </a:solidFill>
                          <a:effectLst/>
                          <a:latin typeface="Calibri"/>
                        </a:rPr>
                        <a:t>BBG001S7LTY7</a:t>
                      </a:r>
                    </a:p>
                  </a:txBody>
                  <a:tcPr marL="9525" marR="9525" marT="9525" marB="0" anchor="b">
                    <a:solidFill>
                      <a:srgbClr val="92D050"/>
                    </a:solidFill>
                  </a:tcPr>
                </a:tc>
                <a:tc>
                  <a:txBody>
                    <a:bodyPr/>
                    <a:lstStyle/>
                    <a:p>
                      <a:pPr algn="ctr" fontAlgn="b"/>
                      <a:r>
                        <a:rPr lang="en-US" sz="1000" b="0" i="0" u="none" strike="noStrike" dirty="0" smtClean="0">
                          <a:solidFill>
                            <a:srgbClr val="000000"/>
                          </a:solidFill>
                          <a:effectLst/>
                          <a:latin typeface="Calibri"/>
                        </a:rPr>
                        <a:t>THB</a:t>
                      </a:r>
                      <a:endParaRPr lang="en-US" sz="1000" b="0" i="0" u="none" strike="noStrike" dirty="0">
                        <a:solidFill>
                          <a:srgbClr val="000000"/>
                        </a:solidFill>
                        <a:effectLst/>
                        <a:latin typeface="Calibri"/>
                      </a:endParaRPr>
                    </a:p>
                  </a:txBody>
                  <a:tcPr marL="9525" marR="9525" marT="9525" marB="0" anchor="b"/>
                </a:tc>
                <a:tc>
                  <a:txBody>
                    <a:bodyPr/>
                    <a:lstStyle/>
                    <a:p>
                      <a:pPr algn="l" fontAlgn="b"/>
                      <a:r>
                        <a:rPr lang="en-US" sz="1000" b="0" i="0" u="none" strike="noStrike" dirty="0">
                          <a:solidFill>
                            <a:srgbClr val="000000"/>
                          </a:solidFill>
                          <a:effectLst/>
                          <a:latin typeface="Calibri"/>
                        </a:rPr>
                        <a:t>TH0902010014</a:t>
                      </a:r>
                    </a:p>
                  </a:txBody>
                  <a:tcPr marL="9525" marR="9525" marT="9525" marB="0" anchor="b"/>
                </a:tc>
                <a:tc>
                  <a:txBody>
                    <a:bodyPr/>
                    <a:lstStyle/>
                    <a:p>
                      <a:pPr algn="l" fontAlgn="b"/>
                      <a:r>
                        <a:rPr lang="en-US" sz="1000" b="0" i="0" u="none" strike="noStrike" dirty="0">
                          <a:solidFill>
                            <a:srgbClr val="000000"/>
                          </a:solidFill>
                          <a:effectLst/>
                          <a:latin typeface="Calibri"/>
                        </a:rPr>
                        <a:t>B15T6J9</a:t>
                      </a:r>
                    </a:p>
                  </a:txBody>
                  <a:tcPr marL="9525" marR="9525" marT="9525" marB="0" anchor="b"/>
                </a:tc>
                <a:tc>
                  <a:txBody>
                    <a:bodyPr/>
                    <a:lstStyle/>
                    <a:p>
                      <a:pPr algn="l" fontAlgn="b"/>
                      <a:r>
                        <a:rPr lang="en-US" sz="1000" b="0" i="0" u="none" strike="noStrike" dirty="0">
                          <a:solidFill>
                            <a:srgbClr val="000000"/>
                          </a:solidFill>
                          <a:effectLst/>
                          <a:latin typeface="Calibri"/>
                        </a:rPr>
                        <a:t>025638794</a:t>
                      </a:r>
                    </a:p>
                  </a:txBody>
                  <a:tcPr marL="9525" marR="9525" marT="9525" marB="0" anchor="b"/>
                </a:tc>
              </a:tr>
              <a:tr h="289775">
                <a:tc>
                  <a:txBody>
                    <a:bodyPr/>
                    <a:lstStyle/>
                    <a:p>
                      <a:pPr algn="l" fontAlgn="b"/>
                      <a:endParaRPr lang="en-US" sz="1000" b="0" i="0" u="none" strike="noStrike" dirty="0">
                        <a:solidFill>
                          <a:srgbClr val="000000"/>
                        </a:solidFill>
                        <a:effectLst/>
                        <a:latin typeface="Calibri"/>
                      </a:endParaRPr>
                    </a:p>
                  </a:txBody>
                  <a:tcPr marL="9525" marR="9525" marT="9525" marB="0" anchor="b">
                    <a:solidFill>
                      <a:schemeClr val="bg1">
                        <a:lumMod val="85000"/>
                      </a:schemeClr>
                    </a:solidFill>
                  </a:tcPr>
                </a:tc>
                <a:tc>
                  <a:txBody>
                    <a:bodyPr/>
                    <a:lstStyle/>
                    <a:p>
                      <a:pPr algn="l" fontAlgn="b"/>
                      <a:endParaRPr lang="en-US" sz="1000" b="0" i="0" u="none" strike="noStrike" dirty="0">
                        <a:solidFill>
                          <a:srgbClr val="000000"/>
                        </a:solidFill>
                        <a:effectLst/>
                        <a:latin typeface="Calibri"/>
                      </a:endParaRPr>
                    </a:p>
                  </a:txBody>
                  <a:tcPr marL="9525" marR="9525" marT="9525" marB="0" anchor="b">
                    <a:solidFill>
                      <a:schemeClr val="bg1">
                        <a:lumMod val="85000"/>
                      </a:schemeClr>
                    </a:solidFill>
                  </a:tcPr>
                </a:tc>
                <a:tc>
                  <a:txBody>
                    <a:bodyPr/>
                    <a:lstStyle/>
                    <a:p>
                      <a:pPr algn="l" fontAlgn="b"/>
                      <a:endParaRPr lang="en-US" sz="1000" b="0" i="0" u="none" strike="noStrike" dirty="0">
                        <a:solidFill>
                          <a:srgbClr val="000000"/>
                        </a:solidFill>
                        <a:effectLst/>
                        <a:latin typeface="Calibri"/>
                      </a:endParaRPr>
                    </a:p>
                  </a:txBody>
                  <a:tcPr marL="7244" marR="7244" marT="7244" marB="0" anchor="b">
                    <a:solidFill>
                      <a:schemeClr val="bg1">
                        <a:lumMod val="85000"/>
                      </a:schemeClr>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effectLst/>
                          <a:latin typeface="+mn-lt"/>
                        </a:rPr>
                        <a:t>Thai Beverage</a:t>
                      </a:r>
                    </a:p>
                  </a:txBody>
                  <a:tcPr marL="7244" marR="7244" marT="7244" marB="0" anchor="b">
                    <a:solidFill>
                      <a:schemeClr val="accent1">
                        <a:lumMod val="20000"/>
                        <a:lumOff val="80000"/>
                      </a:schemeClr>
                    </a:solidFill>
                  </a:tcPr>
                </a:tc>
                <a:tc>
                  <a:txBody>
                    <a:bodyPr/>
                    <a:lstStyle/>
                    <a:p>
                      <a:pPr algn="l" fontAlgn="b"/>
                      <a:endParaRPr lang="en-US" sz="1000" b="0" i="0" u="none" strike="noStrike" dirty="0">
                        <a:solidFill>
                          <a:srgbClr val="000000"/>
                        </a:solidFill>
                        <a:effectLst/>
                        <a:latin typeface="Calibri"/>
                      </a:endParaRPr>
                    </a:p>
                  </a:txBody>
                  <a:tcPr marL="9525" marR="9525" marT="9525" marB="0" anchor="b">
                    <a:solidFill>
                      <a:schemeClr val="bg1">
                        <a:lumMod val="85000"/>
                      </a:schemeClr>
                    </a:solidFill>
                  </a:tcPr>
                </a:tc>
                <a:tc>
                  <a:txBody>
                    <a:bodyPr/>
                    <a:lstStyle/>
                    <a:p>
                      <a:pPr algn="ctr" fontAlgn="b"/>
                      <a:endParaRPr lang="en-US" sz="1000" b="0" i="0" u="none" strike="noStrike" dirty="0">
                        <a:solidFill>
                          <a:srgbClr val="000000"/>
                        </a:solidFill>
                        <a:effectLst/>
                        <a:latin typeface="Calibri"/>
                      </a:endParaRPr>
                    </a:p>
                  </a:txBody>
                  <a:tcPr marL="9525" marR="9525" marT="9525" marB="0" anchor="b">
                    <a:solidFill>
                      <a:schemeClr val="bg1">
                        <a:lumMod val="85000"/>
                      </a:schemeClr>
                    </a:solidFill>
                  </a:tcPr>
                </a:tc>
                <a:tc>
                  <a:txBody>
                    <a:bodyPr/>
                    <a:lstStyle/>
                    <a:p>
                      <a:pPr algn="l" fontAlgn="b"/>
                      <a:r>
                        <a:rPr lang="en-US" sz="1000" b="0" i="0" u="none" strike="noStrike" dirty="0">
                          <a:solidFill>
                            <a:srgbClr val="000000"/>
                          </a:solidFill>
                          <a:effectLst/>
                          <a:latin typeface="Calibri"/>
                        </a:rPr>
                        <a:t>BBG001S7LTY7</a:t>
                      </a:r>
                    </a:p>
                  </a:txBody>
                  <a:tcPr marL="9525" marR="9525" marT="9525" marB="0" anchor="b">
                    <a:solidFill>
                      <a:srgbClr val="92D050"/>
                    </a:solidFill>
                  </a:tcPr>
                </a:tc>
                <a:tc>
                  <a:txBody>
                    <a:bodyPr/>
                    <a:lstStyle/>
                    <a:p>
                      <a:pPr algn="ctr" fontAlgn="b"/>
                      <a:r>
                        <a:rPr lang="en-US" sz="1000" b="0" i="0" u="none" strike="noStrike" dirty="0" smtClean="0">
                          <a:solidFill>
                            <a:srgbClr val="000000"/>
                          </a:solidFill>
                          <a:effectLst/>
                          <a:latin typeface="Calibri"/>
                        </a:rPr>
                        <a:t>THB</a:t>
                      </a:r>
                      <a:endParaRPr lang="en-US" sz="1000" b="0" i="0" u="none" strike="noStrike" dirty="0">
                        <a:solidFill>
                          <a:srgbClr val="000000"/>
                        </a:solidFill>
                        <a:effectLst/>
                        <a:latin typeface="Calibri"/>
                      </a:endParaRPr>
                    </a:p>
                  </a:txBody>
                  <a:tcPr marL="9525" marR="9525" marT="9525" marB="0" anchor="b"/>
                </a:tc>
                <a:tc>
                  <a:txBody>
                    <a:bodyPr/>
                    <a:lstStyle/>
                    <a:p>
                      <a:pPr algn="l" fontAlgn="b"/>
                      <a:r>
                        <a:rPr lang="en-US" sz="1000" b="0" i="0" u="none" strike="noStrike" dirty="0">
                          <a:solidFill>
                            <a:srgbClr val="000000"/>
                          </a:solidFill>
                          <a:effectLst/>
                          <a:latin typeface="Calibri"/>
                        </a:rPr>
                        <a:t>TH0902010014</a:t>
                      </a:r>
                    </a:p>
                  </a:txBody>
                  <a:tcPr marL="9525" marR="9525" marT="9525" marB="0" anchor="b"/>
                </a:tc>
                <a:tc>
                  <a:txBody>
                    <a:bodyPr/>
                    <a:lstStyle/>
                    <a:p>
                      <a:pPr algn="l" fontAlgn="b"/>
                      <a:endParaRPr lang="en-US" sz="1000" b="0" i="0" u="none" strike="noStrike" dirty="0">
                        <a:solidFill>
                          <a:srgbClr val="000000"/>
                        </a:solidFill>
                        <a:effectLst/>
                        <a:latin typeface="Calibri"/>
                      </a:endParaRPr>
                    </a:p>
                  </a:txBody>
                  <a:tcPr marL="9525" marR="9525" marT="9525" marB="0" anchor="b">
                    <a:solidFill>
                      <a:schemeClr val="bg1">
                        <a:lumMod val="85000"/>
                      </a:schemeClr>
                    </a:solidFill>
                  </a:tcPr>
                </a:tc>
                <a:tc>
                  <a:txBody>
                    <a:bodyPr/>
                    <a:lstStyle/>
                    <a:p>
                      <a:pPr algn="l" fontAlgn="b"/>
                      <a:endParaRPr lang="en-US" sz="1000" b="0" i="0" u="none" strike="noStrike" dirty="0">
                        <a:solidFill>
                          <a:srgbClr val="000000"/>
                        </a:solidFill>
                        <a:effectLst/>
                        <a:latin typeface="Calibri"/>
                      </a:endParaRPr>
                    </a:p>
                  </a:txBody>
                  <a:tcPr marL="9525" marR="9525" marT="9525" marB="0" anchor="b">
                    <a:solidFill>
                      <a:schemeClr val="bg1">
                        <a:lumMod val="85000"/>
                      </a:schemeClr>
                    </a:solidFill>
                  </a:tcPr>
                </a:tc>
              </a:tr>
            </a:tbl>
          </a:graphicData>
        </a:graphic>
      </p:graphicFrame>
      <p:sp>
        <p:nvSpPr>
          <p:cNvPr id="13" name="Left Brace 12"/>
          <p:cNvSpPr/>
          <p:nvPr/>
        </p:nvSpPr>
        <p:spPr>
          <a:xfrm rot="16200000">
            <a:off x="4343400" y="-728842"/>
            <a:ext cx="457200" cy="8839200"/>
          </a:xfrm>
          <a:prstGeom prst="leftBrace">
            <a:avLst/>
          </a:prstGeom>
          <a:ln w="1270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Left Brace 13"/>
          <p:cNvSpPr/>
          <p:nvPr/>
        </p:nvSpPr>
        <p:spPr>
          <a:xfrm rot="16200000">
            <a:off x="5372100" y="792480"/>
            <a:ext cx="457200" cy="6781800"/>
          </a:xfrm>
          <a:prstGeom prst="leftBrace">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Left Brace 14"/>
          <p:cNvSpPr/>
          <p:nvPr/>
        </p:nvSpPr>
        <p:spPr>
          <a:xfrm rot="16200000">
            <a:off x="6172200" y="3492185"/>
            <a:ext cx="457201" cy="2590801"/>
          </a:xfrm>
          <a:prstGeom prst="leftBrace">
            <a:avLst/>
          </a:prstGeom>
          <a:ln w="12700">
            <a:solidFill>
              <a:srgbClr val="92D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TextBox 15"/>
          <p:cNvSpPr txBox="1"/>
          <p:nvPr/>
        </p:nvSpPr>
        <p:spPr>
          <a:xfrm>
            <a:off x="990600" y="5304472"/>
            <a:ext cx="6768035" cy="1477328"/>
          </a:xfrm>
          <a:prstGeom prst="rect">
            <a:avLst/>
          </a:prstGeom>
          <a:noFill/>
        </p:spPr>
        <p:txBody>
          <a:bodyPr wrap="square" rtlCol="0">
            <a:spAutoFit/>
          </a:bodyPr>
          <a:lstStyle/>
          <a:p>
            <a:r>
              <a:rPr lang="en-US" dirty="0" smtClean="0"/>
              <a:t>FIGIs can be self-referential;</a:t>
            </a:r>
          </a:p>
          <a:p>
            <a:pPr marL="285750" indent="-285750">
              <a:buFont typeface="Arial" panose="020B0604020202020204" pitchFamily="34" charset="0"/>
              <a:buChar char="•"/>
            </a:pPr>
            <a:r>
              <a:rPr lang="en-US" dirty="0" smtClean="0"/>
              <a:t>‘children’ that dive into more specific related metadata reference any and all ‘parents’ that have less related metadata to satisfy other contextual uses.</a:t>
            </a:r>
          </a:p>
          <a:p>
            <a:pPr marL="285750" indent="-285750">
              <a:buFont typeface="Arial" panose="020B0604020202020204" pitchFamily="34" charset="0"/>
              <a:buChar char="•"/>
            </a:pPr>
            <a:r>
              <a:rPr lang="en-US" dirty="0" smtClean="0"/>
              <a:t>Alternate representations (i.e. an MTF listing of an ‘official’ listing)</a:t>
            </a:r>
            <a:endParaRPr lang="en-US" dirty="0"/>
          </a:p>
        </p:txBody>
      </p:sp>
      <p:sp>
        <p:nvSpPr>
          <p:cNvPr id="19" name="TextBox 18"/>
          <p:cNvSpPr txBox="1"/>
          <p:nvPr/>
        </p:nvSpPr>
        <p:spPr>
          <a:xfrm>
            <a:off x="2971800" y="3780859"/>
            <a:ext cx="4648200" cy="276999"/>
          </a:xfrm>
          <a:prstGeom prst="rect">
            <a:avLst/>
          </a:prstGeom>
          <a:noFill/>
        </p:spPr>
        <p:txBody>
          <a:bodyPr wrap="square" rtlCol="0">
            <a:spAutoFit/>
          </a:bodyPr>
          <a:lstStyle/>
          <a:p>
            <a:r>
              <a:rPr lang="en-US" sz="1200" b="1" i="1" dirty="0" smtClean="0">
                <a:solidFill>
                  <a:srgbClr val="FFC000"/>
                </a:solidFill>
              </a:rPr>
              <a:t>‘Ticker’ level has exchange level metadata + ‘parent’ relationships</a:t>
            </a:r>
            <a:endParaRPr lang="en-GB" sz="1200" b="1" i="1" dirty="0">
              <a:solidFill>
                <a:srgbClr val="FFC000"/>
              </a:solidFill>
            </a:endParaRPr>
          </a:p>
        </p:txBody>
      </p:sp>
      <p:sp>
        <p:nvSpPr>
          <p:cNvPr id="20" name="TextBox 19"/>
          <p:cNvSpPr txBox="1"/>
          <p:nvPr/>
        </p:nvSpPr>
        <p:spPr>
          <a:xfrm>
            <a:off x="3429000" y="4364503"/>
            <a:ext cx="5486400" cy="276999"/>
          </a:xfrm>
          <a:prstGeom prst="rect">
            <a:avLst/>
          </a:prstGeom>
          <a:noFill/>
        </p:spPr>
        <p:txBody>
          <a:bodyPr wrap="square" rtlCol="0">
            <a:spAutoFit/>
          </a:bodyPr>
          <a:lstStyle/>
          <a:p>
            <a:r>
              <a:rPr lang="en-US" sz="1200" b="1" i="1" dirty="0" smtClean="0">
                <a:solidFill>
                  <a:srgbClr val="00B0F0"/>
                </a:solidFill>
              </a:rPr>
              <a:t>‘Composite’ level has specific market level metadata (currency, </a:t>
            </a:r>
            <a:r>
              <a:rPr lang="en-US" sz="1200" b="1" i="1" dirty="0" err="1" smtClean="0">
                <a:solidFill>
                  <a:srgbClr val="00B0F0"/>
                </a:solidFill>
              </a:rPr>
              <a:t>etc</a:t>
            </a:r>
            <a:r>
              <a:rPr lang="en-US" sz="1200" b="1" i="1" dirty="0" smtClean="0">
                <a:solidFill>
                  <a:srgbClr val="00B0F0"/>
                </a:solidFill>
              </a:rPr>
              <a:t>) + “parent”</a:t>
            </a:r>
            <a:endParaRPr lang="en-GB" sz="1200" b="1" i="1" dirty="0">
              <a:solidFill>
                <a:srgbClr val="00B0F0"/>
              </a:solidFill>
            </a:endParaRPr>
          </a:p>
        </p:txBody>
      </p:sp>
      <p:sp>
        <p:nvSpPr>
          <p:cNvPr id="21" name="TextBox 20"/>
          <p:cNvSpPr txBox="1"/>
          <p:nvPr/>
        </p:nvSpPr>
        <p:spPr>
          <a:xfrm>
            <a:off x="5105400" y="4918501"/>
            <a:ext cx="2899839" cy="461665"/>
          </a:xfrm>
          <a:prstGeom prst="rect">
            <a:avLst/>
          </a:prstGeom>
          <a:noFill/>
        </p:spPr>
        <p:txBody>
          <a:bodyPr wrap="square" rtlCol="0">
            <a:spAutoFit/>
          </a:bodyPr>
          <a:lstStyle/>
          <a:p>
            <a:r>
              <a:rPr lang="en-US" sz="1200" b="1" i="1" dirty="0" smtClean="0">
                <a:solidFill>
                  <a:srgbClr val="92D050"/>
                </a:solidFill>
              </a:rPr>
              <a:t>‘Share Class’ level has only has global metadata (</a:t>
            </a:r>
            <a:r>
              <a:rPr lang="en-US" sz="1200" b="1" i="1" dirty="0" err="1" smtClean="0">
                <a:solidFill>
                  <a:srgbClr val="92D050"/>
                </a:solidFill>
              </a:rPr>
              <a:t>i.e</a:t>
            </a:r>
            <a:r>
              <a:rPr lang="en-US" sz="1200" b="1" i="1" dirty="0" smtClean="0">
                <a:solidFill>
                  <a:srgbClr val="92D050"/>
                </a:solidFill>
              </a:rPr>
              <a:t>, issue currency)</a:t>
            </a:r>
            <a:endParaRPr lang="en-GB" sz="1200" b="1" i="1" dirty="0">
              <a:solidFill>
                <a:srgbClr val="92D050"/>
              </a:solidFill>
            </a:endParaRPr>
          </a:p>
        </p:txBody>
      </p:sp>
      <p:sp>
        <p:nvSpPr>
          <p:cNvPr id="22" name="TextBox 21"/>
          <p:cNvSpPr txBox="1"/>
          <p:nvPr/>
        </p:nvSpPr>
        <p:spPr>
          <a:xfrm>
            <a:off x="106681" y="4191000"/>
            <a:ext cx="2712719" cy="830997"/>
          </a:xfrm>
          <a:prstGeom prst="rect">
            <a:avLst/>
          </a:prstGeom>
          <a:noFill/>
        </p:spPr>
        <p:txBody>
          <a:bodyPr wrap="square" rtlCol="0">
            <a:spAutoFit/>
          </a:bodyPr>
          <a:lstStyle/>
          <a:p>
            <a:r>
              <a:rPr lang="en-US" sz="1200" i="1" dirty="0" smtClean="0"/>
              <a:t>Depending on context of use, metadata related to a certain FIGI will vary.  Data here is not exhaustive, but simple example for illustration</a:t>
            </a:r>
            <a:endParaRPr lang="en-GB" sz="1200" i="1" dirty="0"/>
          </a:p>
        </p:txBody>
      </p:sp>
      <p:cxnSp>
        <p:nvCxnSpPr>
          <p:cNvPr id="9" name="Elbow Connector 8"/>
          <p:cNvCxnSpPr/>
          <p:nvPr/>
        </p:nvCxnSpPr>
        <p:spPr>
          <a:xfrm rot="5400000">
            <a:off x="2362200" y="1935480"/>
            <a:ext cx="381000" cy="381000"/>
          </a:xfrm>
          <a:prstGeom prst="bentConnector3">
            <a:avLst/>
          </a:prstGeom>
          <a:ln w="1905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1119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TextBox 132"/>
          <p:cNvSpPr txBox="1"/>
          <p:nvPr/>
        </p:nvSpPr>
        <p:spPr>
          <a:xfrm>
            <a:off x="533400" y="685800"/>
            <a:ext cx="3616928" cy="369332"/>
          </a:xfrm>
          <a:prstGeom prst="rect">
            <a:avLst/>
          </a:prstGeom>
          <a:noFill/>
        </p:spPr>
        <p:txBody>
          <a:bodyPr wrap="square" rtlCol="0">
            <a:spAutoFit/>
          </a:bodyPr>
          <a:lstStyle/>
          <a:p>
            <a:r>
              <a:rPr lang="en-US" i="1" dirty="0" smtClean="0"/>
              <a:t>Don’t panic! There’s not a test… yet!</a:t>
            </a:r>
            <a:endParaRPr lang="en-GB" i="1"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0" y="1219200"/>
            <a:ext cx="4781550" cy="4107786"/>
          </a:xfrm>
          <a:prstGeom prst="rect">
            <a:avLst/>
          </a:prstGeom>
        </p:spPr>
      </p:pic>
    </p:spTree>
    <p:extLst>
      <p:ext uri="{BB962C8B-B14F-4D97-AF65-F5344CB8AC3E}">
        <p14:creationId xmlns:p14="http://schemas.microsoft.com/office/powerpoint/2010/main" val="6660020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84238"/>
          </a:xfrm>
        </p:spPr>
        <p:txBody>
          <a:bodyPr>
            <a:normAutofit fontScale="90000"/>
          </a:bodyPr>
          <a:lstStyle/>
          <a:p>
            <a:r>
              <a:rPr lang="en-US" dirty="0" smtClean="0"/>
              <a:t>Some Derivative-specific challenges</a:t>
            </a:r>
            <a:endParaRPr lang="en-US" dirty="0"/>
          </a:p>
        </p:txBody>
      </p:sp>
      <p:sp>
        <p:nvSpPr>
          <p:cNvPr id="16" name="TextBox 15"/>
          <p:cNvSpPr txBox="1"/>
          <p:nvPr/>
        </p:nvSpPr>
        <p:spPr>
          <a:xfrm>
            <a:off x="408782" y="5753517"/>
            <a:ext cx="5126036" cy="1077218"/>
          </a:xfrm>
          <a:prstGeom prst="rect">
            <a:avLst/>
          </a:prstGeom>
          <a:noFill/>
          <a:ln w="3175">
            <a:solidFill>
              <a:schemeClr val="tx1"/>
            </a:solidFill>
          </a:ln>
        </p:spPr>
        <p:txBody>
          <a:bodyPr wrap="square" rtlCol="0">
            <a:spAutoFit/>
          </a:bodyPr>
          <a:lstStyle/>
          <a:p>
            <a:r>
              <a:rPr lang="en-US" sz="1600" dirty="0" smtClean="0"/>
              <a:t>Frameworks can maintain complex relationships</a:t>
            </a:r>
          </a:p>
          <a:p>
            <a:pPr marL="285750" indent="-285750">
              <a:buFontTx/>
              <a:buChar char="-"/>
            </a:pPr>
            <a:r>
              <a:rPr lang="en-US" sz="1600" dirty="0" smtClean="0"/>
              <a:t>1:1, N:1, 1:N (‘fixed’ relationships)</a:t>
            </a:r>
          </a:p>
          <a:p>
            <a:pPr marL="285750" indent="-285750">
              <a:buFontTx/>
              <a:buChar char="-"/>
            </a:pPr>
            <a:endParaRPr lang="en-US" sz="1600" dirty="0"/>
          </a:p>
          <a:p>
            <a:pPr marL="285750" indent="-285750">
              <a:buFontTx/>
              <a:buChar char="-"/>
            </a:pPr>
            <a:endParaRPr lang="en-US" sz="1600" dirty="0" smtClean="0"/>
          </a:p>
        </p:txBody>
      </p:sp>
      <p:sp>
        <p:nvSpPr>
          <p:cNvPr id="3" name="Rectangle 2"/>
          <p:cNvSpPr/>
          <p:nvPr/>
        </p:nvSpPr>
        <p:spPr>
          <a:xfrm>
            <a:off x="2763998" y="1235334"/>
            <a:ext cx="8382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Curve</a:t>
            </a:r>
            <a:endParaRPr lang="en-US" dirty="0"/>
          </a:p>
        </p:txBody>
      </p:sp>
      <p:sp>
        <p:nvSpPr>
          <p:cNvPr id="17" name="Rectangle 16"/>
          <p:cNvSpPr/>
          <p:nvPr/>
        </p:nvSpPr>
        <p:spPr>
          <a:xfrm>
            <a:off x="4755054" y="1229500"/>
            <a:ext cx="8382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Index</a:t>
            </a:r>
            <a:endParaRPr lang="en-US" dirty="0"/>
          </a:p>
        </p:txBody>
      </p:sp>
      <p:sp>
        <p:nvSpPr>
          <p:cNvPr id="18" name="Rectangle 17"/>
          <p:cNvSpPr/>
          <p:nvPr/>
        </p:nvSpPr>
        <p:spPr>
          <a:xfrm>
            <a:off x="802498" y="2404348"/>
            <a:ext cx="838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t>Point on Curve (tenor)</a:t>
            </a:r>
            <a:endParaRPr lang="en-US" sz="1050" dirty="0"/>
          </a:p>
        </p:txBody>
      </p:sp>
      <p:sp>
        <p:nvSpPr>
          <p:cNvPr id="23" name="Rectangle 22"/>
          <p:cNvSpPr/>
          <p:nvPr/>
        </p:nvSpPr>
        <p:spPr>
          <a:xfrm>
            <a:off x="5750445" y="2667000"/>
            <a:ext cx="1111784"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Fixed-date</a:t>
            </a:r>
          </a:p>
          <a:p>
            <a:pPr algn="ctr"/>
            <a:r>
              <a:rPr lang="en-US" sz="1200" dirty="0" smtClean="0"/>
              <a:t>(point-in-time)</a:t>
            </a:r>
            <a:endParaRPr lang="en-US" sz="1200" dirty="0"/>
          </a:p>
        </p:txBody>
      </p:sp>
      <p:sp>
        <p:nvSpPr>
          <p:cNvPr id="7" name="Rectangle 6"/>
          <p:cNvSpPr/>
          <p:nvPr/>
        </p:nvSpPr>
        <p:spPr>
          <a:xfrm>
            <a:off x="2362200" y="1621274"/>
            <a:ext cx="1641796" cy="369332"/>
          </a:xfrm>
          <a:prstGeom prst="rect">
            <a:avLst/>
          </a:prstGeom>
        </p:spPr>
        <p:txBody>
          <a:bodyPr wrap="none">
            <a:spAutoFit/>
          </a:bodyPr>
          <a:lstStyle/>
          <a:p>
            <a:r>
              <a:rPr lang="en-US" dirty="0">
                <a:solidFill>
                  <a:srgbClr val="00B050"/>
                </a:solidFill>
              </a:rPr>
              <a:t>BBG006Z3S6G0</a:t>
            </a:r>
          </a:p>
        </p:txBody>
      </p:sp>
      <p:sp>
        <p:nvSpPr>
          <p:cNvPr id="8" name="Rectangle 7"/>
          <p:cNvSpPr/>
          <p:nvPr/>
        </p:nvSpPr>
        <p:spPr>
          <a:xfrm>
            <a:off x="4450254" y="1621274"/>
            <a:ext cx="1721946" cy="369332"/>
          </a:xfrm>
          <a:prstGeom prst="rect">
            <a:avLst/>
          </a:prstGeom>
        </p:spPr>
        <p:txBody>
          <a:bodyPr wrap="none">
            <a:spAutoFit/>
          </a:bodyPr>
          <a:lstStyle/>
          <a:p>
            <a:r>
              <a:rPr lang="en-US" dirty="0">
                <a:solidFill>
                  <a:srgbClr val="FF0000"/>
                </a:solidFill>
              </a:rPr>
              <a:t>BBG002SGHZ76 </a:t>
            </a:r>
          </a:p>
        </p:txBody>
      </p:sp>
      <p:sp>
        <p:nvSpPr>
          <p:cNvPr id="10" name="Rectangle 9"/>
          <p:cNvSpPr/>
          <p:nvPr/>
        </p:nvSpPr>
        <p:spPr>
          <a:xfrm>
            <a:off x="549149" y="2831068"/>
            <a:ext cx="2183098" cy="369332"/>
          </a:xfrm>
          <a:prstGeom prst="rect">
            <a:avLst/>
          </a:prstGeom>
        </p:spPr>
        <p:txBody>
          <a:bodyPr wrap="none">
            <a:spAutoFit/>
          </a:bodyPr>
          <a:lstStyle/>
          <a:p>
            <a:r>
              <a:rPr lang="en-US" dirty="0"/>
              <a:t>BBG009HYLG80 – 5yr</a:t>
            </a:r>
          </a:p>
        </p:txBody>
      </p:sp>
      <p:sp>
        <p:nvSpPr>
          <p:cNvPr id="11" name="Rectangle 10"/>
          <p:cNvSpPr/>
          <p:nvPr/>
        </p:nvSpPr>
        <p:spPr>
          <a:xfrm>
            <a:off x="556943" y="3886200"/>
            <a:ext cx="2283830" cy="369332"/>
          </a:xfrm>
          <a:prstGeom prst="rect">
            <a:avLst/>
          </a:prstGeom>
        </p:spPr>
        <p:txBody>
          <a:bodyPr wrap="none">
            <a:spAutoFit/>
          </a:bodyPr>
          <a:lstStyle/>
          <a:p>
            <a:r>
              <a:rPr lang="en-US" dirty="0"/>
              <a:t>BBG009HXZYY9 – 10yr</a:t>
            </a:r>
            <a:endParaRPr lang="en-US" dirty="0"/>
          </a:p>
        </p:txBody>
      </p:sp>
      <p:sp>
        <p:nvSpPr>
          <p:cNvPr id="12" name="Rectangle 11"/>
          <p:cNvSpPr/>
          <p:nvPr/>
        </p:nvSpPr>
        <p:spPr>
          <a:xfrm>
            <a:off x="2971800" y="1912203"/>
            <a:ext cx="1178528" cy="1015663"/>
          </a:xfrm>
          <a:prstGeom prst="rect">
            <a:avLst/>
          </a:prstGeom>
        </p:spPr>
        <p:txBody>
          <a:bodyPr wrap="none">
            <a:spAutoFit/>
          </a:bodyPr>
          <a:lstStyle/>
          <a:p>
            <a:r>
              <a:rPr lang="en-US" sz="1200" dirty="0" smtClean="0">
                <a:solidFill>
                  <a:srgbClr val="FF0000"/>
                </a:solidFill>
              </a:rPr>
              <a:t>BBG002SGHZ76</a:t>
            </a:r>
          </a:p>
          <a:p>
            <a:r>
              <a:rPr lang="en-US" sz="1200" dirty="0" smtClean="0"/>
              <a:t>Act/360</a:t>
            </a:r>
          </a:p>
          <a:p>
            <a:r>
              <a:rPr lang="en-US" sz="1200" dirty="0" smtClean="0"/>
              <a:t>EUR</a:t>
            </a:r>
          </a:p>
          <a:p>
            <a:r>
              <a:rPr lang="en-US" sz="1200" dirty="0" smtClean="0"/>
              <a:t>IRS</a:t>
            </a:r>
          </a:p>
          <a:p>
            <a:r>
              <a:rPr lang="en-US" sz="1200" dirty="0" err="1" smtClean="0"/>
              <a:t>etc</a:t>
            </a:r>
            <a:endParaRPr lang="en-US" sz="1200" dirty="0"/>
          </a:p>
        </p:txBody>
      </p:sp>
      <p:sp>
        <p:nvSpPr>
          <p:cNvPr id="25" name="Rectangle 24"/>
          <p:cNvSpPr/>
          <p:nvPr/>
        </p:nvSpPr>
        <p:spPr>
          <a:xfrm>
            <a:off x="4985313" y="1905000"/>
            <a:ext cx="729687" cy="646331"/>
          </a:xfrm>
          <a:prstGeom prst="rect">
            <a:avLst/>
          </a:prstGeom>
        </p:spPr>
        <p:txBody>
          <a:bodyPr wrap="none">
            <a:spAutoFit/>
          </a:bodyPr>
          <a:lstStyle/>
          <a:p>
            <a:r>
              <a:rPr lang="en-US" sz="1200" dirty="0" smtClean="0"/>
              <a:t>ICE Libor</a:t>
            </a:r>
          </a:p>
          <a:p>
            <a:r>
              <a:rPr lang="en-US" sz="1200" dirty="0" smtClean="0"/>
              <a:t>6 month</a:t>
            </a:r>
          </a:p>
          <a:p>
            <a:r>
              <a:rPr lang="en-US" sz="1200" dirty="0" err="1" smtClean="0"/>
              <a:t>etc</a:t>
            </a:r>
            <a:endParaRPr lang="en-US" sz="1200" dirty="0"/>
          </a:p>
        </p:txBody>
      </p:sp>
      <p:sp>
        <p:nvSpPr>
          <p:cNvPr id="26" name="Rectangle 25"/>
          <p:cNvSpPr/>
          <p:nvPr/>
        </p:nvSpPr>
        <p:spPr>
          <a:xfrm>
            <a:off x="1658684" y="3154739"/>
            <a:ext cx="1178528" cy="830997"/>
          </a:xfrm>
          <a:prstGeom prst="rect">
            <a:avLst/>
          </a:prstGeom>
        </p:spPr>
        <p:txBody>
          <a:bodyPr wrap="none">
            <a:spAutoFit/>
          </a:bodyPr>
          <a:lstStyle/>
          <a:p>
            <a:r>
              <a:rPr lang="en-US" sz="1200" dirty="0">
                <a:solidFill>
                  <a:srgbClr val="00B050"/>
                </a:solidFill>
              </a:rPr>
              <a:t>BBG006Z3S6G0</a:t>
            </a:r>
            <a:endParaRPr lang="en-US" sz="1200" dirty="0" smtClean="0">
              <a:solidFill>
                <a:srgbClr val="00B050"/>
              </a:solidFill>
            </a:endParaRPr>
          </a:p>
          <a:p>
            <a:r>
              <a:rPr lang="en-US" sz="1200" dirty="0" smtClean="0">
                <a:solidFill>
                  <a:srgbClr val="FF0000"/>
                </a:solidFill>
              </a:rPr>
              <a:t>BBG002SGHZ76</a:t>
            </a:r>
          </a:p>
          <a:p>
            <a:r>
              <a:rPr lang="en-US" sz="1200" dirty="0" smtClean="0"/>
              <a:t>5 Year</a:t>
            </a:r>
          </a:p>
          <a:p>
            <a:r>
              <a:rPr lang="en-US" sz="1200" dirty="0" smtClean="0"/>
              <a:t>Semi-annual </a:t>
            </a:r>
            <a:endParaRPr lang="en-US" sz="1200" dirty="0"/>
          </a:p>
        </p:txBody>
      </p:sp>
      <p:sp>
        <p:nvSpPr>
          <p:cNvPr id="27" name="Rectangle 26"/>
          <p:cNvSpPr/>
          <p:nvPr/>
        </p:nvSpPr>
        <p:spPr>
          <a:xfrm>
            <a:off x="1676400" y="4205882"/>
            <a:ext cx="1178528" cy="830997"/>
          </a:xfrm>
          <a:prstGeom prst="rect">
            <a:avLst/>
          </a:prstGeom>
        </p:spPr>
        <p:txBody>
          <a:bodyPr wrap="none">
            <a:spAutoFit/>
          </a:bodyPr>
          <a:lstStyle/>
          <a:p>
            <a:r>
              <a:rPr lang="en-US" sz="1200" dirty="0">
                <a:solidFill>
                  <a:srgbClr val="00B050"/>
                </a:solidFill>
              </a:rPr>
              <a:t>BBG006Z3S6G0</a:t>
            </a:r>
            <a:endParaRPr lang="en-US" sz="1200" dirty="0" smtClean="0">
              <a:solidFill>
                <a:srgbClr val="00B050"/>
              </a:solidFill>
            </a:endParaRPr>
          </a:p>
          <a:p>
            <a:r>
              <a:rPr lang="en-US" sz="1200" dirty="0" smtClean="0">
                <a:solidFill>
                  <a:srgbClr val="FF0000"/>
                </a:solidFill>
              </a:rPr>
              <a:t>BBG002SGHZ76</a:t>
            </a:r>
          </a:p>
          <a:p>
            <a:r>
              <a:rPr lang="en-US" sz="1200" dirty="0" smtClean="0"/>
              <a:t>10 Year</a:t>
            </a:r>
          </a:p>
          <a:p>
            <a:r>
              <a:rPr lang="en-US" sz="1200" dirty="0" smtClean="0"/>
              <a:t>Semi-annual </a:t>
            </a:r>
            <a:endParaRPr lang="en-US" sz="1200" dirty="0"/>
          </a:p>
        </p:txBody>
      </p:sp>
      <p:sp>
        <p:nvSpPr>
          <p:cNvPr id="28" name="Rectangle 27"/>
          <p:cNvSpPr/>
          <p:nvPr/>
        </p:nvSpPr>
        <p:spPr>
          <a:xfrm>
            <a:off x="6133837" y="3264991"/>
            <a:ext cx="1333763" cy="830997"/>
          </a:xfrm>
          <a:prstGeom prst="rect">
            <a:avLst/>
          </a:prstGeom>
        </p:spPr>
        <p:txBody>
          <a:bodyPr wrap="none">
            <a:spAutoFit/>
          </a:bodyPr>
          <a:lstStyle/>
          <a:p>
            <a:r>
              <a:rPr lang="en-US" sz="1200" dirty="0" smtClean="0">
                <a:solidFill>
                  <a:srgbClr val="00B050"/>
                </a:solidFill>
              </a:rPr>
              <a:t>BBG006Z3S6G0</a:t>
            </a:r>
          </a:p>
          <a:p>
            <a:r>
              <a:rPr lang="en-US" sz="1200" dirty="0" smtClean="0">
                <a:solidFill>
                  <a:srgbClr val="FF0000"/>
                </a:solidFill>
              </a:rPr>
              <a:t>BBG002SGHZ76</a:t>
            </a:r>
          </a:p>
          <a:p>
            <a:r>
              <a:rPr lang="en-US" sz="1200" dirty="0" smtClean="0"/>
              <a:t>Matures 1/4/2025</a:t>
            </a:r>
          </a:p>
          <a:p>
            <a:r>
              <a:rPr lang="en-US" sz="1200" dirty="0" smtClean="0"/>
              <a:t>Semi-annual </a:t>
            </a:r>
            <a:endParaRPr lang="en-US" sz="1200" dirty="0"/>
          </a:p>
        </p:txBody>
      </p:sp>
      <p:sp>
        <p:nvSpPr>
          <p:cNvPr id="30" name="Rectangle 29"/>
          <p:cNvSpPr/>
          <p:nvPr/>
        </p:nvSpPr>
        <p:spPr>
          <a:xfrm>
            <a:off x="5650736" y="3080325"/>
            <a:ext cx="1680268" cy="369332"/>
          </a:xfrm>
          <a:prstGeom prst="rect">
            <a:avLst/>
          </a:prstGeom>
        </p:spPr>
        <p:txBody>
          <a:bodyPr wrap="none">
            <a:spAutoFit/>
          </a:bodyPr>
          <a:lstStyle/>
          <a:p>
            <a:r>
              <a:rPr lang="en-US" dirty="0" smtClean="0">
                <a:solidFill>
                  <a:srgbClr val="7030A0"/>
                </a:solidFill>
              </a:rPr>
              <a:t>XXXXXXXXXXXX </a:t>
            </a:r>
            <a:endParaRPr lang="en-US" dirty="0">
              <a:solidFill>
                <a:srgbClr val="7030A0"/>
              </a:solidFill>
            </a:endParaRPr>
          </a:p>
        </p:txBody>
      </p:sp>
      <p:sp>
        <p:nvSpPr>
          <p:cNvPr id="31" name="Oval 30"/>
          <p:cNvSpPr/>
          <p:nvPr/>
        </p:nvSpPr>
        <p:spPr>
          <a:xfrm>
            <a:off x="2954498" y="1912203"/>
            <a:ext cx="1295400" cy="29539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Arrow Connector 32"/>
          <p:cNvCxnSpPr>
            <a:stCxn id="31" idx="6"/>
          </p:cNvCxnSpPr>
          <p:nvPr/>
        </p:nvCxnSpPr>
        <p:spPr>
          <a:xfrm flipV="1">
            <a:off x="4249898" y="1912203"/>
            <a:ext cx="398302" cy="147697"/>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4" name="Oval 33"/>
          <p:cNvSpPr/>
          <p:nvPr/>
        </p:nvSpPr>
        <p:spPr>
          <a:xfrm>
            <a:off x="1617964" y="3131878"/>
            <a:ext cx="1295400" cy="295394"/>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Arrow Connector 34"/>
          <p:cNvCxnSpPr>
            <a:stCxn id="34" idx="0"/>
          </p:cNvCxnSpPr>
          <p:nvPr/>
        </p:nvCxnSpPr>
        <p:spPr>
          <a:xfrm flipV="1">
            <a:off x="2265664" y="1912203"/>
            <a:ext cx="240507" cy="1219675"/>
          </a:xfrm>
          <a:prstGeom prst="straightConnector1">
            <a:avLst/>
          </a:prstGeom>
          <a:ln w="127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8" name="Oval 37"/>
          <p:cNvSpPr/>
          <p:nvPr/>
        </p:nvSpPr>
        <p:spPr>
          <a:xfrm>
            <a:off x="1600248" y="3361848"/>
            <a:ext cx="1295400" cy="29539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9" name="Straight Arrow Connector 38"/>
          <p:cNvCxnSpPr>
            <a:stCxn id="38" idx="6"/>
          </p:cNvCxnSpPr>
          <p:nvPr/>
        </p:nvCxnSpPr>
        <p:spPr>
          <a:xfrm flipV="1">
            <a:off x="2895648" y="1997809"/>
            <a:ext cx="1752552" cy="1511736"/>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4876800" y="1912203"/>
            <a:ext cx="0" cy="454462"/>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4876800" y="2207597"/>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4876800" y="2059900"/>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2854928" y="1916906"/>
            <a:ext cx="0" cy="944642"/>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2854928" y="2212300"/>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2854928" y="2064603"/>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2867596" y="2411551"/>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2875216" y="2590800"/>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2854928" y="2819400"/>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1524000" y="3170158"/>
            <a:ext cx="0" cy="673894"/>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1524000" y="3465552"/>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1524000" y="3317855"/>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1536668" y="3664803"/>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1524000" y="3844052"/>
            <a:ext cx="17268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1516380" y="4238504"/>
            <a:ext cx="0" cy="673894"/>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1516380" y="4533898"/>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1516380" y="4386201"/>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1529048" y="4733149"/>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1516380" y="4912398"/>
            <a:ext cx="17268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a:off x="5962982" y="3361848"/>
            <a:ext cx="0" cy="591502"/>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5962982" y="3574850"/>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a:off x="5962982" y="3427153"/>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5975650" y="3774101"/>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a:off x="5962982" y="3953350"/>
            <a:ext cx="17268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109" name="Oval 108"/>
          <p:cNvSpPr/>
          <p:nvPr/>
        </p:nvSpPr>
        <p:spPr>
          <a:xfrm>
            <a:off x="6039182" y="3283350"/>
            <a:ext cx="1295400" cy="227644"/>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0" name="Straight Arrow Connector 109"/>
          <p:cNvCxnSpPr>
            <a:stCxn id="109" idx="2"/>
          </p:cNvCxnSpPr>
          <p:nvPr/>
        </p:nvCxnSpPr>
        <p:spPr>
          <a:xfrm flipH="1" flipV="1">
            <a:off x="2667000" y="1882404"/>
            <a:ext cx="3372182" cy="1514768"/>
          </a:xfrm>
          <a:prstGeom prst="straightConnector1">
            <a:avLst/>
          </a:prstGeom>
          <a:ln w="127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13" name="Left-Right Arrow 112"/>
          <p:cNvSpPr/>
          <p:nvPr/>
        </p:nvSpPr>
        <p:spPr>
          <a:xfrm>
            <a:off x="2831755" y="3124200"/>
            <a:ext cx="2502245" cy="1155386"/>
          </a:xfrm>
          <a:prstGeom prst="leftRight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Dynamic relationship based on today’s date</a:t>
            </a:r>
            <a:endParaRPr lang="en-US" sz="1200" dirty="0">
              <a:solidFill>
                <a:schemeClr val="tx1"/>
              </a:solidFill>
            </a:endParaRPr>
          </a:p>
        </p:txBody>
      </p:sp>
      <p:sp>
        <p:nvSpPr>
          <p:cNvPr id="114" name="Rectangle 113"/>
          <p:cNvSpPr/>
          <p:nvPr/>
        </p:nvSpPr>
        <p:spPr>
          <a:xfrm>
            <a:off x="2666999" y="1143000"/>
            <a:ext cx="3009437" cy="543699"/>
          </a:xfrm>
          <a:prstGeom prst="rect">
            <a:avLst/>
          </a:pr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ight Arrow 114"/>
          <p:cNvSpPr/>
          <p:nvPr/>
        </p:nvSpPr>
        <p:spPr>
          <a:xfrm>
            <a:off x="5822135" y="1295400"/>
            <a:ext cx="1279810" cy="1963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TextBox 115"/>
          <p:cNvSpPr txBox="1"/>
          <p:nvPr/>
        </p:nvSpPr>
        <p:spPr>
          <a:xfrm>
            <a:off x="7118306" y="1208901"/>
            <a:ext cx="1996059" cy="646331"/>
          </a:xfrm>
          <a:prstGeom prst="rect">
            <a:avLst/>
          </a:prstGeom>
          <a:noFill/>
        </p:spPr>
        <p:txBody>
          <a:bodyPr wrap="none" rtlCol="0">
            <a:spAutoFit/>
          </a:bodyPr>
          <a:lstStyle/>
          <a:p>
            <a:r>
              <a:rPr lang="en-US" sz="1200" i="1" dirty="0" smtClean="0"/>
              <a:t>Potentially the ‘</a:t>
            </a:r>
            <a:r>
              <a:rPr lang="en-US" sz="1200" b="1" i="1" dirty="0" smtClean="0"/>
              <a:t>UPI</a:t>
            </a:r>
            <a:r>
              <a:rPr lang="en-US" sz="1200" i="1" dirty="0" smtClean="0"/>
              <a:t>’</a:t>
            </a:r>
          </a:p>
          <a:p>
            <a:r>
              <a:rPr lang="en-US" sz="1200" i="1" dirty="0" smtClean="0"/>
              <a:t>For CPMI-IOSCO</a:t>
            </a:r>
          </a:p>
          <a:p>
            <a:r>
              <a:rPr lang="en-US" sz="1200" i="1" dirty="0" smtClean="0"/>
              <a:t>(i.e. product type + </a:t>
            </a:r>
            <a:r>
              <a:rPr lang="en-US" sz="1200" i="1" dirty="0" err="1" smtClean="0"/>
              <a:t>underlier</a:t>
            </a:r>
            <a:r>
              <a:rPr lang="en-US" sz="1200" i="1" dirty="0" smtClean="0"/>
              <a:t>)</a:t>
            </a:r>
            <a:endParaRPr lang="en-US" sz="1200" i="1" dirty="0"/>
          </a:p>
        </p:txBody>
      </p:sp>
      <p:sp>
        <p:nvSpPr>
          <p:cNvPr id="118" name="TextBox 117"/>
          <p:cNvSpPr txBox="1"/>
          <p:nvPr/>
        </p:nvSpPr>
        <p:spPr>
          <a:xfrm>
            <a:off x="6180198" y="1367135"/>
            <a:ext cx="1074333" cy="646331"/>
          </a:xfrm>
          <a:prstGeom prst="rect">
            <a:avLst/>
          </a:prstGeom>
          <a:noFill/>
        </p:spPr>
        <p:txBody>
          <a:bodyPr wrap="none" rtlCol="0">
            <a:spAutoFit/>
          </a:bodyPr>
          <a:lstStyle/>
          <a:p>
            <a:r>
              <a:rPr lang="en-US" sz="1200" b="1" i="1" dirty="0" smtClean="0">
                <a:solidFill>
                  <a:srgbClr val="00B0F0"/>
                </a:solidFill>
              </a:rPr>
              <a:t>Regulatory</a:t>
            </a:r>
          </a:p>
          <a:p>
            <a:r>
              <a:rPr lang="en-US" sz="1200" b="1" i="1" dirty="0" smtClean="0">
                <a:solidFill>
                  <a:srgbClr val="00B0F0"/>
                </a:solidFill>
              </a:rPr>
              <a:t>Application</a:t>
            </a:r>
          </a:p>
          <a:p>
            <a:r>
              <a:rPr lang="en-US" sz="1200" b="1" i="1" dirty="0" smtClean="0">
                <a:solidFill>
                  <a:srgbClr val="00B0F0"/>
                </a:solidFill>
              </a:rPr>
              <a:t>(aggregation)</a:t>
            </a:r>
            <a:endParaRPr lang="en-US" sz="1200" b="1" i="1" dirty="0">
              <a:solidFill>
                <a:srgbClr val="00B0F0"/>
              </a:solidFill>
            </a:endParaRPr>
          </a:p>
        </p:txBody>
      </p:sp>
      <p:sp>
        <p:nvSpPr>
          <p:cNvPr id="119" name="TextBox 118"/>
          <p:cNvSpPr txBox="1"/>
          <p:nvPr/>
        </p:nvSpPr>
        <p:spPr>
          <a:xfrm>
            <a:off x="3026843" y="4192250"/>
            <a:ext cx="2154757" cy="1446550"/>
          </a:xfrm>
          <a:prstGeom prst="rect">
            <a:avLst/>
          </a:prstGeom>
          <a:noFill/>
        </p:spPr>
        <p:txBody>
          <a:bodyPr wrap="none" rtlCol="0">
            <a:spAutoFit/>
          </a:bodyPr>
          <a:lstStyle/>
          <a:p>
            <a:r>
              <a:rPr lang="en-US" sz="1100" i="1" dirty="0" smtClean="0">
                <a:solidFill>
                  <a:srgbClr val="7030A0"/>
                </a:solidFill>
              </a:rPr>
              <a:t>10Y executed on 1/4/2015 </a:t>
            </a:r>
          </a:p>
          <a:p>
            <a:r>
              <a:rPr lang="en-US" sz="1100" i="1" dirty="0">
                <a:solidFill>
                  <a:srgbClr val="7030A0"/>
                </a:solidFill>
              </a:rPr>
              <a:t>	</a:t>
            </a:r>
            <a:r>
              <a:rPr lang="en-US" sz="1100" i="1" dirty="0" smtClean="0">
                <a:solidFill>
                  <a:srgbClr val="7030A0"/>
                </a:solidFill>
              </a:rPr>
              <a:t>matures 1/4/2025</a:t>
            </a:r>
          </a:p>
          <a:p>
            <a:r>
              <a:rPr lang="en-US" sz="1100" i="1" dirty="0" smtClean="0">
                <a:solidFill>
                  <a:srgbClr val="7030A0"/>
                </a:solidFill>
              </a:rPr>
              <a:t>5 Y executed on 1/4/2020 </a:t>
            </a:r>
          </a:p>
          <a:p>
            <a:r>
              <a:rPr lang="en-US" sz="1100" i="1" dirty="0">
                <a:solidFill>
                  <a:srgbClr val="7030A0"/>
                </a:solidFill>
              </a:rPr>
              <a:t>	</a:t>
            </a:r>
            <a:r>
              <a:rPr lang="en-US" sz="1100" i="1" dirty="0" smtClean="0">
                <a:solidFill>
                  <a:srgbClr val="7030A0"/>
                </a:solidFill>
              </a:rPr>
              <a:t>matures 1/4/2025</a:t>
            </a:r>
          </a:p>
          <a:p>
            <a:r>
              <a:rPr lang="en-US" sz="1100" i="1" dirty="0" smtClean="0">
                <a:solidFill>
                  <a:schemeClr val="tx2"/>
                </a:solidFill>
              </a:rPr>
              <a:t>10Y </a:t>
            </a:r>
            <a:r>
              <a:rPr lang="en-US" sz="1100" i="1" dirty="0">
                <a:solidFill>
                  <a:schemeClr val="tx2"/>
                </a:solidFill>
              </a:rPr>
              <a:t>executed on </a:t>
            </a:r>
            <a:r>
              <a:rPr lang="en-US" sz="1100" i="1" dirty="0" smtClean="0">
                <a:solidFill>
                  <a:schemeClr val="tx2"/>
                </a:solidFill>
              </a:rPr>
              <a:t>1/4/2020 </a:t>
            </a:r>
            <a:endParaRPr lang="en-US" sz="1100" i="1" dirty="0">
              <a:solidFill>
                <a:schemeClr val="tx2"/>
              </a:solidFill>
            </a:endParaRPr>
          </a:p>
          <a:p>
            <a:r>
              <a:rPr lang="en-US" sz="1100" i="1" dirty="0">
                <a:solidFill>
                  <a:schemeClr val="tx2"/>
                </a:solidFill>
              </a:rPr>
              <a:t>	matures </a:t>
            </a:r>
            <a:r>
              <a:rPr lang="en-US" sz="1100" i="1" dirty="0" smtClean="0">
                <a:solidFill>
                  <a:schemeClr val="tx2"/>
                </a:solidFill>
              </a:rPr>
              <a:t>1/4/2030</a:t>
            </a:r>
            <a:endParaRPr lang="en-US" sz="1100" i="1" dirty="0">
              <a:solidFill>
                <a:schemeClr val="tx2"/>
              </a:solidFill>
            </a:endParaRPr>
          </a:p>
          <a:p>
            <a:r>
              <a:rPr lang="en-US" sz="1100" i="1" dirty="0" smtClean="0"/>
              <a:t>5 Y executed on 1/5/2020 </a:t>
            </a:r>
          </a:p>
          <a:p>
            <a:r>
              <a:rPr lang="en-US" sz="1100" i="1" dirty="0"/>
              <a:t>	</a:t>
            </a:r>
            <a:r>
              <a:rPr lang="en-US" sz="1100" i="1" dirty="0" smtClean="0"/>
              <a:t>matures 1/5/2025</a:t>
            </a:r>
            <a:endParaRPr lang="en-US" sz="1100" i="1" dirty="0"/>
          </a:p>
        </p:txBody>
      </p:sp>
      <p:sp>
        <p:nvSpPr>
          <p:cNvPr id="123" name="Oval 122"/>
          <p:cNvSpPr/>
          <p:nvPr/>
        </p:nvSpPr>
        <p:spPr>
          <a:xfrm>
            <a:off x="6066329" y="3466563"/>
            <a:ext cx="1295400" cy="21657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4" name="Straight Arrow Connector 123"/>
          <p:cNvCxnSpPr>
            <a:stCxn id="123" idx="2"/>
          </p:cNvCxnSpPr>
          <p:nvPr/>
        </p:nvCxnSpPr>
        <p:spPr>
          <a:xfrm flipH="1" flipV="1">
            <a:off x="4755055" y="1945510"/>
            <a:ext cx="1311274" cy="1629340"/>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a:off x="4876800" y="2377499"/>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133" name="TextBox 132"/>
          <p:cNvSpPr txBox="1"/>
          <p:nvPr/>
        </p:nvSpPr>
        <p:spPr>
          <a:xfrm>
            <a:off x="533400" y="685800"/>
            <a:ext cx="3616928" cy="369332"/>
          </a:xfrm>
          <a:prstGeom prst="rect">
            <a:avLst/>
          </a:prstGeom>
          <a:noFill/>
        </p:spPr>
        <p:txBody>
          <a:bodyPr wrap="square" rtlCol="0">
            <a:spAutoFit/>
          </a:bodyPr>
          <a:lstStyle/>
          <a:p>
            <a:r>
              <a:rPr lang="en-US" i="1" dirty="0" smtClean="0"/>
              <a:t>Don’t panic! There’s not a test… yet!</a:t>
            </a:r>
            <a:endParaRPr lang="en-GB" i="1" dirty="0"/>
          </a:p>
        </p:txBody>
      </p:sp>
      <p:pic>
        <p:nvPicPr>
          <p:cNvPr id="137" name="Picture 13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34316" y="4733149"/>
            <a:ext cx="1104568" cy="948924"/>
          </a:xfrm>
          <a:prstGeom prst="rect">
            <a:avLst/>
          </a:prstGeom>
        </p:spPr>
      </p:pic>
      <p:sp>
        <p:nvSpPr>
          <p:cNvPr id="138" name="Right Brace 137"/>
          <p:cNvSpPr/>
          <p:nvPr/>
        </p:nvSpPr>
        <p:spPr>
          <a:xfrm>
            <a:off x="5105400" y="4205882"/>
            <a:ext cx="152400" cy="70651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9" name="TextBox 138"/>
          <p:cNvSpPr txBox="1"/>
          <p:nvPr/>
        </p:nvSpPr>
        <p:spPr>
          <a:xfrm rot="16200000">
            <a:off x="4960836" y="4403092"/>
            <a:ext cx="893193" cy="261610"/>
          </a:xfrm>
          <a:prstGeom prst="rect">
            <a:avLst/>
          </a:prstGeom>
          <a:noFill/>
        </p:spPr>
        <p:txBody>
          <a:bodyPr wrap="none" rtlCol="0">
            <a:spAutoFit/>
          </a:bodyPr>
          <a:lstStyle/>
          <a:p>
            <a:r>
              <a:rPr lang="en-US" sz="1050" dirty="0" smtClean="0">
                <a:solidFill>
                  <a:srgbClr val="7030A0"/>
                </a:solidFill>
              </a:rPr>
              <a:t>Same ‘thing’</a:t>
            </a:r>
            <a:endParaRPr lang="en-US" sz="1050" dirty="0">
              <a:solidFill>
                <a:srgbClr val="7030A0"/>
              </a:solidFill>
            </a:endParaRPr>
          </a:p>
        </p:txBody>
      </p:sp>
    </p:spTree>
    <p:extLst>
      <p:ext uri="{BB962C8B-B14F-4D97-AF65-F5344CB8AC3E}">
        <p14:creationId xmlns:p14="http://schemas.microsoft.com/office/powerpoint/2010/main" val="15165024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84238"/>
          </a:xfrm>
        </p:spPr>
        <p:txBody>
          <a:bodyPr>
            <a:normAutofit fontScale="90000"/>
          </a:bodyPr>
          <a:lstStyle/>
          <a:p>
            <a:r>
              <a:rPr lang="en-US" dirty="0" smtClean="0"/>
              <a:t>Some Derivative-specific challenges</a:t>
            </a:r>
            <a:endParaRPr lang="en-US" dirty="0"/>
          </a:p>
        </p:txBody>
      </p:sp>
      <p:sp>
        <p:nvSpPr>
          <p:cNvPr id="16" name="TextBox 15"/>
          <p:cNvSpPr txBox="1"/>
          <p:nvPr/>
        </p:nvSpPr>
        <p:spPr>
          <a:xfrm>
            <a:off x="408782" y="5753517"/>
            <a:ext cx="5126036" cy="1077218"/>
          </a:xfrm>
          <a:prstGeom prst="rect">
            <a:avLst/>
          </a:prstGeom>
          <a:noFill/>
          <a:ln w="3175">
            <a:solidFill>
              <a:schemeClr val="tx1"/>
            </a:solidFill>
          </a:ln>
        </p:spPr>
        <p:txBody>
          <a:bodyPr wrap="square" rtlCol="0">
            <a:spAutoFit/>
          </a:bodyPr>
          <a:lstStyle/>
          <a:p>
            <a:r>
              <a:rPr lang="en-US" sz="1600" dirty="0" smtClean="0"/>
              <a:t>Frameworks can maintain complex relationships</a:t>
            </a:r>
          </a:p>
          <a:p>
            <a:pPr marL="285750" indent="-285750">
              <a:buFontTx/>
              <a:buChar char="-"/>
            </a:pPr>
            <a:r>
              <a:rPr lang="en-US" sz="1600" dirty="0" smtClean="0"/>
              <a:t>1:1, N:1, 1:N (‘fixed’ relationships)</a:t>
            </a:r>
          </a:p>
          <a:p>
            <a:pPr marL="285750" indent="-285750">
              <a:buFontTx/>
              <a:buChar char="-"/>
            </a:pPr>
            <a:r>
              <a:rPr lang="en-US" sz="1600" dirty="0" smtClean="0"/>
              <a:t>N:N Dynamic; metadata reference can update based on dynamic information without changing primary key</a:t>
            </a:r>
            <a:endParaRPr lang="en-US" sz="1600" dirty="0"/>
          </a:p>
        </p:txBody>
      </p:sp>
      <p:sp>
        <p:nvSpPr>
          <p:cNvPr id="3" name="Rectangle 2"/>
          <p:cNvSpPr/>
          <p:nvPr/>
        </p:nvSpPr>
        <p:spPr>
          <a:xfrm>
            <a:off x="2763998" y="1235334"/>
            <a:ext cx="8382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Curve</a:t>
            </a:r>
            <a:endParaRPr lang="en-US" dirty="0"/>
          </a:p>
        </p:txBody>
      </p:sp>
      <p:sp>
        <p:nvSpPr>
          <p:cNvPr id="17" name="Rectangle 16"/>
          <p:cNvSpPr/>
          <p:nvPr/>
        </p:nvSpPr>
        <p:spPr>
          <a:xfrm>
            <a:off x="4755054" y="1229500"/>
            <a:ext cx="8382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Index</a:t>
            </a:r>
            <a:endParaRPr lang="en-US" dirty="0"/>
          </a:p>
        </p:txBody>
      </p:sp>
      <p:sp>
        <p:nvSpPr>
          <p:cNvPr id="18" name="Rectangle 17"/>
          <p:cNvSpPr/>
          <p:nvPr/>
        </p:nvSpPr>
        <p:spPr>
          <a:xfrm>
            <a:off x="802498" y="2404348"/>
            <a:ext cx="838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t>Point on Curve (tenor)</a:t>
            </a:r>
            <a:endParaRPr lang="en-US" sz="1050" dirty="0"/>
          </a:p>
        </p:txBody>
      </p:sp>
      <p:sp>
        <p:nvSpPr>
          <p:cNvPr id="23" name="Rectangle 22"/>
          <p:cNvSpPr/>
          <p:nvPr/>
        </p:nvSpPr>
        <p:spPr>
          <a:xfrm>
            <a:off x="5750445" y="2667000"/>
            <a:ext cx="1111784"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Fixed-date</a:t>
            </a:r>
          </a:p>
          <a:p>
            <a:pPr algn="ctr"/>
            <a:r>
              <a:rPr lang="en-US" sz="1200" dirty="0" smtClean="0"/>
              <a:t>(point-in-time)</a:t>
            </a:r>
            <a:endParaRPr lang="en-US" sz="1200" dirty="0"/>
          </a:p>
        </p:txBody>
      </p:sp>
      <p:sp>
        <p:nvSpPr>
          <p:cNvPr id="24" name="Rectangle 23"/>
          <p:cNvSpPr/>
          <p:nvPr/>
        </p:nvSpPr>
        <p:spPr>
          <a:xfrm>
            <a:off x="7101945" y="4114800"/>
            <a:ext cx="1111784"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Fixed Rate </a:t>
            </a:r>
          </a:p>
          <a:p>
            <a:pPr algn="ctr"/>
            <a:r>
              <a:rPr lang="en-US" sz="1200" dirty="0" smtClean="0"/>
              <a:t>on specific maturity date</a:t>
            </a:r>
            <a:endParaRPr lang="en-US" sz="1200" dirty="0"/>
          </a:p>
        </p:txBody>
      </p:sp>
      <p:sp>
        <p:nvSpPr>
          <p:cNvPr id="7" name="Rectangle 6"/>
          <p:cNvSpPr/>
          <p:nvPr/>
        </p:nvSpPr>
        <p:spPr>
          <a:xfrm>
            <a:off x="2362200" y="1621274"/>
            <a:ext cx="1641796" cy="369332"/>
          </a:xfrm>
          <a:prstGeom prst="rect">
            <a:avLst/>
          </a:prstGeom>
        </p:spPr>
        <p:txBody>
          <a:bodyPr wrap="none">
            <a:spAutoFit/>
          </a:bodyPr>
          <a:lstStyle/>
          <a:p>
            <a:r>
              <a:rPr lang="en-US" dirty="0">
                <a:solidFill>
                  <a:srgbClr val="00B050"/>
                </a:solidFill>
              </a:rPr>
              <a:t>BBG006Z3S6G0</a:t>
            </a:r>
          </a:p>
        </p:txBody>
      </p:sp>
      <p:sp>
        <p:nvSpPr>
          <p:cNvPr id="8" name="Rectangle 7"/>
          <p:cNvSpPr/>
          <p:nvPr/>
        </p:nvSpPr>
        <p:spPr>
          <a:xfrm>
            <a:off x="4450254" y="1621274"/>
            <a:ext cx="1721946" cy="369332"/>
          </a:xfrm>
          <a:prstGeom prst="rect">
            <a:avLst/>
          </a:prstGeom>
        </p:spPr>
        <p:txBody>
          <a:bodyPr wrap="none">
            <a:spAutoFit/>
          </a:bodyPr>
          <a:lstStyle/>
          <a:p>
            <a:r>
              <a:rPr lang="en-US" dirty="0">
                <a:solidFill>
                  <a:srgbClr val="FF0000"/>
                </a:solidFill>
              </a:rPr>
              <a:t>BBG002SGHZ76 </a:t>
            </a:r>
          </a:p>
        </p:txBody>
      </p:sp>
      <p:sp>
        <p:nvSpPr>
          <p:cNvPr id="10" name="Rectangle 9"/>
          <p:cNvSpPr/>
          <p:nvPr/>
        </p:nvSpPr>
        <p:spPr>
          <a:xfrm>
            <a:off x="549149" y="2831068"/>
            <a:ext cx="2183098" cy="369332"/>
          </a:xfrm>
          <a:prstGeom prst="rect">
            <a:avLst/>
          </a:prstGeom>
        </p:spPr>
        <p:txBody>
          <a:bodyPr wrap="none">
            <a:spAutoFit/>
          </a:bodyPr>
          <a:lstStyle/>
          <a:p>
            <a:r>
              <a:rPr lang="en-US" dirty="0"/>
              <a:t>BBG009HYLG80 – 5yr</a:t>
            </a:r>
          </a:p>
        </p:txBody>
      </p:sp>
      <p:sp>
        <p:nvSpPr>
          <p:cNvPr id="11" name="Rectangle 10"/>
          <p:cNvSpPr/>
          <p:nvPr/>
        </p:nvSpPr>
        <p:spPr>
          <a:xfrm>
            <a:off x="556943" y="3886200"/>
            <a:ext cx="2283830" cy="369332"/>
          </a:xfrm>
          <a:prstGeom prst="rect">
            <a:avLst/>
          </a:prstGeom>
        </p:spPr>
        <p:txBody>
          <a:bodyPr wrap="none">
            <a:spAutoFit/>
          </a:bodyPr>
          <a:lstStyle/>
          <a:p>
            <a:r>
              <a:rPr lang="en-US" dirty="0"/>
              <a:t>BBG009HXZYY9 – 10yr</a:t>
            </a:r>
            <a:endParaRPr lang="en-US" dirty="0"/>
          </a:p>
        </p:txBody>
      </p:sp>
      <p:sp>
        <p:nvSpPr>
          <p:cNvPr id="12" name="Rectangle 11"/>
          <p:cNvSpPr/>
          <p:nvPr/>
        </p:nvSpPr>
        <p:spPr>
          <a:xfrm>
            <a:off x="2971800" y="1912203"/>
            <a:ext cx="1178528" cy="1015663"/>
          </a:xfrm>
          <a:prstGeom prst="rect">
            <a:avLst/>
          </a:prstGeom>
        </p:spPr>
        <p:txBody>
          <a:bodyPr wrap="none">
            <a:spAutoFit/>
          </a:bodyPr>
          <a:lstStyle/>
          <a:p>
            <a:r>
              <a:rPr lang="en-US" sz="1200" dirty="0" smtClean="0">
                <a:solidFill>
                  <a:srgbClr val="FF0000"/>
                </a:solidFill>
              </a:rPr>
              <a:t>BBG002SGHZ76</a:t>
            </a:r>
          </a:p>
          <a:p>
            <a:r>
              <a:rPr lang="en-US" sz="1200" dirty="0" smtClean="0"/>
              <a:t>Act/360</a:t>
            </a:r>
          </a:p>
          <a:p>
            <a:r>
              <a:rPr lang="en-US" sz="1200" dirty="0" smtClean="0"/>
              <a:t>EUR</a:t>
            </a:r>
          </a:p>
          <a:p>
            <a:r>
              <a:rPr lang="en-US" sz="1200" dirty="0" smtClean="0"/>
              <a:t>IRS</a:t>
            </a:r>
          </a:p>
          <a:p>
            <a:r>
              <a:rPr lang="en-US" sz="1200" dirty="0" err="1" smtClean="0"/>
              <a:t>etc</a:t>
            </a:r>
            <a:endParaRPr lang="en-US" sz="1200" dirty="0"/>
          </a:p>
        </p:txBody>
      </p:sp>
      <p:sp>
        <p:nvSpPr>
          <p:cNvPr id="25" name="Rectangle 24"/>
          <p:cNvSpPr/>
          <p:nvPr/>
        </p:nvSpPr>
        <p:spPr>
          <a:xfrm>
            <a:off x="4985313" y="1905000"/>
            <a:ext cx="729687" cy="646331"/>
          </a:xfrm>
          <a:prstGeom prst="rect">
            <a:avLst/>
          </a:prstGeom>
        </p:spPr>
        <p:txBody>
          <a:bodyPr wrap="none">
            <a:spAutoFit/>
          </a:bodyPr>
          <a:lstStyle/>
          <a:p>
            <a:r>
              <a:rPr lang="en-US" sz="1200" dirty="0" smtClean="0"/>
              <a:t>ICE Libor</a:t>
            </a:r>
          </a:p>
          <a:p>
            <a:r>
              <a:rPr lang="en-US" sz="1200" dirty="0" smtClean="0"/>
              <a:t>6 month</a:t>
            </a:r>
          </a:p>
          <a:p>
            <a:r>
              <a:rPr lang="en-US" sz="1200" dirty="0" err="1" smtClean="0"/>
              <a:t>etc</a:t>
            </a:r>
            <a:endParaRPr lang="en-US" sz="1200" dirty="0"/>
          </a:p>
        </p:txBody>
      </p:sp>
      <p:sp>
        <p:nvSpPr>
          <p:cNvPr id="26" name="Rectangle 25"/>
          <p:cNvSpPr/>
          <p:nvPr/>
        </p:nvSpPr>
        <p:spPr>
          <a:xfrm>
            <a:off x="1658684" y="3154739"/>
            <a:ext cx="1178528" cy="830997"/>
          </a:xfrm>
          <a:prstGeom prst="rect">
            <a:avLst/>
          </a:prstGeom>
        </p:spPr>
        <p:txBody>
          <a:bodyPr wrap="none">
            <a:spAutoFit/>
          </a:bodyPr>
          <a:lstStyle/>
          <a:p>
            <a:r>
              <a:rPr lang="en-US" sz="1200" dirty="0">
                <a:solidFill>
                  <a:srgbClr val="00B050"/>
                </a:solidFill>
              </a:rPr>
              <a:t>BBG006Z3S6G0</a:t>
            </a:r>
            <a:endParaRPr lang="en-US" sz="1200" dirty="0" smtClean="0">
              <a:solidFill>
                <a:srgbClr val="00B050"/>
              </a:solidFill>
            </a:endParaRPr>
          </a:p>
          <a:p>
            <a:r>
              <a:rPr lang="en-US" sz="1200" dirty="0" smtClean="0">
                <a:solidFill>
                  <a:srgbClr val="FF0000"/>
                </a:solidFill>
              </a:rPr>
              <a:t>BBG002SGHZ76</a:t>
            </a:r>
          </a:p>
          <a:p>
            <a:r>
              <a:rPr lang="en-US" sz="1200" dirty="0" smtClean="0"/>
              <a:t>5 Year</a:t>
            </a:r>
          </a:p>
          <a:p>
            <a:r>
              <a:rPr lang="en-US" sz="1200" dirty="0" smtClean="0"/>
              <a:t>Semi-annual </a:t>
            </a:r>
            <a:endParaRPr lang="en-US" sz="1200" dirty="0"/>
          </a:p>
        </p:txBody>
      </p:sp>
      <p:sp>
        <p:nvSpPr>
          <p:cNvPr id="27" name="Rectangle 26"/>
          <p:cNvSpPr/>
          <p:nvPr/>
        </p:nvSpPr>
        <p:spPr>
          <a:xfrm>
            <a:off x="1676400" y="4205882"/>
            <a:ext cx="1178528" cy="830997"/>
          </a:xfrm>
          <a:prstGeom prst="rect">
            <a:avLst/>
          </a:prstGeom>
        </p:spPr>
        <p:txBody>
          <a:bodyPr wrap="none">
            <a:spAutoFit/>
          </a:bodyPr>
          <a:lstStyle/>
          <a:p>
            <a:r>
              <a:rPr lang="en-US" sz="1200" dirty="0">
                <a:solidFill>
                  <a:srgbClr val="00B050"/>
                </a:solidFill>
              </a:rPr>
              <a:t>BBG006Z3S6G0</a:t>
            </a:r>
            <a:endParaRPr lang="en-US" sz="1200" dirty="0" smtClean="0">
              <a:solidFill>
                <a:srgbClr val="00B050"/>
              </a:solidFill>
            </a:endParaRPr>
          </a:p>
          <a:p>
            <a:r>
              <a:rPr lang="en-US" sz="1200" dirty="0" smtClean="0">
                <a:solidFill>
                  <a:srgbClr val="FF0000"/>
                </a:solidFill>
              </a:rPr>
              <a:t>BBG002SGHZ76</a:t>
            </a:r>
          </a:p>
          <a:p>
            <a:r>
              <a:rPr lang="en-US" sz="1200" dirty="0" smtClean="0"/>
              <a:t>10 Year</a:t>
            </a:r>
          </a:p>
          <a:p>
            <a:r>
              <a:rPr lang="en-US" sz="1200" dirty="0" smtClean="0"/>
              <a:t>Semi-annual </a:t>
            </a:r>
            <a:endParaRPr lang="en-US" sz="1200" dirty="0"/>
          </a:p>
        </p:txBody>
      </p:sp>
      <p:sp>
        <p:nvSpPr>
          <p:cNvPr id="28" name="Rectangle 27"/>
          <p:cNvSpPr/>
          <p:nvPr/>
        </p:nvSpPr>
        <p:spPr>
          <a:xfrm>
            <a:off x="6133837" y="3264991"/>
            <a:ext cx="1333763" cy="830997"/>
          </a:xfrm>
          <a:prstGeom prst="rect">
            <a:avLst/>
          </a:prstGeom>
        </p:spPr>
        <p:txBody>
          <a:bodyPr wrap="none">
            <a:spAutoFit/>
          </a:bodyPr>
          <a:lstStyle/>
          <a:p>
            <a:r>
              <a:rPr lang="en-US" sz="1200" dirty="0" smtClean="0">
                <a:solidFill>
                  <a:srgbClr val="00B050"/>
                </a:solidFill>
              </a:rPr>
              <a:t>BBG006Z3S6G0</a:t>
            </a:r>
          </a:p>
          <a:p>
            <a:r>
              <a:rPr lang="en-US" sz="1200" dirty="0" smtClean="0">
                <a:solidFill>
                  <a:srgbClr val="FF0000"/>
                </a:solidFill>
              </a:rPr>
              <a:t>BBG002SGHZ76</a:t>
            </a:r>
          </a:p>
          <a:p>
            <a:r>
              <a:rPr lang="en-US" sz="1200" dirty="0" smtClean="0"/>
              <a:t>Matures 1/4/2025</a:t>
            </a:r>
          </a:p>
          <a:p>
            <a:r>
              <a:rPr lang="en-US" sz="1200" dirty="0" smtClean="0"/>
              <a:t>Semi-annual </a:t>
            </a:r>
            <a:endParaRPr lang="en-US" sz="1200" dirty="0"/>
          </a:p>
        </p:txBody>
      </p:sp>
      <p:sp>
        <p:nvSpPr>
          <p:cNvPr id="29" name="Rectangle 28"/>
          <p:cNvSpPr/>
          <p:nvPr/>
        </p:nvSpPr>
        <p:spPr>
          <a:xfrm>
            <a:off x="7581637" y="4895671"/>
            <a:ext cx="1333763" cy="1200329"/>
          </a:xfrm>
          <a:prstGeom prst="rect">
            <a:avLst/>
          </a:prstGeom>
        </p:spPr>
        <p:txBody>
          <a:bodyPr wrap="none">
            <a:spAutoFit/>
          </a:bodyPr>
          <a:lstStyle/>
          <a:p>
            <a:r>
              <a:rPr lang="en-US" sz="1200" dirty="0" smtClean="0">
                <a:solidFill>
                  <a:srgbClr val="7030A0"/>
                </a:solidFill>
              </a:rPr>
              <a:t>XXXXXXXXXXXXX</a:t>
            </a:r>
          </a:p>
          <a:p>
            <a:r>
              <a:rPr lang="en-US" sz="1200" dirty="0" smtClean="0">
                <a:solidFill>
                  <a:srgbClr val="00B050"/>
                </a:solidFill>
              </a:rPr>
              <a:t>BBG006Z3S6G0</a:t>
            </a:r>
          </a:p>
          <a:p>
            <a:r>
              <a:rPr lang="en-US" sz="1200" dirty="0" smtClean="0">
                <a:solidFill>
                  <a:srgbClr val="FF0000"/>
                </a:solidFill>
              </a:rPr>
              <a:t>BBG002SGHZ76</a:t>
            </a:r>
          </a:p>
          <a:p>
            <a:r>
              <a:rPr lang="en-US" sz="1200" dirty="0" smtClean="0"/>
              <a:t>Matures 1/4/2020</a:t>
            </a:r>
          </a:p>
          <a:p>
            <a:r>
              <a:rPr lang="en-US" sz="1200" dirty="0" smtClean="0"/>
              <a:t>Fixed Rate 3.2%</a:t>
            </a:r>
          </a:p>
          <a:p>
            <a:r>
              <a:rPr lang="en-US" sz="1200" dirty="0" smtClean="0"/>
              <a:t>Semi-annual </a:t>
            </a:r>
            <a:endParaRPr lang="en-US" sz="1200" dirty="0"/>
          </a:p>
        </p:txBody>
      </p:sp>
      <p:sp>
        <p:nvSpPr>
          <p:cNvPr id="30" name="Rectangle 29"/>
          <p:cNvSpPr/>
          <p:nvPr/>
        </p:nvSpPr>
        <p:spPr>
          <a:xfrm>
            <a:off x="5650736" y="3080325"/>
            <a:ext cx="1680268" cy="369332"/>
          </a:xfrm>
          <a:prstGeom prst="rect">
            <a:avLst/>
          </a:prstGeom>
        </p:spPr>
        <p:txBody>
          <a:bodyPr wrap="none">
            <a:spAutoFit/>
          </a:bodyPr>
          <a:lstStyle/>
          <a:p>
            <a:r>
              <a:rPr lang="en-US" dirty="0" smtClean="0">
                <a:solidFill>
                  <a:srgbClr val="7030A0"/>
                </a:solidFill>
              </a:rPr>
              <a:t>XXXXXXXXXXXX </a:t>
            </a:r>
            <a:endParaRPr lang="en-US" dirty="0">
              <a:solidFill>
                <a:srgbClr val="7030A0"/>
              </a:solidFill>
            </a:endParaRPr>
          </a:p>
        </p:txBody>
      </p:sp>
      <p:sp>
        <p:nvSpPr>
          <p:cNvPr id="31" name="Oval 30"/>
          <p:cNvSpPr/>
          <p:nvPr/>
        </p:nvSpPr>
        <p:spPr>
          <a:xfrm>
            <a:off x="2954498" y="1912203"/>
            <a:ext cx="1295400" cy="29539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Arrow Connector 32"/>
          <p:cNvCxnSpPr>
            <a:stCxn id="31" idx="6"/>
          </p:cNvCxnSpPr>
          <p:nvPr/>
        </p:nvCxnSpPr>
        <p:spPr>
          <a:xfrm flipV="1">
            <a:off x="4249898" y="1912203"/>
            <a:ext cx="398302" cy="147697"/>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4" name="Oval 33"/>
          <p:cNvSpPr/>
          <p:nvPr/>
        </p:nvSpPr>
        <p:spPr>
          <a:xfrm>
            <a:off x="1617964" y="3131878"/>
            <a:ext cx="1295400" cy="295394"/>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Arrow Connector 34"/>
          <p:cNvCxnSpPr>
            <a:stCxn id="34" idx="0"/>
          </p:cNvCxnSpPr>
          <p:nvPr/>
        </p:nvCxnSpPr>
        <p:spPr>
          <a:xfrm flipV="1">
            <a:off x="2265664" y="1912203"/>
            <a:ext cx="240507" cy="1219675"/>
          </a:xfrm>
          <a:prstGeom prst="straightConnector1">
            <a:avLst/>
          </a:prstGeom>
          <a:ln w="127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8" name="Oval 37"/>
          <p:cNvSpPr/>
          <p:nvPr/>
        </p:nvSpPr>
        <p:spPr>
          <a:xfrm>
            <a:off x="1600248" y="3361848"/>
            <a:ext cx="1295400" cy="29539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9" name="Straight Arrow Connector 38"/>
          <p:cNvCxnSpPr>
            <a:stCxn id="38" idx="6"/>
          </p:cNvCxnSpPr>
          <p:nvPr/>
        </p:nvCxnSpPr>
        <p:spPr>
          <a:xfrm flipV="1">
            <a:off x="2895648" y="1997809"/>
            <a:ext cx="1752552" cy="1511736"/>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5266243" y="4095988"/>
            <a:ext cx="1111784"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Fixed Rate </a:t>
            </a:r>
          </a:p>
          <a:p>
            <a:pPr algn="ctr"/>
            <a:r>
              <a:rPr lang="en-US" sz="1200" dirty="0" smtClean="0"/>
              <a:t>on specific maturity date</a:t>
            </a:r>
            <a:endParaRPr lang="en-US" sz="1200" dirty="0"/>
          </a:p>
        </p:txBody>
      </p:sp>
      <p:sp>
        <p:nvSpPr>
          <p:cNvPr id="42" name="Rectangle 41"/>
          <p:cNvSpPr/>
          <p:nvPr/>
        </p:nvSpPr>
        <p:spPr>
          <a:xfrm>
            <a:off x="5745935" y="4876859"/>
            <a:ext cx="1333763" cy="1200329"/>
          </a:xfrm>
          <a:prstGeom prst="rect">
            <a:avLst/>
          </a:prstGeom>
        </p:spPr>
        <p:txBody>
          <a:bodyPr wrap="none">
            <a:spAutoFit/>
          </a:bodyPr>
          <a:lstStyle/>
          <a:p>
            <a:r>
              <a:rPr lang="en-US" sz="1200" dirty="0" smtClean="0">
                <a:solidFill>
                  <a:srgbClr val="7030A0"/>
                </a:solidFill>
              </a:rPr>
              <a:t>XXXXXXXXXXXXX</a:t>
            </a:r>
          </a:p>
          <a:p>
            <a:r>
              <a:rPr lang="en-US" sz="1200" dirty="0" smtClean="0">
                <a:solidFill>
                  <a:srgbClr val="00B050"/>
                </a:solidFill>
              </a:rPr>
              <a:t>BBG006Z3S6G0</a:t>
            </a:r>
          </a:p>
          <a:p>
            <a:r>
              <a:rPr lang="en-US" sz="1200" dirty="0" smtClean="0">
                <a:solidFill>
                  <a:srgbClr val="FF0000"/>
                </a:solidFill>
              </a:rPr>
              <a:t>BBG002SGHZ76</a:t>
            </a:r>
          </a:p>
          <a:p>
            <a:r>
              <a:rPr lang="en-US" sz="1200" dirty="0" smtClean="0"/>
              <a:t>Matures 1/4/2020</a:t>
            </a:r>
          </a:p>
          <a:p>
            <a:r>
              <a:rPr lang="en-US" sz="1200" dirty="0" smtClean="0"/>
              <a:t>Fixed Rate 3.0%</a:t>
            </a:r>
          </a:p>
          <a:p>
            <a:r>
              <a:rPr lang="en-US" sz="1200" dirty="0" smtClean="0"/>
              <a:t>Semi-annual </a:t>
            </a:r>
            <a:endParaRPr lang="en-US" sz="1200" dirty="0"/>
          </a:p>
        </p:txBody>
      </p:sp>
      <p:cxnSp>
        <p:nvCxnSpPr>
          <p:cNvPr id="43" name="Straight Arrow Connector 42"/>
          <p:cNvCxnSpPr>
            <a:stCxn id="44" idx="0"/>
          </p:cNvCxnSpPr>
          <p:nvPr/>
        </p:nvCxnSpPr>
        <p:spPr>
          <a:xfrm flipV="1">
            <a:off x="6324136" y="3317855"/>
            <a:ext cx="1006868" cy="1550668"/>
          </a:xfrm>
          <a:prstGeom prst="straightConnector1">
            <a:avLst/>
          </a:prstGeom>
          <a:ln w="127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44" name="Oval 43"/>
          <p:cNvSpPr/>
          <p:nvPr/>
        </p:nvSpPr>
        <p:spPr>
          <a:xfrm>
            <a:off x="5676436" y="4868523"/>
            <a:ext cx="1295400" cy="295394"/>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Arrow Connector 47"/>
          <p:cNvCxnSpPr>
            <a:stCxn id="49" idx="0"/>
            <a:endCxn id="30" idx="3"/>
          </p:cNvCxnSpPr>
          <p:nvPr/>
        </p:nvCxnSpPr>
        <p:spPr>
          <a:xfrm flipH="1" flipV="1">
            <a:off x="7331004" y="3264991"/>
            <a:ext cx="784296" cy="1617401"/>
          </a:xfrm>
          <a:prstGeom prst="straightConnector1">
            <a:avLst/>
          </a:prstGeom>
          <a:ln w="127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7467600" y="4882392"/>
            <a:ext cx="1295400" cy="295394"/>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5" name="Straight Connector 54"/>
          <p:cNvCxnSpPr/>
          <p:nvPr/>
        </p:nvCxnSpPr>
        <p:spPr>
          <a:xfrm>
            <a:off x="4876800" y="1912203"/>
            <a:ext cx="0" cy="454462"/>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4876800" y="2207597"/>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4876800" y="2059900"/>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2854928" y="1916906"/>
            <a:ext cx="0" cy="944642"/>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2854928" y="2212300"/>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2854928" y="2064603"/>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2867596" y="2411551"/>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2875216" y="2590800"/>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2854928" y="2819400"/>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5590682" y="4895671"/>
            <a:ext cx="0" cy="106680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5590682" y="5191065"/>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5590682" y="5043368"/>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5603350" y="5390316"/>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5610970" y="5569565"/>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5600236" y="5733871"/>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1524000" y="3170158"/>
            <a:ext cx="0" cy="673894"/>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1524000" y="3465552"/>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1524000" y="3317855"/>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1536668" y="3664803"/>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1524000" y="3844052"/>
            <a:ext cx="17268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1516380" y="4238504"/>
            <a:ext cx="0" cy="673894"/>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1516380" y="4533898"/>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1516380" y="4386201"/>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1529048" y="4733149"/>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1516380" y="4912398"/>
            <a:ext cx="17268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a:off x="5593254" y="5954851"/>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7467600" y="4901475"/>
            <a:ext cx="0" cy="106680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a:off x="7467600" y="5196869"/>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7467600" y="5049172"/>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a:off x="7480268" y="5396120"/>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7487888" y="5575369"/>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7477154" y="5739675"/>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7470172" y="5960655"/>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a:off x="5962982" y="3361848"/>
            <a:ext cx="0" cy="591502"/>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5962982" y="3574850"/>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a:off x="5962982" y="3427153"/>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5975650" y="3774101"/>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a:off x="5962982" y="3953350"/>
            <a:ext cx="17268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109" name="Oval 108"/>
          <p:cNvSpPr/>
          <p:nvPr/>
        </p:nvSpPr>
        <p:spPr>
          <a:xfrm>
            <a:off x="6039182" y="3283350"/>
            <a:ext cx="1295400" cy="227644"/>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0" name="Straight Arrow Connector 109"/>
          <p:cNvCxnSpPr>
            <a:stCxn id="109" idx="2"/>
          </p:cNvCxnSpPr>
          <p:nvPr/>
        </p:nvCxnSpPr>
        <p:spPr>
          <a:xfrm flipH="1" flipV="1">
            <a:off x="2667000" y="1882404"/>
            <a:ext cx="3372182" cy="1514768"/>
          </a:xfrm>
          <a:prstGeom prst="straightConnector1">
            <a:avLst/>
          </a:prstGeom>
          <a:ln w="127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13" name="Left-Right Arrow 112"/>
          <p:cNvSpPr/>
          <p:nvPr/>
        </p:nvSpPr>
        <p:spPr>
          <a:xfrm>
            <a:off x="2831755" y="3124200"/>
            <a:ext cx="2502245" cy="1155386"/>
          </a:xfrm>
          <a:prstGeom prst="leftRight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Dynamic relationship based on today’s date</a:t>
            </a:r>
            <a:endParaRPr lang="en-US" sz="1200" dirty="0">
              <a:solidFill>
                <a:schemeClr val="tx1"/>
              </a:solidFill>
            </a:endParaRPr>
          </a:p>
        </p:txBody>
      </p:sp>
      <p:sp>
        <p:nvSpPr>
          <p:cNvPr id="114" name="Rectangle 113"/>
          <p:cNvSpPr/>
          <p:nvPr/>
        </p:nvSpPr>
        <p:spPr>
          <a:xfrm>
            <a:off x="2666999" y="1143000"/>
            <a:ext cx="3009437" cy="543699"/>
          </a:xfrm>
          <a:prstGeom prst="rect">
            <a:avLst/>
          </a:pr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ight Arrow 114"/>
          <p:cNvSpPr/>
          <p:nvPr/>
        </p:nvSpPr>
        <p:spPr>
          <a:xfrm>
            <a:off x="5822135" y="1295400"/>
            <a:ext cx="1279810" cy="1963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TextBox 115"/>
          <p:cNvSpPr txBox="1"/>
          <p:nvPr/>
        </p:nvSpPr>
        <p:spPr>
          <a:xfrm>
            <a:off x="7118306" y="1208901"/>
            <a:ext cx="1996059" cy="646331"/>
          </a:xfrm>
          <a:prstGeom prst="rect">
            <a:avLst/>
          </a:prstGeom>
          <a:noFill/>
        </p:spPr>
        <p:txBody>
          <a:bodyPr wrap="none" rtlCol="0">
            <a:spAutoFit/>
          </a:bodyPr>
          <a:lstStyle/>
          <a:p>
            <a:r>
              <a:rPr lang="en-US" sz="1200" i="1" dirty="0" smtClean="0"/>
              <a:t>Potentially the ‘</a:t>
            </a:r>
            <a:r>
              <a:rPr lang="en-US" sz="1200" b="1" i="1" dirty="0" smtClean="0"/>
              <a:t>UPI</a:t>
            </a:r>
            <a:r>
              <a:rPr lang="en-US" sz="1200" i="1" dirty="0" smtClean="0"/>
              <a:t>’</a:t>
            </a:r>
          </a:p>
          <a:p>
            <a:r>
              <a:rPr lang="en-US" sz="1200" i="1" dirty="0" smtClean="0"/>
              <a:t>For CPMI-IOSCO</a:t>
            </a:r>
          </a:p>
          <a:p>
            <a:r>
              <a:rPr lang="en-US" sz="1200" i="1" dirty="0" smtClean="0"/>
              <a:t>(i.e. product type + </a:t>
            </a:r>
            <a:r>
              <a:rPr lang="en-US" sz="1200" i="1" dirty="0" err="1" smtClean="0"/>
              <a:t>underlier</a:t>
            </a:r>
            <a:r>
              <a:rPr lang="en-US" sz="1200" i="1" dirty="0" smtClean="0"/>
              <a:t>)</a:t>
            </a:r>
            <a:endParaRPr lang="en-US" sz="1200" i="1" dirty="0"/>
          </a:p>
        </p:txBody>
      </p:sp>
      <p:sp>
        <p:nvSpPr>
          <p:cNvPr id="118" name="TextBox 117"/>
          <p:cNvSpPr txBox="1"/>
          <p:nvPr/>
        </p:nvSpPr>
        <p:spPr>
          <a:xfrm>
            <a:off x="6180198" y="1367135"/>
            <a:ext cx="906402" cy="461665"/>
          </a:xfrm>
          <a:prstGeom prst="rect">
            <a:avLst/>
          </a:prstGeom>
          <a:noFill/>
        </p:spPr>
        <p:txBody>
          <a:bodyPr wrap="none" rtlCol="0">
            <a:spAutoFit/>
          </a:bodyPr>
          <a:lstStyle/>
          <a:p>
            <a:r>
              <a:rPr lang="en-US" sz="1200" b="1" i="1" dirty="0" smtClean="0">
                <a:solidFill>
                  <a:srgbClr val="00B0F0"/>
                </a:solidFill>
              </a:rPr>
              <a:t>Regulatory</a:t>
            </a:r>
          </a:p>
          <a:p>
            <a:r>
              <a:rPr lang="en-US" sz="1200" b="1" i="1" dirty="0" smtClean="0">
                <a:solidFill>
                  <a:srgbClr val="00B0F0"/>
                </a:solidFill>
              </a:rPr>
              <a:t>application</a:t>
            </a:r>
            <a:endParaRPr lang="en-US" sz="1200" b="1" i="1" dirty="0">
              <a:solidFill>
                <a:srgbClr val="00B0F0"/>
              </a:solidFill>
            </a:endParaRPr>
          </a:p>
        </p:txBody>
      </p:sp>
      <p:sp>
        <p:nvSpPr>
          <p:cNvPr id="119" name="TextBox 118"/>
          <p:cNvSpPr txBox="1"/>
          <p:nvPr/>
        </p:nvSpPr>
        <p:spPr>
          <a:xfrm>
            <a:off x="3026843" y="4192250"/>
            <a:ext cx="2154757" cy="1446550"/>
          </a:xfrm>
          <a:prstGeom prst="rect">
            <a:avLst/>
          </a:prstGeom>
          <a:noFill/>
        </p:spPr>
        <p:txBody>
          <a:bodyPr wrap="none" rtlCol="0">
            <a:spAutoFit/>
          </a:bodyPr>
          <a:lstStyle/>
          <a:p>
            <a:r>
              <a:rPr lang="en-US" sz="1100" i="1" dirty="0" smtClean="0"/>
              <a:t>10Y executed on 1/4/2015 </a:t>
            </a:r>
          </a:p>
          <a:p>
            <a:r>
              <a:rPr lang="en-US" sz="1100" i="1" dirty="0"/>
              <a:t>	</a:t>
            </a:r>
            <a:r>
              <a:rPr lang="en-US" sz="1100" i="1" dirty="0" smtClean="0"/>
              <a:t>matures 1/4/2025</a:t>
            </a:r>
          </a:p>
          <a:p>
            <a:r>
              <a:rPr lang="en-US" sz="1100" i="1" dirty="0" smtClean="0"/>
              <a:t>5 Y executed on 1/4/2020 </a:t>
            </a:r>
          </a:p>
          <a:p>
            <a:r>
              <a:rPr lang="en-US" sz="1100" i="1" dirty="0"/>
              <a:t>	</a:t>
            </a:r>
            <a:r>
              <a:rPr lang="en-US" sz="1100" i="1" dirty="0" smtClean="0"/>
              <a:t>matures 1/4/2025</a:t>
            </a:r>
          </a:p>
          <a:p>
            <a:r>
              <a:rPr lang="en-US" sz="1100" i="1" dirty="0" smtClean="0"/>
              <a:t>10Y </a:t>
            </a:r>
            <a:r>
              <a:rPr lang="en-US" sz="1100" i="1" dirty="0"/>
              <a:t>executed on </a:t>
            </a:r>
            <a:r>
              <a:rPr lang="en-US" sz="1100" i="1" dirty="0" smtClean="0"/>
              <a:t>1/4/2020 </a:t>
            </a:r>
            <a:endParaRPr lang="en-US" sz="1100" i="1" dirty="0"/>
          </a:p>
          <a:p>
            <a:r>
              <a:rPr lang="en-US" sz="1100" i="1" dirty="0"/>
              <a:t>	matures </a:t>
            </a:r>
            <a:r>
              <a:rPr lang="en-US" sz="1100" i="1" dirty="0" smtClean="0"/>
              <a:t>1/4/2030</a:t>
            </a:r>
            <a:endParaRPr lang="en-US" sz="1100" i="1" dirty="0"/>
          </a:p>
          <a:p>
            <a:r>
              <a:rPr lang="en-US" sz="1100" i="1" dirty="0" smtClean="0"/>
              <a:t>5 Y executed on 1/5/2020 </a:t>
            </a:r>
          </a:p>
          <a:p>
            <a:r>
              <a:rPr lang="en-US" sz="1100" i="1" dirty="0"/>
              <a:t>	</a:t>
            </a:r>
            <a:r>
              <a:rPr lang="en-US" sz="1100" i="1" dirty="0" smtClean="0"/>
              <a:t>matures 1/5/2025</a:t>
            </a:r>
            <a:endParaRPr lang="en-US" sz="1100" i="1" dirty="0"/>
          </a:p>
        </p:txBody>
      </p:sp>
      <p:sp>
        <p:nvSpPr>
          <p:cNvPr id="123" name="Oval 122"/>
          <p:cNvSpPr/>
          <p:nvPr/>
        </p:nvSpPr>
        <p:spPr>
          <a:xfrm>
            <a:off x="6066329" y="3466563"/>
            <a:ext cx="1295400" cy="21657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4" name="Straight Arrow Connector 123"/>
          <p:cNvCxnSpPr>
            <a:stCxn id="123" idx="2"/>
          </p:cNvCxnSpPr>
          <p:nvPr/>
        </p:nvCxnSpPr>
        <p:spPr>
          <a:xfrm flipH="1" flipV="1">
            <a:off x="4755055" y="1945510"/>
            <a:ext cx="1311274" cy="1629340"/>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a:off x="4876800" y="2377499"/>
            <a:ext cx="152400"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131" name="Rectangle 130"/>
          <p:cNvSpPr/>
          <p:nvPr/>
        </p:nvSpPr>
        <p:spPr>
          <a:xfrm>
            <a:off x="5266243" y="4495800"/>
            <a:ext cx="1685077" cy="369332"/>
          </a:xfrm>
          <a:prstGeom prst="rect">
            <a:avLst/>
          </a:prstGeom>
        </p:spPr>
        <p:txBody>
          <a:bodyPr wrap="none">
            <a:spAutoFit/>
          </a:bodyPr>
          <a:lstStyle/>
          <a:p>
            <a:r>
              <a:rPr lang="en-US" dirty="0" smtClean="0">
                <a:solidFill>
                  <a:schemeClr val="accent5">
                    <a:lumMod val="50000"/>
                  </a:schemeClr>
                </a:solidFill>
              </a:rPr>
              <a:t>RRRRRRRRRRRR</a:t>
            </a:r>
            <a:endParaRPr lang="en-US" dirty="0">
              <a:solidFill>
                <a:schemeClr val="accent5">
                  <a:lumMod val="50000"/>
                </a:schemeClr>
              </a:solidFill>
            </a:endParaRPr>
          </a:p>
        </p:txBody>
      </p:sp>
      <p:sp>
        <p:nvSpPr>
          <p:cNvPr id="132" name="Rectangle 131"/>
          <p:cNvSpPr/>
          <p:nvPr/>
        </p:nvSpPr>
        <p:spPr>
          <a:xfrm>
            <a:off x="7101945" y="4495800"/>
            <a:ext cx="1935145" cy="369332"/>
          </a:xfrm>
          <a:prstGeom prst="rect">
            <a:avLst/>
          </a:prstGeom>
        </p:spPr>
        <p:txBody>
          <a:bodyPr wrap="none">
            <a:spAutoFit/>
          </a:bodyPr>
          <a:lstStyle/>
          <a:p>
            <a:r>
              <a:rPr lang="en-US" dirty="0" smtClean="0">
                <a:solidFill>
                  <a:schemeClr val="accent5">
                    <a:lumMod val="50000"/>
                  </a:schemeClr>
                </a:solidFill>
              </a:rPr>
              <a:t>GGGGGGGGGGGG</a:t>
            </a:r>
            <a:endParaRPr lang="en-US" dirty="0">
              <a:solidFill>
                <a:schemeClr val="accent5">
                  <a:lumMod val="50000"/>
                </a:schemeClr>
              </a:solidFill>
            </a:endParaRPr>
          </a:p>
        </p:txBody>
      </p:sp>
      <p:sp>
        <p:nvSpPr>
          <p:cNvPr id="133" name="TextBox 132"/>
          <p:cNvSpPr txBox="1"/>
          <p:nvPr/>
        </p:nvSpPr>
        <p:spPr>
          <a:xfrm>
            <a:off x="533400" y="685800"/>
            <a:ext cx="3616928" cy="369332"/>
          </a:xfrm>
          <a:prstGeom prst="rect">
            <a:avLst/>
          </a:prstGeom>
          <a:noFill/>
        </p:spPr>
        <p:txBody>
          <a:bodyPr wrap="square" rtlCol="0">
            <a:spAutoFit/>
          </a:bodyPr>
          <a:lstStyle/>
          <a:p>
            <a:r>
              <a:rPr lang="en-US" i="1" dirty="0" smtClean="0"/>
              <a:t>Don’t panic! There’s not a test… yet!</a:t>
            </a:r>
            <a:endParaRPr lang="en-GB" i="1" dirty="0"/>
          </a:p>
        </p:txBody>
      </p:sp>
    </p:spTree>
    <p:extLst>
      <p:ext uri="{BB962C8B-B14F-4D97-AF65-F5344CB8AC3E}">
        <p14:creationId xmlns:p14="http://schemas.microsoft.com/office/powerpoint/2010/main" val="666002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95400"/>
            <a:ext cx="8686800" cy="5334000"/>
          </a:xfrm>
        </p:spPr>
        <p:txBody>
          <a:bodyPr>
            <a:noAutofit/>
          </a:bodyPr>
          <a:lstStyle/>
          <a:p>
            <a:r>
              <a:rPr lang="en-US" sz="1200" dirty="0" smtClean="0"/>
              <a:t>Data </a:t>
            </a:r>
            <a:r>
              <a:rPr lang="en-US" sz="1200" dirty="0" smtClean="0">
                <a:solidFill>
                  <a:srgbClr val="00B050"/>
                </a:solidFill>
              </a:rPr>
              <a:t>Management </a:t>
            </a:r>
            <a:r>
              <a:rPr lang="en-US" sz="1200" dirty="0" smtClean="0"/>
              <a:t>and Quality</a:t>
            </a:r>
          </a:p>
          <a:p>
            <a:pPr lvl="1"/>
            <a:r>
              <a:rPr lang="en-US" sz="1100" dirty="0" smtClean="0"/>
              <a:t>Ability to properly associate different legacy identification systems based on different sets of metadata without individually mapping every dataset</a:t>
            </a:r>
          </a:p>
          <a:p>
            <a:pPr lvl="1"/>
            <a:r>
              <a:rPr lang="en-US" sz="1100" dirty="0" smtClean="0"/>
              <a:t>Provides methodology for aggregation of data across jurisdictions, silos, functional areas</a:t>
            </a:r>
          </a:p>
          <a:p>
            <a:pPr lvl="1"/>
            <a:r>
              <a:rPr lang="en-US" sz="1100" dirty="0" smtClean="0"/>
              <a:t>Provides methodology for ‘apples to apples’ comparison of financial instruments based on context</a:t>
            </a:r>
          </a:p>
          <a:p>
            <a:r>
              <a:rPr lang="en-US" sz="1200" dirty="0" smtClean="0"/>
              <a:t>System </a:t>
            </a:r>
            <a:r>
              <a:rPr lang="en-US" sz="1200" dirty="0" smtClean="0">
                <a:solidFill>
                  <a:srgbClr val="00B050"/>
                </a:solidFill>
              </a:rPr>
              <a:t>interoperability</a:t>
            </a:r>
          </a:p>
          <a:p>
            <a:pPr lvl="1"/>
            <a:r>
              <a:rPr lang="en-US" sz="1100" dirty="0" smtClean="0"/>
              <a:t>Enables integration of legacy systems to new development through use of metadata extensions without requiring data model changes in legacy systems or enforcing legacy models on new development</a:t>
            </a:r>
          </a:p>
          <a:p>
            <a:pPr lvl="1"/>
            <a:r>
              <a:rPr lang="en-US" sz="1100" dirty="0" smtClean="0"/>
              <a:t>Metadata management of multiple security masters within a single firm (see TABB Group Report; “Building a Framework for Innovation </a:t>
            </a:r>
            <a:r>
              <a:rPr lang="en-US" sz="1100" dirty="0"/>
              <a:t>and Interoperability” – May 8, 2017; http://tabbforum.com/opinions/standards-would-ease-market-data-pain-spur-innovation)</a:t>
            </a:r>
          </a:p>
          <a:p>
            <a:r>
              <a:rPr lang="en-US" sz="1200" dirty="0" smtClean="0">
                <a:solidFill>
                  <a:srgbClr val="00B050"/>
                </a:solidFill>
              </a:rPr>
              <a:t>Standards </a:t>
            </a:r>
            <a:r>
              <a:rPr lang="en-US" sz="1200" dirty="0" smtClean="0"/>
              <a:t>interoperability</a:t>
            </a:r>
          </a:p>
          <a:p>
            <a:pPr lvl="1"/>
            <a:r>
              <a:rPr lang="en-US" sz="1100" dirty="0" smtClean="0"/>
              <a:t>Can incorporate any data points within metadata, regardless of origin</a:t>
            </a:r>
          </a:p>
          <a:p>
            <a:pPr lvl="1"/>
            <a:r>
              <a:rPr lang="en-US" sz="1100" dirty="0" smtClean="0"/>
              <a:t>Can be utilized in ISO15022/ISO20022, FIX, FIBO, </a:t>
            </a:r>
            <a:r>
              <a:rPr lang="en-US" sz="1100" dirty="0" err="1" smtClean="0"/>
              <a:t>etc</a:t>
            </a:r>
            <a:endParaRPr lang="en-US" sz="1100" dirty="0" smtClean="0"/>
          </a:p>
          <a:p>
            <a:pPr lvl="1"/>
            <a:r>
              <a:rPr lang="en-US" sz="1100" dirty="0" smtClean="0"/>
              <a:t>standard and jurisdictionally independent</a:t>
            </a:r>
          </a:p>
          <a:p>
            <a:r>
              <a:rPr lang="en-US" sz="1200" dirty="0" smtClean="0"/>
              <a:t>Quickly </a:t>
            </a:r>
            <a:r>
              <a:rPr lang="en-US" sz="1200" dirty="0" smtClean="0">
                <a:solidFill>
                  <a:srgbClr val="00B050"/>
                </a:solidFill>
              </a:rPr>
              <a:t>adapt </a:t>
            </a:r>
            <a:r>
              <a:rPr lang="en-US" sz="1200" dirty="0" smtClean="0"/>
              <a:t>to market changes via metadata extensions without need to update the standard</a:t>
            </a:r>
          </a:p>
          <a:p>
            <a:r>
              <a:rPr lang="en-US" sz="1200" dirty="0" smtClean="0"/>
              <a:t>Based in </a:t>
            </a:r>
            <a:r>
              <a:rPr lang="en-US" sz="1200" dirty="0" smtClean="0">
                <a:solidFill>
                  <a:srgbClr val="00B050"/>
                </a:solidFill>
              </a:rPr>
              <a:t>Open Data</a:t>
            </a:r>
          </a:p>
          <a:p>
            <a:pPr lvl="1"/>
            <a:r>
              <a:rPr lang="en-US" sz="1100" dirty="0" smtClean="0"/>
              <a:t>Freely available, no direct cost recovery on identifier and primary related metadata or services to access that data </a:t>
            </a:r>
          </a:p>
          <a:p>
            <a:pPr lvl="1"/>
            <a:r>
              <a:rPr lang="en-US" sz="1100" dirty="0" smtClean="0"/>
              <a:t>Expectation that data is output of normal course of business for a provider, but allows for value-add services as long as core data is available separately and remains open</a:t>
            </a:r>
          </a:p>
          <a:p>
            <a:pPr lvl="1"/>
            <a:r>
              <a:rPr lang="en-US" sz="1100" dirty="0" smtClean="0"/>
              <a:t>Provide Regulators a non-fee liable methodology for collecting financial instrument related data</a:t>
            </a:r>
          </a:p>
          <a:p>
            <a:r>
              <a:rPr lang="en-US" sz="1200" dirty="0" smtClean="0"/>
              <a:t>Open </a:t>
            </a:r>
            <a:r>
              <a:rPr lang="en-US" sz="1200" dirty="0" smtClean="0">
                <a:solidFill>
                  <a:srgbClr val="00B050"/>
                </a:solidFill>
              </a:rPr>
              <a:t>governance </a:t>
            </a:r>
            <a:r>
              <a:rPr lang="en-US" sz="1200" dirty="0" smtClean="0"/>
              <a:t>framework</a:t>
            </a:r>
          </a:p>
          <a:p>
            <a:pPr lvl="1"/>
            <a:r>
              <a:rPr lang="en-US" sz="1100" dirty="0" smtClean="0"/>
              <a:t>Any firm can seek to become a Certified Provider (akin to an LOU in the GLEIF model</a:t>
            </a:r>
            <a:r>
              <a:rPr lang="en-US" sz="1100" dirty="0" smtClean="0"/>
              <a:t>), OMG open membership</a:t>
            </a:r>
            <a:endParaRPr lang="en-US" sz="1100" dirty="0" smtClean="0"/>
          </a:p>
          <a:p>
            <a:pPr lvl="1"/>
            <a:r>
              <a:rPr lang="en-US" sz="1100" dirty="0" smtClean="0"/>
              <a:t>Especially relevant for ‘specialists’ in specific, more esoteric asset types (such as commodities)</a:t>
            </a:r>
          </a:p>
          <a:p>
            <a:r>
              <a:rPr lang="en-US" sz="1200" dirty="0"/>
              <a:t>Adoption and maturity</a:t>
            </a:r>
          </a:p>
          <a:p>
            <a:pPr lvl="1"/>
            <a:r>
              <a:rPr lang="en-US" sz="1100" dirty="0"/>
              <a:t>Included by 137 data vendors worldwide, but with varying levels of support/promotion</a:t>
            </a:r>
          </a:p>
          <a:p>
            <a:pPr lvl="1"/>
            <a:r>
              <a:rPr lang="en-US" sz="1100" dirty="0"/>
              <a:t>Over 400 non-Bloomberg financial firms have adopted and use to varying levels, in addition to direct Bloomberg clients</a:t>
            </a:r>
          </a:p>
          <a:p>
            <a:endParaRPr lang="en-US" sz="1200" dirty="0"/>
          </a:p>
        </p:txBody>
      </p:sp>
      <p:sp>
        <p:nvSpPr>
          <p:cNvPr id="4" name="Title 1"/>
          <p:cNvSpPr>
            <a:spLocks noGrp="1"/>
          </p:cNvSpPr>
          <p:nvPr>
            <p:ph type="title"/>
          </p:nvPr>
        </p:nvSpPr>
        <p:spPr>
          <a:xfrm>
            <a:off x="457200" y="274638"/>
            <a:ext cx="8229600" cy="1143000"/>
          </a:xfrm>
        </p:spPr>
        <p:txBody>
          <a:bodyPr>
            <a:noAutofit/>
          </a:bodyPr>
          <a:lstStyle/>
          <a:p>
            <a:r>
              <a:rPr lang="en-US" dirty="0" smtClean="0"/>
              <a:t>Regulatory and Industry Benefits</a:t>
            </a:r>
            <a:endParaRPr lang="en-US" dirty="0"/>
          </a:p>
        </p:txBody>
      </p:sp>
    </p:spTree>
    <p:extLst>
      <p:ext uri="{BB962C8B-B14F-4D97-AF65-F5344CB8AC3E}">
        <p14:creationId xmlns:p14="http://schemas.microsoft.com/office/powerpoint/2010/main" val="6672319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503238"/>
          </a:xfrm>
        </p:spPr>
        <p:txBody>
          <a:bodyPr>
            <a:normAutofit fontScale="90000"/>
          </a:bodyPr>
          <a:lstStyle/>
          <a:p>
            <a:r>
              <a:rPr lang="en-US" dirty="0" smtClean="0"/>
              <a:t>Challenges</a:t>
            </a:r>
            <a:endParaRPr lang="en-US" dirty="0"/>
          </a:p>
        </p:txBody>
      </p:sp>
      <p:sp>
        <p:nvSpPr>
          <p:cNvPr id="3" name="Content Placeholder 2"/>
          <p:cNvSpPr>
            <a:spLocks noGrp="1"/>
          </p:cNvSpPr>
          <p:nvPr>
            <p:ph idx="1"/>
          </p:nvPr>
        </p:nvSpPr>
        <p:spPr>
          <a:xfrm>
            <a:off x="381000" y="990600"/>
            <a:ext cx="8610600" cy="5410200"/>
          </a:xfrm>
        </p:spPr>
        <p:txBody>
          <a:bodyPr>
            <a:noAutofit/>
          </a:bodyPr>
          <a:lstStyle/>
          <a:p>
            <a:r>
              <a:rPr lang="en-US" sz="1600" b="1" dirty="0">
                <a:solidFill>
                  <a:srgbClr val="FF0000"/>
                </a:solidFill>
              </a:rPr>
              <a:t>Data, as a discipline, is still ‘young’</a:t>
            </a:r>
          </a:p>
          <a:p>
            <a:pPr lvl="1"/>
            <a:r>
              <a:rPr lang="en-US" sz="1400" dirty="0"/>
              <a:t>Lack of expertise throughout the industry, especially in decision-making roles</a:t>
            </a:r>
          </a:p>
          <a:p>
            <a:pPr lvl="1"/>
            <a:r>
              <a:rPr lang="en-US" sz="1400" dirty="0"/>
              <a:t>Embedded legacy solutions, methods and decision making</a:t>
            </a:r>
          </a:p>
          <a:p>
            <a:r>
              <a:rPr lang="en-US" sz="1600" b="1" dirty="0" smtClean="0">
                <a:solidFill>
                  <a:srgbClr val="FF0000"/>
                </a:solidFill>
              </a:rPr>
              <a:t>Misperceptions</a:t>
            </a:r>
          </a:p>
          <a:p>
            <a:pPr lvl="1"/>
            <a:r>
              <a:rPr lang="en-US" sz="1400" dirty="0" smtClean="0"/>
              <a:t>FIGI viewed as an ‘identifier’ versus framework (</a:t>
            </a:r>
            <a:r>
              <a:rPr lang="en-US" sz="1400" i="1" dirty="0" smtClean="0"/>
              <a:t>related to above issue about data expertise</a:t>
            </a:r>
            <a:r>
              <a:rPr lang="en-US" sz="1400" dirty="0" smtClean="0"/>
              <a:t>)</a:t>
            </a:r>
          </a:p>
          <a:p>
            <a:pPr lvl="1"/>
            <a:r>
              <a:rPr lang="en-US" sz="1400" dirty="0" smtClean="0"/>
              <a:t>Some data vendors view FIGI as a ‘competitive’ product and actively market against its use</a:t>
            </a:r>
          </a:p>
          <a:p>
            <a:pPr lvl="2"/>
            <a:r>
              <a:rPr lang="en-US" sz="1200" dirty="0" smtClean="0"/>
              <a:t>Some view as ‘Bloomberg’ solution, versus ‘OMG standard’</a:t>
            </a:r>
          </a:p>
          <a:p>
            <a:pPr lvl="2"/>
            <a:r>
              <a:rPr lang="en-US" sz="1200" dirty="0" smtClean="0"/>
              <a:t>Encountered resistance within ISO process, chiefly from representatives from institutions that issue identifiers</a:t>
            </a:r>
          </a:p>
          <a:p>
            <a:pPr lvl="2"/>
            <a:r>
              <a:rPr lang="en-US" sz="1200" dirty="0" smtClean="0"/>
              <a:t>Also some USA/European politics at play</a:t>
            </a:r>
          </a:p>
          <a:p>
            <a:r>
              <a:rPr lang="en-US" sz="1600" b="1" dirty="0" smtClean="0">
                <a:solidFill>
                  <a:srgbClr val="FF0000"/>
                </a:solidFill>
              </a:rPr>
              <a:t>Regulatory </a:t>
            </a:r>
            <a:r>
              <a:rPr lang="en-US" sz="1600" b="1" dirty="0" smtClean="0">
                <a:solidFill>
                  <a:srgbClr val="FF0000"/>
                </a:solidFill>
              </a:rPr>
              <a:t>inclusion</a:t>
            </a:r>
          </a:p>
          <a:p>
            <a:pPr lvl="1"/>
            <a:r>
              <a:rPr lang="en-US" sz="1400" dirty="0" smtClean="0"/>
              <a:t>Benefit to be included in regulation, but wish to avoid “mandates” for use</a:t>
            </a:r>
          </a:p>
          <a:p>
            <a:pPr lvl="1"/>
            <a:r>
              <a:rPr lang="en-US" sz="1400" dirty="0" smtClean="0"/>
              <a:t>USA-based Regulators have been clear about desire to avoid mandates; how to encourage adoption</a:t>
            </a:r>
            <a:r>
              <a:rPr lang="en-US" sz="1400" dirty="0" smtClean="0"/>
              <a:t>?</a:t>
            </a:r>
            <a:r>
              <a:rPr lang="en-US" sz="1400" dirty="0"/>
              <a:t> </a:t>
            </a:r>
            <a:endParaRPr lang="en-US" sz="1400" dirty="0" smtClean="0"/>
          </a:p>
          <a:p>
            <a:pPr lvl="1"/>
            <a:r>
              <a:rPr lang="en-US" sz="1400" dirty="0" smtClean="0"/>
              <a:t>Differing </a:t>
            </a:r>
            <a:r>
              <a:rPr lang="en-US" sz="1400" dirty="0"/>
              <a:t>views on ‘standards organization’</a:t>
            </a:r>
          </a:p>
          <a:p>
            <a:pPr lvl="2"/>
            <a:r>
              <a:rPr lang="en-US" sz="1000" dirty="0"/>
              <a:t>Object Management Group is well known, but mainly in specific circles (akin to IEEE or W3C) vs an organization like ISO</a:t>
            </a:r>
          </a:p>
          <a:p>
            <a:pPr lvl="2"/>
            <a:r>
              <a:rPr lang="en-US" sz="1000" dirty="0"/>
              <a:t>Financial Services Regulators are not as well versed in standards organizations other than ISO</a:t>
            </a:r>
          </a:p>
          <a:p>
            <a:pPr lvl="1"/>
            <a:endParaRPr lang="en-US" sz="1400" dirty="0" smtClean="0"/>
          </a:p>
          <a:p>
            <a:r>
              <a:rPr lang="en-US" sz="1600" b="1" dirty="0" smtClean="0">
                <a:solidFill>
                  <a:srgbClr val="FF0000"/>
                </a:solidFill>
              </a:rPr>
              <a:t>Certified Providers </a:t>
            </a:r>
            <a:r>
              <a:rPr lang="en-US" sz="1600" dirty="0" smtClean="0"/>
              <a:t>and gaps in coverage (non-covered assets and more granular ‘children’)</a:t>
            </a:r>
          </a:p>
          <a:p>
            <a:pPr lvl="1"/>
            <a:r>
              <a:rPr lang="en-US" sz="1400" dirty="0" smtClean="0"/>
              <a:t>Primary data sources (exchanges, </a:t>
            </a:r>
            <a:r>
              <a:rPr lang="en-US" sz="1400" dirty="0" err="1" smtClean="0"/>
              <a:t>etc</a:t>
            </a:r>
            <a:r>
              <a:rPr lang="en-US" sz="1400" dirty="0" smtClean="0"/>
              <a:t>) so far have preferred to send data and receive back FIGI vs becoming Certified Provider themselves</a:t>
            </a:r>
          </a:p>
          <a:p>
            <a:pPr lvl="1"/>
            <a:r>
              <a:rPr lang="en-US" sz="1400" dirty="0" smtClean="0"/>
              <a:t>There are gaps in coverage and jurisdictional nuance without more CP’s with ‘specialist’ knowledge</a:t>
            </a:r>
            <a:endParaRPr lang="en-US" sz="1600" dirty="0"/>
          </a:p>
        </p:txBody>
      </p:sp>
    </p:spTree>
    <p:extLst>
      <p:ext uri="{BB962C8B-B14F-4D97-AF65-F5344CB8AC3E}">
        <p14:creationId xmlns:p14="http://schemas.microsoft.com/office/powerpoint/2010/main" val="1099372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a:t>
            </a:r>
            <a:endParaRPr lang="en-US" dirty="0"/>
          </a:p>
        </p:txBody>
      </p:sp>
      <p:sp>
        <p:nvSpPr>
          <p:cNvPr id="3" name="Content Placeholder 2"/>
          <p:cNvSpPr>
            <a:spLocks noGrp="1"/>
          </p:cNvSpPr>
          <p:nvPr>
            <p:ph idx="1"/>
          </p:nvPr>
        </p:nvSpPr>
        <p:spPr>
          <a:xfrm>
            <a:off x="457200" y="1600200"/>
            <a:ext cx="8229600" cy="5029200"/>
          </a:xfrm>
        </p:spPr>
        <p:txBody>
          <a:bodyPr>
            <a:normAutofit fontScale="92500"/>
          </a:bodyPr>
          <a:lstStyle/>
          <a:p>
            <a:r>
              <a:rPr lang="en-US" dirty="0" smtClean="0"/>
              <a:t>Global, cross-jurisdictional, cross-functional view</a:t>
            </a:r>
          </a:p>
          <a:p>
            <a:r>
              <a:rPr lang="en-US" dirty="0" smtClean="0"/>
              <a:t>Multiple identifiers exist for a single financial instrument and differ based on;</a:t>
            </a:r>
          </a:p>
          <a:p>
            <a:pPr lvl="1"/>
            <a:r>
              <a:rPr lang="en-US" dirty="0" smtClean="0"/>
              <a:t>Asset type</a:t>
            </a:r>
          </a:p>
          <a:p>
            <a:pPr lvl="1"/>
            <a:r>
              <a:rPr lang="en-US" dirty="0" smtClean="0"/>
              <a:t>Legacy embeddedness</a:t>
            </a:r>
          </a:p>
          <a:p>
            <a:pPr lvl="1"/>
            <a:r>
              <a:rPr lang="en-US" dirty="0" smtClean="0"/>
              <a:t>Exchange/Venue</a:t>
            </a:r>
          </a:p>
          <a:p>
            <a:pPr lvl="1"/>
            <a:r>
              <a:rPr lang="en-US" dirty="0" smtClean="0"/>
              <a:t>Vendor</a:t>
            </a:r>
          </a:p>
          <a:p>
            <a:pPr lvl="1"/>
            <a:r>
              <a:rPr lang="en-US" dirty="0" smtClean="0"/>
              <a:t>Market / jurisdiction</a:t>
            </a:r>
            <a:endParaRPr lang="en-US" dirty="0"/>
          </a:p>
          <a:p>
            <a:pPr lvl="1"/>
            <a:r>
              <a:rPr lang="en-US" dirty="0" smtClean="0"/>
              <a:t>Functional </a:t>
            </a:r>
            <a:r>
              <a:rPr lang="en-US" dirty="0"/>
              <a:t>use (front/mid/back office</a:t>
            </a:r>
            <a:r>
              <a:rPr lang="en-US" dirty="0" smtClean="0"/>
              <a:t>)</a:t>
            </a:r>
            <a:endParaRPr lang="en-US" dirty="0"/>
          </a:p>
          <a:p>
            <a:pPr lvl="1"/>
            <a:r>
              <a:rPr lang="en-US" dirty="0" smtClean="0"/>
              <a:t>….and so on, most on organic generation/growth</a:t>
            </a:r>
            <a:endParaRPr lang="en-US" dirty="0"/>
          </a:p>
        </p:txBody>
      </p:sp>
    </p:spTree>
    <p:extLst>
      <p:ext uri="{BB962C8B-B14F-4D97-AF65-F5344CB8AC3E}">
        <p14:creationId xmlns:p14="http://schemas.microsoft.com/office/powerpoint/2010/main" val="7432393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ANSI / SPRING collaboration</a:t>
            </a:r>
            <a:endParaRPr lang="en-US" dirty="0"/>
          </a:p>
        </p:txBody>
      </p:sp>
      <p:sp>
        <p:nvSpPr>
          <p:cNvPr id="3" name="Content Placeholder 2"/>
          <p:cNvSpPr>
            <a:spLocks noGrp="1"/>
          </p:cNvSpPr>
          <p:nvPr>
            <p:ph idx="1"/>
          </p:nvPr>
        </p:nvSpPr>
        <p:spPr>
          <a:xfrm>
            <a:off x="381000" y="1295400"/>
            <a:ext cx="8610600" cy="5334000"/>
          </a:xfrm>
        </p:spPr>
        <p:txBody>
          <a:bodyPr>
            <a:normAutofit fontScale="92500" lnSpcReduction="10000"/>
          </a:bodyPr>
          <a:lstStyle/>
          <a:p>
            <a:r>
              <a:rPr lang="en-US" dirty="0" smtClean="0"/>
              <a:t>Support and input from both standards organizations</a:t>
            </a:r>
          </a:p>
          <a:p>
            <a:r>
              <a:rPr lang="en-US" dirty="0" smtClean="0"/>
              <a:t>Agreement on use, approach, and enhancements can feed into Object Management Group and encourage wider use</a:t>
            </a:r>
          </a:p>
          <a:p>
            <a:r>
              <a:rPr lang="en-US" dirty="0" smtClean="0"/>
              <a:t>Use within country infrastructures alongside legacy methodologies can help ease extra-jurisdictional data management and reconciliation (low-hanging fruit, </a:t>
            </a:r>
            <a:r>
              <a:rPr lang="en-US" dirty="0" err="1" smtClean="0"/>
              <a:t>PoC</a:t>
            </a:r>
            <a:r>
              <a:rPr lang="en-US" dirty="0" smtClean="0"/>
              <a:t>)</a:t>
            </a:r>
          </a:p>
          <a:p>
            <a:r>
              <a:rPr lang="en-US" dirty="0" smtClean="0"/>
              <a:t>Re-introduce to </a:t>
            </a:r>
            <a:r>
              <a:rPr lang="en-US" dirty="0" smtClean="0"/>
              <a:t>ISO, </a:t>
            </a:r>
            <a:r>
              <a:rPr lang="en-US" dirty="0" smtClean="0"/>
              <a:t>if value found in national </a:t>
            </a:r>
            <a:r>
              <a:rPr lang="en-US" dirty="0" err="1" smtClean="0"/>
              <a:t>PoC</a:t>
            </a:r>
            <a:r>
              <a:rPr lang="en-US" dirty="0" smtClean="0"/>
              <a:t> </a:t>
            </a:r>
            <a:r>
              <a:rPr lang="en-US" dirty="0"/>
              <a:t>analysis  (currently proposing a Study Group </a:t>
            </a:r>
            <a:r>
              <a:rPr lang="en-US" dirty="0" smtClean="0"/>
              <a:t>in TC68/SC8 to </a:t>
            </a:r>
            <a:r>
              <a:rPr lang="en-US" dirty="0"/>
              <a:t>address ‘overlapping’ questions)</a:t>
            </a:r>
            <a:endParaRPr lang="en-US" dirty="0" smtClean="0"/>
          </a:p>
          <a:p>
            <a:pPr lvl="1"/>
            <a:endParaRPr lang="en-US" dirty="0" smtClean="0"/>
          </a:p>
          <a:p>
            <a:endParaRPr lang="en-US" dirty="0"/>
          </a:p>
        </p:txBody>
      </p:sp>
    </p:spTree>
    <p:extLst>
      <p:ext uri="{BB962C8B-B14F-4D97-AF65-F5344CB8AC3E}">
        <p14:creationId xmlns:p14="http://schemas.microsoft.com/office/powerpoint/2010/main" val="2116871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3" name="Group 172"/>
          <p:cNvGrpSpPr/>
          <p:nvPr/>
        </p:nvGrpSpPr>
        <p:grpSpPr>
          <a:xfrm>
            <a:off x="-76200" y="3581400"/>
            <a:ext cx="1306830" cy="576158"/>
            <a:chOff x="44026" y="3489560"/>
            <a:chExt cx="1306830" cy="576158"/>
          </a:xfrm>
        </p:grpSpPr>
        <p:sp>
          <p:nvSpPr>
            <p:cNvPr id="174" name="Can 173"/>
            <p:cNvSpPr/>
            <p:nvPr/>
          </p:nvSpPr>
          <p:spPr>
            <a:xfrm>
              <a:off x="155575" y="3489560"/>
              <a:ext cx="1083733" cy="576158"/>
            </a:xfrm>
            <a:prstGeom prst="can">
              <a:avLst/>
            </a:prstGeom>
            <a:solidFill>
              <a:srgbClr val="D3F9D4"/>
            </a:solidFill>
            <a:ln>
              <a:solidFill>
                <a:srgbClr val="07C1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5" name="TextBox 174"/>
            <p:cNvSpPr txBox="1"/>
            <p:nvPr/>
          </p:nvSpPr>
          <p:spPr>
            <a:xfrm>
              <a:off x="44026" y="3612041"/>
              <a:ext cx="1306830" cy="253916"/>
            </a:xfrm>
            <a:prstGeom prst="rect">
              <a:avLst/>
            </a:prstGeom>
            <a:noFill/>
          </p:spPr>
          <p:txBody>
            <a:bodyPr wrap="square" rtlCol="0">
              <a:spAutoFit/>
            </a:bodyPr>
            <a:lstStyle/>
            <a:p>
              <a:pPr algn="ctr"/>
              <a:endParaRPr lang="en-GB" sz="1050" dirty="0"/>
            </a:p>
          </p:txBody>
        </p:sp>
      </p:grpSp>
      <p:grpSp>
        <p:nvGrpSpPr>
          <p:cNvPr id="170" name="Group 169"/>
          <p:cNvGrpSpPr/>
          <p:nvPr/>
        </p:nvGrpSpPr>
        <p:grpSpPr>
          <a:xfrm>
            <a:off x="-11430" y="3538642"/>
            <a:ext cx="1306830" cy="576158"/>
            <a:chOff x="44026" y="3489560"/>
            <a:chExt cx="1306830" cy="576158"/>
          </a:xfrm>
        </p:grpSpPr>
        <p:sp>
          <p:nvSpPr>
            <p:cNvPr id="171" name="Can 170"/>
            <p:cNvSpPr/>
            <p:nvPr/>
          </p:nvSpPr>
          <p:spPr>
            <a:xfrm>
              <a:off x="155575" y="3489560"/>
              <a:ext cx="1083733" cy="576158"/>
            </a:xfrm>
            <a:prstGeom prst="can">
              <a:avLst/>
            </a:prstGeom>
            <a:solidFill>
              <a:srgbClr val="D3F9D4"/>
            </a:solidFill>
            <a:ln>
              <a:solidFill>
                <a:srgbClr val="07C1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2" name="TextBox 171"/>
            <p:cNvSpPr txBox="1"/>
            <p:nvPr/>
          </p:nvSpPr>
          <p:spPr>
            <a:xfrm>
              <a:off x="44026" y="3612041"/>
              <a:ext cx="1306830" cy="253916"/>
            </a:xfrm>
            <a:prstGeom prst="rect">
              <a:avLst/>
            </a:prstGeom>
            <a:noFill/>
          </p:spPr>
          <p:txBody>
            <a:bodyPr wrap="square" rtlCol="0">
              <a:spAutoFit/>
            </a:bodyPr>
            <a:lstStyle/>
            <a:p>
              <a:pPr algn="ctr"/>
              <a:endParaRPr lang="en-GB" sz="1050" dirty="0"/>
            </a:p>
          </p:txBody>
        </p:sp>
      </p:grpSp>
      <p:grpSp>
        <p:nvGrpSpPr>
          <p:cNvPr id="167" name="Group 166"/>
          <p:cNvGrpSpPr/>
          <p:nvPr/>
        </p:nvGrpSpPr>
        <p:grpSpPr>
          <a:xfrm>
            <a:off x="7744309" y="3730181"/>
            <a:ext cx="1306830" cy="576158"/>
            <a:chOff x="7492812" y="3468401"/>
            <a:chExt cx="1306830" cy="576158"/>
          </a:xfrm>
        </p:grpSpPr>
        <p:sp>
          <p:nvSpPr>
            <p:cNvPr id="168" name="Can 167"/>
            <p:cNvSpPr/>
            <p:nvPr/>
          </p:nvSpPr>
          <p:spPr>
            <a:xfrm>
              <a:off x="7604361" y="3468401"/>
              <a:ext cx="1083733" cy="576158"/>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9" name="TextBox 168"/>
            <p:cNvSpPr txBox="1"/>
            <p:nvPr/>
          </p:nvSpPr>
          <p:spPr>
            <a:xfrm>
              <a:off x="7492812" y="3617903"/>
              <a:ext cx="1306830" cy="253916"/>
            </a:xfrm>
            <a:prstGeom prst="rect">
              <a:avLst/>
            </a:prstGeom>
            <a:noFill/>
          </p:spPr>
          <p:txBody>
            <a:bodyPr wrap="square" rtlCol="0">
              <a:spAutoFit/>
            </a:bodyPr>
            <a:lstStyle/>
            <a:p>
              <a:pPr algn="ctr"/>
              <a:endParaRPr lang="en-GB" sz="1050" dirty="0"/>
            </a:p>
          </p:txBody>
        </p:sp>
      </p:grpSp>
      <p:grpSp>
        <p:nvGrpSpPr>
          <p:cNvPr id="164" name="Group 163"/>
          <p:cNvGrpSpPr/>
          <p:nvPr/>
        </p:nvGrpSpPr>
        <p:grpSpPr>
          <a:xfrm>
            <a:off x="7684770" y="3657600"/>
            <a:ext cx="1306830" cy="576158"/>
            <a:chOff x="7492812" y="3468401"/>
            <a:chExt cx="1306830" cy="576158"/>
          </a:xfrm>
        </p:grpSpPr>
        <p:sp>
          <p:nvSpPr>
            <p:cNvPr id="165" name="Can 164"/>
            <p:cNvSpPr/>
            <p:nvPr/>
          </p:nvSpPr>
          <p:spPr>
            <a:xfrm>
              <a:off x="7604361" y="3468401"/>
              <a:ext cx="1083733" cy="576158"/>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6" name="TextBox 165"/>
            <p:cNvSpPr txBox="1"/>
            <p:nvPr/>
          </p:nvSpPr>
          <p:spPr>
            <a:xfrm>
              <a:off x="7492812" y="3617903"/>
              <a:ext cx="1306830" cy="253916"/>
            </a:xfrm>
            <a:prstGeom prst="rect">
              <a:avLst/>
            </a:prstGeom>
            <a:noFill/>
          </p:spPr>
          <p:txBody>
            <a:bodyPr wrap="square" rtlCol="0">
              <a:spAutoFit/>
            </a:bodyPr>
            <a:lstStyle/>
            <a:p>
              <a:pPr algn="ctr"/>
              <a:endParaRPr lang="en-GB" sz="1050" dirty="0"/>
            </a:p>
          </p:txBody>
        </p:sp>
      </p:grpSp>
      <p:grpSp>
        <p:nvGrpSpPr>
          <p:cNvPr id="161" name="Group 160"/>
          <p:cNvGrpSpPr/>
          <p:nvPr/>
        </p:nvGrpSpPr>
        <p:grpSpPr>
          <a:xfrm>
            <a:off x="7608570" y="3614842"/>
            <a:ext cx="1306830" cy="576158"/>
            <a:chOff x="7492812" y="3468401"/>
            <a:chExt cx="1306830" cy="576158"/>
          </a:xfrm>
        </p:grpSpPr>
        <p:sp>
          <p:nvSpPr>
            <p:cNvPr id="162" name="Can 161"/>
            <p:cNvSpPr/>
            <p:nvPr/>
          </p:nvSpPr>
          <p:spPr>
            <a:xfrm>
              <a:off x="7604361" y="3468401"/>
              <a:ext cx="1083733" cy="576158"/>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3" name="TextBox 162"/>
            <p:cNvSpPr txBox="1"/>
            <p:nvPr/>
          </p:nvSpPr>
          <p:spPr>
            <a:xfrm>
              <a:off x="7492812" y="3617903"/>
              <a:ext cx="1306830" cy="253916"/>
            </a:xfrm>
            <a:prstGeom prst="rect">
              <a:avLst/>
            </a:prstGeom>
            <a:noFill/>
          </p:spPr>
          <p:txBody>
            <a:bodyPr wrap="square" rtlCol="0">
              <a:spAutoFit/>
            </a:bodyPr>
            <a:lstStyle/>
            <a:p>
              <a:pPr algn="ctr"/>
              <a:endParaRPr lang="en-GB" sz="1050" dirty="0"/>
            </a:p>
          </p:txBody>
        </p:sp>
      </p:grpSp>
      <p:grpSp>
        <p:nvGrpSpPr>
          <p:cNvPr id="158" name="Group 157"/>
          <p:cNvGrpSpPr/>
          <p:nvPr/>
        </p:nvGrpSpPr>
        <p:grpSpPr>
          <a:xfrm>
            <a:off x="7543800" y="3538642"/>
            <a:ext cx="1306830" cy="576158"/>
            <a:chOff x="7492812" y="3468401"/>
            <a:chExt cx="1306830" cy="576158"/>
          </a:xfrm>
        </p:grpSpPr>
        <p:sp>
          <p:nvSpPr>
            <p:cNvPr id="159" name="Can 158"/>
            <p:cNvSpPr/>
            <p:nvPr/>
          </p:nvSpPr>
          <p:spPr>
            <a:xfrm>
              <a:off x="7604361" y="3468401"/>
              <a:ext cx="1083733" cy="576158"/>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0" name="TextBox 159"/>
            <p:cNvSpPr txBox="1"/>
            <p:nvPr/>
          </p:nvSpPr>
          <p:spPr>
            <a:xfrm>
              <a:off x="7492812" y="3617903"/>
              <a:ext cx="1306830" cy="253916"/>
            </a:xfrm>
            <a:prstGeom prst="rect">
              <a:avLst/>
            </a:prstGeom>
            <a:noFill/>
          </p:spPr>
          <p:txBody>
            <a:bodyPr wrap="square" rtlCol="0">
              <a:spAutoFit/>
            </a:bodyPr>
            <a:lstStyle/>
            <a:p>
              <a:pPr algn="ctr"/>
              <a:endParaRPr lang="en-GB" sz="1050" dirty="0"/>
            </a:p>
          </p:txBody>
        </p:sp>
      </p:grpSp>
      <p:grpSp>
        <p:nvGrpSpPr>
          <p:cNvPr id="48" name="Group 47"/>
          <p:cNvGrpSpPr/>
          <p:nvPr/>
        </p:nvGrpSpPr>
        <p:grpSpPr>
          <a:xfrm>
            <a:off x="1058176" y="3069169"/>
            <a:ext cx="1302548" cy="1165438"/>
            <a:chOff x="1058176" y="3069169"/>
            <a:chExt cx="1302548" cy="1165438"/>
          </a:xfrm>
          <a:solidFill>
            <a:srgbClr val="7030A0"/>
          </a:solidFill>
        </p:grpSpPr>
        <p:pic>
          <p:nvPicPr>
            <p:cNvPr id="23" name="Picture 4" descr="Image result for BA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8176" y="3069169"/>
              <a:ext cx="1302548" cy="1165438"/>
            </a:xfrm>
            <a:prstGeom prst="rect">
              <a:avLst/>
            </a:prstGeom>
            <a:grpFill/>
            <a:extLst>
              <a:ext uri="{909E8E84-426E-40DD-AFC4-6F175D3DCCD1}">
                <a14:hiddenFill xmlns:a14="http://schemas.microsoft.com/office/drawing/2010/main">
                  <a:solidFill>
                    <a:srgbClr val="FFFFFF"/>
                  </a:solidFill>
                </a14:hiddenFill>
              </a:ext>
            </a:extLst>
          </p:spPr>
        </p:pic>
        <p:sp>
          <p:nvSpPr>
            <p:cNvPr id="47" name="TextBox 46"/>
            <p:cNvSpPr txBox="1"/>
            <p:nvPr/>
          </p:nvSpPr>
          <p:spPr>
            <a:xfrm>
              <a:off x="1564050" y="3810644"/>
              <a:ext cx="290800" cy="276999"/>
            </a:xfrm>
            <a:prstGeom prst="rect">
              <a:avLst/>
            </a:prstGeom>
            <a:grpFill/>
          </p:spPr>
          <p:txBody>
            <a:bodyPr wrap="square" rtlCol="0">
              <a:spAutoFit/>
            </a:bodyPr>
            <a:lstStyle/>
            <a:p>
              <a:r>
                <a:rPr lang="en-US" sz="1200" b="1" dirty="0"/>
                <a:t>A</a:t>
              </a:r>
              <a:endParaRPr lang="en-GB" sz="1200" b="1" dirty="0"/>
            </a:p>
          </p:txBody>
        </p:sp>
      </p:grpSp>
      <p:grpSp>
        <p:nvGrpSpPr>
          <p:cNvPr id="49" name="Group 48"/>
          <p:cNvGrpSpPr/>
          <p:nvPr/>
        </p:nvGrpSpPr>
        <p:grpSpPr>
          <a:xfrm>
            <a:off x="6392308" y="3033027"/>
            <a:ext cx="1302548" cy="1165438"/>
            <a:chOff x="6392308" y="3033027"/>
            <a:chExt cx="1302548" cy="1165438"/>
          </a:xfrm>
          <a:solidFill>
            <a:schemeClr val="accent6">
              <a:lumMod val="75000"/>
            </a:schemeClr>
          </a:solidFill>
        </p:grpSpPr>
        <p:pic>
          <p:nvPicPr>
            <p:cNvPr id="32" name="Picture 4" descr="Image result for BA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92308" y="3033027"/>
              <a:ext cx="1302548" cy="1165438"/>
            </a:xfrm>
            <a:prstGeom prst="rect">
              <a:avLst/>
            </a:prstGeom>
            <a:grpFill/>
            <a:extLst>
              <a:ext uri="{909E8E84-426E-40DD-AFC4-6F175D3DCCD1}">
                <a14:hiddenFill xmlns:a14="http://schemas.microsoft.com/office/drawing/2010/main">
                  <a:solidFill>
                    <a:srgbClr val="FFFFFF"/>
                  </a:solidFill>
                </a14:hiddenFill>
              </a:ext>
            </a:extLst>
          </p:spPr>
        </p:pic>
        <p:sp>
          <p:nvSpPr>
            <p:cNvPr id="73" name="TextBox 72"/>
            <p:cNvSpPr txBox="1"/>
            <p:nvPr/>
          </p:nvSpPr>
          <p:spPr>
            <a:xfrm>
              <a:off x="6900889" y="3777639"/>
              <a:ext cx="290800" cy="276999"/>
            </a:xfrm>
            <a:prstGeom prst="rect">
              <a:avLst/>
            </a:prstGeom>
            <a:grpFill/>
          </p:spPr>
          <p:txBody>
            <a:bodyPr wrap="square" rtlCol="0">
              <a:spAutoFit/>
            </a:bodyPr>
            <a:lstStyle/>
            <a:p>
              <a:r>
                <a:rPr lang="en-US" sz="1200" b="1" dirty="0" smtClean="0"/>
                <a:t>B</a:t>
              </a:r>
              <a:endParaRPr lang="en-GB" sz="1200" b="1" dirty="0"/>
            </a:p>
          </p:txBody>
        </p:sp>
      </p:grpSp>
      <p:sp>
        <p:nvSpPr>
          <p:cNvPr id="2" name="Title 1"/>
          <p:cNvSpPr>
            <a:spLocks noGrp="1"/>
          </p:cNvSpPr>
          <p:nvPr>
            <p:ph type="title"/>
          </p:nvPr>
        </p:nvSpPr>
        <p:spPr>
          <a:xfrm>
            <a:off x="457200" y="304800"/>
            <a:ext cx="8229600" cy="898471"/>
          </a:xfrm>
        </p:spPr>
        <p:txBody>
          <a:bodyPr>
            <a:noAutofit/>
          </a:bodyPr>
          <a:lstStyle/>
          <a:p>
            <a:r>
              <a:rPr lang="en-US" dirty="0" smtClean="0"/>
              <a:t>data interchange complexity</a:t>
            </a:r>
            <a:endParaRPr lang="en-US" dirty="0"/>
          </a:p>
        </p:txBody>
      </p:sp>
      <p:sp>
        <p:nvSpPr>
          <p:cNvPr id="3" name="Slide Number Placeholder 2"/>
          <p:cNvSpPr>
            <a:spLocks noGrp="1"/>
          </p:cNvSpPr>
          <p:nvPr>
            <p:ph type="sldNum" sz="quarter" idx="10"/>
          </p:nvPr>
        </p:nvSpPr>
        <p:spPr/>
        <p:txBody>
          <a:bodyPr/>
          <a:lstStyle/>
          <a:p>
            <a:fld id="{B383C57C-80DA-45D5-BFE5-7583B8192761}" type="slidenum">
              <a:rPr lang="en-US" smtClean="0"/>
              <a:pPr/>
              <a:t>3</a:t>
            </a:fld>
            <a:endParaRPr lang="en-US" dirty="0"/>
          </a:p>
        </p:txBody>
      </p:sp>
      <p:sp>
        <p:nvSpPr>
          <p:cNvPr id="10" name="AutoShape 2" descr="Image result for BAN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AutoShape 6" descr="Image result for stock exchange clipar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 name="AutoShape 17" descr="Image result for ledger clipart"/>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pSp>
        <p:nvGrpSpPr>
          <p:cNvPr id="112" name="Group 111"/>
          <p:cNvGrpSpPr/>
          <p:nvPr/>
        </p:nvGrpSpPr>
        <p:grpSpPr>
          <a:xfrm>
            <a:off x="3346450" y="1666931"/>
            <a:ext cx="1734603" cy="1160724"/>
            <a:chOff x="3346450" y="1666931"/>
            <a:chExt cx="1734603" cy="1160724"/>
          </a:xfrm>
        </p:grpSpPr>
        <p:pic>
          <p:nvPicPr>
            <p:cNvPr id="1037" name="Picture 13" descr="Image result for stock exchang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46450" y="1666931"/>
              <a:ext cx="1155061" cy="866295"/>
            </a:xfrm>
            <a:prstGeom prst="rect">
              <a:avLst/>
            </a:prstGeom>
            <a:noFill/>
            <a:extLst>
              <a:ext uri="{909E8E84-426E-40DD-AFC4-6F175D3DCCD1}">
                <a14:hiddenFill xmlns:a14="http://schemas.microsoft.com/office/drawing/2010/main">
                  <a:solidFill>
                    <a:srgbClr val="FFFFFF"/>
                  </a:solidFill>
                </a14:hiddenFill>
              </a:ext>
            </a:extLst>
          </p:spPr>
        </p:pic>
        <p:grpSp>
          <p:nvGrpSpPr>
            <p:cNvPr id="81" name="Group 80"/>
            <p:cNvGrpSpPr/>
            <p:nvPr/>
          </p:nvGrpSpPr>
          <p:grpSpPr>
            <a:xfrm>
              <a:off x="4017640" y="2245148"/>
              <a:ext cx="1063413" cy="582507"/>
              <a:chOff x="4017640" y="2245148"/>
              <a:chExt cx="1063413" cy="582507"/>
            </a:xfrm>
          </p:grpSpPr>
          <p:sp>
            <p:nvSpPr>
              <p:cNvPr id="5" name="Can 4"/>
              <p:cNvSpPr/>
              <p:nvPr/>
            </p:nvSpPr>
            <p:spPr>
              <a:xfrm>
                <a:off x="4017640" y="2245148"/>
                <a:ext cx="1063413" cy="582507"/>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4146759" y="2380683"/>
                <a:ext cx="812800" cy="430887"/>
              </a:xfrm>
              <a:prstGeom prst="rect">
                <a:avLst/>
              </a:prstGeom>
              <a:noFill/>
            </p:spPr>
            <p:txBody>
              <a:bodyPr wrap="square" rtlCol="0">
                <a:spAutoFit/>
              </a:bodyPr>
              <a:lstStyle/>
              <a:p>
                <a:pPr algn="ctr"/>
                <a:r>
                  <a:rPr lang="en-US" sz="1100" dirty="0" smtClean="0"/>
                  <a:t>Exchange database</a:t>
                </a:r>
                <a:endParaRPr lang="en-GB" sz="1100" dirty="0"/>
              </a:p>
            </p:txBody>
          </p:sp>
        </p:grpSp>
      </p:grpSp>
      <p:grpSp>
        <p:nvGrpSpPr>
          <p:cNvPr id="113" name="Group 112"/>
          <p:cNvGrpSpPr/>
          <p:nvPr/>
        </p:nvGrpSpPr>
        <p:grpSpPr>
          <a:xfrm>
            <a:off x="3792735" y="5124968"/>
            <a:ext cx="1513221" cy="938854"/>
            <a:chOff x="3792735" y="5124968"/>
            <a:chExt cx="1513221" cy="938854"/>
          </a:xfrm>
        </p:grpSpPr>
        <p:pic>
          <p:nvPicPr>
            <p:cNvPr id="1044" name="Picture 20" descr="Image result for ledger clipart"/>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92735" y="5459420"/>
              <a:ext cx="1513221" cy="604402"/>
            </a:xfrm>
            <a:prstGeom prst="rect">
              <a:avLst/>
            </a:prstGeom>
            <a:noFill/>
            <a:extLst>
              <a:ext uri="{909E8E84-426E-40DD-AFC4-6F175D3DCCD1}">
                <a14:hiddenFill xmlns:a14="http://schemas.microsoft.com/office/drawing/2010/main">
                  <a:solidFill>
                    <a:srgbClr val="FFFFFF"/>
                  </a:solidFill>
                </a14:hiddenFill>
              </a:ext>
            </a:extLst>
          </p:spPr>
        </p:pic>
        <p:grpSp>
          <p:nvGrpSpPr>
            <p:cNvPr id="82" name="Group 81"/>
            <p:cNvGrpSpPr/>
            <p:nvPr/>
          </p:nvGrpSpPr>
          <p:grpSpPr>
            <a:xfrm>
              <a:off x="3969804" y="5124968"/>
              <a:ext cx="1063413" cy="582507"/>
              <a:chOff x="3969804" y="5124968"/>
              <a:chExt cx="1063413" cy="582507"/>
            </a:xfrm>
          </p:grpSpPr>
          <p:sp>
            <p:nvSpPr>
              <p:cNvPr id="6" name="Can 5"/>
              <p:cNvSpPr/>
              <p:nvPr/>
            </p:nvSpPr>
            <p:spPr>
              <a:xfrm>
                <a:off x="3969804" y="5124968"/>
                <a:ext cx="1063413" cy="582507"/>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Box 21"/>
              <p:cNvSpPr txBox="1"/>
              <p:nvPr/>
            </p:nvSpPr>
            <p:spPr>
              <a:xfrm>
                <a:off x="4095110" y="5243977"/>
                <a:ext cx="812800" cy="430887"/>
              </a:xfrm>
              <a:prstGeom prst="rect">
                <a:avLst/>
              </a:prstGeom>
              <a:noFill/>
            </p:spPr>
            <p:txBody>
              <a:bodyPr wrap="square" rtlCol="0">
                <a:spAutoFit/>
              </a:bodyPr>
              <a:lstStyle/>
              <a:p>
                <a:pPr algn="ctr"/>
                <a:r>
                  <a:rPr lang="en-US" sz="1100" dirty="0" smtClean="0"/>
                  <a:t>CSD Ledger</a:t>
                </a:r>
                <a:endParaRPr lang="en-GB" sz="1100" dirty="0"/>
              </a:p>
            </p:txBody>
          </p:sp>
        </p:grpSp>
      </p:grpSp>
      <p:grpSp>
        <p:nvGrpSpPr>
          <p:cNvPr id="77" name="Group 76"/>
          <p:cNvGrpSpPr/>
          <p:nvPr/>
        </p:nvGrpSpPr>
        <p:grpSpPr>
          <a:xfrm>
            <a:off x="44026" y="3489560"/>
            <a:ext cx="1306830" cy="576158"/>
            <a:chOff x="44026" y="3489560"/>
            <a:chExt cx="1306830" cy="576158"/>
          </a:xfrm>
        </p:grpSpPr>
        <p:sp>
          <p:nvSpPr>
            <p:cNvPr id="24" name="Can 23"/>
            <p:cNvSpPr/>
            <p:nvPr/>
          </p:nvSpPr>
          <p:spPr>
            <a:xfrm>
              <a:off x="155575" y="3489560"/>
              <a:ext cx="1083733" cy="576158"/>
            </a:xfrm>
            <a:prstGeom prst="can">
              <a:avLst/>
            </a:prstGeom>
            <a:solidFill>
              <a:srgbClr val="D3F9D4"/>
            </a:solidFill>
            <a:ln>
              <a:solidFill>
                <a:srgbClr val="07C1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TextBox 24"/>
            <p:cNvSpPr txBox="1"/>
            <p:nvPr/>
          </p:nvSpPr>
          <p:spPr>
            <a:xfrm>
              <a:off x="44026" y="3612041"/>
              <a:ext cx="1306830" cy="415498"/>
            </a:xfrm>
            <a:prstGeom prst="rect">
              <a:avLst/>
            </a:prstGeom>
            <a:noFill/>
          </p:spPr>
          <p:txBody>
            <a:bodyPr wrap="square" rtlCol="0">
              <a:spAutoFit/>
            </a:bodyPr>
            <a:lstStyle/>
            <a:p>
              <a:pPr algn="ctr"/>
              <a:r>
                <a:rPr lang="en-US" sz="1050" dirty="0" smtClean="0"/>
                <a:t>Bank </a:t>
              </a:r>
              <a:r>
                <a:rPr lang="en-US" sz="1050" b="1" dirty="0" smtClean="0"/>
                <a:t>A</a:t>
              </a:r>
              <a:r>
                <a:rPr lang="en-US" sz="1050" dirty="0" smtClean="0"/>
                <a:t> </a:t>
              </a:r>
            </a:p>
            <a:p>
              <a:pPr algn="ctr"/>
              <a:r>
                <a:rPr lang="en-US" sz="1050" dirty="0" smtClean="0"/>
                <a:t>Security Master</a:t>
              </a:r>
              <a:endParaRPr lang="en-GB" sz="1050" dirty="0"/>
            </a:p>
          </p:txBody>
        </p:sp>
      </p:grpSp>
      <p:grpSp>
        <p:nvGrpSpPr>
          <p:cNvPr id="115" name="Group 114"/>
          <p:cNvGrpSpPr/>
          <p:nvPr/>
        </p:nvGrpSpPr>
        <p:grpSpPr>
          <a:xfrm>
            <a:off x="7492812" y="3468401"/>
            <a:ext cx="1306830" cy="576158"/>
            <a:chOff x="7492812" y="3468401"/>
            <a:chExt cx="1306830" cy="576158"/>
          </a:xfrm>
        </p:grpSpPr>
        <p:sp>
          <p:nvSpPr>
            <p:cNvPr id="33" name="Can 32"/>
            <p:cNvSpPr/>
            <p:nvPr/>
          </p:nvSpPr>
          <p:spPr>
            <a:xfrm>
              <a:off x="7604361" y="3468401"/>
              <a:ext cx="1083733" cy="576158"/>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TextBox 33"/>
            <p:cNvSpPr txBox="1"/>
            <p:nvPr/>
          </p:nvSpPr>
          <p:spPr>
            <a:xfrm>
              <a:off x="7492812" y="3617903"/>
              <a:ext cx="1306830" cy="415498"/>
            </a:xfrm>
            <a:prstGeom prst="rect">
              <a:avLst/>
            </a:prstGeom>
            <a:noFill/>
          </p:spPr>
          <p:txBody>
            <a:bodyPr wrap="square" rtlCol="0">
              <a:spAutoFit/>
            </a:bodyPr>
            <a:lstStyle/>
            <a:p>
              <a:pPr algn="ctr"/>
              <a:r>
                <a:rPr lang="en-US" sz="1050" dirty="0" smtClean="0"/>
                <a:t>Bank </a:t>
              </a:r>
              <a:r>
                <a:rPr lang="en-US" sz="1050" b="1" dirty="0" smtClean="0"/>
                <a:t>B </a:t>
              </a:r>
            </a:p>
            <a:p>
              <a:pPr algn="ctr"/>
              <a:r>
                <a:rPr lang="en-US" sz="1050" dirty="0" smtClean="0"/>
                <a:t>Security Master (s)</a:t>
              </a:r>
              <a:endParaRPr lang="en-GB" sz="1050" dirty="0"/>
            </a:p>
          </p:txBody>
        </p:sp>
      </p:grpSp>
      <p:grpSp>
        <p:nvGrpSpPr>
          <p:cNvPr id="116" name="Group 115"/>
          <p:cNvGrpSpPr/>
          <p:nvPr/>
        </p:nvGrpSpPr>
        <p:grpSpPr>
          <a:xfrm>
            <a:off x="5661451" y="3231928"/>
            <a:ext cx="973804" cy="405006"/>
            <a:chOff x="5661451" y="3231928"/>
            <a:chExt cx="973804" cy="405006"/>
          </a:xfrm>
        </p:grpSpPr>
        <p:sp>
          <p:nvSpPr>
            <p:cNvPr id="43" name="Can 42"/>
            <p:cNvSpPr/>
            <p:nvPr/>
          </p:nvSpPr>
          <p:spPr>
            <a:xfrm>
              <a:off x="5661451" y="3231928"/>
              <a:ext cx="973804" cy="389507"/>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TextBox 43"/>
            <p:cNvSpPr txBox="1"/>
            <p:nvPr/>
          </p:nvSpPr>
          <p:spPr>
            <a:xfrm>
              <a:off x="5703008" y="3298380"/>
              <a:ext cx="890689" cy="338554"/>
            </a:xfrm>
            <a:prstGeom prst="rect">
              <a:avLst/>
            </a:prstGeom>
            <a:noFill/>
          </p:spPr>
          <p:txBody>
            <a:bodyPr wrap="square" rtlCol="0">
              <a:spAutoFit/>
            </a:bodyPr>
            <a:lstStyle/>
            <a:p>
              <a:pPr algn="ctr"/>
              <a:r>
                <a:rPr lang="en-US" sz="800" dirty="0" smtClean="0"/>
                <a:t>Trading Applications</a:t>
              </a:r>
              <a:endParaRPr lang="en-GB" sz="800" dirty="0"/>
            </a:p>
          </p:txBody>
        </p:sp>
      </p:grpSp>
      <p:grpSp>
        <p:nvGrpSpPr>
          <p:cNvPr id="4" name="Group 3"/>
          <p:cNvGrpSpPr/>
          <p:nvPr/>
        </p:nvGrpSpPr>
        <p:grpSpPr>
          <a:xfrm>
            <a:off x="5814561" y="4166333"/>
            <a:ext cx="973804" cy="389507"/>
            <a:chOff x="5814561" y="4166333"/>
            <a:chExt cx="973804" cy="389507"/>
          </a:xfrm>
        </p:grpSpPr>
        <p:sp>
          <p:nvSpPr>
            <p:cNvPr id="55" name="Can 54"/>
            <p:cNvSpPr/>
            <p:nvPr/>
          </p:nvSpPr>
          <p:spPr>
            <a:xfrm>
              <a:off x="5814561" y="4166333"/>
              <a:ext cx="973804" cy="389507"/>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TextBox 55"/>
            <p:cNvSpPr txBox="1"/>
            <p:nvPr/>
          </p:nvSpPr>
          <p:spPr>
            <a:xfrm>
              <a:off x="5856118" y="4232785"/>
              <a:ext cx="890689" cy="215444"/>
            </a:xfrm>
            <a:prstGeom prst="rect">
              <a:avLst/>
            </a:prstGeom>
            <a:noFill/>
          </p:spPr>
          <p:txBody>
            <a:bodyPr wrap="square" rtlCol="0">
              <a:spAutoFit/>
            </a:bodyPr>
            <a:lstStyle/>
            <a:p>
              <a:pPr algn="ctr"/>
              <a:r>
                <a:rPr lang="en-US" sz="800" dirty="0" smtClean="0"/>
                <a:t>Back Office</a:t>
              </a:r>
              <a:endParaRPr lang="en-GB" sz="800" dirty="0"/>
            </a:p>
          </p:txBody>
        </p:sp>
      </p:grpSp>
      <p:grpSp>
        <p:nvGrpSpPr>
          <p:cNvPr id="110" name="Group 109"/>
          <p:cNvGrpSpPr/>
          <p:nvPr/>
        </p:nvGrpSpPr>
        <p:grpSpPr>
          <a:xfrm>
            <a:off x="5111504" y="2605798"/>
            <a:ext cx="1210990" cy="280953"/>
            <a:chOff x="5111504" y="2605798"/>
            <a:chExt cx="1210990" cy="280953"/>
          </a:xfrm>
        </p:grpSpPr>
        <p:sp>
          <p:nvSpPr>
            <p:cNvPr id="52" name="Curved Down Arrow 51"/>
            <p:cNvSpPr/>
            <p:nvPr/>
          </p:nvSpPr>
          <p:spPr>
            <a:xfrm rot="1884600">
              <a:off x="5111504" y="2691781"/>
              <a:ext cx="1210990" cy="194970"/>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nvGrpSpPr>
            <p:cNvPr id="103" name="Group 102"/>
            <p:cNvGrpSpPr/>
            <p:nvPr/>
          </p:nvGrpSpPr>
          <p:grpSpPr>
            <a:xfrm>
              <a:off x="5501687" y="2605798"/>
              <a:ext cx="488950" cy="221857"/>
              <a:chOff x="5501687" y="2605798"/>
              <a:chExt cx="488950" cy="221857"/>
            </a:xfrm>
          </p:grpSpPr>
          <p:sp>
            <p:nvSpPr>
              <p:cNvPr id="38" name="Oval 37"/>
              <p:cNvSpPr/>
              <p:nvPr/>
            </p:nvSpPr>
            <p:spPr>
              <a:xfrm>
                <a:off x="5530850" y="2611515"/>
                <a:ext cx="430624"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Box 19"/>
              <p:cNvSpPr txBox="1"/>
              <p:nvPr/>
            </p:nvSpPr>
            <p:spPr>
              <a:xfrm>
                <a:off x="5501687" y="2605798"/>
                <a:ext cx="488950" cy="200055"/>
              </a:xfrm>
              <a:prstGeom prst="rect">
                <a:avLst/>
              </a:prstGeom>
              <a:noFill/>
            </p:spPr>
            <p:txBody>
              <a:bodyPr wrap="square" rtlCol="0">
                <a:spAutoFit/>
              </a:bodyPr>
              <a:lstStyle/>
              <a:p>
                <a:r>
                  <a:rPr lang="en-US" sz="700" i="1" dirty="0" smtClean="0"/>
                  <a:t>Tickers</a:t>
                </a:r>
                <a:endParaRPr lang="en-GB" sz="700" i="1" dirty="0"/>
              </a:p>
            </p:txBody>
          </p:sp>
        </p:grpSp>
      </p:grpSp>
      <p:grpSp>
        <p:nvGrpSpPr>
          <p:cNvPr id="111" name="Group 110"/>
          <p:cNvGrpSpPr/>
          <p:nvPr/>
        </p:nvGrpSpPr>
        <p:grpSpPr>
          <a:xfrm>
            <a:off x="6327051" y="2705826"/>
            <a:ext cx="1869100" cy="635720"/>
            <a:chOff x="6327051" y="2705826"/>
            <a:chExt cx="1869100" cy="635720"/>
          </a:xfrm>
        </p:grpSpPr>
        <p:sp>
          <p:nvSpPr>
            <p:cNvPr id="57" name="Curved Down Arrow 56"/>
            <p:cNvSpPr/>
            <p:nvPr/>
          </p:nvSpPr>
          <p:spPr>
            <a:xfrm rot="446008">
              <a:off x="6327051" y="2824561"/>
              <a:ext cx="1869100" cy="516985"/>
            </a:xfrm>
            <a:prstGeom prst="curvedDownArrow">
              <a:avLst>
                <a:gd name="adj1" fmla="val 3410"/>
                <a:gd name="adj2" fmla="val 14748"/>
                <a:gd name="adj3" fmla="val 20148"/>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nvGrpSpPr>
            <p:cNvPr id="102" name="Group 101"/>
            <p:cNvGrpSpPr/>
            <p:nvPr/>
          </p:nvGrpSpPr>
          <p:grpSpPr>
            <a:xfrm>
              <a:off x="6808758" y="2705826"/>
              <a:ext cx="612411" cy="229899"/>
              <a:chOff x="6808758" y="2705826"/>
              <a:chExt cx="612411" cy="229899"/>
            </a:xfrm>
          </p:grpSpPr>
          <p:sp>
            <p:nvSpPr>
              <p:cNvPr id="63" name="Oval 62"/>
              <p:cNvSpPr/>
              <p:nvPr/>
            </p:nvSpPr>
            <p:spPr>
              <a:xfrm>
                <a:off x="6830977" y="2719585"/>
                <a:ext cx="518810" cy="216140"/>
              </a:xfrm>
              <a:prstGeom prst="ellipse">
                <a:avLst/>
              </a:prstGeom>
              <a:solidFill>
                <a:schemeClr val="accent1"/>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TextBox 61"/>
              <p:cNvSpPr txBox="1"/>
              <p:nvPr/>
            </p:nvSpPr>
            <p:spPr>
              <a:xfrm>
                <a:off x="6808758" y="2705826"/>
                <a:ext cx="612411" cy="200055"/>
              </a:xfrm>
              <a:prstGeom prst="rect">
                <a:avLst/>
              </a:prstGeom>
              <a:noFill/>
            </p:spPr>
            <p:txBody>
              <a:bodyPr wrap="square" rtlCol="0">
                <a:spAutoFit/>
              </a:bodyPr>
              <a:lstStyle/>
              <a:p>
                <a:r>
                  <a:rPr lang="en-US" sz="700" i="1" dirty="0" smtClean="0">
                    <a:solidFill>
                      <a:schemeClr val="bg1"/>
                    </a:solidFill>
                  </a:rPr>
                  <a:t>Internal ID</a:t>
                </a:r>
                <a:endParaRPr lang="en-GB" sz="700" i="1" dirty="0">
                  <a:solidFill>
                    <a:schemeClr val="bg1"/>
                  </a:solidFill>
                </a:endParaRPr>
              </a:p>
            </p:txBody>
          </p:sp>
        </p:grpSp>
      </p:grpSp>
      <p:grpSp>
        <p:nvGrpSpPr>
          <p:cNvPr id="117" name="Group 116"/>
          <p:cNvGrpSpPr/>
          <p:nvPr/>
        </p:nvGrpSpPr>
        <p:grpSpPr>
          <a:xfrm>
            <a:off x="6476968" y="4306112"/>
            <a:ext cx="1869100" cy="714833"/>
            <a:chOff x="6476968" y="4306112"/>
            <a:chExt cx="1869100" cy="714833"/>
          </a:xfrm>
        </p:grpSpPr>
        <p:sp>
          <p:nvSpPr>
            <p:cNvPr id="58" name="Curved Down Arrow 57"/>
            <p:cNvSpPr/>
            <p:nvPr/>
          </p:nvSpPr>
          <p:spPr>
            <a:xfrm rot="9781631">
              <a:off x="6476968" y="4306112"/>
              <a:ext cx="1869100" cy="516985"/>
            </a:xfrm>
            <a:prstGeom prst="curvedDownArrow">
              <a:avLst>
                <a:gd name="adj1" fmla="val 3410"/>
                <a:gd name="adj2" fmla="val 14748"/>
                <a:gd name="adj3" fmla="val 20148"/>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nvGrpSpPr>
            <p:cNvPr id="101" name="Group 100"/>
            <p:cNvGrpSpPr/>
            <p:nvPr/>
          </p:nvGrpSpPr>
          <p:grpSpPr>
            <a:xfrm>
              <a:off x="6830977" y="4641851"/>
              <a:ext cx="957468" cy="379094"/>
              <a:chOff x="6830977" y="4641851"/>
              <a:chExt cx="957468" cy="379094"/>
            </a:xfrm>
          </p:grpSpPr>
          <p:sp>
            <p:nvSpPr>
              <p:cNvPr id="64" name="Oval 63"/>
              <p:cNvSpPr/>
              <p:nvPr/>
            </p:nvSpPr>
            <p:spPr>
              <a:xfrm>
                <a:off x="6830977" y="4641851"/>
                <a:ext cx="913332" cy="379094"/>
              </a:xfrm>
              <a:prstGeom prst="ellipse">
                <a:avLst/>
              </a:prstGeom>
              <a:gradFill>
                <a:gsLst>
                  <a:gs pos="0">
                    <a:srgbClr val="FF3399"/>
                  </a:gs>
                  <a:gs pos="25000">
                    <a:srgbClr val="FF6633"/>
                  </a:gs>
                  <a:gs pos="50000">
                    <a:srgbClr val="FFFF00"/>
                  </a:gs>
                  <a:gs pos="75000">
                    <a:srgbClr val="01A78F"/>
                  </a:gs>
                  <a:gs pos="100000">
                    <a:srgbClr val="3366FF"/>
                  </a:gs>
                </a:gsLst>
                <a:lin ang="5400000" scaled="0"/>
              </a:gra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TextBox 65"/>
              <p:cNvSpPr txBox="1"/>
              <p:nvPr/>
            </p:nvSpPr>
            <p:spPr>
              <a:xfrm>
                <a:off x="6875113" y="4677509"/>
                <a:ext cx="913332" cy="307777"/>
              </a:xfrm>
              <a:prstGeom prst="rect">
                <a:avLst/>
              </a:prstGeom>
              <a:noFill/>
            </p:spPr>
            <p:txBody>
              <a:bodyPr wrap="square" rtlCol="0">
                <a:spAutoFit/>
              </a:bodyPr>
              <a:lstStyle/>
              <a:p>
                <a:r>
                  <a:rPr lang="en-US" sz="700" i="1" dirty="0" smtClean="0"/>
                  <a:t>ISINs / SEDOLs / CUSIP/ Nat’l ID</a:t>
                </a:r>
                <a:endParaRPr lang="en-GB" sz="700" i="1" dirty="0"/>
              </a:p>
            </p:txBody>
          </p:sp>
        </p:grpSp>
      </p:grpSp>
      <p:sp>
        <p:nvSpPr>
          <p:cNvPr id="40" name="Curved Down Arrow 39"/>
          <p:cNvSpPr/>
          <p:nvPr/>
        </p:nvSpPr>
        <p:spPr>
          <a:xfrm rot="8682130">
            <a:off x="5028712" y="4978326"/>
            <a:ext cx="1348591" cy="194757"/>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5" name="Oval 64"/>
          <p:cNvSpPr/>
          <p:nvPr/>
        </p:nvSpPr>
        <p:spPr>
          <a:xfrm>
            <a:off x="5530850" y="4868509"/>
            <a:ext cx="617501" cy="324679"/>
          </a:xfrm>
          <a:prstGeom prst="ellipse">
            <a:avLst/>
          </a:prstGeom>
          <a:solidFill>
            <a:schemeClr val="accent6">
              <a:lumMod val="60000"/>
              <a:lumOff val="40000"/>
            </a:schemeClr>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TextBox 66"/>
          <p:cNvSpPr txBox="1"/>
          <p:nvPr/>
        </p:nvSpPr>
        <p:spPr>
          <a:xfrm>
            <a:off x="5594727" y="4924913"/>
            <a:ext cx="558800" cy="200055"/>
          </a:xfrm>
          <a:prstGeom prst="rect">
            <a:avLst/>
          </a:prstGeom>
          <a:noFill/>
        </p:spPr>
        <p:txBody>
          <a:bodyPr wrap="square" rtlCol="0">
            <a:spAutoFit/>
          </a:bodyPr>
          <a:lstStyle/>
          <a:p>
            <a:r>
              <a:rPr lang="en-US" sz="700" i="1" dirty="0" smtClean="0"/>
              <a:t>Nat’l ID</a:t>
            </a:r>
            <a:endParaRPr lang="en-GB" sz="700" i="1" dirty="0"/>
          </a:p>
        </p:txBody>
      </p:sp>
      <p:grpSp>
        <p:nvGrpSpPr>
          <p:cNvPr id="76" name="Group 75"/>
          <p:cNvGrpSpPr/>
          <p:nvPr/>
        </p:nvGrpSpPr>
        <p:grpSpPr>
          <a:xfrm>
            <a:off x="1868730" y="4058430"/>
            <a:ext cx="1083733" cy="389799"/>
            <a:chOff x="1868730" y="4058430"/>
            <a:chExt cx="1083733" cy="389799"/>
          </a:xfrm>
        </p:grpSpPr>
        <p:sp>
          <p:nvSpPr>
            <p:cNvPr id="69" name="Can 68"/>
            <p:cNvSpPr/>
            <p:nvPr/>
          </p:nvSpPr>
          <p:spPr>
            <a:xfrm>
              <a:off x="1868730" y="4058430"/>
              <a:ext cx="1083733" cy="389799"/>
            </a:xfrm>
            <a:prstGeom prst="can">
              <a:avLst/>
            </a:prstGeom>
            <a:solidFill>
              <a:srgbClr val="D3F9D4"/>
            </a:solidFill>
            <a:ln>
              <a:solidFill>
                <a:srgbClr val="07C1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TextBox 69"/>
            <p:cNvSpPr txBox="1"/>
            <p:nvPr/>
          </p:nvSpPr>
          <p:spPr>
            <a:xfrm>
              <a:off x="1965251" y="4180937"/>
              <a:ext cx="890689" cy="215444"/>
            </a:xfrm>
            <a:prstGeom prst="rect">
              <a:avLst/>
            </a:prstGeom>
            <a:noFill/>
          </p:spPr>
          <p:txBody>
            <a:bodyPr wrap="square" rtlCol="0">
              <a:spAutoFit/>
            </a:bodyPr>
            <a:lstStyle/>
            <a:p>
              <a:pPr algn="ctr"/>
              <a:r>
                <a:rPr lang="en-US" sz="800" dirty="0" smtClean="0"/>
                <a:t>Back Office</a:t>
              </a:r>
              <a:endParaRPr lang="en-GB" sz="800" dirty="0"/>
            </a:p>
          </p:txBody>
        </p:sp>
      </p:grpSp>
      <p:grpSp>
        <p:nvGrpSpPr>
          <p:cNvPr id="75" name="Group 74"/>
          <p:cNvGrpSpPr/>
          <p:nvPr/>
        </p:nvGrpSpPr>
        <p:grpSpPr>
          <a:xfrm>
            <a:off x="2121330" y="3146134"/>
            <a:ext cx="1083733" cy="399255"/>
            <a:chOff x="2121330" y="3146134"/>
            <a:chExt cx="1083733" cy="399255"/>
          </a:xfrm>
        </p:grpSpPr>
        <p:sp>
          <p:nvSpPr>
            <p:cNvPr id="68" name="Can 67"/>
            <p:cNvSpPr/>
            <p:nvPr/>
          </p:nvSpPr>
          <p:spPr>
            <a:xfrm>
              <a:off x="2121330" y="3146134"/>
              <a:ext cx="1083733" cy="389799"/>
            </a:xfrm>
            <a:prstGeom prst="can">
              <a:avLst/>
            </a:prstGeom>
            <a:solidFill>
              <a:srgbClr val="D3F9D4"/>
            </a:solidFill>
            <a:ln>
              <a:solidFill>
                <a:srgbClr val="07C1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TextBox 70"/>
            <p:cNvSpPr txBox="1"/>
            <p:nvPr/>
          </p:nvSpPr>
          <p:spPr>
            <a:xfrm>
              <a:off x="2188844" y="3206835"/>
              <a:ext cx="890689" cy="338554"/>
            </a:xfrm>
            <a:prstGeom prst="rect">
              <a:avLst/>
            </a:prstGeom>
            <a:noFill/>
          </p:spPr>
          <p:txBody>
            <a:bodyPr wrap="square" rtlCol="0">
              <a:spAutoFit/>
            </a:bodyPr>
            <a:lstStyle/>
            <a:p>
              <a:pPr algn="ctr"/>
              <a:r>
                <a:rPr lang="en-US" sz="800" dirty="0" smtClean="0"/>
                <a:t>Trading Applications</a:t>
              </a:r>
              <a:endParaRPr lang="en-GB" sz="800" dirty="0"/>
            </a:p>
          </p:txBody>
        </p:sp>
      </p:grpSp>
      <p:sp>
        <p:nvSpPr>
          <p:cNvPr id="50" name="AutoShape 28" descr="Image result for euroclear"/>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1" name="AutoShape 30" descr="Image result for euroclear"/>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pSp>
        <p:nvGrpSpPr>
          <p:cNvPr id="85" name="Group 84"/>
          <p:cNvGrpSpPr/>
          <p:nvPr/>
        </p:nvGrpSpPr>
        <p:grpSpPr>
          <a:xfrm>
            <a:off x="3980518" y="3577077"/>
            <a:ext cx="1063413" cy="582507"/>
            <a:chOff x="3980518" y="3931530"/>
            <a:chExt cx="1063413" cy="582507"/>
          </a:xfrm>
        </p:grpSpPr>
        <p:sp>
          <p:nvSpPr>
            <p:cNvPr id="83" name="Can 82"/>
            <p:cNvSpPr/>
            <p:nvPr/>
          </p:nvSpPr>
          <p:spPr>
            <a:xfrm>
              <a:off x="3980518" y="3931530"/>
              <a:ext cx="1063413" cy="582507"/>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4" name="TextBox 83"/>
            <p:cNvSpPr txBox="1"/>
            <p:nvPr/>
          </p:nvSpPr>
          <p:spPr>
            <a:xfrm>
              <a:off x="4102012" y="4055881"/>
              <a:ext cx="812800" cy="261610"/>
            </a:xfrm>
            <a:prstGeom prst="rect">
              <a:avLst/>
            </a:prstGeom>
            <a:noFill/>
          </p:spPr>
          <p:txBody>
            <a:bodyPr wrap="square" rtlCol="0">
              <a:spAutoFit/>
            </a:bodyPr>
            <a:lstStyle/>
            <a:p>
              <a:pPr algn="ctr"/>
              <a:r>
                <a:rPr lang="en-US" sz="1100" dirty="0" smtClean="0"/>
                <a:t>CCP</a:t>
              </a:r>
              <a:endParaRPr lang="en-GB" sz="1100" dirty="0"/>
            </a:p>
          </p:txBody>
        </p:sp>
      </p:grpSp>
      <p:grpSp>
        <p:nvGrpSpPr>
          <p:cNvPr id="106" name="Group 105"/>
          <p:cNvGrpSpPr/>
          <p:nvPr/>
        </p:nvGrpSpPr>
        <p:grpSpPr>
          <a:xfrm>
            <a:off x="2150655" y="4947493"/>
            <a:ext cx="1843203" cy="377338"/>
            <a:chOff x="2150655" y="4947493"/>
            <a:chExt cx="1843203" cy="377338"/>
          </a:xfrm>
        </p:grpSpPr>
        <p:sp>
          <p:nvSpPr>
            <p:cNvPr id="41" name="Curved Down Arrow 40"/>
            <p:cNvSpPr/>
            <p:nvPr/>
          </p:nvSpPr>
          <p:spPr>
            <a:xfrm rot="12552629" flipH="1">
              <a:off x="2150655" y="4947493"/>
              <a:ext cx="1843203" cy="256423"/>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nvGrpSpPr>
            <p:cNvPr id="99" name="Group 98"/>
            <p:cNvGrpSpPr/>
            <p:nvPr/>
          </p:nvGrpSpPr>
          <p:grpSpPr>
            <a:xfrm>
              <a:off x="2603848" y="4960650"/>
              <a:ext cx="622677" cy="364181"/>
              <a:chOff x="2603848" y="4960650"/>
              <a:chExt cx="622677" cy="364181"/>
            </a:xfrm>
          </p:grpSpPr>
          <p:sp>
            <p:nvSpPr>
              <p:cNvPr id="91" name="Oval 90"/>
              <p:cNvSpPr/>
              <p:nvPr/>
            </p:nvSpPr>
            <p:spPr>
              <a:xfrm>
                <a:off x="2603848" y="4960650"/>
                <a:ext cx="617501" cy="324679"/>
              </a:xfrm>
              <a:prstGeom prst="ellipse">
                <a:avLst/>
              </a:prstGeom>
              <a:solidFill>
                <a:schemeClr val="accent6">
                  <a:lumMod val="60000"/>
                  <a:lumOff val="40000"/>
                </a:schemeClr>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2" name="TextBox 91"/>
              <p:cNvSpPr txBox="1"/>
              <p:nvPr/>
            </p:nvSpPr>
            <p:spPr>
              <a:xfrm>
                <a:off x="2667725" y="5017054"/>
                <a:ext cx="558800" cy="307777"/>
              </a:xfrm>
              <a:prstGeom prst="rect">
                <a:avLst/>
              </a:prstGeom>
              <a:noFill/>
            </p:spPr>
            <p:txBody>
              <a:bodyPr wrap="square" rtlCol="0">
                <a:spAutoFit/>
              </a:bodyPr>
              <a:lstStyle/>
              <a:p>
                <a:r>
                  <a:rPr lang="en-US" sz="700" i="1" dirty="0" smtClean="0"/>
                  <a:t>CSD / Nat’l ID</a:t>
                </a:r>
                <a:endParaRPr lang="en-GB" sz="700" i="1" dirty="0"/>
              </a:p>
            </p:txBody>
          </p:sp>
        </p:grpSp>
      </p:grpSp>
      <p:grpSp>
        <p:nvGrpSpPr>
          <p:cNvPr id="107" name="Group 106"/>
          <p:cNvGrpSpPr/>
          <p:nvPr/>
        </p:nvGrpSpPr>
        <p:grpSpPr>
          <a:xfrm>
            <a:off x="340821" y="4297348"/>
            <a:ext cx="1942066" cy="661880"/>
            <a:chOff x="340821" y="4297348"/>
            <a:chExt cx="1942066" cy="661880"/>
          </a:xfrm>
        </p:grpSpPr>
        <p:sp>
          <p:nvSpPr>
            <p:cNvPr id="94" name="Curved Down Arrow 93"/>
            <p:cNvSpPr/>
            <p:nvPr/>
          </p:nvSpPr>
          <p:spPr>
            <a:xfrm rot="11543282" flipH="1">
              <a:off x="340821" y="4297348"/>
              <a:ext cx="1942066" cy="516985"/>
            </a:xfrm>
            <a:prstGeom prst="curvedDownArrow">
              <a:avLst>
                <a:gd name="adj1" fmla="val 3410"/>
                <a:gd name="adj2" fmla="val 14748"/>
                <a:gd name="adj3" fmla="val 20148"/>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nvGrpSpPr>
            <p:cNvPr id="79" name="Group 78"/>
            <p:cNvGrpSpPr/>
            <p:nvPr/>
          </p:nvGrpSpPr>
          <p:grpSpPr>
            <a:xfrm>
              <a:off x="751982" y="4580134"/>
              <a:ext cx="957468" cy="379094"/>
              <a:chOff x="751982" y="4580134"/>
              <a:chExt cx="957468" cy="379094"/>
            </a:xfrm>
          </p:grpSpPr>
          <p:sp>
            <p:nvSpPr>
              <p:cNvPr id="95" name="Oval 94"/>
              <p:cNvSpPr/>
              <p:nvPr/>
            </p:nvSpPr>
            <p:spPr>
              <a:xfrm>
                <a:off x="751982" y="4580134"/>
                <a:ext cx="913332" cy="379094"/>
              </a:xfrm>
              <a:prstGeom prst="ellipse">
                <a:avLst/>
              </a:prstGeom>
              <a:gradFill>
                <a:gsLst>
                  <a:gs pos="0">
                    <a:srgbClr val="FF3399"/>
                  </a:gs>
                  <a:gs pos="25000">
                    <a:srgbClr val="FF6633"/>
                  </a:gs>
                  <a:gs pos="50000">
                    <a:srgbClr val="FFFF00"/>
                  </a:gs>
                  <a:gs pos="75000">
                    <a:srgbClr val="01A78F"/>
                  </a:gs>
                  <a:gs pos="100000">
                    <a:srgbClr val="3366FF"/>
                  </a:gs>
                </a:gsLst>
                <a:lin ang="5400000" scaled="0"/>
              </a:gra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6" name="TextBox 95"/>
              <p:cNvSpPr txBox="1"/>
              <p:nvPr/>
            </p:nvSpPr>
            <p:spPr>
              <a:xfrm>
                <a:off x="796118" y="4615792"/>
                <a:ext cx="913332" cy="307777"/>
              </a:xfrm>
              <a:prstGeom prst="rect">
                <a:avLst/>
              </a:prstGeom>
              <a:noFill/>
            </p:spPr>
            <p:txBody>
              <a:bodyPr wrap="square" rtlCol="0">
                <a:spAutoFit/>
              </a:bodyPr>
              <a:lstStyle/>
              <a:p>
                <a:r>
                  <a:rPr lang="en-US" sz="700" i="1" dirty="0" smtClean="0"/>
                  <a:t>ISINs / SEDOLs / CUSIP/ Nat’l ID</a:t>
                </a:r>
                <a:endParaRPr lang="en-GB" sz="700" i="1" dirty="0"/>
              </a:p>
            </p:txBody>
          </p:sp>
        </p:grpSp>
      </p:grpSp>
      <p:grpSp>
        <p:nvGrpSpPr>
          <p:cNvPr id="108" name="Group 107"/>
          <p:cNvGrpSpPr/>
          <p:nvPr/>
        </p:nvGrpSpPr>
        <p:grpSpPr>
          <a:xfrm>
            <a:off x="472835" y="2705826"/>
            <a:ext cx="2072859" cy="558389"/>
            <a:chOff x="472835" y="2705826"/>
            <a:chExt cx="2072859" cy="558389"/>
          </a:xfrm>
        </p:grpSpPr>
        <p:sp>
          <p:nvSpPr>
            <p:cNvPr id="93" name="Curved Down Arrow 92"/>
            <p:cNvSpPr/>
            <p:nvPr/>
          </p:nvSpPr>
          <p:spPr>
            <a:xfrm rot="20929146" flipH="1">
              <a:off x="472835" y="2747230"/>
              <a:ext cx="2072859" cy="516985"/>
            </a:xfrm>
            <a:prstGeom prst="curvedDownArrow">
              <a:avLst>
                <a:gd name="adj1" fmla="val 3410"/>
                <a:gd name="adj2" fmla="val 14748"/>
                <a:gd name="adj3" fmla="val 20148"/>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nvGrpSpPr>
            <p:cNvPr id="78" name="Group 77"/>
            <p:cNvGrpSpPr/>
            <p:nvPr/>
          </p:nvGrpSpPr>
          <p:grpSpPr>
            <a:xfrm>
              <a:off x="1023021" y="2705826"/>
              <a:ext cx="612411" cy="229899"/>
              <a:chOff x="1023021" y="2705826"/>
              <a:chExt cx="612411" cy="229899"/>
            </a:xfrm>
          </p:grpSpPr>
          <p:sp>
            <p:nvSpPr>
              <p:cNvPr id="97" name="Oval 96"/>
              <p:cNvSpPr/>
              <p:nvPr/>
            </p:nvSpPr>
            <p:spPr>
              <a:xfrm>
                <a:off x="1045240" y="2719585"/>
                <a:ext cx="518810" cy="216140"/>
              </a:xfrm>
              <a:prstGeom prst="ellipse">
                <a:avLst/>
              </a:prstGeom>
              <a:solidFill>
                <a:schemeClr val="tx1">
                  <a:lumMod val="95000"/>
                  <a:lumOff val="5000"/>
                </a:schemeClr>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98" name="TextBox 97"/>
              <p:cNvSpPr txBox="1"/>
              <p:nvPr/>
            </p:nvSpPr>
            <p:spPr>
              <a:xfrm>
                <a:off x="1023021" y="2705826"/>
                <a:ext cx="612411" cy="200055"/>
              </a:xfrm>
              <a:prstGeom prst="rect">
                <a:avLst/>
              </a:prstGeom>
              <a:noFill/>
            </p:spPr>
            <p:txBody>
              <a:bodyPr wrap="square" rtlCol="0">
                <a:spAutoFit/>
              </a:bodyPr>
              <a:lstStyle/>
              <a:p>
                <a:r>
                  <a:rPr lang="en-US" sz="700" i="1" dirty="0" smtClean="0">
                    <a:solidFill>
                      <a:schemeClr val="bg1"/>
                    </a:solidFill>
                  </a:rPr>
                  <a:t>Internal ID</a:t>
                </a:r>
                <a:endParaRPr lang="en-GB" sz="700" i="1" dirty="0">
                  <a:solidFill>
                    <a:schemeClr val="bg1"/>
                  </a:solidFill>
                </a:endParaRPr>
              </a:p>
            </p:txBody>
          </p:sp>
        </p:grpSp>
      </p:grpSp>
      <p:sp>
        <p:nvSpPr>
          <p:cNvPr id="60" name="TextBox 59"/>
          <p:cNvSpPr txBox="1"/>
          <p:nvPr/>
        </p:nvSpPr>
        <p:spPr>
          <a:xfrm>
            <a:off x="77787" y="1017671"/>
            <a:ext cx="8913813" cy="369332"/>
          </a:xfrm>
          <a:prstGeom prst="rect">
            <a:avLst/>
          </a:prstGeom>
          <a:noFill/>
        </p:spPr>
        <p:txBody>
          <a:bodyPr wrap="square" rtlCol="0">
            <a:spAutoFit/>
          </a:bodyPr>
          <a:lstStyle/>
          <a:p>
            <a:r>
              <a:rPr lang="en-US" b="1" i="1" dirty="0" smtClean="0">
                <a:solidFill>
                  <a:srgbClr val="FF0000"/>
                </a:solidFill>
              </a:rPr>
              <a:t>Simplified</a:t>
            </a:r>
            <a:r>
              <a:rPr lang="en-US" i="1" dirty="0" smtClean="0">
                <a:solidFill>
                  <a:srgbClr val="FF0000"/>
                </a:solidFill>
              </a:rPr>
              <a:t> </a:t>
            </a:r>
            <a:r>
              <a:rPr lang="en-US" i="1" dirty="0" smtClean="0"/>
              <a:t>example </a:t>
            </a:r>
            <a:r>
              <a:rPr lang="en-US" i="1" dirty="0" smtClean="0"/>
              <a:t>(equity, single exchange &amp; market) of </a:t>
            </a:r>
            <a:r>
              <a:rPr lang="en-US" i="1" dirty="0" smtClean="0"/>
              <a:t>data flow in trading and </a:t>
            </a:r>
            <a:r>
              <a:rPr lang="en-US" i="1" dirty="0" smtClean="0"/>
              <a:t>settlement</a:t>
            </a:r>
            <a:endParaRPr lang="en-GB" i="1" dirty="0"/>
          </a:p>
        </p:txBody>
      </p:sp>
      <p:sp>
        <p:nvSpPr>
          <p:cNvPr id="72" name="AutoShape 35" descr="Image result for data vendor clipart black and white"/>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4" name="AutoShape 38" descr="Image result for data vendor clipart black and white"/>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pSp>
        <p:nvGrpSpPr>
          <p:cNvPr id="109" name="Group 108"/>
          <p:cNvGrpSpPr/>
          <p:nvPr/>
        </p:nvGrpSpPr>
        <p:grpSpPr>
          <a:xfrm>
            <a:off x="2520390" y="2415616"/>
            <a:ext cx="1509456" cy="409906"/>
            <a:chOff x="2520390" y="2415616"/>
            <a:chExt cx="1509456" cy="409906"/>
          </a:xfrm>
        </p:grpSpPr>
        <p:sp>
          <p:nvSpPr>
            <p:cNvPr id="14" name="Curved Down Arrow 13"/>
            <p:cNvSpPr/>
            <p:nvPr/>
          </p:nvSpPr>
          <p:spPr>
            <a:xfrm rot="20084315" flipH="1">
              <a:off x="2520390" y="2630765"/>
              <a:ext cx="1509456" cy="194757"/>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nvGrpSpPr>
            <p:cNvPr id="119" name="Group 118"/>
            <p:cNvGrpSpPr/>
            <p:nvPr/>
          </p:nvGrpSpPr>
          <p:grpSpPr>
            <a:xfrm>
              <a:off x="3344398" y="2415616"/>
              <a:ext cx="488950" cy="229137"/>
              <a:chOff x="5933487" y="2415616"/>
              <a:chExt cx="488950" cy="229137"/>
            </a:xfrm>
          </p:grpSpPr>
          <p:sp>
            <p:nvSpPr>
              <p:cNvPr id="120" name="Oval 119"/>
              <p:cNvSpPr/>
              <p:nvPr/>
            </p:nvSpPr>
            <p:spPr>
              <a:xfrm>
                <a:off x="5962650" y="2415616"/>
                <a:ext cx="430624"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1" name="TextBox 120"/>
              <p:cNvSpPr txBox="1"/>
              <p:nvPr/>
            </p:nvSpPr>
            <p:spPr>
              <a:xfrm>
                <a:off x="5933487" y="2444698"/>
                <a:ext cx="488950" cy="200055"/>
              </a:xfrm>
              <a:prstGeom prst="rect">
                <a:avLst/>
              </a:prstGeom>
              <a:noFill/>
            </p:spPr>
            <p:txBody>
              <a:bodyPr wrap="square" rtlCol="0">
                <a:spAutoFit/>
              </a:bodyPr>
              <a:lstStyle/>
              <a:p>
                <a:r>
                  <a:rPr lang="en-US" sz="700" i="1" dirty="0" smtClean="0"/>
                  <a:t>Tickers</a:t>
                </a:r>
                <a:endParaRPr lang="en-GB" sz="700" i="1" dirty="0"/>
              </a:p>
            </p:txBody>
          </p:sp>
        </p:grpSp>
      </p:grpSp>
      <p:grpSp>
        <p:nvGrpSpPr>
          <p:cNvPr id="127" name="Group 126"/>
          <p:cNvGrpSpPr/>
          <p:nvPr/>
        </p:nvGrpSpPr>
        <p:grpSpPr>
          <a:xfrm>
            <a:off x="6140332" y="1385332"/>
            <a:ext cx="2423096" cy="2230950"/>
            <a:chOff x="6140332" y="1385332"/>
            <a:chExt cx="2423096" cy="2230950"/>
          </a:xfrm>
        </p:grpSpPr>
        <p:pic>
          <p:nvPicPr>
            <p:cNvPr id="1065" name="Picture 4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114963" y="1385332"/>
              <a:ext cx="1010711" cy="8347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126" name="Group 125"/>
            <p:cNvGrpSpPr/>
            <p:nvPr/>
          </p:nvGrpSpPr>
          <p:grpSpPr>
            <a:xfrm>
              <a:off x="6140332" y="1931326"/>
              <a:ext cx="2423096" cy="1684956"/>
              <a:chOff x="6140332" y="1931326"/>
              <a:chExt cx="2423096" cy="1684956"/>
            </a:xfrm>
          </p:grpSpPr>
          <p:sp>
            <p:nvSpPr>
              <p:cNvPr id="142" name="Curved Down Arrow 141"/>
              <p:cNvSpPr/>
              <p:nvPr/>
            </p:nvSpPr>
            <p:spPr>
              <a:xfrm rot="7927288" flipV="1">
                <a:off x="5976955" y="2582567"/>
                <a:ext cx="1038091" cy="242829"/>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41" name="Curved Down Arrow 140"/>
              <p:cNvSpPr/>
              <p:nvPr/>
            </p:nvSpPr>
            <p:spPr>
              <a:xfrm rot="2829587">
                <a:off x="7227348" y="2629667"/>
                <a:ext cx="1684956" cy="288273"/>
              </a:xfrm>
              <a:prstGeom prst="curvedDownArrow">
                <a:avLst>
                  <a:gd name="adj1" fmla="val 25000"/>
                  <a:gd name="adj2" fmla="val 49584"/>
                  <a:gd name="adj3" fmla="val 25000"/>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nvGrpSpPr>
              <p:cNvPr id="123" name="Group 122"/>
              <p:cNvGrpSpPr/>
              <p:nvPr/>
            </p:nvGrpSpPr>
            <p:grpSpPr>
              <a:xfrm>
                <a:off x="6548395" y="2002201"/>
                <a:ext cx="995787" cy="472133"/>
                <a:chOff x="6392308" y="1908550"/>
                <a:chExt cx="995787" cy="472133"/>
              </a:xfrm>
            </p:grpSpPr>
            <p:sp>
              <p:nvSpPr>
                <p:cNvPr id="118" name="Can 117"/>
                <p:cNvSpPr/>
                <p:nvPr/>
              </p:nvSpPr>
              <p:spPr>
                <a:xfrm>
                  <a:off x="6412487" y="1908550"/>
                  <a:ext cx="919292" cy="446165"/>
                </a:xfrm>
                <a:prstGeom prst="can">
                  <a:avLst/>
                </a:prstGeom>
                <a:solidFill>
                  <a:srgbClr val="B4C9F2"/>
                </a:solidFill>
                <a:ln w="6350">
                  <a:solidFill>
                    <a:srgbClr val="A578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2" name="TextBox 121"/>
                <p:cNvSpPr txBox="1"/>
                <p:nvPr/>
              </p:nvSpPr>
              <p:spPr>
                <a:xfrm>
                  <a:off x="6392308" y="1980573"/>
                  <a:ext cx="995787" cy="400110"/>
                </a:xfrm>
                <a:prstGeom prst="rect">
                  <a:avLst/>
                </a:prstGeom>
                <a:noFill/>
              </p:spPr>
              <p:txBody>
                <a:bodyPr wrap="square" rtlCol="0">
                  <a:spAutoFit/>
                </a:bodyPr>
                <a:lstStyle/>
                <a:p>
                  <a:pPr algn="ctr"/>
                  <a:r>
                    <a:rPr lang="en-US" sz="1000" dirty="0" smtClean="0"/>
                    <a:t>Data </a:t>
                  </a:r>
                </a:p>
                <a:p>
                  <a:pPr algn="ctr"/>
                  <a:r>
                    <a:rPr lang="en-US" sz="1000" dirty="0" smtClean="0"/>
                    <a:t>Vendor XYZ</a:t>
                  </a:r>
                  <a:endParaRPr lang="en-GB" sz="1000" dirty="0"/>
                </a:p>
              </p:txBody>
            </p:sp>
          </p:grpSp>
          <p:grpSp>
            <p:nvGrpSpPr>
              <p:cNvPr id="124" name="Group 123"/>
              <p:cNvGrpSpPr/>
              <p:nvPr/>
            </p:nvGrpSpPr>
            <p:grpSpPr>
              <a:xfrm>
                <a:off x="6140332" y="2544687"/>
                <a:ext cx="604832" cy="307777"/>
                <a:chOff x="6140332" y="2544687"/>
                <a:chExt cx="604832" cy="307777"/>
              </a:xfrm>
            </p:grpSpPr>
            <p:sp>
              <p:nvSpPr>
                <p:cNvPr id="144" name="Oval 143"/>
                <p:cNvSpPr/>
                <p:nvPr/>
              </p:nvSpPr>
              <p:spPr>
                <a:xfrm>
                  <a:off x="6148351" y="2559648"/>
                  <a:ext cx="560755" cy="216140"/>
                </a:xfrm>
                <a:prstGeom prst="ellipse">
                  <a:avLst/>
                </a:prstGeom>
                <a:solidFill>
                  <a:schemeClr val="accent5">
                    <a:lumMod val="60000"/>
                    <a:lumOff val="40000"/>
                  </a:schemeClr>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3" name="TextBox 142"/>
                <p:cNvSpPr txBox="1"/>
                <p:nvPr/>
              </p:nvSpPr>
              <p:spPr>
                <a:xfrm>
                  <a:off x="6140332" y="2544687"/>
                  <a:ext cx="604832" cy="307777"/>
                </a:xfrm>
                <a:prstGeom prst="rect">
                  <a:avLst/>
                </a:prstGeom>
                <a:noFill/>
              </p:spPr>
              <p:txBody>
                <a:bodyPr wrap="square" rtlCol="0">
                  <a:spAutoFit/>
                </a:bodyPr>
                <a:lstStyle/>
                <a:p>
                  <a:r>
                    <a:rPr lang="en-US" sz="700" i="1" dirty="0" smtClean="0"/>
                    <a:t>Vendor XYZ ID</a:t>
                  </a:r>
                  <a:endParaRPr lang="en-GB" sz="700" i="1" dirty="0"/>
                </a:p>
              </p:txBody>
            </p:sp>
          </p:grpSp>
          <p:grpSp>
            <p:nvGrpSpPr>
              <p:cNvPr id="125" name="Group 124"/>
              <p:cNvGrpSpPr/>
              <p:nvPr/>
            </p:nvGrpSpPr>
            <p:grpSpPr>
              <a:xfrm>
                <a:off x="7958596" y="2560619"/>
                <a:ext cx="604832" cy="307777"/>
                <a:chOff x="7958596" y="2560619"/>
                <a:chExt cx="604832" cy="307777"/>
              </a:xfrm>
            </p:grpSpPr>
            <p:sp>
              <p:nvSpPr>
                <p:cNvPr id="147" name="Oval 146"/>
                <p:cNvSpPr/>
                <p:nvPr/>
              </p:nvSpPr>
              <p:spPr>
                <a:xfrm>
                  <a:off x="7958596" y="2603978"/>
                  <a:ext cx="560755" cy="216140"/>
                </a:xfrm>
                <a:prstGeom prst="ellipse">
                  <a:avLst/>
                </a:prstGeom>
                <a:solidFill>
                  <a:schemeClr val="accent5">
                    <a:lumMod val="60000"/>
                    <a:lumOff val="40000"/>
                  </a:schemeClr>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6" name="TextBox 145"/>
                <p:cNvSpPr txBox="1"/>
                <p:nvPr/>
              </p:nvSpPr>
              <p:spPr>
                <a:xfrm>
                  <a:off x="7958596" y="2560619"/>
                  <a:ext cx="604832" cy="307777"/>
                </a:xfrm>
                <a:prstGeom prst="rect">
                  <a:avLst/>
                </a:prstGeom>
                <a:noFill/>
              </p:spPr>
              <p:txBody>
                <a:bodyPr wrap="square" rtlCol="0">
                  <a:spAutoFit/>
                </a:bodyPr>
                <a:lstStyle/>
                <a:p>
                  <a:r>
                    <a:rPr lang="en-US" sz="700" i="1" dirty="0" smtClean="0"/>
                    <a:t>Vendor XYZ ID</a:t>
                  </a:r>
                  <a:endParaRPr lang="en-GB" sz="700" i="1" dirty="0"/>
                </a:p>
              </p:txBody>
            </p:sp>
          </p:grpSp>
        </p:grpSp>
      </p:grpSp>
      <p:sp>
        <p:nvSpPr>
          <p:cNvPr id="7" name="Down Arrow 6"/>
          <p:cNvSpPr/>
          <p:nvPr/>
        </p:nvSpPr>
        <p:spPr>
          <a:xfrm>
            <a:off x="4549345" y="2935725"/>
            <a:ext cx="45719" cy="5245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p:cNvSpPr/>
          <p:nvPr/>
        </p:nvSpPr>
        <p:spPr>
          <a:xfrm>
            <a:off x="4328250" y="3036357"/>
            <a:ext cx="519028" cy="243112"/>
          </a:xfrm>
          <a:prstGeom prst="ellipse">
            <a:avLst/>
          </a:prstGeom>
          <a:solidFill>
            <a:schemeClr val="accent4">
              <a:lumMod val="40000"/>
              <a:lumOff val="60000"/>
            </a:schemeClr>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7" name="TextBox 136"/>
          <p:cNvSpPr txBox="1"/>
          <p:nvPr/>
        </p:nvSpPr>
        <p:spPr>
          <a:xfrm>
            <a:off x="4343400" y="3048000"/>
            <a:ext cx="589328" cy="346185"/>
          </a:xfrm>
          <a:prstGeom prst="rect">
            <a:avLst/>
          </a:prstGeom>
          <a:noFill/>
        </p:spPr>
        <p:txBody>
          <a:bodyPr wrap="square" rtlCol="0">
            <a:spAutoFit/>
          </a:bodyPr>
          <a:lstStyle/>
          <a:p>
            <a:r>
              <a:rPr lang="en-US" sz="700" i="1" dirty="0" smtClean="0"/>
              <a:t>CCP Code</a:t>
            </a:r>
            <a:endParaRPr lang="en-GB" sz="700" i="1" dirty="0"/>
          </a:p>
        </p:txBody>
      </p:sp>
      <p:sp>
        <p:nvSpPr>
          <p:cNvPr id="145" name="Curved Down Arrow 144"/>
          <p:cNvSpPr/>
          <p:nvPr/>
        </p:nvSpPr>
        <p:spPr>
          <a:xfrm rot="7927288" flipV="1">
            <a:off x="76212" y="2689588"/>
            <a:ext cx="1396732" cy="201746"/>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48" name="Curved Down Arrow 147"/>
          <p:cNvSpPr/>
          <p:nvPr/>
        </p:nvSpPr>
        <p:spPr>
          <a:xfrm rot="2829587">
            <a:off x="1714936" y="2428513"/>
            <a:ext cx="1225620" cy="288273"/>
          </a:xfrm>
          <a:prstGeom prst="curvedDownArrow">
            <a:avLst>
              <a:gd name="adj1" fmla="val 25000"/>
              <a:gd name="adj2" fmla="val 49584"/>
              <a:gd name="adj3" fmla="val 25000"/>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nvGrpSpPr>
          <p:cNvPr id="149" name="Group 148"/>
          <p:cNvGrpSpPr/>
          <p:nvPr/>
        </p:nvGrpSpPr>
        <p:grpSpPr>
          <a:xfrm>
            <a:off x="962479" y="1969451"/>
            <a:ext cx="995787" cy="472133"/>
            <a:chOff x="6392308" y="1908550"/>
            <a:chExt cx="995787" cy="472133"/>
          </a:xfrm>
        </p:grpSpPr>
        <p:sp>
          <p:nvSpPr>
            <p:cNvPr id="156" name="Can 155"/>
            <p:cNvSpPr/>
            <p:nvPr/>
          </p:nvSpPr>
          <p:spPr>
            <a:xfrm>
              <a:off x="6412487" y="1908550"/>
              <a:ext cx="919292" cy="446165"/>
            </a:xfrm>
            <a:prstGeom prst="can">
              <a:avLst/>
            </a:prstGeom>
            <a:solidFill>
              <a:srgbClr val="B4C9F2"/>
            </a:solidFill>
            <a:ln w="6350">
              <a:solidFill>
                <a:srgbClr val="A578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7" name="TextBox 156"/>
            <p:cNvSpPr txBox="1"/>
            <p:nvPr/>
          </p:nvSpPr>
          <p:spPr>
            <a:xfrm>
              <a:off x="6392308" y="1980573"/>
              <a:ext cx="995787" cy="400110"/>
            </a:xfrm>
            <a:prstGeom prst="rect">
              <a:avLst/>
            </a:prstGeom>
            <a:noFill/>
          </p:spPr>
          <p:txBody>
            <a:bodyPr wrap="square" rtlCol="0">
              <a:spAutoFit/>
            </a:bodyPr>
            <a:lstStyle/>
            <a:p>
              <a:pPr algn="ctr"/>
              <a:r>
                <a:rPr lang="en-US" sz="1000" dirty="0" smtClean="0"/>
                <a:t>Data </a:t>
              </a:r>
            </a:p>
            <a:p>
              <a:pPr algn="ctr"/>
              <a:r>
                <a:rPr lang="en-US" sz="1000" dirty="0" smtClean="0"/>
                <a:t>Vendor ABC</a:t>
              </a:r>
              <a:endParaRPr lang="en-GB" sz="1000" dirty="0"/>
            </a:p>
          </p:txBody>
        </p:sp>
      </p:grpSp>
      <p:sp>
        <p:nvSpPr>
          <p:cNvPr id="154" name="Oval 153"/>
          <p:cNvSpPr/>
          <p:nvPr/>
        </p:nvSpPr>
        <p:spPr>
          <a:xfrm>
            <a:off x="562435" y="2526898"/>
            <a:ext cx="560755" cy="216140"/>
          </a:xfrm>
          <a:prstGeom prst="ellipse">
            <a:avLst/>
          </a:prstGeom>
          <a:solidFill>
            <a:schemeClr val="accent3">
              <a:lumMod val="40000"/>
              <a:lumOff val="60000"/>
            </a:schemeClr>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5" name="TextBox 154"/>
          <p:cNvSpPr txBox="1"/>
          <p:nvPr/>
        </p:nvSpPr>
        <p:spPr>
          <a:xfrm>
            <a:off x="614368" y="2511623"/>
            <a:ext cx="604832" cy="307777"/>
          </a:xfrm>
          <a:prstGeom prst="rect">
            <a:avLst/>
          </a:prstGeom>
          <a:noFill/>
        </p:spPr>
        <p:txBody>
          <a:bodyPr wrap="square" rtlCol="0">
            <a:spAutoFit/>
          </a:bodyPr>
          <a:lstStyle/>
          <a:p>
            <a:r>
              <a:rPr lang="en-US" sz="700" i="1" dirty="0" smtClean="0"/>
              <a:t>Vendor ABC ID</a:t>
            </a:r>
            <a:endParaRPr lang="en-GB" sz="700" i="1" dirty="0"/>
          </a:p>
        </p:txBody>
      </p:sp>
      <p:sp>
        <p:nvSpPr>
          <p:cNvPr id="152" name="Oval 151"/>
          <p:cNvSpPr/>
          <p:nvPr/>
        </p:nvSpPr>
        <p:spPr>
          <a:xfrm>
            <a:off x="2146140" y="2402073"/>
            <a:ext cx="560755" cy="216140"/>
          </a:xfrm>
          <a:prstGeom prst="ellipse">
            <a:avLst/>
          </a:prstGeom>
          <a:solidFill>
            <a:schemeClr val="accent3">
              <a:lumMod val="40000"/>
              <a:lumOff val="60000"/>
            </a:schemeClr>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3" name="TextBox 152"/>
          <p:cNvSpPr txBox="1"/>
          <p:nvPr/>
        </p:nvSpPr>
        <p:spPr>
          <a:xfrm>
            <a:off x="2146140" y="2413593"/>
            <a:ext cx="604832" cy="307777"/>
          </a:xfrm>
          <a:prstGeom prst="rect">
            <a:avLst/>
          </a:prstGeom>
          <a:noFill/>
        </p:spPr>
        <p:txBody>
          <a:bodyPr wrap="square" rtlCol="0">
            <a:spAutoFit/>
          </a:bodyPr>
          <a:lstStyle/>
          <a:p>
            <a:r>
              <a:rPr lang="en-US" sz="700" i="1" dirty="0" smtClean="0"/>
              <a:t>Vendor  ABC ID</a:t>
            </a:r>
            <a:endParaRPr lang="en-GB" sz="700" i="1" dirty="0"/>
          </a:p>
        </p:txBody>
      </p:sp>
      <p:sp>
        <p:nvSpPr>
          <p:cNvPr id="8" name="Line Callout 1 (Accent Bar) 7"/>
          <p:cNvSpPr/>
          <p:nvPr/>
        </p:nvSpPr>
        <p:spPr>
          <a:xfrm>
            <a:off x="5661450" y="5233095"/>
            <a:ext cx="2272593" cy="1091505"/>
          </a:xfrm>
          <a:prstGeom prst="accentCallout1">
            <a:avLst>
              <a:gd name="adj1" fmla="val 33689"/>
              <a:gd name="adj2" fmla="val 106655"/>
              <a:gd name="adj3" fmla="val -83482"/>
              <a:gd name="adj4" fmla="val 12585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smtClean="0">
                <a:solidFill>
                  <a:schemeClr val="tx1"/>
                </a:solidFill>
              </a:rPr>
              <a:t>Multiple masters, typically by function, division, and acquisition/merger</a:t>
            </a:r>
          </a:p>
          <a:p>
            <a:pPr algn="r"/>
            <a:endParaRPr lang="en-US" sz="900" dirty="0" smtClean="0">
              <a:solidFill>
                <a:schemeClr val="tx1"/>
              </a:solidFill>
            </a:endParaRPr>
          </a:p>
          <a:p>
            <a:pPr algn="r"/>
            <a:r>
              <a:rPr lang="en-US" sz="900" b="1" dirty="0">
                <a:solidFill>
                  <a:srgbClr val="FF0000"/>
                </a:solidFill>
              </a:rPr>
              <a:t>67% of firms maintain 2 or more security masters.</a:t>
            </a:r>
          </a:p>
          <a:p>
            <a:pPr algn="r"/>
            <a:r>
              <a:rPr lang="en-US" sz="900" dirty="0">
                <a:solidFill>
                  <a:srgbClr val="FF0000"/>
                </a:solidFill>
              </a:rPr>
              <a:t>On average, 10% have more than 5</a:t>
            </a:r>
            <a:r>
              <a:rPr lang="en-US" sz="900" dirty="0" smtClean="0">
                <a:solidFill>
                  <a:srgbClr val="FF0000"/>
                </a:solidFill>
              </a:rPr>
              <a:t>.*</a:t>
            </a:r>
            <a:endParaRPr lang="en-US" sz="800" dirty="0">
              <a:solidFill>
                <a:srgbClr val="FF0000"/>
              </a:solidFill>
            </a:endParaRPr>
          </a:p>
        </p:txBody>
      </p:sp>
      <p:grpSp>
        <p:nvGrpSpPr>
          <p:cNvPr id="176" name="Group 175"/>
          <p:cNvGrpSpPr/>
          <p:nvPr/>
        </p:nvGrpSpPr>
        <p:grpSpPr>
          <a:xfrm>
            <a:off x="1966235" y="1561521"/>
            <a:ext cx="995787" cy="472133"/>
            <a:chOff x="6392308" y="1908550"/>
            <a:chExt cx="995787" cy="472133"/>
          </a:xfrm>
        </p:grpSpPr>
        <p:sp>
          <p:nvSpPr>
            <p:cNvPr id="177" name="Can 176"/>
            <p:cNvSpPr/>
            <p:nvPr/>
          </p:nvSpPr>
          <p:spPr>
            <a:xfrm>
              <a:off x="6412487" y="1908550"/>
              <a:ext cx="919292" cy="446165"/>
            </a:xfrm>
            <a:prstGeom prst="can">
              <a:avLst/>
            </a:prstGeom>
            <a:solidFill>
              <a:srgbClr val="B4C9F2"/>
            </a:solidFill>
            <a:ln w="6350">
              <a:solidFill>
                <a:srgbClr val="A578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8" name="TextBox 177"/>
            <p:cNvSpPr txBox="1"/>
            <p:nvPr/>
          </p:nvSpPr>
          <p:spPr>
            <a:xfrm>
              <a:off x="6392308" y="1980573"/>
              <a:ext cx="995787" cy="400110"/>
            </a:xfrm>
            <a:prstGeom prst="rect">
              <a:avLst/>
            </a:prstGeom>
            <a:noFill/>
          </p:spPr>
          <p:txBody>
            <a:bodyPr wrap="square" rtlCol="0">
              <a:spAutoFit/>
            </a:bodyPr>
            <a:lstStyle/>
            <a:p>
              <a:pPr algn="ctr"/>
              <a:r>
                <a:rPr lang="en-US" sz="1000" dirty="0" smtClean="0"/>
                <a:t>Data </a:t>
              </a:r>
            </a:p>
            <a:p>
              <a:pPr algn="ctr"/>
              <a:r>
                <a:rPr lang="en-US" sz="1000" dirty="0" smtClean="0"/>
                <a:t>Vendor 123</a:t>
              </a:r>
              <a:endParaRPr lang="en-GB" sz="1000" dirty="0"/>
            </a:p>
          </p:txBody>
        </p:sp>
      </p:grpSp>
      <p:sp>
        <p:nvSpPr>
          <p:cNvPr id="180" name="Curved Down Arrow 179"/>
          <p:cNvSpPr/>
          <p:nvPr/>
        </p:nvSpPr>
        <p:spPr>
          <a:xfrm rot="4260288">
            <a:off x="2363774" y="2428037"/>
            <a:ext cx="1465447" cy="244168"/>
          </a:xfrm>
          <a:prstGeom prst="curvedDownArrow">
            <a:avLst>
              <a:gd name="adj1" fmla="val 25000"/>
              <a:gd name="adj2" fmla="val 49584"/>
              <a:gd name="adj3" fmla="val 25000"/>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82" name="Oval 181"/>
          <p:cNvSpPr/>
          <p:nvPr/>
        </p:nvSpPr>
        <p:spPr>
          <a:xfrm>
            <a:off x="2768729" y="2061386"/>
            <a:ext cx="560755" cy="216140"/>
          </a:xfrm>
          <a:prstGeom prst="ellipse">
            <a:avLst/>
          </a:prstGeom>
          <a:solidFill>
            <a:schemeClr val="accent2">
              <a:lumMod val="60000"/>
              <a:lumOff val="40000"/>
            </a:schemeClr>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3" name="TextBox 182"/>
          <p:cNvSpPr txBox="1"/>
          <p:nvPr/>
        </p:nvSpPr>
        <p:spPr>
          <a:xfrm>
            <a:off x="2777117" y="2000746"/>
            <a:ext cx="604832" cy="307777"/>
          </a:xfrm>
          <a:prstGeom prst="rect">
            <a:avLst/>
          </a:prstGeom>
          <a:noFill/>
        </p:spPr>
        <p:txBody>
          <a:bodyPr wrap="square" rtlCol="0">
            <a:spAutoFit/>
          </a:bodyPr>
          <a:lstStyle/>
          <a:p>
            <a:r>
              <a:rPr lang="en-US" sz="700" i="1" dirty="0" smtClean="0"/>
              <a:t>Vendor  123 ID</a:t>
            </a:r>
            <a:endParaRPr lang="en-GB" sz="700" i="1" dirty="0"/>
          </a:p>
        </p:txBody>
      </p:sp>
      <p:sp>
        <p:nvSpPr>
          <p:cNvPr id="184" name="Curved Down Arrow 183"/>
          <p:cNvSpPr/>
          <p:nvPr/>
        </p:nvSpPr>
        <p:spPr>
          <a:xfrm rot="11854687" flipH="1">
            <a:off x="2689525" y="3757349"/>
            <a:ext cx="1282271" cy="233253"/>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85" name="Curved Down Arrow 184"/>
          <p:cNvSpPr/>
          <p:nvPr/>
        </p:nvSpPr>
        <p:spPr>
          <a:xfrm rot="11622416">
            <a:off x="4549771" y="4397411"/>
            <a:ext cx="1235503" cy="233253"/>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87" name="Oval 186"/>
          <p:cNvSpPr/>
          <p:nvPr/>
        </p:nvSpPr>
        <p:spPr>
          <a:xfrm>
            <a:off x="4889914" y="4433968"/>
            <a:ext cx="519028" cy="243112"/>
          </a:xfrm>
          <a:prstGeom prst="ellipse">
            <a:avLst/>
          </a:prstGeom>
          <a:solidFill>
            <a:schemeClr val="accent4">
              <a:lumMod val="40000"/>
              <a:lumOff val="60000"/>
            </a:schemeClr>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8" name="TextBox 187"/>
          <p:cNvSpPr txBox="1"/>
          <p:nvPr/>
        </p:nvSpPr>
        <p:spPr>
          <a:xfrm>
            <a:off x="4854764" y="4454415"/>
            <a:ext cx="589328" cy="346185"/>
          </a:xfrm>
          <a:prstGeom prst="rect">
            <a:avLst/>
          </a:prstGeom>
          <a:noFill/>
        </p:spPr>
        <p:txBody>
          <a:bodyPr wrap="square" rtlCol="0">
            <a:spAutoFit/>
          </a:bodyPr>
          <a:lstStyle/>
          <a:p>
            <a:r>
              <a:rPr lang="en-US" sz="700" i="1" dirty="0" smtClean="0"/>
              <a:t>CCP Code</a:t>
            </a:r>
            <a:endParaRPr lang="en-GB" sz="700" i="1" dirty="0"/>
          </a:p>
        </p:txBody>
      </p:sp>
      <p:sp>
        <p:nvSpPr>
          <p:cNvPr id="190" name="Oval 189"/>
          <p:cNvSpPr/>
          <p:nvPr/>
        </p:nvSpPr>
        <p:spPr>
          <a:xfrm>
            <a:off x="3137983" y="3849143"/>
            <a:ext cx="519028" cy="243112"/>
          </a:xfrm>
          <a:prstGeom prst="ellipse">
            <a:avLst/>
          </a:prstGeom>
          <a:solidFill>
            <a:schemeClr val="accent4">
              <a:lumMod val="40000"/>
              <a:lumOff val="60000"/>
            </a:schemeClr>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1" name="TextBox 190"/>
          <p:cNvSpPr txBox="1"/>
          <p:nvPr/>
        </p:nvSpPr>
        <p:spPr>
          <a:xfrm>
            <a:off x="3102833" y="3886200"/>
            <a:ext cx="589328" cy="346185"/>
          </a:xfrm>
          <a:prstGeom prst="rect">
            <a:avLst/>
          </a:prstGeom>
          <a:noFill/>
        </p:spPr>
        <p:txBody>
          <a:bodyPr wrap="square" rtlCol="0">
            <a:spAutoFit/>
          </a:bodyPr>
          <a:lstStyle/>
          <a:p>
            <a:r>
              <a:rPr lang="en-US" sz="700" i="1" dirty="0" smtClean="0"/>
              <a:t>CCP Code</a:t>
            </a:r>
            <a:endParaRPr lang="en-GB" sz="700" i="1" dirty="0"/>
          </a:p>
        </p:txBody>
      </p:sp>
      <p:sp>
        <p:nvSpPr>
          <p:cNvPr id="179" name="TextBox 178"/>
          <p:cNvSpPr txBox="1"/>
          <p:nvPr/>
        </p:nvSpPr>
        <p:spPr>
          <a:xfrm>
            <a:off x="243703" y="149835"/>
            <a:ext cx="7143985" cy="369332"/>
          </a:xfrm>
          <a:prstGeom prst="rect">
            <a:avLst/>
          </a:prstGeom>
          <a:noFill/>
        </p:spPr>
        <p:txBody>
          <a:bodyPr wrap="square" rtlCol="0">
            <a:spAutoFit/>
          </a:bodyPr>
          <a:lstStyle/>
          <a:p>
            <a:r>
              <a:rPr lang="en-US" b="1" i="1" dirty="0" smtClean="0"/>
              <a:t>What does this challenge look like?</a:t>
            </a:r>
            <a:endParaRPr lang="en-GB" i="1" dirty="0"/>
          </a:p>
        </p:txBody>
      </p:sp>
      <p:sp>
        <p:nvSpPr>
          <p:cNvPr id="17" name="TextBox 16"/>
          <p:cNvSpPr txBox="1"/>
          <p:nvPr/>
        </p:nvSpPr>
        <p:spPr>
          <a:xfrm>
            <a:off x="3048000" y="6309360"/>
            <a:ext cx="5538696" cy="430887"/>
          </a:xfrm>
          <a:prstGeom prst="rect">
            <a:avLst/>
          </a:prstGeom>
          <a:noFill/>
        </p:spPr>
        <p:txBody>
          <a:bodyPr wrap="none" rtlCol="0">
            <a:spAutoFit/>
          </a:bodyPr>
          <a:lstStyle/>
          <a:p>
            <a:r>
              <a:rPr lang="en-US" sz="1100" dirty="0" smtClean="0"/>
              <a:t>*TABB Group report; “</a:t>
            </a:r>
            <a:r>
              <a:rPr lang="en-US" sz="1100" i="1" dirty="0" smtClean="0"/>
              <a:t>Building a Framework for Innovation and Interoperability</a:t>
            </a:r>
            <a:r>
              <a:rPr lang="en-US" sz="1100" dirty="0" smtClean="0"/>
              <a:t>,” March 2017</a:t>
            </a:r>
          </a:p>
          <a:p>
            <a:r>
              <a:rPr lang="en-US" sz="1100" dirty="0" smtClean="0"/>
              <a:t>(survey of over 200 global data professionals)</a:t>
            </a:r>
            <a:endParaRPr lang="en-US" sz="1100" dirty="0"/>
          </a:p>
        </p:txBody>
      </p:sp>
    </p:spTree>
    <p:extLst>
      <p:ext uri="{BB962C8B-B14F-4D97-AF65-F5344CB8AC3E}">
        <p14:creationId xmlns:p14="http://schemas.microsoft.com/office/powerpoint/2010/main" val="24623702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12"/>
                                        </p:tgtEl>
                                        <p:attrNameLst>
                                          <p:attrName>style.visibility</p:attrName>
                                        </p:attrNameLst>
                                      </p:cBhvr>
                                      <p:to>
                                        <p:strVal val="visible"/>
                                      </p:to>
                                    </p:set>
                                    <p:animEffect transition="in" filter="fade">
                                      <p:cBhvr>
                                        <p:cTn id="7" dur="500"/>
                                        <p:tgtEl>
                                          <p:spTgt spid="11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fade">
                                      <p:cBhvr>
                                        <p:cTn id="11" dur="500"/>
                                        <p:tgtEl>
                                          <p:spTgt spid="48"/>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49"/>
                                        </p:tgtEl>
                                        <p:attrNameLst>
                                          <p:attrName>style.visibility</p:attrName>
                                        </p:attrNameLst>
                                      </p:cBhvr>
                                      <p:to>
                                        <p:strVal val="visible"/>
                                      </p:to>
                                    </p:set>
                                    <p:animEffect transition="in" filter="fade">
                                      <p:cBhvr>
                                        <p:cTn id="15" dur="500"/>
                                        <p:tgtEl>
                                          <p:spTgt spid="49"/>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109"/>
                                        </p:tgtEl>
                                        <p:attrNameLst>
                                          <p:attrName>style.visibility</p:attrName>
                                        </p:attrNameLst>
                                      </p:cBhvr>
                                      <p:to>
                                        <p:strVal val="visible"/>
                                      </p:to>
                                    </p:set>
                                    <p:animEffect transition="in" filter="fade">
                                      <p:cBhvr>
                                        <p:cTn id="19" dur="500"/>
                                        <p:tgtEl>
                                          <p:spTgt spid="109"/>
                                        </p:tgtEl>
                                      </p:cBhvr>
                                    </p:animEffect>
                                  </p:childTnLst>
                                </p:cTn>
                              </p:par>
                              <p:par>
                                <p:cTn id="20" presetID="10" presetClass="entr" presetSubtype="0" fill="hold" nodeType="withEffect">
                                  <p:stCondLst>
                                    <p:cond delay="0"/>
                                  </p:stCondLst>
                                  <p:childTnLst>
                                    <p:set>
                                      <p:cBhvr>
                                        <p:cTn id="21" dur="1" fill="hold">
                                          <p:stCondLst>
                                            <p:cond delay="0"/>
                                          </p:stCondLst>
                                        </p:cTn>
                                        <p:tgtEl>
                                          <p:spTgt spid="75"/>
                                        </p:tgtEl>
                                        <p:attrNameLst>
                                          <p:attrName>style.visibility</p:attrName>
                                        </p:attrNameLst>
                                      </p:cBhvr>
                                      <p:to>
                                        <p:strVal val="visible"/>
                                      </p:to>
                                    </p:set>
                                    <p:animEffect transition="in" filter="fade">
                                      <p:cBhvr>
                                        <p:cTn id="22" dur="500"/>
                                        <p:tgtEl>
                                          <p:spTgt spid="75"/>
                                        </p:tgtEl>
                                      </p:cBhvr>
                                    </p:animEffect>
                                  </p:childTnLst>
                                </p:cTn>
                              </p:par>
                              <p:par>
                                <p:cTn id="23" presetID="10" presetClass="entr" presetSubtype="0" fill="hold" nodeType="withEffect">
                                  <p:stCondLst>
                                    <p:cond delay="0"/>
                                  </p:stCondLst>
                                  <p:childTnLst>
                                    <p:set>
                                      <p:cBhvr>
                                        <p:cTn id="24" dur="1" fill="hold">
                                          <p:stCondLst>
                                            <p:cond delay="0"/>
                                          </p:stCondLst>
                                        </p:cTn>
                                        <p:tgtEl>
                                          <p:spTgt spid="110"/>
                                        </p:tgtEl>
                                        <p:attrNameLst>
                                          <p:attrName>style.visibility</p:attrName>
                                        </p:attrNameLst>
                                      </p:cBhvr>
                                      <p:to>
                                        <p:strVal val="visible"/>
                                      </p:to>
                                    </p:set>
                                    <p:animEffect transition="in" filter="fade">
                                      <p:cBhvr>
                                        <p:cTn id="25" dur="500"/>
                                        <p:tgtEl>
                                          <p:spTgt spid="110"/>
                                        </p:tgtEl>
                                      </p:cBhvr>
                                    </p:animEffect>
                                  </p:childTnLst>
                                </p:cTn>
                              </p:par>
                              <p:par>
                                <p:cTn id="26" presetID="10" presetClass="entr" presetSubtype="0" fill="hold" nodeType="withEffect">
                                  <p:stCondLst>
                                    <p:cond delay="0"/>
                                  </p:stCondLst>
                                  <p:childTnLst>
                                    <p:set>
                                      <p:cBhvr>
                                        <p:cTn id="27" dur="1" fill="hold">
                                          <p:stCondLst>
                                            <p:cond delay="0"/>
                                          </p:stCondLst>
                                        </p:cTn>
                                        <p:tgtEl>
                                          <p:spTgt spid="116"/>
                                        </p:tgtEl>
                                        <p:attrNameLst>
                                          <p:attrName>style.visibility</p:attrName>
                                        </p:attrNameLst>
                                      </p:cBhvr>
                                      <p:to>
                                        <p:strVal val="visible"/>
                                      </p:to>
                                    </p:set>
                                    <p:animEffect transition="in" filter="fade">
                                      <p:cBhvr>
                                        <p:cTn id="28" dur="500"/>
                                        <p:tgtEl>
                                          <p:spTgt spid="116"/>
                                        </p:tgtEl>
                                      </p:cBhvr>
                                    </p:animEffect>
                                  </p:childTnLst>
                                </p:cTn>
                              </p:par>
                            </p:childTnLst>
                          </p:cTn>
                        </p:par>
                        <p:par>
                          <p:cTn id="29" fill="hold">
                            <p:stCondLst>
                              <p:cond delay="2000"/>
                            </p:stCondLst>
                            <p:childTnLst>
                              <p:par>
                                <p:cTn id="30" presetID="10" presetClass="entr" presetSubtype="0" fill="hold" nodeType="afterEffect">
                                  <p:stCondLst>
                                    <p:cond delay="0"/>
                                  </p:stCondLst>
                                  <p:childTnLst>
                                    <p:set>
                                      <p:cBhvr>
                                        <p:cTn id="31" dur="1" fill="hold">
                                          <p:stCondLst>
                                            <p:cond delay="0"/>
                                          </p:stCondLst>
                                        </p:cTn>
                                        <p:tgtEl>
                                          <p:spTgt spid="77"/>
                                        </p:tgtEl>
                                        <p:attrNameLst>
                                          <p:attrName>style.visibility</p:attrName>
                                        </p:attrNameLst>
                                      </p:cBhvr>
                                      <p:to>
                                        <p:strVal val="visible"/>
                                      </p:to>
                                    </p:set>
                                    <p:animEffect transition="in" filter="fade">
                                      <p:cBhvr>
                                        <p:cTn id="32" dur="500"/>
                                        <p:tgtEl>
                                          <p:spTgt spid="77"/>
                                        </p:tgtEl>
                                      </p:cBhvr>
                                    </p:animEffect>
                                  </p:childTnLst>
                                </p:cTn>
                              </p:par>
                              <p:par>
                                <p:cTn id="33" presetID="10" presetClass="entr" presetSubtype="0" fill="hold" nodeType="withEffect">
                                  <p:stCondLst>
                                    <p:cond delay="0"/>
                                  </p:stCondLst>
                                  <p:childTnLst>
                                    <p:set>
                                      <p:cBhvr>
                                        <p:cTn id="34" dur="1" fill="hold">
                                          <p:stCondLst>
                                            <p:cond delay="0"/>
                                          </p:stCondLst>
                                        </p:cTn>
                                        <p:tgtEl>
                                          <p:spTgt spid="108"/>
                                        </p:tgtEl>
                                        <p:attrNameLst>
                                          <p:attrName>style.visibility</p:attrName>
                                        </p:attrNameLst>
                                      </p:cBhvr>
                                      <p:to>
                                        <p:strVal val="visible"/>
                                      </p:to>
                                    </p:set>
                                    <p:animEffect transition="in" filter="fade">
                                      <p:cBhvr>
                                        <p:cTn id="35" dur="500"/>
                                        <p:tgtEl>
                                          <p:spTgt spid="108"/>
                                        </p:tgtEl>
                                      </p:cBhvr>
                                    </p:animEffect>
                                  </p:childTnLst>
                                </p:cTn>
                              </p:par>
                              <p:par>
                                <p:cTn id="36" presetID="10" presetClass="entr" presetSubtype="0" fill="hold" nodeType="withEffect">
                                  <p:stCondLst>
                                    <p:cond delay="0"/>
                                  </p:stCondLst>
                                  <p:childTnLst>
                                    <p:set>
                                      <p:cBhvr>
                                        <p:cTn id="37" dur="1" fill="hold">
                                          <p:stCondLst>
                                            <p:cond delay="0"/>
                                          </p:stCondLst>
                                        </p:cTn>
                                        <p:tgtEl>
                                          <p:spTgt spid="115"/>
                                        </p:tgtEl>
                                        <p:attrNameLst>
                                          <p:attrName>style.visibility</p:attrName>
                                        </p:attrNameLst>
                                      </p:cBhvr>
                                      <p:to>
                                        <p:strVal val="visible"/>
                                      </p:to>
                                    </p:set>
                                    <p:animEffect transition="in" filter="fade">
                                      <p:cBhvr>
                                        <p:cTn id="38" dur="500"/>
                                        <p:tgtEl>
                                          <p:spTgt spid="115"/>
                                        </p:tgtEl>
                                      </p:cBhvr>
                                    </p:animEffect>
                                  </p:childTnLst>
                                </p:cTn>
                              </p:par>
                              <p:par>
                                <p:cTn id="39" presetID="10" presetClass="entr" presetSubtype="0" fill="hold" nodeType="withEffect">
                                  <p:stCondLst>
                                    <p:cond delay="0"/>
                                  </p:stCondLst>
                                  <p:childTnLst>
                                    <p:set>
                                      <p:cBhvr>
                                        <p:cTn id="40" dur="1" fill="hold">
                                          <p:stCondLst>
                                            <p:cond delay="0"/>
                                          </p:stCondLst>
                                        </p:cTn>
                                        <p:tgtEl>
                                          <p:spTgt spid="111"/>
                                        </p:tgtEl>
                                        <p:attrNameLst>
                                          <p:attrName>style.visibility</p:attrName>
                                        </p:attrNameLst>
                                      </p:cBhvr>
                                      <p:to>
                                        <p:strVal val="visible"/>
                                      </p:to>
                                    </p:set>
                                    <p:animEffect transition="in" filter="fade">
                                      <p:cBhvr>
                                        <p:cTn id="41" dur="500"/>
                                        <p:tgtEl>
                                          <p:spTgt spid="111"/>
                                        </p:tgtEl>
                                      </p:cBhvr>
                                    </p:animEffect>
                                  </p:childTnLst>
                                </p:cTn>
                              </p:par>
                            </p:childTnLst>
                          </p:cTn>
                        </p:par>
                        <p:par>
                          <p:cTn id="42" fill="hold">
                            <p:stCondLst>
                              <p:cond delay="2500"/>
                            </p:stCondLst>
                            <p:childTnLst>
                              <p:par>
                                <p:cTn id="43" presetID="10" presetClass="entr" presetSubtype="0" fill="hold" nodeType="afterEffect">
                                  <p:stCondLst>
                                    <p:cond delay="0"/>
                                  </p:stCondLst>
                                  <p:childTnLst>
                                    <p:set>
                                      <p:cBhvr>
                                        <p:cTn id="44" dur="1" fill="hold">
                                          <p:stCondLst>
                                            <p:cond delay="0"/>
                                          </p:stCondLst>
                                        </p:cTn>
                                        <p:tgtEl>
                                          <p:spTgt spid="127"/>
                                        </p:tgtEl>
                                        <p:attrNameLst>
                                          <p:attrName>style.visibility</p:attrName>
                                        </p:attrNameLst>
                                      </p:cBhvr>
                                      <p:to>
                                        <p:strVal val="visible"/>
                                      </p:to>
                                    </p:set>
                                    <p:animEffect transition="in" filter="fade">
                                      <p:cBhvr>
                                        <p:cTn id="45" dur="500"/>
                                        <p:tgtEl>
                                          <p:spTgt spid="127"/>
                                        </p:tgtEl>
                                      </p:cBhvr>
                                    </p:animEffect>
                                  </p:childTnLst>
                                </p:cTn>
                              </p:par>
                            </p:childTnLst>
                          </p:cTn>
                        </p:par>
                        <p:par>
                          <p:cTn id="46" fill="hold">
                            <p:stCondLst>
                              <p:cond delay="3000"/>
                            </p:stCondLst>
                            <p:childTnLst>
                              <p:par>
                                <p:cTn id="47" presetID="10" presetClass="entr" presetSubtype="0" fill="hold" nodeType="after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fade">
                                      <p:cBhvr>
                                        <p:cTn id="49" dur="500"/>
                                        <p:tgtEl>
                                          <p:spTgt spid="4"/>
                                        </p:tgtEl>
                                      </p:cBhvr>
                                    </p:animEffect>
                                  </p:childTnLst>
                                </p:cTn>
                              </p:par>
                              <p:par>
                                <p:cTn id="50" presetID="10" presetClass="entr" presetSubtype="0" fill="hold" nodeType="withEffect">
                                  <p:stCondLst>
                                    <p:cond delay="0"/>
                                  </p:stCondLst>
                                  <p:childTnLst>
                                    <p:set>
                                      <p:cBhvr>
                                        <p:cTn id="51" dur="1" fill="hold">
                                          <p:stCondLst>
                                            <p:cond delay="0"/>
                                          </p:stCondLst>
                                        </p:cTn>
                                        <p:tgtEl>
                                          <p:spTgt spid="117"/>
                                        </p:tgtEl>
                                        <p:attrNameLst>
                                          <p:attrName>style.visibility</p:attrName>
                                        </p:attrNameLst>
                                      </p:cBhvr>
                                      <p:to>
                                        <p:strVal val="visible"/>
                                      </p:to>
                                    </p:set>
                                    <p:animEffect transition="in" filter="fade">
                                      <p:cBhvr>
                                        <p:cTn id="52" dur="500"/>
                                        <p:tgtEl>
                                          <p:spTgt spid="117"/>
                                        </p:tgtEl>
                                      </p:cBhvr>
                                    </p:animEffect>
                                  </p:childTnLst>
                                </p:cTn>
                              </p:par>
                              <p:par>
                                <p:cTn id="53" presetID="10" presetClass="entr" presetSubtype="0" fill="hold" nodeType="withEffect">
                                  <p:stCondLst>
                                    <p:cond delay="0"/>
                                  </p:stCondLst>
                                  <p:childTnLst>
                                    <p:set>
                                      <p:cBhvr>
                                        <p:cTn id="54" dur="1" fill="hold">
                                          <p:stCondLst>
                                            <p:cond delay="0"/>
                                          </p:stCondLst>
                                        </p:cTn>
                                        <p:tgtEl>
                                          <p:spTgt spid="107"/>
                                        </p:tgtEl>
                                        <p:attrNameLst>
                                          <p:attrName>style.visibility</p:attrName>
                                        </p:attrNameLst>
                                      </p:cBhvr>
                                      <p:to>
                                        <p:strVal val="visible"/>
                                      </p:to>
                                    </p:set>
                                    <p:animEffect transition="in" filter="fade">
                                      <p:cBhvr>
                                        <p:cTn id="55" dur="500"/>
                                        <p:tgtEl>
                                          <p:spTgt spid="107"/>
                                        </p:tgtEl>
                                      </p:cBhvr>
                                    </p:animEffect>
                                  </p:childTnLst>
                                </p:cTn>
                              </p:par>
                              <p:par>
                                <p:cTn id="56" presetID="10" presetClass="entr" presetSubtype="0" fill="hold" nodeType="withEffect">
                                  <p:stCondLst>
                                    <p:cond delay="0"/>
                                  </p:stCondLst>
                                  <p:childTnLst>
                                    <p:set>
                                      <p:cBhvr>
                                        <p:cTn id="57" dur="1" fill="hold">
                                          <p:stCondLst>
                                            <p:cond delay="0"/>
                                          </p:stCondLst>
                                        </p:cTn>
                                        <p:tgtEl>
                                          <p:spTgt spid="76"/>
                                        </p:tgtEl>
                                        <p:attrNameLst>
                                          <p:attrName>style.visibility</p:attrName>
                                        </p:attrNameLst>
                                      </p:cBhvr>
                                      <p:to>
                                        <p:strVal val="visible"/>
                                      </p:to>
                                    </p:set>
                                    <p:animEffect transition="in" filter="fade">
                                      <p:cBhvr>
                                        <p:cTn id="58" dur="500"/>
                                        <p:tgtEl>
                                          <p:spTgt spid="76"/>
                                        </p:tgtEl>
                                      </p:cBhvr>
                                    </p:animEffect>
                                  </p:childTnLst>
                                </p:cTn>
                              </p:par>
                            </p:childTnLst>
                          </p:cTn>
                        </p:par>
                        <p:par>
                          <p:cTn id="59" fill="hold">
                            <p:stCondLst>
                              <p:cond delay="3500"/>
                            </p:stCondLst>
                            <p:childTnLst>
                              <p:par>
                                <p:cTn id="60" presetID="10" presetClass="entr" presetSubtype="0" fill="hold" nodeType="afterEffect">
                                  <p:stCondLst>
                                    <p:cond delay="0"/>
                                  </p:stCondLst>
                                  <p:childTnLst>
                                    <p:set>
                                      <p:cBhvr>
                                        <p:cTn id="61" dur="1" fill="hold">
                                          <p:stCondLst>
                                            <p:cond delay="0"/>
                                          </p:stCondLst>
                                        </p:cTn>
                                        <p:tgtEl>
                                          <p:spTgt spid="106"/>
                                        </p:tgtEl>
                                        <p:attrNameLst>
                                          <p:attrName>style.visibility</p:attrName>
                                        </p:attrNameLst>
                                      </p:cBhvr>
                                      <p:to>
                                        <p:strVal val="visible"/>
                                      </p:to>
                                    </p:set>
                                    <p:animEffect transition="in" filter="fade">
                                      <p:cBhvr>
                                        <p:cTn id="62" dur="500"/>
                                        <p:tgtEl>
                                          <p:spTgt spid="106"/>
                                        </p:tgtEl>
                                      </p:cBhvr>
                                    </p:animEffect>
                                  </p:childTnLst>
                                </p:cTn>
                              </p:par>
                              <p:par>
                                <p:cTn id="63" presetID="10" presetClass="entr" presetSubtype="0" fill="hold" nodeType="withEffect">
                                  <p:stCondLst>
                                    <p:cond delay="0"/>
                                  </p:stCondLst>
                                  <p:childTnLst>
                                    <p:set>
                                      <p:cBhvr>
                                        <p:cTn id="64" dur="1" fill="hold">
                                          <p:stCondLst>
                                            <p:cond delay="0"/>
                                          </p:stCondLst>
                                        </p:cTn>
                                        <p:tgtEl>
                                          <p:spTgt spid="113"/>
                                        </p:tgtEl>
                                        <p:attrNameLst>
                                          <p:attrName>style.visibility</p:attrName>
                                        </p:attrNameLst>
                                      </p:cBhvr>
                                      <p:to>
                                        <p:strVal val="visible"/>
                                      </p:to>
                                    </p:set>
                                    <p:animEffect transition="in" filter="fade">
                                      <p:cBhvr>
                                        <p:cTn id="65" dur="500"/>
                                        <p:tgtEl>
                                          <p:spTgt spid="113"/>
                                        </p:tgtEl>
                                      </p:cBhvr>
                                    </p:animEffect>
                                  </p:childTnLst>
                                </p:cTn>
                              </p:par>
                              <p:par>
                                <p:cTn id="66" presetID="10" presetClass="entr" presetSubtype="0" fill="hold" nodeType="withEffect">
                                  <p:stCondLst>
                                    <p:cond delay="0"/>
                                  </p:stCondLst>
                                  <p:childTnLst>
                                    <p:set>
                                      <p:cBhvr>
                                        <p:cTn id="67" dur="1" fill="hold">
                                          <p:stCondLst>
                                            <p:cond delay="0"/>
                                          </p:stCondLst>
                                        </p:cTn>
                                        <p:tgtEl>
                                          <p:spTgt spid="85"/>
                                        </p:tgtEl>
                                        <p:attrNameLst>
                                          <p:attrName>style.visibility</p:attrName>
                                        </p:attrNameLst>
                                      </p:cBhvr>
                                      <p:to>
                                        <p:strVal val="visible"/>
                                      </p:to>
                                    </p:set>
                                    <p:animEffect transition="in" filter="fade">
                                      <p:cBhvr>
                                        <p:cTn id="68" dur="500"/>
                                        <p:tgtEl>
                                          <p:spTgt spid="85"/>
                                        </p:tgtEl>
                                      </p:cBhvr>
                                    </p:animEffect>
                                  </p:childTnLst>
                                </p:cTn>
                              </p:par>
                              <p:par>
                                <p:cTn id="69" presetID="10" presetClass="entr" presetSubtype="0" fill="hold" nodeType="withEffect">
                                  <p:stCondLst>
                                    <p:cond delay="0"/>
                                  </p:stCondLst>
                                  <p:childTnLst>
                                    <p:set>
                                      <p:cBhvr>
                                        <p:cTn id="70" dur="1" fill="hold">
                                          <p:stCondLst>
                                            <p:cond delay="0"/>
                                          </p:stCondLst>
                                        </p:cTn>
                                        <p:tgtEl>
                                          <p:spTgt spid="158"/>
                                        </p:tgtEl>
                                        <p:attrNameLst>
                                          <p:attrName>style.visibility</p:attrName>
                                        </p:attrNameLst>
                                      </p:cBhvr>
                                      <p:to>
                                        <p:strVal val="visible"/>
                                      </p:to>
                                    </p:set>
                                    <p:animEffect transition="in" filter="fade">
                                      <p:cBhvr>
                                        <p:cTn id="71" dur="500"/>
                                        <p:tgtEl>
                                          <p:spTgt spid="158"/>
                                        </p:tgtEl>
                                      </p:cBhvr>
                                    </p:animEffect>
                                  </p:childTnLst>
                                </p:cTn>
                              </p:par>
                              <p:par>
                                <p:cTn id="72" presetID="10" presetClass="entr" presetSubtype="0" fill="hold" nodeType="withEffect">
                                  <p:stCondLst>
                                    <p:cond delay="0"/>
                                  </p:stCondLst>
                                  <p:childTnLst>
                                    <p:set>
                                      <p:cBhvr>
                                        <p:cTn id="73" dur="1" fill="hold">
                                          <p:stCondLst>
                                            <p:cond delay="0"/>
                                          </p:stCondLst>
                                        </p:cTn>
                                        <p:tgtEl>
                                          <p:spTgt spid="161"/>
                                        </p:tgtEl>
                                        <p:attrNameLst>
                                          <p:attrName>style.visibility</p:attrName>
                                        </p:attrNameLst>
                                      </p:cBhvr>
                                      <p:to>
                                        <p:strVal val="visible"/>
                                      </p:to>
                                    </p:set>
                                    <p:animEffect transition="in" filter="fade">
                                      <p:cBhvr>
                                        <p:cTn id="74" dur="500"/>
                                        <p:tgtEl>
                                          <p:spTgt spid="161"/>
                                        </p:tgtEl>
                                      </p:cBhvr>
                                    </p:animEffect>
                                  </p:childTnLst>
                                </p:cTn>
                              </p:par>
                              <p:par>
                                <p:cTn id="75" presetID="10" presetClass="entr" presetSubtype="0" fill="hold" nodeType="withEffect">
                                  <p:stCondLst>
                                    <p:cond delay="0"/>
                                  </p:stCondLst>
                                  <p:childTnLst>
                                    <p:set>
                                      <p:cBhvr>
                                        <p:cTn id="76" dur="1" fill="hold">
                                          <p:stCondLst>
                                            <p:cond delay="0"/>
                                          </p:stCondLst>
                                        </p:cTn>
                                        <p:tgtEl>
                                          <p:spTgt spid="164"/>
                                        </p:tgtEl>
                                        <p:attrNameLst>
                                          <p:attrName>style.visibility</p:attrName>
                                        </p:attrNameLst>
                                      </p:cBhvr>
                                      <p:to>
                                        <p:strVal val="visible"/>
                                      </p:to>
                                    </p:set>
                                    <p:animEffect transition="in" filter="fade">
                                      <p:cBhvr>
                                        <p:cTn id="77" dur="500"/>
                                        <p:tgtEl>
                                          <p:spTgt spid="164"/>
                                        </p:tgtEl>
                                      </p:cBhvr>
                                    </p:animEffect>
                                  </p:childTnLst>
                                </p:cTn>
                              </p:par>
                              <p:par>
                                <p:cTn id="78" presetID="10" presetClass="entr" presetSubtype="0" fill="hold" nodeType="withEffect">
                                  <p:stCondLst>
                                    <p:cond delay="0"/>
                                  </p:stCondLst>
                                  <p:childTnLst>
                                    <p:set>
                                      <p:cBhvr>
                                        <p:cTn id="79" dur="1" fill="hold">
                                          <p:stCondLst>
                                            <p:cond delay="0"/>
                                          </p:stCondLst>
                                        </p:cTn>
                                        <p:tgtEl>
                                          <p:spTgt spid="167"/>
                                        </p:tgtEl>
                                        <p:attrNameLst>
                                          <p:attrName>style.visibility</p:attrName>
                                        </p:attrNameLst>
                                      </p:cBhvr>
                                      <p:to>
                                        <p:strVal val="visible"/>
                                      </p:to>
                                    </p:set>
                                    <p:animEffect transition="in" filter="fade">
                                      <p:cBhvr>
                                        <p:cTn id="80" dur="500"/>
                                        <p:tgtEl>
                                          <p:spTgt spid="167"/>
                                        </p:tgtEl>
                                      </p:cBhvr>
                                    </p:animEffect>
                                  </p:childTnLst>
                                </p:cTn>
                              </p:par>
                            </p:childTnLst>
                          </p:cTn>
                        </p:par>
                        <p:par>
                          <p:cTn id="81" fill="hold">
                            <p:stCondLst>
                              <p:cond delay="4000"/>
                            </p:stCondLst>
                            <p:childTnLst>
                              <p:par>
                                <p:cTn id="82" presetID="10" presetClass="entr" presetSubtype="0" fill="hold" nodeType="afterEffect">
                                  <p:stCondLst>
                                    <p:cond delay="0"/>
                                  </p:stCondLst>
                                  <p:childTnLst>
                                    <p:set>
                                      <p:cBhvr>
                                        <p:cTn id="83" dur="1" fill="hold">
                                          <p:stCondLst>
                                            <p:cond delay="0"/>
                                          </p:stCondLst>
                                        </p:cTn>
                                        <p:tgtEl>
                                          <p:spTgt spid="170"/>
                                        </p:tgtEl>
                                        <p:attrNameLst>
                                          <p:attrName>style.visibility</p:attrName>
                                        </p:attrNameLst>
                                      </p:cBhvr>
                                      <p:to>
                                        <p:strVal val="visible"/>
                                      </p:to>
                                    </p:set>
                                    <p:animEffect transition="in" filter="fade">
                                      <p:cBhvr>
                                        <p:cTn id="84" dur="500"/>
                                        <p:tgtEl>
                                          <p:spTgt spid="170"/>
                                        </p:tgtEl>
                                      </p:cBhvr>
                                    </p:animEffect>
                                  </p:childTnLst>
                                </p:cTn>
                              </p:par>
                            </p:childTnLst>
                          </p:cTn>
                        </p:par>
                        <p:par>
                          <p:cTn id="85" fill="hold">
                            <p:stCondLst>
                              <p:cond delay="4500"/>
                            </p:stCondLst>
                            <p:childTnLst>
                              <p:par>
                                <p:cTn id="86" presetID="10" presetClass="entr" presetSubtype="0" fill="hold" nodeType="afterEffect">
                                  <p:stCondLst>
                                    <p:cond delay="0"/>
                                  </p:stCondLst>
                                  <p:childTnLst>
                                    <p:set>
                                      <p:cBhvr>
                                        <p:cTn id="87" dur="1" fill="hold">
                                          <p:stCondLst>
                                            <p:cond delay="0"/>
                                          </p:stCondLst>
                                        </p:cTn>
                                        <p:tgtEl>
                                          <p:spTgt spid="173"/>
                                        </p:tgtEl>
                                        <p:attrNameLst>
                                          <p:attrName>style.visibility</p:attrName>
                                        </p:attrNameLst>
                                      </p:cBhvr>
                                      <p:to>
                                        <p:strVal val="visible"/>
                                      </p:to>
                                    </p:set>
                                    <p:animEffect transition="in" filter="fade">
                                      <p:cBhvr>
                                        <p:cTn id="88" dur="500"/>
                                        <p:tgtEl>
                                          <p:spTgt spid="1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4" name="Group 143"/>
          <p:cNvGrpSpPr/>
          <p:nvPr/>
        </p:nvGrpSpPr>
        <p:grpSpPr>
          <a:xfrm>
            <a:off x="377431" y="3566619"/>
            <a:ext cx="1973336" cy="1226434"/>
            <a:chOff x="-76200" y="1385332"/>
            <a:chExt cx="9127339" cy="4848447"/>
          </a:xfrm>
        </p:grpSpPr>
        <p:grpSp>
          <p:nvGrpSpPr>
            <p:cNvPr id="4" name="Group 3"/>
            <p:cNvGrpSpPr/>
            <p:nvPr/>
          </p:nvGrpSpPr>
          <p:grpSpPr>
            <a:xfrm>
              <a:off x="-76200" y="3581400"/>
              <a:ext cx="1306830" cy="576158"/>
              <a:chOff x="44026" y="3489560"/>
              <a:chExt cx="1306830" cy="576158"/>
            </a:xfrm>
          </p:grpSpPr>
          <p:sp>
            <p:nvSpPr>
              <p:cNvPr id="5" name="Can 4"/>
              <p:cNvSpPr/>
              <p:nvPr/>
            </p:nvSpPr>
            <p:spPr>
              <a:xfrm>
                <a:off x="155575" y="3489560"/>
                <a:ext cx="1083733" cy="576158"/>
              </a:xfrm>
              <a:prstGeom prst="can">
                <a:avLst/>
              </a:prstGeom>
              <a:solidFill>
                <a:srgbClr val="D3F9D4"/>
              </a:solidFill>
              <a:ln>
                <a:solidFill>
                  <a:srgbClr val="07C1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6" name="TextBox 5"/>
              <p:cNvSpPr txBox="1"/>
              <p:nvPr/>
            </p:nvSpPr>
            <p:spPr>
              <a:xfrm>
                <a:off x="44026" y="3612040"/>
                <a:ext cx="1306830" cy="425855"/>
              </a:xfrm>
              <a:prstGeom prst="rect">
                <a:avLst/>
              </a:prstGeom>
              <a:noFill/>
            </p:spPr>
            <p:txBody>
              <a:bodyPr wrap="square" rtlCol="0">
                <a:spAutoFit/>
              </a:bodyPr>
              <a:lstStyle/>
              <a:p>
                <a:pPr algn="ctr"/>
                <a:endParaRPr lang="en-GB" sz="100" dirty="0"/>
              </a:p>
            </p:txBody>
          </p:sp>
        </p:grpSp>
        <p:grpSp>
          <p:nvGrpSpPr>
            <p:cNvPr id="7" name="Group 6"/>
            <p:cNvGrpSpPr/>
            <p:nvPr/>
          </p:nvGrpSpPr>
          <p:grpSpPr>
            <a:xfrm>
              <a:off x="-11430" y="3538642"/>
              <a:ext cx="1306830" cy="576158"/>
              <a:chOff x="44026" y="3489560"/>
              <a:chExt cx="1306830" cy="576158"/>
            </a:xfrm>
          </p:grpSpPr>
          <p:sp>
            <p:nvSpPr>
              <p:cNvPr id="8" name="Can 7"/>
              <p:cNvSpPr/>
              <p:nvPr/>
            </p:nvSpPr>
            <p:spPr>
              <a:xfrm>
                <a:off x="155575" y="3489560"/>
                <a:ext cx="1083733" cy="576158"/>
              </a:xfrm>
              <a:prstGeom prst="can">
                <a:avLst/>
              </a:prstGeom>
              <a:solidFill>
                <a:srgbClr val="D3F9D4"/>
              </a:solidFill>
              <a:ln>
                <a:solidFill>
                  <a:srgbClr val="07C1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 name="TextBox 8"/>
              <p:cNvSpPr txBox="1"/>
              <p:nvPr/>
            </p:nvSpPr>
            <p:spPr>
              <a:xfrm>
                <a:off x="44026" y="3612040"/>
                <a:ext cx="1306830" cy="425855"/>
              </a:xfrm>
              <a:prstGeom prst="rect">
                <a:avLst/>
              </a:prstGeom>
              <a:noFill/>
            </p:spPr>
            <p:txBody>
              <a:bodyPr wrap="square" rtlCol="0">
                <a:spAutoFit/>
              </a:bodyPr>
              <a:lstStyle/>
              <a:p>
                <a:pPr algn="ctr"/>
                <a:endParaRPr lang="en-GB" sz="100" dirty="0"/>
              </a:p>
            </p:txBody>
          </p:sp>
        </p:grpSp>
        <p:grpSp>
          <p:nvGrpSpPr>
            <p:cNvPr id="10" name="Group 9"/>
            <p:cNvGrpSpPr/>
            <p:nvPr/>
          </p:nvGrpSpPr>
          <p:grpSpPr>
            <a:xfrm>
              <a:off x="7744309" y="3730181"/>
              <a:ext cx="1306830" cy="576158"/>
              <a:chOff x="7492812" y="3468401"/>
              <a:chExt cx="1306830" cy="576158"/>
            </a:xfrm>
          </p:grpSpPr>
          <p:sp>
            <p:nvSpPr>
              <p:cNvPr id="11" name="Can 10"/>
              <p:cNvSpPr/>
              <p:nvPr/>
            </p:nvSpPr>
            <p:spPr>
              <a:xfrm>
                <a:off x="7604361" y="3468401"/>
                <a:ext cx="1083733" cy="576158"/>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2" name="TextBox 11"/>
              <p:cNvSpPr txBox="1"/>
              <p:nvPr/>
            </p:nvSpPr>
            <p:spPr>
              <a:xfrm>
                <a:off x="7492812" y="3617902"/>
                <a:ext cx="1306830" cy="425855"/>
              </a:xfrm>
              <a:prstGeom prst="rect">
                <a:avLst/>
              </a:prstGeom>
              <a:noFill/>
            </p:spPr>
            <p:txBody>
              <a:bodyPr wrap="square" rtlCol="0">
                <a:spAutoFit/>
              </a:bodyPr>
              <a:lstStyle/>
              <a:p>
                <a:pPr algn="ctr"/>
                <a:endParaRPr lang="en-GB" sz="100" dirty="0"/>
              </a:p>
            </p:txBody>
          </p:sp>
        </p:grpSp>
        <p:grpSp>
          <p:nvGrpSpPr>
            <p:cNvPr id="13" name="Group 12"/>
            <p:cNvGrpSpPr/>
            <p:nvPr/>
          </p:nvGrpSpPr>
          <p:grpSpPr>
            <a:xfrm>
              <a:off x="7684770" y="3657600"/>
              <a:ext cx="1306830" cy="576158"/>
              <a:chOff x="7492812" y="3468401"/>
              <a:chExt cx="1306830" cy="576158"/>
            </a:xfrm>
          </p:grpSpPr>
          <p:sp>
            <p:nvSpPr>
              <p:cNvPr id="14" name="Can 13"/>
              <p:cNvSpPr/>
              <p:nvPr/>
            </p:nvSpPr>
            <p:spPr>
              <a:xfrm>
                <a:off x="7604361" y="3468401"/>
                <a:ext cx="1083733" cy="576158"/>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5" name="TextBox 14"/>
              <p:cNvSpPr txBox="1"/>
              <p:nvPr/>
            </p:nvSpPr>
            <p:spPr>
              <a:xfrm>
                <a:off x="7492812" y="3617902"/>
                <a:ext cx="1306830" cy="425855"/>
              </a:xfrm>
              <a:prstGeom prst="rect">
                <a:avLst/>
              </a:prstGeom>
              <a:noFill/>
            </p:spPr>
            <p:txBody>
              <a:bodyPr wrap="square" rtlCol="0">
                <a:spAutoFit/>
              </a:bodyPr>
              <a:lstStyle/>
              <a:p>
                <a:pPr algn="ctr"/>
                <a:endParaRPr lang="en-GB" sz="100" dirty="0"/>
              </a:p>
            </p:txBody>
          </p:sp>
        </p:grpSp>
        <p:grpSp>
          <p:nvGrpSpPr>
            <p:cNvPr id="16" name="Group 15"/>
            <p:cNvGrpSpPr/>
            <p:nvPr/>
          </p:nvGrpSpPr>
          <p:grpSpPr>
            <a:xfrm>
              <a:off x="7608570" y="3614842"/>
              <a:ext cx="1306830" cy="576158"/>
              <a:chOff x="7492812" y="3468401"/>
              <a:chExt cx="1306830" cy="576158"/>
            </a:xfrm>
          </p:grpSpPr>
          <p:sp>
            <p:nvSpPr>
              <p:cNvPr id="17" name="Can 16"/>
              <p:cNvSpPr/>
              <p:nvPr/>
            </p:nvSpPr>
            <p:spPr>
              <a:xfrm>
                <a:off x="7604361" y="3468401"/>
                <a:ext cx="1083733" cy="576158"/>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8" name="TextBox 17"/>
              <p:cNvSpPr txBox="1"/>
              <p:nvPr/>
            </p:nvSpPr>
            <p:spPr>
              <a:xfrm>
                <a:off x="7492812" y="3617902"/>
                <a:ext cx="1306830" cy="425855"/>
              </a:xfrm>
              <a:prstGeom prst="rect">
                <a:avLst/>
              </a:prstGeom>
              <a:noFill/>
            </p:spPr>
            <p:txBody>
              <a:bodyPr wrap="square" rtlCol="0">
                <a:spAutoFit/>
              </a:bodyPr>
              <a:lstStyle/>
              <a:p>
                <a:pPr algn="ctr"/>
                <a:endParaRPr lang="en-GB" sz="100" dirty="0"/>
              </a:p>
            </p:txBody>
          </p:sp>
        </p:grpSp>
        <p:grpSp>
          <p:nvGrpSpPr>
            <p:cNvPr id="19" name="Group 18"/>
            <p:cNvGrpSpPr/>
            <p:nvPr/>
          </p:nvGrpSpPr>
          <p:grpSpPr>
            <a:xfrm>
              <a:off x="7543800" y="3538642"/>
              <a:ext cx="1306830" cy="576158"/>
              <a:chOff x="7492812" y="3468401"/>
              <a:chExt cx="1306830" cy="576158"/>
            </a:xfrm>
          </p:grpSpPr>
          <p:sp>
            <p:nvSpPr>
              <p:cNvPr id="20" name="Can 19"/>
              <p:cNvSpPr/>
              <p:nvPr/>
            </p:nvSpPr>
            <p:spPr>
              <a:xfrm>
                <a:off x="7604361" y="3468401"/>
                <a:ext cx="1083733" cy="576158"/>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21" name="TextBox 20"/>
              <p:cNvSpPr txBox="1"/>
              <p:nvPr/>
            </p:nvSpPr>
            <p:spPr>
              <a:xfrm>
                <a:off x="7492812" y="3617902"/>
                <a:ext cx="1306830" cy="425855"/>
              </a:xfrm>
              <a:prstGeom prst="rect">
                <a:avLst/>
              </a:prstGeom>
              <a:noFill/>
            </p:spPr>
            <p:txBody>
              <a:bodyPr wrap="square" rtlCol="0">
                <a:spAutoFit/>
              </a:bodyPr>
              <a:lstStyle/>
              <a:p>
                <a:pPr algn="ctr"/>
                <a:endParaRPr lang="en-GB" sz="100" dirty="0"/>
              </a:p>
            </p:txBody>
          </p:sp>
        </p:grpSp>
        <p:grpSp>
          <p:nvGrpSpPr>
            <p:cNvPr id="22" name="Group 21"/>
            <p:cNvGrpSpPr/>
            <p:nvPr/>
          </p:nvGrpSpPr>
          <p:grpSpPr>
            <a:xfrm>
              <a:off x="1058176" y="3069169"/>
              <a:ext cx="1302548" cy="1167331"/>
              <a:chOff x="1058176" y="3069169"/>
              <a:chExt cx="1302548" cy="1167331"/>
            </a:xfrm>
          </p:grpSpPr>
          <p:pic>
            <p:nvPicPr>
              <p:cNvPr id="23" name="Picture 4" descr="Image result for BAN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8176" y="3069169"/>
                <a:ext cx="1302548" cy="1165438"/>
              </a:xfrm>
              <a:prstGeom prst="rect">
                <a:avLst/>
              </a:prstGeom>
              <a:noFill/>
              <a:extLst>
                <a:ext uri="{909E8E84-426E-40DD-AFC4-6F175D3DCCD1}">
                  <a14:hiddenFill xmlns:a14="http://schemas.microsoft.com/office/drawing/2010/main">
                    <a:solidFill>
                      <a:srgbClr val="FFFFFF"/>
                    </a:solidFill>
                  </a14:hiddenFill>
                </a:ext>
              </a:extLst>
            </p:spPr>
          </p:pic>
          <p:sp>
            <p:nvSpPr>
              <p:cNvPr id="24" name="TextBox 23"/>
              <p:cNvSpPr txBox="1"/>
              <p:nvPr/>
            </p:nvSpPr>
            <p:spPr>
              <a:xfrm>
                <a:off x="1564053" y="3810644"/>
                <a:ext cx="290799" cy="425856"/>
              </a:xfrm>
              <a:prstGeom prst="rect">
                <a:avLst/>
              </a:prstGeom>
              <a:noFill/>
            </p:spPr>
            <p:txBody>
              <a:bodyPr wrap="square" rtlCol="0">
                <a:spAutoFit/>
              </a:bodyPr>
              <a:lstStyle/>
              <a:p>
                <a:r>
                  <a:rPr lang="en-US" sz="100" b="1" dirty="0"/>
                  <a:t>A</a:t>
                </a:r>
                <a:endParaRPr lang="en-GB" sz="100" b="1" dirty="0"/>
              </a:p>
            </p:txBody>
          </p:sp>
        </p:grpSp>
        <p:grpSp>
          <p:nvGrpSpPr>
            <p:cNvPr id="25" name="Group 24"/>
            <p:cNvGrpSpPr/>
            <p:nvPr/>
          </p:nvGrpSpPr>
          <p:grpSpPr>
            <a:xfrm>
              <a:off x="6392308" y="3033027"/>
              <a:ext cx="1302548" cy="1170466"/>
              <a:chOff x="6392308" y="3033027"/>
              <a:chExt cx="1302548" cy="1170466"/>
            </a:xfrm>
          </p:grpSpPr>
          <p:pic>
            <p:nvPicPr>
              <p:cNvPr id="26" name="Picture 4" descr="Image result for BAN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2308" y="3033027"/>
                <a:ext cx="1302548" cy="1165438"/>
              </a:xfrm>
              <a:prstGeom prst="rect">
                <a:avLst/>
              </a:prstGeom>
              <a:noFill/>
              <a:extLst>
                <a:ext uri="{909E8E84-426E-40DD-AFC4-6F175D3DCCD1}">
                  <a14:hiddenFill xmlns:a14="http://schemas.microsoft.com/office/drawing/2010/main">
                    <a:solidFill>
                      <a:srgbClr val="FFFFFF"/>
                    </a:solidFill>
                  </a14:hiddenFill>
                </a:ext>
              </a:extLst>
            </p:spPr>
          </p:pic>
          <p:sp>
            <p:nvSpPr>
              <p:cNvPr id="27" name="TextBox 26"/>
              <p:cNvSpPr txBox="1"/>
              <p:nvPr/>
            </p:nvSpPr>
            <p:spPr>
              <a:xfrm>
                <a:off x="6900891" y="3777637"/>
                <a:ext cx="290799" cy="425856"/>
              </a:xfrm>
              <a:prstGeom prst="rect">
                <a:avLst/>
              </a:prstGeom>
              <a:noFill/>
            </p:spPr>
            <p:txBody>
              <a:bodyPr wrap="square" rtlCol="0">
                <a:spAutoFit/>
              </a:bodyPr>
              <a:lstStyle/>
              <a:p>
                <a:r>
                  <a:rPr lang="en-US" sz="100" b="1" dirty="0" smtClean="0"/>
                  <a:t>B</a:t>
                </a:r>
                <a:endParaRPr lang="en-GB" sz="100" b="1" dirty="0"/>
              </a:p>
            </p:txBody>
          </p:sp>
        </p:grpSp>
        <p:grpSp>
          <p:nvGrpSpPr>
            <p:cNvPr id="28" name="Group 27"/>
            <p:cNvGrpSpPr/>
            <p:nvPr/>
          </p:nvGrpSpPr>
          <p:grpSpPr>
            <a:xfrm>
              <a:off x="3346450" y="1666931"/>
              <a:ext cx="1734603" cy="2112988"/>
              <a:chOff x="3346450" y="1666931"/>
              <a:chExt cx="1734603" cy="2112988"/>
            </a:xfrm>
          </p:grpSpPr>
          <p:pic>
            <p:nvPicPr>
              <p:cNvPr id="29" name="Picture 13" descr="Image result for stock exch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46450" y="1666931"/>
                <a:ext cx="1155061" cy="866295"/>
              </a:xfrm>
              <a:prstGeom prst="rect">
                <a:avLst/>
              </a:prstGeom>
              <a:noFill/>
              <a:extLst>
                <a:ext uri="{909E8E84-426E-40DD-AFC4-6F175D3DCCD1}">
                  <a14:hiddenFill xmlns:a14="http://schemas.microsoft.com/office/drawing/2010/main">
                    <a:solidFill>
                      <a:srgbClr val="FFFFFF"/>
                    </a:solidFill>
                  </a14:hiddenFill>
                </a:ext>
              </a:extLst>
            </p:spPr>
          </p:pic>
          <p:grpSp>
            <p:nvGrpSpPr>
              <p:cNvPr id="30" name="Group 29"/>
              <p:cNvGrpSpPr/>
              <p:nvPr/>
            </p:nvGrpSpPr>
            <p:grpSpPr>
              <a:xfrm>
                <a:off x="4017640" y="2245148"/>
                <a:ext cx="1063413" cy="1534771"/>
                <a:chOff x="4017640" y="2245148"/>
                <a:chExt cx="1063413" cy="1534771"/>
              </a:xfrm>
            </p:grpSpPr>
            <p:sp>
              <p:nvSpPr>
                <p:cNvPr id="31" name="Can 30"/>
                <p:cNvSpPr/>
                <p:nvPr/>
              </p:nvSpPr>
              <p:spPr>
                <a:xfrm>
                  <a:off x="4017640" y="2245148"/>
                  <a:ext cx="1063413" cy="582507"/>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32" name="TextBox 31"/>
                <p:cNvSpPr txBox="1"/>
                <p:nvPr/>
              </p:nvSpPr>
              <p:spPr>
                <a:xfrm>
                  <a:off x="4146756" y="2380682"/>
                  <a:ext cx="812798" cy="1399237"/>
                </a:xfrm>
                <a:prstGeom prst="rect">
                  <a:avLst/>
                </a:prstGeom>
                <a:noFill/>
              </p:spPr>
              <p:txBody>
                <a:bodyPr wrap="square" rtlCol="0">
                  <a:spAutoFit/>
                </a:bodyPr>
                <a:lstStyle/>
                <a:p>
                  <a:pPr algn="ctr"/>
                  <a:r>
                    <a:rPr lang="en-US" sz="100" dirty="0" smtClean="0"/>
                    <a:t>Exchange database</a:t>
                  </a:r>
                  <a:endParaRPr lang="en-GB" sz="100" dirty="0"/>
                </a:p>
              </p:txBody>
            </p:sp>
          </p:grpSp>
        </p:grpSp>
        <p:grpSp>
          <p:nvGrpSpPr>
            <p:cNvPr id="33" name="Group 32"/>
            <p:cNvGrpSpPr/>
            <p:nvPr/>
          </p:nvGrpSpPr>
          <p:grpSpPr>
            <a:xfrm>
              <a:off x="3792735" y="5124968"/>
              <a:ext cx="1513221" cy="1092392"/>
              <a:chOff x="3792735" y="5124968"/>
              <a:chExt cx="1513221" cy="1092392"/>
            </a:xfrm>
          </p:grpSpPr>
          <p:pic>
            <p:nvPicPr>
              <p:cNvPr id="34" name="Picture 20" descr="Image result for ledger clipar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92735" y="5459420"/>
                <a:ext cx="1513221" cy="604402"/>
              </a:xfrm>
              <a:prstGeom prst="rect">
                <a:avLst/>
              </a:prstGeom>
              <a:noFill/>
              <a:extLst>
                <a:ext uri="{909E8E84-426E-40DD-AFC4-6F175D3DCCD1}">
                  <a14:hiddenFill xmlns:a14="http://schemas.microsoft.com/office/drawing/2010/main">
                    <a:solidFill>
                      <a:srgbClr val="FFFFFF"/>
                    </a:solidFill>
                  </a14:hiddenFill>
                </a:ext>
              </a:extLst>
            </p:spPr>
          </p:pic>
          <p:grpSp>
            <p:nvGrpSpPr>
              <p:cNvPr id="35" name="Group 34"/>
              <p:cNvGrpSpPr/>
              <p:nvPr/>
            </p:nvGrpSpPr>
            <p:grpSpPr>
              <a:xfrm>
                <a:off x="3969804" y="5124968"/>
                <a:ext cx="1063413" cy="1092392"/>
                <a:chOff x="3969804" y="5124968"/>
                <a:chExt cx="1063413" cy="1092392"/>
              </a:xfrm>
            </p:grpSpPr>
            <p:sp>
              <p:nvSpPr>
                <p:cNvPr id="36" name="Can 35"/>
                <p:cNvSpPr/>
                <p:nvPr/>
              </p:nvSpPr>
              <p:spPr>
                <a:xfrm>
                  <a:off x="3969804" y="5124968"/>
                  <a:ext cx="1063413" cy="582507"/>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37" name="TextBox 36"/>
                <p:cNvSpPr txBox="1"/>
                <p:nvPr/>
              </p:nvSpPr>
              <p:spPr>
                <a:xfrm>
                  <a:off x="4095109" y="5243978"/>
                  <a:ext cx="812798" cy="973382"/>
                </a:xfrm>
                <a:prstGeom prst="rect">
                  <a:avLst/>
                </a:prstGeom>
                <a:noFill/>
              </p:spPr>
              <p:txBody>
                <a:bodyPr wrap="square" rtlCol="0">
                  <a:spAutoFit/>
                </a:bodyPr>
                <a:lstStyle/>
                <a:p>
                  <a:pPr algn="ctr"/>
                  <a:r>
                    <a:rPr lang="en-US" sz="100" dirty="0" smtClean="0"/>
                    <a:t>CSD Ledger</a:t>
                  </a:r>
                  <a:endParaRPr lang="en-GB" sz="100" dirty="0"/>
                </a:p>
              </p:txBody>
            </p:sp>
          </p:grpSp>
        </p:grpSp>
        <p:grpSp>
          <p:nvGrpSpPr>
            <p:cNvPr id="38" name="Group 37"/>
            <p:cNvGrpSpPr/>
            <p:nvPr/>
          </p:nvGrpSpPr>
          <p:grpSpPr>
            <a:xfrm>
              <a:off x="44026" y="3489560"/>
              <a:ext cx="1306830" cy="609171"/>
              <a:chOff x="44026" y="3489560"/>
              <a:chExt cx="1306830" cy="609171"/>
            </a:xfrm>
          </p:grpSpPr>
          <p:sp>
            <p:nvSpPr>
              <p:cNvPr id="39" name="Can 38"/>
              <p:cNvSpPr/>
              <p:nvPr/>
            </p:nvSpPr>
            <p:spPr>
              <a:xfrm>
                <a:off x="155575" y="3489560"/>
                <a:ext cx="1083733" cy="576158"/>
              </a:xfrm>
              <a:prstGeom prst="can">
                <a:avLst/>
              </a:prstGeom>
              <a:solidFill>
                <a:srgbClr val="D3F9D4"/>
              </a:solidFill>
              <a:ln>
                <a:solidFill>
                  <a:srgbClr val="07C1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40" name="TextBox 39"/>
              <p:cNvSpPr txBox="1"/>
              <p:nvPr/>
            </p:nvSpPr>
            <p:spPr>
              <a:xfrm>
                <a:off x="44026" y="3612040"/>
                <a:ext cx="1306830" cy="486691"/>
              </a:xfrm>
              <a:prstGeom prst="rect">
                <a:avLst/>
              </a:prstGeom>
              <a:noFill/>
            </p:spPr>
            <p:txBody>
              <a:bodyPr wrap="square" rtlCol="0">
                <a:spAutoFit/>
              </a:bodyPr>
              <a:lstStyle/>
              <a:p>
                <a:pPr algn="ctr"/>
                <a:r>
                  <a:rPr lang="en-US" sz="100" dirty="0" smtClean="0"/>
                  <a:t>Bank </a:t>
                </a:r>
                <a:r>
                  <a:rPr lang="en-US" sz="100" b="1" dirty="0" smtClean="0"/>
                  <a:t>A</a:t>
                </a:r>
                <a:r>
                  <a:rPr lang="en-US" sz="100" dirty="0" smtClean="0"/>
                  <a:t> </a:t>
                </a:r>
              </a:p>
              <a:p>
                <a:pPr algn="ctr"/>
                <a:r>
                  <a:rPr lang="en-US" sz="100" dirty="0" smtClean="0"/>
                  <a:t>Security Master</a:t>
                </a:r>
                <a:endParaRPr lang="en-GB" sz="100" dirty="0"/>
              </a:p>
            </p:txBody>
          </p:sp>
        </p:grpSp>
        <p:grpSp>
          <p:nvGrpSpPr>
            <p:cNvPr id="41" name="Group 40"/>
            <p:cNvGrpSpPr/>
            <p:nvPr/>
          </p:nvGrpSpPr>
          <p:grpSpPr>
            <a:xfrm>
              <a:off x="7492812" y="3468401"/>
              <a:ext cx="1306830" cy="636192"/>
              <a:chOff x="7492812" y="3468401"/>
              <a:chExt cx="1306830" cy="636192"/>
            </a:xfrm>
          </p:grpSpPr>
          <p:sp>
            <p:nvSpPr>
              <p:cNvPr id="42" name="Can 41"/>
              <p:cNvSpPr/>
              <p:nvPr/>
            </p:nvSpPr>
            <p:spPr>
              <a:xfrm>
                <a:off x="7604361" y="3468401"/>
                <a:ext cx="1083733" cy="576158"/>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43" name="TextBox 42"/>
              <p:cNvSpPr txBox="1"/>
              <p:nvPr/>
            </p:nvSpPr>
            <p:spPr>
              <a:xfrm>
                <a:off x="7492812" y="3617902"/>
                <a:ext cx="1306830" cy="486691"/>
              </a:xfrm>
              <a:prstGeom prst="rect">
                <a:avLst/>
              </a:prstGeom>
              <a:noFill/>
            </p:spPr>
            <p:txBody>
              <a:bodyPr wrap="square" rtlCol="0">
                <a:spAutoFit/>
              </a:bodyPr>
              <a:lstStyle/>
              <a:p>
                <a:pPr algn="ctr"/>
                <a:r>
                  <a:rPr lang="en-US" sz="100" dirty="0" smtClean="0"/>
                  <a:t>Bank </a:t>
                </a:r>
                <a:r>
                  <a:rPr lang="en-US" sz="100" b="1" dirty="0" smtClean="0"/>
                  <a:t>B </a:t>
                </a:r>
              </a:p>
              <a:p>
                <a:pPr algn="ctr"/>
                <a:r>
                  <a:rPr lang="en-US" sz="100" dirty="0" smtClean="0"/>
                  <a:t>Security Master (s)</a:t>
                </a:r>
                <a:endParaRPr lang="en-GB" sz="100" dirty="0"/>
              </a:p>
            </p:txBody>
          </p:sp>
        </p:grpSp>
        <p:grpSp>
          <p:nvGrpSpPr>
            <p:cNvPr id="44" name="Group 43"/>
            <p:cNvGrpSpPr/>
            <p:nvPr/>
          </p:nvGrpSpPr>
          <p:grpSpPr>
            <a:xfrm>
              <a:off x="5661451" y="3231928"/>
              <a:ext cx="973804" cy="1344020"/>
              <a:chOff x="5661451" y="3231928"/>
              <a:chExt cx="973804" cy="1344020"/>
            </a:xfrm>
          </p:grpSpPr>
          <p:sp>
            <p:nvSpPr>
              <p:cNvPr id="45" name="Can 44"/>
              <p:cNvSpPr/>
              <p:nvPr/>
            </p:nvSpPr>
            <p:spPr>
              <a:xfrm>
                <a:off x="5661451" y="3231928"/>
                <a:ext cx="973804" cy="389507"/>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46" name="TextBox 45"/>
              <p:cNvSpPr txBox="1"/>
              <p:nvPr/>
            </p:nvSpPr>
            <p:spPr>
              <a:xfrm>
                <a:off x="5703010" y="3298379"/>
                <a:ext cx="890691" cy="1277569"/>
              </a:xfrm>
              <a:prstGeom prst="rect">
                <a:avLst/>
              </a:prstGeom>
              <a:noFill/>
            </p:spPr>
            <p:txBody>
              <a:bodyPr wrap="square" rtlCol="0">
                <a:spAutoFit/>
              </a:bodyPr>
              <a:lstStyle/>
              <a:p>
                <a:pPr algn="ctr"/>
                <a:r>
                  <a:rPr lang="en-US" sz="100" dirty="0" smtClean="0"/>
                  <a:t>Trading Applications</a:t>
                </a:r>
                <a:endParaRPr lang="en-GB" sz="100" dirty="0"/>
              </a:p>
            </p:txBody>
          </p:sp>
        </p:grpSp>
        <p:grpSp>
          <p:nvGrpSpPr>
            <p:cNvPr id="47" name="Group 46"/>
            <p:cNvGrpSpPr/>
            <p:nvPr/>
          </p:nvGrpSpPr>
          <p:grpSpPr>
            <a:xfrm>
              <a:off x="5814561" y="4166333"/>
              <a:ext cx="973804" cy="918166"/>
              <a:chOff x="5814561" y="4166333"/>
              <a:chExt cx="973804" cy="918166"/>
            </a:xfrm>
          </p:grpSpPr>
          <p:sp>
            <p:nvSpPr>
              <p:cNvPr id="48" name="Can 47"/>
              <p:cNvSpPr/>
              <p:nvPr/>
            </p:nvSpPr>
            <p:spPr>
              <a:xfrm>
                <a:off x="5814561" y="4166333"/>
                <a:ext cx="973804" cy="389507"/>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49" name="TextBox 48"/>
              <p:cNvSpPr txBox="1"/>
              <p:nvPr/>
            </p:nvSpPr>
            <p:spPr>
              <a:xfrm>
                <a:off x="5856120" y="4232784"/>
                <a:ext cx="890691" cy="851715"/>
              </a:xfrm>
              <a:prstGeom prst="rect">
                <a:avLst/>
              </a:prstGeom>
              <a:noFill/>
            </p:spPr>
            <p:txBody>
              <a:bodyPr wrap="square" rtlCol="0">
                <a:spAutoFit/>
              </a:bodyPr>
              <a:lstStyle/>
              <a:p>
                <a:pPr algn="ctr"/>
                <a:r>
                  <a:rPr lang="en-US" sz="100" dirty="0" smtClean="0"/>
                  <a:t>Back Office</a:t>
                </a:r>
                <a:endParaRPr lang="en-GB" sz="100" dirty="0"/>
              </a:p>
            </p:txBody>
          </p:sp>
        </p:grpSp>
        <p:grpSp>
          <p:nvGrpSpPr>
            <p:cNvPr id="50" name="Group 49"/>
            <p:cNvGrpSpPr/>
            <p:nvPr/>
          </p:nvGrpSpPr>
          <p:grpSpPr>
            <a:xfrm>
              <a:off x="5111504" y="2605798"/>
              <a:ext cx="1210990" cy="790872"/>
              <a:chOff x="5111504" y="2605798"/>
              <a:chExt cx="1210990" cy="790872"/>
            </a:xfrm>
          </p:grpSpPr>
          <p:sp>
            <p:nvSpPr>
              <p:cNvPr id="51" name="Curved Down Arrow 50"/>
              <p:cNvSpPr/>
              <p:nvPr/>
            </p:nvSpPr>
            <p:spPr>
              <a:xfrm rot="1884600">
                <a:off x="5111504" y="2691781"/>
                <a:ext cx="1210990" cy="194970"/>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52" name="Group 51"/>
              <p:cNvGrpSpPr/>
              <p:nvPr/>
            </p:nvGrpSpPr>
            <p:grpSpPr>
              <a:xfrm>
                <a:off x="5501687" y="2605798"/>
                <a:ext cx="488950" cy="790872"/>
                <a:chOff x="5501687" y="2605798"/>
                <a:chExt cx="488950" cy="790872"/>
              </a:xfrm>
            </p:grpSpPr>
            <p:sp>
              <p:nvSpPr>
                <p:cNvPr id="53" name="Oval 52"/>
                <p:cNvSpPr/>
                <p:nvPr/>
              </p:nvSpPr>
              <p:spPr>
                <a:xfrm>
                  <a:off x="5530850" y="2611515"/>
                  <a:ext cx="430624"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54" name="TextBox 53"/>
                <p:cNvSpPr txBox="1"/>
                <p:nvPr/>
              </p:nvSpPr>
              <p:spPr>
                <a:xfrm>
                  <a:off x="5501687" y="2605798"/>
                  <a:ext cx="488950" cy="790872"/>
                </a:xfrm>
                <a:prstGeom prst="rect">
                  <a:avLst/>
                </a:prstGeom>
                <a:noFill/>
              </p:spPr>
              <p:txBody>
                <a:bodyPr wrap="square" rtlCol="0">
                  <a:spAutoFit/>
                </a:bodyPr>
                <a:lstStyle/>
                <a:p>
                  <a:r>
                    <a:rPr lang="en-US" sz="100" i="1" dirty="0" smtClean="0"/>
                    <a:t>Tickers</a:t>
                  </a:r>
                  <a:endParaRPr lang="en-GB" sz="100" i="1" dirty="0"/>
                </a:p>
              </p:txBody>
            </p:sp>
          </p:grpSp>
        </p:grpSp>
        <p:grpSp>
          <p:nvGrpSpPr>
            <p:cNvPr id="55" name="Group 54"/>
            <p:cNvGrpSpPr/>
            <p:nvPr/>
          </p:nvGrpSpPr>
          <p:grpSpPr>
            <a:xfrm>
              <a:off x="6327051" y="2705826"/>
              <a:ext cx="1869100" cy="1034220"/>
              <a:chOff x="6327051" y="2705826"/>
              <a:chExt cx="1869100" cy="1034220"/>
            </a:xfrm>
          </p:grpSpPr>
          <p:sp>
            <p:nvSpPr>
              <p:cNvPr id="56" name="Curved Down Arrow 55"/>
              <p:cNvSpPr/>
              <p:nvPr/>
            </p:nvSpPr>
            <p:spPr>
              <a:xfrm rot="446008">
                <a:off x="6327051" y="2824561"/>
                <a:ext cx="1869100" cy="516985"/>
              </a:xfrm>
              <a:prstGeom prst="curvedDownArrow">
                <a:avLst>
                  <a:gd name="adj1" fmla="val 3410"/>
                  <a:gd name="adj2" fmla="val 14748"/>
                  <a:gd name="adj3" fmla="val 20148"/>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57" name="Group 56"/>
              <p:cNvGrpSpPr/>
              <p:nvPr/>
            </p:nvGrpSpPr>
            <p:grpSpPr>
              <a:xfrm>
                <a:off x="6808758" y="2705826"/>
                <a:ext cx="612411" cy="1034220"/>
                <a:chOff x="6808758" y="2705826"/>
                <a:chExt cx="612411" cy="1034220"/>
              </a:xfrm>
            </p:grpSpPr>
            <p:sp>
              <p:nvSpPr>
                <p:cNvPr id="58" name="Oval 57"/>
                <p:cNvSpPr/>
                <p:nvPr/>
              </p:nvSpPr>
              <p:spPr>
                <a:xfrm>
                  <a:off x="6830977" y="2719585"/>
                  <a:ext cx="518810"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59" name="TextBox 58"/>
                <p:cNvSpPr txBox="1"/>
                <p:nvPr/>
              </p:nvSpPr>
              <p:spPr>
                <a:xfrm>
                  <a:off x="6808758" y="2705826"/>
                  <a:ext cx="612411" cy="1034220"/>
                </a:xfrm>
                <a:prstGeom prst="rect">
                  <a:avLst/>
                </a:prstGeom>
                <a:noFill/>
              </p:spPr>
              <p:txBody>
                <a:bodyPr wrap="square" rtlCol="0">
                  <a:spAutoFit/>
                </a:bodyPr>
                <a:lstStyle/>
                <a:p>
                  <a:r>
                    <a:rPr lang="en-US" sz="100" i="1" dirty="0" smtClean="0"/>
                    <a:t>Internal ID</a:t>
                  </a:r>
                  <a:endParaRPr lang="en-GB" sz="100" i="1" dirty="0"/>
                </a:p>
              </p:txBody>
            </p:sp>
          </p:grpSp>
        </p:grpSp>
        <p:grpSp>
          <p:nvGrpSpPr>
            <p:cNvPr id="60" name="Group 59"/>
            <p:cNvGrpSpPr/>
            <p:nvPr/>
          </p:nvGrpSpPr>
          <p:grpSpPr>
            <a:xfrm>
              <a:off x="6476968" y="4306112"/>
              <a:ext cx="1869100" cy="1527296"/>
              <a:chOff x="6476968" y="4306112"/>
              <a:chExt cx="1869100" cy="1527296"/>
            </a:xfrm>
          </p:grpSpPr>
          <p:sp>
            <p:nvSpPr>
              <p:cNvPr id="61" name="Curved Down Arrow 60"/>
              <p:cNvSpPr/>
              <p:nvPr/>
            </p:nvSpPr>
            <p:spPr>
              <a:xfrm rot="9781631">
                <a:off x="6476968" y="4306112"/>
                <a:ext cx="1869100" cy="516985"/>
              </a:xfrm>
              <a:prstGeom prst="curvedDownArrow">
                <a:avLst>
                  <a:gd name="adj1" fmla="val 3410"/>
                  <a:gd name="adj2" fmla="val 14748"/>
                  <a:gd name="adj3" fmla="val 20148"/>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62" name="Group 61"/>
              <p:cNvGrpSpPr/>
              <p:nvPr/>
            </p:nvGrpSpPr>
            <p:grpSpPr>
              <a:xfrm>
                <a:off x="6830977" y="4641851"/>
                <a:ext cx="957468" cy="1191557"/>
                <a:chOff x="6830977" y="4641851"/>
                <a:chExt cx="957468" cy="1191557"/>
              </a:xfrm>
            </p:grpSpPr>
            <p:sp>
              <p:nvSpPr>
                <p:cNvPr id="63" name="Oval 62"/>
                <p:cNvSpPr/>
                <p:nvPr/>
              </p:nvSpPr>
              <p:spPr>
                <a:xfrm>
                  <a:off x="6830977" y="4641851"/>
                  <a:ext cx="913332" cy="379094"/>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64" name="TextBox 63"/>
                <p:cNvSpPr txBox="1"/>
                <p:nvPr/>
              </p:nvSpPr>
              <p:spPr>
                <a:xfrm>
                  <a:off x="6875112" y="4677510"/>
                  <a:ext cx="913333" cy="1155898"/>
                </a:xfrm>
                <a:prstGeom prst="rect">
                  <a:avLst/>
                </a:prstGeom>
                <a:noFill/>
              </p:spPr>
              <p:txBody>
                <a:bodyPr wrap="square" rtlCol="0">
                  <a:spAutoFit/>
                </a:bodyPr>
                <a:lstStyle/>
                <a:p>
                  <a:r>
                    <a:rPr lang="en-US" sz="100" i="1" dirty="0" smtClean="0"/>
                    <a:t>ISINs / SEDOLs / CUSIP/ Nat’l ID</a:t>
                  </a:r>
                  <a:endParaRPr lang="en-GB" sz="100" i="1" dirty="0"/>
                </a:p>
              </p:txBody>
            </p:sp>
          </p:grpSp>
        </p:grpSp>
        <p:grpSp>
          <p:nvGrpSpPr>
            <p:cNvPr id="65" name="Group 64"/>
            <p:cNvGrpSpPr/>
            <p:nvPr/>
          </p:nvGrpSpPr>
          <p:grpSpPr>
            <a:xfrm>
              <a:off x="5028712" y="4868509"/>
              <a:ext cx="1348591" cy="908117"/>
              <a:chOff x="5028712" y="4868509"/>
              <a:chExt cx="1348591" cy="908117"/>
            </a:xfrm>
          </p:grpSpPr>
          <p:sp>
            <p:nvSpPr>
              <p:cNvPr id="66" name="Curved Down Arrow 65"/>
              <p:cNvSpPr/>
              <p:nvPr/>
            </p:nvSpPr>
            <p:spPr>
              <a:xfrm rot="8682130">
                <a:off x="5028712" y="4978326"/>
                <a:ext cx="1348591" cy="194757"/>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67" name="Group 66"/>
              <p:cNvGrpSpPr/>
              <p:nvPr/>
            </p:nvGrpSpPr>
            <p:grpSpPr>
              <a:xfrm>
                <a:off x="5530850" y="4868509"/>
                <a:ext cx="622677" cy="908117"/>
                <a:chOff x="5530850" y="4868509"/>
                <a:chExt cx="622677" cy="908117"/>
              </a:xfrm>
            </p:grpSpPr>
            <p:sp>
              <p:nvSpPr>
                <p:cNvPr id="68" name="Oval 67"/>
                <p:cNvSpPr/>
                <p:nvPr/>
              </p:nvSpPr>
              <p:spPr>
                <a:xfrm>
                  <a:off x="5530850" y="4868509"/>
                  <a:ext cx="617501" cy="324679"/>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69" name="TextBox 68"/>
                <p:cNvSpPr txBox="1"/>
                <p:nvPr/>
              </p:nvSpPr>
              <p:spPr>
                <a:xfrm>
                  <a:off x="5594726" y="4924911"/>
                  <a:ext cx="558801" cy="851715"/>
                </a:xfrm>
                <a:prstGeom prst="rect">
                  <a:avLst/>
                </a:prstGeom>
                <a:noFill/>
              </p:spPr>
              <p:txBody>
                <a:bodyPr wrap="square" rtlCol="0">
                  <a:spAutoFit/>
                </a:bodyPr>
                <a:lstStyle/>
                <a:p>
                  <a:r>
                    <a:rPr lang="en-US" sz="100" i="1" dirty="0" smtClean="0"/>
                    <a:t>Nat’l ID</a:t>
                  </a:r>
                  <a:endParaRPr lang="en-GB" sz="100" i="1" dirty="0"/>
                </a:p>
              </p:txBody>
            </p:sp>
          </p:grpSp>
        </p:grpSp>
        <p:grpSp>
          <p:nvGrpSpPr>
            <p:cNvPr id="70" name="Group 69"/>
            <p:cNvGrpSpPr/>
            <p:nvPr/>
          </p:nvGrpSpPr>
          <p:grpSpPr>
            <a:xfrm>
              <a:off x="1868730" y="4058430"/>
              <a:ext cx="1083733" cy="974223"/>
              <a:chOff x="1868730" y="4058430"/>
              <a:chExt cx="1083733" cy="974223"/>
            </a:xfrm>
          </p:grpSpPr>
          <p:sp>
            <p:nvSpPr>
              <p:cNvPr id="71" name="Can 70"/>
              <p:cNvSpPr/>
              <p:nvPr/>
            </p:nvSpPr>
            <p:spPr>
              <a:xfrm>
                <a:off x="1868730" y="4058430"/>
                <a:ext cx="1083733" cy="389799"/>
              </a:xfrm>
              <a:prstGeom prst="can">
                <a:avLst/>
              </a:prstGeom>
              <a:solidFill>
                <a:srgbClr val="D3F9D4"/>
              </a:solidFill>
              <a:ln>
                <a:solidFill>
                  <a:srgbClr val="07C1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72" name="TextBox 71"/>
              <p:cNvSpPr txBox="1"/>
              <p:nvPr/>
            </p:nvSpPr>
            <p:spPr>
              <a:xfrm>
                <a:off x="1965251" y="4180939"/>
                <a:ext cx="890690" cy="851714"/>
              </a:xfrm>
              <a:prstGeom prst="rect">
                <a:avLst/>
              </a:prstGeom>
              <a:noFill/>
            </p:spPr>
            <p:txBody>
              <a:bodyPr wrap="square" rtlCol="0">
                <a:spAutoFit/>
              </a:bodyPr>
              <a:lstStyle/>
              <a:p>
                <a:pPr algn="ctr"/>
                <a:r>
                  <a:rPr lang="en-US" sz="100" dirty="0" smtClean="0"/>
                  <a:t>Back Office</a:t>
                </a:r>
                <a:endParaRPr lang="en-GB" sz="100" dirty="0"/>
              </a:p>
            </p:txBody>
          </p:sp>
        </p:grpSp>
        <p:grpSp>
          <p:nvGrpSpPr>
            <p:cNvPr id="73" name="Group 72"/>
            <p:cNvGrpSpPr/>
            <p:nvPr/>
          </p:nvGrpSpPr>
          <p:grpSpPr>
            <a:xfrm>
              <a:off x="2121330" y="3146134"/>
              <a:ext cx="1083733" cy="1338270"/>
              <a:chOff x="2121330" y="3146134"/>
              <a:chExt cx="1083733" cy="1338270"/>
            </a:xfrm>
          </p:grpSpPr>
          <p:sp>
            <p:nvSpPr>
              <p:cNvPr id="74" name="Can 73"/>
              <p:cNvSpPr/>
              <p:nvPr/>
            </p:nvSpPr>
            <p:spPr>
              <a:xfrm>
                <a:off x="2121330" y="3146134"/>
                <a:ext cx="1083733" cy="389799"/>
              </a:xfrm>
              <a:prstGeom prst="can">
                <a:avLst/>
              </a:prstGeom>
              <a:solidFill>
                <a:srgbClr val="D3F9D4"/>
              </a:solidFill>
              <a:ln>
                <a:solidFill>
                  <a:srgbClr val="07C1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75" name="TextBox 74"/>
              <p:cNvSpPr txBox="1"/>
              <p:nvPr/>
            </p:nvSpPr>
            <p:spPr>
              <a:xfrm>
                <a:off x="2188846" y="3206837"/>
                <a:ext cx="890690" cy="1277567"/>
              </a:xfrm>
              <a:prstGeom prst="rect">
                <a:avLst/>
              </a:prstGeom>
              <a:noFill/>
            </p:spPr>
            <p:txBody>
              <a:bodyPr wrap="square" rtlCol="0">
                <a:spAutoFit/>
              </a:bodyPr>
              <a:lstStyle/>
              <a:p>
                <a:pPr algn="ctr"/>
                <a:r>
                  <a:rPr lang="en-US" sz="100" dirty="0" smtClean="0"/>
                  <a:t>Trading Applications</a:t>
                </a:r>
                <a:endParaRPr lang="en-GB" sz="100" dirty="0"/>
              </a:p>
            </p:txBody>
          </p:sp>
        </p:grpSp>
        <p:grpSp>
          <p:nvGrpSpPr>
            <p:cNvPr id="76" name="Group 75"/>
            <p:cNvGrpSpPr/>
            <p:nvPr/>
          </p:nvGrpSpPr>
          <p:grpSpPr>
            <a:xfrm>
              <a:off x="3980518" y="3577077"/>
              <a:ext cx="1063413" cy="671878"/>
              <a:chOff x="3980518" y="3931530"/>
              <a:chExt cx="1063413" cy="671878"/>
            </a:xfrm>
          </p:grpSpPr>
          <p:sp>
            <p:nvSpPr>
              <p:cNvPr id="77" name="Can 76"/>
              <p:cNvSpPr/>
              <p:nvPr/>
            </p:nvSpPr>
            <p:spPr>
              <a:xfrm>
                <a:off x="3980518" y="3931530"/>
                <a:ext cx="1063413" cy="582507"/>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78" name="TextBox 77"/>
              <p:cNvSpPr txBox="1"/>
              <p:nvPr/>
            </p:nvSpPr>
            <p:spPr>
              <a:xfrm>
                <a:off x="4102011" y="4055881"/>
                <a:ext cx="812799" cy="547527"/>
              </a:xfrm>
              <a:prstGeom prst="rect">
                <a:avLst/>
              </a:prstGeom>
              <a:noFill/>
            </p:spPr>
            <p:txBody>
              <a:bodyPr wrap="square" rtlCol="0">
                <a:spAutoFit/>
              </a:bodyPr>
              <a:lstStyle/>
              <a:p>
                <a:pPr algn="ctr"/>
                <a:r>
                  <a:rPr lang="en-US" sz="100" dirty="0" smtClean="0"/>
                  <a:t>CCP</a:t>
                </a:r>
                <a:endParaRPr lang="en-GB" sz="100" dirty="0"/>
              </a:p>
            </p:txBody>
          </p:sp>
        </p:grpSp>
        <p:grpSp>
          <p:nvGrpSpPr>
            <p:cNvPr id="79" name="Group 78"/>
            <p:cNvGrpSpPr/>
            <p:nvPr/>
          </p:nvGrpSpPr>
          <p:grpSpPr>
            <a:xfrm>
              <a:off x="2150655" y="4947493"/>
              <a:ext cx="1843203" cy="1286286"/>
              <a:chOff x="2150655" y="4947493"/>
              <a:chExt cx="1843203" cy="1286286"/>
            </a:xfrm>
          </p:grpSpPr>
          <p:sp>
            <p:nvSpPr>
              <p:cNvPr id="80" name="Curved Down Arrow 79"/>
              <p:cNvSpPr/>
              <p:nvPr/>
            </p:nvSpPr>
            <p:spPr>
              <a:xfrm rot="12552629" flipH="1">
                <a:off x="2150655" y="4947493"/>
                <a:ext cx="1843203" cy="256423"/>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81" name="Group 80"/>
              <p:cNvGrpSpPr/>
              <p:nvPr/>
            </p:nvGrpSpPr>
            <p:grpSpPr>
              <a:xfrm>
                <a:off x="2603848" y="4960650"/>
                <a:ext cx="622677" cy="1273129"/>
                <a:chOff x="2603848" y="4960650"/>
                <a:chExt cx="622677" cy="1273129"/>
              </a:xfrm>
            </p:grpSpPr>
            <p:sp>
              <p:nvSpPr>
                <p:cNvPr id="82" name="Oval 81"/>
                <p:cNvSpPr/>
                <p:nvPr/>
              </p:nvSpPr>
              <p:spPr>
                <a:xfrm>
                  <a:off x="2603848" y="4960650"/>
                  <a:ext cx="617501" cy="324679"/>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83" name="TextBox 82"/>
                <p:cNvSpPr txBox="1"/>
                <p:nvPr/>
              </p:nvSpPr>
              <p:spPr>
                <a:xfrm>
                  <a:off x="2667724" y="5017051"/>
                  <a:ext cx="558801" cy="1216728"/>
                </a:xfrm>
                <a:prstGeom prst="rect">
                  <a:avLst/>
                </a:prstGeom>
                <a:noFill/>
              </p:spPr>
              <p:txBody>
                <a:bodyPr wrap="square" rtlCol="0">
                  <a:spAutoFit/>
                </a:bodyPr>
                <a:lstStyle/>
                <a:p>
                  <a:r>
                    <a:rPr lang="en-US" sz="100" i="1" dirty="0" smtClean="0"/>
                    <a:t>CSD / Nat’l ID</a:t>
                  </a:r>
                  <a:endParaRPr lang="en-GB" sz="100" i="1" dirty="0"/>
                </a:p>
              </p:txBody>
            </p:sp>
          </p:grpSp>
        </p:grpSp>
        <p:grpSp>
          <p:nvGrpSpPr>
            <p:cNvPr id="84" name="Group 83"/>
            <p:cNvGrpSpPr/>
            <p:nvPr/>
          </p:nvGrpSpPr>
          <p:grpSpPr>
            <a:xfrm>
              <a:off x="340821" y="4297348"/>
              <a:ext cx="1942066" cy="1474343"/>
              <a:chOff x="340821" y="4297348"/>
              <a:chExt cx="1942066" cy="1474343"/>
            </a:xfrm>
          </p:grpSpPr>
          <p:sp>
            <p:nvSpPr>
              <p:cNvPr id="85" name="Curved Down Arrow 84"/>
              <p:cNvSpPr/>
              <p:nvPr/>
            </p:nvSpPr>
            <p:spPr>
              <a:xfrm rot="11543282" flipH="1">
                <a:off x="340821" y="4297348"/>
                <a:ext cx="1942066" cy="516985"/>
              </a:xfrm>
              <a:prstGeom prst="curvedDownArrow">
                <a:avLst>
                  <a:gd name="adj1" fmla="val 3410"/>
                  <a:gd name="adj2" fmla="val 14748"/>
                  <a:gd name="adj3" fmla="val 20148"/>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86" name="Group 85"/>
              <p:cNvGrpSpPr/>
              <p:nvPr/>
            </p:nvGrpSpPr>
            <p:grpSpPr>
              <a:xfrm>
                <a:off x="751982" y="4580134"/>
                <a:ext cx="957468" cy="1191557"/>
                <a:chOff x="751982" y="4580134"/>
                <a:chExt cx="957468" cy="1191557"/>
              </a:xfrm>
            </p:grpSpPr>
            <p:sp>
              <p:nvSpPr>
                <p:cNvPr id="87" name="Oval 86"/>
                <p:cNvSpPr/>
                <p:nvPr/>
              </p:nvSpPr>
              <p:spPr>
                <a:xfrm>
                  <a:off x="751982" y="4580134"/>
                  <a:ext cx="913332" cy="379094"/>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88" name="TextBox 87"/>
                <p:cNvSpPr txBox="1"/>
                <p:nvPr/>
              </p:nvSpPr>
              <p:spPr>
                <a:xfrm>
                  <a:off x="796117" y="4615793"/>
                  <a:ext cx="913333" cy="1155898"/>
                </a:xfrm>
                <a:prstGeom prst="rect">
                  <a:avLst/>
                </a:prstGeom>
                <a:noFill/>
              </p:spPr>
              <p:txBody>
                <a:bodyPr wrap="square" rtlCol="0">
                  <a:spAutoFit/>
                </a:bodyPr>
                <a:lstStyle/>
                <a:p>
                  <a:r>
                    <a:rPr lang="en-US" sz="100" i="1" dirty="0" smtClean="0"/>
                    <a:t>ISINs / SEDOLs / CUSIP/ Nat’l ID</a:t>
                  </a:r>
                  <a:endParaRPr lang="en-GB" sz="100" i="1" dirty="0"/>
                </a:p>
              </p:txBody>
            </p:sp>
          </p:grpSp>
        </p:grpSp>
        <p:grpSp>
          <p:nvGrpSpPr>
            <p:cNvPr id="89" name="Group 88"/>
            <p:cNvGrpSpPr/>
            <p:nvPr/>
          </p:nvGrpSpPr>
          <p:grpSpPr>
            <a:xfrm>
              <a:off x="472835" y="2705826"/>
              <a:ext cx="2072859" cy="1034220"/>
              <a:chOff x="472835" y="2705826"/>
              <a:chExt cx="2072859" cy="1034220"/>
            </a:xfrm>
          </p:grpSpPr>
          <p:sp>
            <p:nvSpPr>
              <p:cNvPr id="90" name="Curved Down Arrow 89"/>
              <p:cNvSpPr/>
              <p:nvPr/>
            </p:nvSpPr>
            <p:spPr>
              <a:xfrm rot="20929146" flipH="1">
                <a:off x="472835" y="2747230"/>
                <a:ext cx="2072859" cy="516985"/>
              </a:xfrm>
              <a:prstGeom prst="curvedDownArrow">
                <a:avLst>
                  <a:gd name="adj1" fmla="val 3410"/>
                  <a:gd name="adj2" fmla="val 14748"/>
                  <a:gd name="adj3" fmla="val 20148"/>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91" name="Group 90"/>
              <p:cNvGrpSpPr/>
              <p:nvPr/>
            </p:nvGrpSpPr>
            <p:grpSpPr>
              <a:xfrm>
                <a:off x="1023021" y="2705826"/>
                <a:ext cx="612411" cy="1034220"/>
                <a:chOff x="1023021" y="2705826"/>
                <a:chExt cx="612411" cy="1034220"/>
              </a:xfrm>
            </p:grpSpPr>
            <p:sp>
              <p:nvSpPr>
                <p:cNvPr id="92" name="Oval 91"/>
                <p:cNvSpPr/>
                <p:nvPr/>
              </p:nvSpPr>
              <p:spPr>
                <a:xfrm>
                  <a:off x="1045240" y="2719585"/>
                  <a:ext cx="518810"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3" name="TextBox 92"/>
                <p:cNvSpPr txBox="1"/>
                <p:nvPr/>
              </p:nvSpPr>
              <p:spPr>
                <a:xfrm>
                  <a:off x="1023021" y="2705826"/>
                  <a:ext cx="612411" cy="1034220"/>
                </a:xfrm>
                <a:prstGeom prst="rect">
                  <a:avLst/>
                </a:prstGeom>
                <a:noFill/>
              </p:spPr>
              <p:txBody>
                <a:bodyPr wrap="square" rtlCol="0">
                  <a:spAutoFit/>
                </a:bodyPr>
                <a:lstStyle/>
                <a:p>
                  <a:r>
                    <a:rPr lang="en-US" sz="100" i="1" dirty="0" smtClean="0"/>
                    <a:t>Internal ID</a:t>
                  </a:r>
                  <a:endParaRPr lang="en-GB" sz="100" i="1" dirty="0"/>
                </a:p>
              </p:txBody>
            </p:sp>
          </p:grpSp>
        </p:grpSp>
        <p:grpSp>
          <p:nvGrpSpPr>
            <p:cNvPr id="94" name="Group 93"/>
            <p:cNvGrpSpPr/>
            <p:nvPr/>
          </p:nvGrpSpPr>
          <p:grpSpPr>
            <a:xfrm>
              <a:off x="2520390" y="2415616"/>
              <a:ext cx="1509456" cy="819953"/>
              <a:chOff x="2520390" y="2415616"/>
              <a:chExt cx="1509456" cy="819953"/>
            </a:xfrm>
          </p:grpSpPr>
          <p:sp>
            <p:nvSpPr>
              <p:cNvPr id="95" name="Curved Down Arrow 94"/>
              <p:cNvSpPr/>
              <p:nvPr/>
            </p:nvSpPr>
            <p:spPr>
              <a:xfrm rot="20084315" flipH="1">
                <a:off x="2520390" y="2630765"/>
                <a:ext cx="1509456" cy="194757"/>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96" name="Group 95"/>
              <p:cNvGrpSpPr/>
              <p:nvPr/>
            </p:nvGrpSpPr>
            <p:grpSpPr>
              <a:xfrm>
                <a:off x="3344398" y="2415616"/>
                <a:ext cx="488950" cy="819953"/>
                <a:chOff x="5933487" y="2415616"/>
                <a:chExt cx="488950" cy="819953"/>
              </a:xfrm>
            </p:grpSpPr>
            <p:sp>
              <p:nvSpPr>
                <p:cNvPr id="97" name="Oval 96"/>
                <p:cNvSpPr/>
                <p:nvPr/>
              </p:nvSpPr>
              <p:spPr>
                <a:xfrm>
                  <a:off x="5962650" y="2415616"/>
                  <a:ext cx="430624"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8" name="TextBox 97"/>
                <p:cNvSpPr txBox="1"/>
                <p:nvPr/>
              </p:nvSpPr>
              <p:spPr>
                <a:xfrm>
                  <a:off x="5933487" y="2444696"/>
                  <a:ext cx="488950" cy="790873"/>
                </a:xfrm>
                <a:prstGeom prst="rect">
                  <a:avLst/>
                </a:prstGeom>
                <a:noFill/>
              </p:spPr>
              <p:txBody>
                <a:bodyPr wrap="square" rtlCol="0">
                  <a:spAutoFit/>
                </a:bodyPr>
                <a:lstStyle/>
                <a:p>
                  <a:r>
                    <a:rPr lang="en-US" sz="100" i="1" dirty="0" smtClean="0"/>
                    <a:t>Tickers</a:t>
                  </a:r>
                  <a:endParaRPr lang="en-GB" sz="100" i="1" dirty="0"/>
                </a:p>
              </p:txBody>
            </p:sp>
          </p:grpSp>
        </p:grpSp>
        <p:grpSp>
          <p:nvGrpSpPr>
            <p:cNvPr id="99" name="Group 98"/>
            <p:cNvGrpSpPr/>
            <p:nvPr/>
          </p:nvGrpSpPr>
          <p:grpSpPr>
            <a:xfrm>
              <a:off x="6140332" y="1385332"/>
              <a:ext cx="2423096" cy="2386061"/>
              <a:chOff x="6140332" y="1385332"/>
              <a:chExt cx="2423096" cy="2386061"/>
            </a:xfrm>
          </p:grpSpPr>
          <p:pic>
            <p:nvPicPr>
              <p:cNvPr id="100" name="Picture 4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14963" y="1385332"/>
                <a:ext cx="1010711" cy="8347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101" name="Group 100"/>
              <p:cNvGrpSpPr/>
              <p:nvPr/>
            </p:nvGrpSpPr>
            <p:grpSpPr>
              <a:xfrm>
                <a:off x="6140332" y="1931326"/>
                <a:ext cx="2423096" cy="1840067"/>
                <a:chOff x="6140332" y="1931326"/>
                <a:chExt cx="2423096" cy="1840067"/>
              </a:xfrm>
            </p:grpSpPr>
            <p:sp>
              <p:nvSpPr>
                <p:cNvPr id="102" name="Curved Down Arrow 101"/>
                <p:cNvSpPr/>
                <p:nvPr/>
              </p:nvSpPr>
              <p:spPr>
                <a:xfrm rot="7927288" flipV="1">
                  <a:off x="5976955" y="2582567"/>
                  <a:ext cx="1038091" cy="242829"/>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sp>
              <p:nvSpPr>
                <p:cNvPr id="103" name="Curved Down Arrow 102"/>
                <p:cNvSpPr/>
                <p:nvPr/>
              </p:nvSpPr>
              <p:spPr>
                <a:xfrm rot="2829587">
                  <a:off x="7227348" y="2629667"/>
                  <a:ext cx="1684956" cy="288273"/>
                </a:xfrm>
                <a:prstGeom prst="curvedDownArrow">
                  <a:avLst>
                    <a:gd name="adj1" fmla="val 25000"/>
                    <a:gd name="adj2" fmla="val 49584"/>
                    <a:gd name="adj3" fmla="val 25000"/>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104" name="Group 103"/>
                <p:cNvGrpSpPr/>
                <p:nvPr/>
              </p:nvGrpSpPr>
              <p:grpSpPr>
                <a:xfrm>
                  <a:off x="6548395" y="2002201"/>
                  <a:ext cx="995787" cy="680386"/>
                  <a:chOff x="6392308" y="1908550"/>
                  <a:chExt cx="995787" cy="680386"/>
                </a:xfrm>
              </p:grpSpPr>
              <p:sp>
                <p:nvSpPr>
                  <p:cNvPr id="111" name="Can 110"/>
                  <p:cNvSpPr/>
                  <p:nvPr/>
                </p:nvSpPr>
                <p:spPr>
                  <a:xfrm>
                    <a:off x="6412487" y="1908550"/>
                    <a:ext cx="919292" cy="446165"/>
                  </a:xfrm>
                  <a:prstGeom prst="can">
                    <a:avLst/>
                  </a:prstGeom>
                  <a:solidFill>
                    <a:srgbClr val="B4C9F2"/>
                  </a:solidFill>
                  <a:ln w="6350">
                    <a:solidFill>
                      <a:srgbClr val="A578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12" name="TextBox 111"/>
                  <p:cNvSpPr txBox="1"/>
                  <p:nvPr/>
                </p:nvSpPr>
                <p:spPr>
                  <a:xfrm>
                    <a:off x="6392308" y="1980571"/>
                    <a:ext cx="995787" cy="608365"/>
                  </a:xfrm>
                  <a:prstGeom prst="rect">
                    <a:avLst/>
                  </a:prstGeom>
                  <a:noFill/>
                </p:spPr>
                <p:txBody>
                  <a:bodyPr wrap="square" rtlCol="0">
                    <a:spAutoFit/>
                  </a:bodyPr>
                  <a:lstStyle/>
                  <a:p>
                    <a:pPr algn="ctr"/>
                    <a:r>
                      <a:rPr lang="en-US" sz="100" dirty="0" smtClean="0"/>
                      <a:t>Data </a:t>
                    </a:r>
                  </a:p>
                  <a:p>
                    <a:pPr algn="ctr"/>
                    <a:r>
                      <a:rPr lang="en-US" sz="100" dirty="0" smtClean="0"/>
                      <a:t>Vendor XYZ</a:t>
                    </a:r>
                    <a:endParaRPr lang="en-GB" sz="100" dirty="0"/>
                  </a:p>
                </p:txBody>
              </p:sp>
            </p:grpSp>
            <p:grpSp>
              <p:nvGrpSpPr>
                <p:cNvPr id="105" name="Group 104"/>
                <p:cNvGrpSpPr/>
                <p:nvPr/>
              </p:nvGrpSpPr>
              <p:grpSpPr>
                <a:xfrm>
                  <a:off x="6140332" y="2551164"/>
                  <a:ext cx="604832" cy="1155895"/>
                  <a:chOff x="6140332" y="2551164"/>
                  <a:chExt cx="604832" cy="1155895"/>
                </a:xfrm>
              </p:grpSpPr>
              <p:sp>
                <p:nvSpPr>
                  <p:cNvPr id="109" name="Oval 108"/>
                  <p:cNvSpPr/>
                  <p:nvPr/>
                </p:nvSpPr>
                <p:spPr>
                  <a:xfrm>
                    <a:off x="6148351" y="2559648"/>
                    <a:ext cx="560755"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10" name="TextBox 109"/>
                  <p:cNvSpPr txBox="1"/>
                  <p:nvPr/>
                </p:nvSpPr>
                <p:spPr>
                  <a:xfrm>
                    <a:off x="6140332" y="2551164"/>
                    <a:ext cx="604832" cy="1155895"/>
                  </a:xfrm>
                  <a:prstGeom prst="rect">
                    <a:avLst/>
                  </a:prstGeom>
                  <a:noFill/>
                </p:spPr>
                <p:txBody>
                  <a:bodyPr wrap="square" rtlCol="0">
                    <a:spAutoFit/>
                  </a:bodyPr>
                  <a:lstStyle/>
                  <a:p>
                    <a:r>
                      <a:rPr lang="en-US" sz="100" i="1" dirty="0" smtClean="0"/>
                      <a:t>Vendor XYZ ID</a:t>
                    </a:r>
                    <a:endParaRPr lang="en-GB" sz="100" i="1" dirty="0"/>
                  </a:p>
                </p:txBody>
              </p:sp>
            </p:grpSp>
            <p:grpSp>
              <p:nvGrpSpPr>
                <p:cNvPr id="106" name="Group 105"/>
                <p:cNvGrpSpPr/>
                <p:nvPr/>
              </p:nvGrpSpPr>
              <p:grpSpPr>
                <a:xfrm>
                  <a:off x="7958596" y="2603978"/>
                  <a:ext cx="604832" cy="1167415"/>
                  <a:chOff x="7958596" y="2603978"/>
                  <a:chExt cx="604832" cy="1167415"/>
                </a:xfrm>
              </p:grpSpPr>
              <p:sp>
                <p:nvSpPr>
                  <p:cNvPr id="107" name="Oval 106"/>
                  <p:cNvSpPr/>
                  <p:nvPr/>
                </p:nvSpPr>
                <p:spPr>
                  <a:xfrm>
                    <a:off x="7958596" y="2603978"/>
                    <a:ext cx="560755"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08" name="TextBox 107"/>
                  <p:cNvSpPr txBox="1"/>
                  <p:nvPr/>
                </p:nvSpPr>
                <p:spPr>
                  <a:xfrm>
                    <a:off x="7958596" y="2615498"/>
                    <a:ext cx="604832" cy="1155895"/>
                  </a:xfrm>
                  <a:prstGeom prst="rect">
                    <a:avLst/>
                  </a:prstGeom>
                  <a:noFill/>
                </p:spPr>
                <p:txBody>
                  <a:bodyPr wrap="square" rtlCol="0">
                    <a:spAutoFit/>
                  </a:bodyPr>
                  <a:lstStyle/>
                  <a:p>
                    <a:r>
                      <a:rPr lang="en-US" sz="100" i="1" dirty="0" smtClean="0"/>
                      <a:t>Vendor XYZ ID</a:t>
                    </a:r>
                    <a:endParaRPr lang="en-GB" sz="100" i="1" dirty="0"/>
                  </a:p>
                </p:txBody>
              </p:sp>
            </p:grpSp>
          </p:grpSp>
        </p:grpSp>
        <p:sp>
          <p:nvSpPr>
            <p:cNvPr id="113" name="Down Arrow 112"/>
            <p:cNvSpPr/>
            <p:nvPr/>
          </p:nvSpPr>
          <p:spPr>
            <a:xfrm>
              <a:off x="4549345" y="2935725"/>
              <a:ext cx="45719" cy="5245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
            </a:p>
          </p:txBody>
        </p:sp>
        <p:grpSp>
          <p:nvGrpSpPr>
            <p:cNvPr id="114" name="Group 113"/>
            <p:cNvGrpSpPr/>
            <p:nvPr/>
          </p:nvGrpSpPr>
          <p:grpSpPr>
            <a:xfrm>
              <a:off x="4293100" y="3029925"/>
              <a:ext cx="589328" cy="851712"/>
              <a:chOff x="5501687" y="2605798"/>
              <a:chExt cx="488950" cy="757218"/>
            </a:xfrm>
          </p:grpSpPr>
          <p:sp>
            <p:nvSpPr>
              <p:cNvPr id="115" name="Oval 114"/>
              <p:cNvSpPr/>
              <p:nvPr/>
            </p:nvSpPr>
            <p:spPr>
              <a:xfrm>
                <a:off x="5530850" y="2611515"/>
                <a:ext cx="430624"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16" name="TextBox 115"/>
              <p:cNvSpPr txBox="1"/>
              <p:nvPr/>
            </p:nvSpPr>
            <p:spPr>
              <a:xfrm>
                <a:off x="5501687" y="2605798"/>
                <a:ext cx="488950" cy="757218"/>
              </a:xfrm>
              <a:prstGeom prst="rect">
                <a:avLst/>
              </a:prstGeom>
              <a:noFill/>
            </p:spPr>
            <p:txBody>
              <a:bodyPr wrap="square" rtlCol="0">
                <a:spAutoFit/>
              </a:bodyPr>
              <a:lstStyle/>
              <a:p>
                <a:r>
                  <a:rPr lang="en-US" sz="100" i="1" dirty="0" smtClean="0"/>
                  <a:t>CCP Code</a:t>
                </a:r>
                <a:endParaRPr lang="en-GB" sz="100" i="1" dirty="0"/>
              </a:p>
            </p:txBody>
          </p:sp>
        </p:grpSp>
        <p:sp>
          <p:nvSpPr>
            <p:cNvPr id="117" name="Curved Down Arrow 116"/>
            <p:cNvSpPr/>
            <p:nvPr/>
          </p:nvSpPr>
          <p:spPr>
            <a:xfrm rot="7927288" flipV="1">
              <a:off x="76212" y="2689588"/>
              <a:ext cx="1396732" cy="201746"/>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sp>
          <p:nvSpPr>
            <p:cNvPr id="118" name="Curved Down Arrow 117"/>
            <p:cNvSpPr/>
            <p:nvPr/>
          </p:nvSpPr>
          <p:spPr>
            <a:xfrm rot="2829587">
              <a:off x="1714936" y="2428513"/>
              <a:ext cx="1225620" cy="288273"/>
            </a:xfrm>
            <a:prstGeom prst="curvedDownArrow">
              <a:avLst>
                <a:gd name="adj1" fmla="val 25000"/>
                <a:gd name="adj2" fmla="val 49584"/>
                <a:gd name="adj3" fmla="val 25000"/>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119" name="Group 118"/>
            <p:cNvGrpSpPr/>
            <p:nvPr/>
          </p:nvGrpSpPr>
          <p:grpSpPr>
            <a:xfrm>
              <a:off x="962479" y="1969451"/>
              <a:ext cx="995787" cy="680386"/>
              <a:chOff x="6392308" y="1908550"/>
              <a:chExt cx="995787" cy="680386"/>
            </a:xfrm>
          </p:grpSpPr>
          <p:sp>
            <p:nvSpPr>
              <p:cNvPr id="120" name="Can 119"/>
              <p:cNvSpPr/>
              <p:nvPr/>
            </p:nvSpPr>
            <p:spPr>
              <a:xfrm>
                <a:off x="6412487" y="1908550"/>
                <a:ext cx="919292" cy="446165"/>
              </a:xfrm>
              <a:prstGeom prst="can">
                <a:avLst/>
              </a:prstGeom>
              <a:solidFill>
                <a:srgbClr val="B4C9F2"/>
              </a:solidFill>
              <a:ln w="6350">
                <a:solidFill>
                  <a:srgbClr val="A578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21" name="TextBox 120"/>
              <p:cNvSpPr txBox="1"/>
              <p:nvPr/>
            </p:nvSpPr>
            <p:spPr>
              <a:xfrm>
                <a:off x="6392308" y="1980571"/>
                <a:ext cx="995787" cy="608365"/>
              </a:xfrm>
              <a:prstGeom prst="rect">
                <a:avLst/>
              </a:prstGeom>
              <a:noFill/>
            </p:spPr>
            <p:txBody>
              <a:bodyPr wrap="square" rtlCol="0">
                <a:spAutoFit/>
              </a:bodyPr>
              <a:lstStyle/>
              <a:p>
                <a:pPr algn="ctr"/>
                <a:r>
                  <a:rPr lang="en-US" sz="100" dirty="0" smtClean="0"/>
                  <a:t>Data </a:t>
                </a:r>
              </a:p>
              <a:p>
                <a:pPr algn="ctr"/>
                <a:r>
                  <a:rPr lang="en-US" sz="100" dirty="0" smtClean="0"/>
                  <a:t>Vendor ABC</a:t>
                </a:r>
                <a:endParaRPr lang="en-GB" sz="100" dirty="0"/>
              </a:p>
            </p:txBody>
          </p:sp>
        </p:grpSp>
        <p:grpSp>
          <p:nvGrpSpPr>
            <p:cNvPr id="122" name="Group 121"/>
            <p:cNvGrpSpPr/>
            <p:nvPr/>
          </p:nvGrpSpPr>
          <p:grpSpPr>
            <a:xfrm>
              <a:off x="554416" y="2518414"/>
              <a:ext cx="604832" cy="1155895"/>
              <a:chOff x="6140332" y="2551164"/>
              <a:chExt cx="604832" cy="1155895"/>
            </a:xfrm>
          </p:grpSpPr>
          <p:sp>
            <p:nvSpPr>
              <p:cNvPr id="123" name="Oval 122"/>
              <p:cNvSpPr/>
              <p:nvPr/>
            </p:nvSpPr>
            <p:spPr>
              <a:xfrm>
                <a:off x="6148351" y="2559648"/>
                <a:ext cx="560755"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24" name="TextBox 123"/>
              <p:cNvSpPr txBox="1"/>
              <p:nvPr/>
            </p:nvSpPr>
            <p:spPr>
              <a:xfrm>
                <a:off x="6140332" y="2551164"/>
                <a:ext cx="604832" cy="1155895"/>
              </a:xfrm>
              <a:prstGeom prst="rect">
                <a:avLst/>
              </a:prstGeom>
              <a:noFill/>
            </p:spPr>
            <p:txBody>
              <a:bodyPr wrap="square" rtlCol="0">
                <a:spAutoFit/>
              </a:bodyPr>
              <a:lstStyle/>
              <a:p>
                <a:r>
                  <a:rPr lang="en-US" sz="100" i="1" dirty="0" smtClean="0"/>
                  <a:t>Vendor ABC ID</a:t>
                </a:r>
                <a:endParaRPr lang="en-GB" sz="100" i="1" dirty="0"/>
              </a:p>
            </p:txBody>
          </p:sp>
        </p:grpSp>
        <p:grpSp>
          <p:nvGrpSpPr>
            <p:cNvPr id="125" name="Group 124"/>
            <p:cNvGrpSpPr/>
            <p:nvPr/>
          </p:nvGrpSpPr>
          <p:grpSpPr>
            <a:xfrm>
              <a:off x="2146140" y="2402073"/>
              <a:ext cx="604832" cy="1167415"/>
              <a:chOff x="7958596" y="2603978"/>
              <a:chExt cx="604832" cy="1167415"/>
            </a:xfrm>
          </p:grpSpPr>
          <p:sp>
            <p:nvSpPr>
              <p:cNvPr id="126" name="Oval 125"/>
              <p:cNvSpPr/>
              <p:nvPr/>
            </p:nvSpPr>
            <p:spPr>
              <a:xfrm>
                <a:off x="7958596" y="2603978"/>
                <a:ext cx="560755"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27" name="TextBox 126"/>
              <p:cNvSpPr txBox="1"/>
              <p:nvPr/>
            </p:nvSpPr>
            <p:spPr>
              <a:xfrm>
                <a:off x="7958596" y="2615498"/>
                <a:ext cx="604832" cy="1155895"/>
              </a:xfrm>
              <a:prstGeom prst="rect">
                <a:avLst/>
              </a:prstGeom>
              <a:noFill/>
            </p:spPr>
            <p:txBody>
              <a:bodyPr wrap="square" rtlCol="0">
                <a:spAutoFit/>
              </a:bodyPr>
              <a:lstStyle/>
              <a:p>
                <a:r>
                  <a:rPr lang="en-US" sz="100" i="1" dirty="0" smtClean="0"/>
                  <a:t>Vendor  ABC ID</a:t>
                </a:r>
                <a:endParaRPr lang="en-GB" sz="100" i="1" dirty="0"/>
              </a:p>
            </p:txBody>
          </p:sp>
        </p:grpSp>
        <p:sp>
          <p:nvSpPr>
            <p:cNvPr id="128" name="Line Callout 1 (Accent Bar) 127"/>
            <p:cNvSpPr/>
            <p:nvPr/>
          </p:nvSpPr>
          <p:spPr>
            <a:xfrm>
              <a:off x="6788365" y="5233095"/>
              <a:ext cx="1145678" cy="623423"/>
            </a:xfrm>
            <a:prstGeom prst="accentCallout1">
              <a:avLst>
                <a:gd name="adj1" fmla="val 33689"/>
                <a:gd name="adj2" fmla="val 106655"/>
                <a:gd name="adj3" fmla="val -142822"/>
                <a:gd name="adj4" fmla="val 17645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 dirty="0" smtClean="0">
                  <a:solidFill>
                    <a:schemeClr val="tx1"/>
                  </a:solidFill>
                </a:rPr>
                <a:t>Multiple masters, typically by function, division, and acquisition/merger</a:t>
              </a:r>
              <a:endParaRPr lang="en-US" sz="100" dirty="0">
                <a:solidFill>
                  <a:schemeClr val="tx1"/>
                </a:solidFill>
              </a:endParaRPr>
            </a:p>
          </p:txBody>
        </p:sp>
        <p:grpSp>
          <p:nvGrpSpPr>
            <p:cNvPr id="129" name="Group 128"/>
            <p:cNvGrpSpPr/>
            <p:nvPr/>
          </p:nvGrpSpPr>
          <p:grpSpPr>
            <a:xfrm>
              <a:off x="1966235" y="1561521"/>
              <a:ext cx="995787" cy="680386"/>
              <a:chOff x="6392308" y="1908550"/>
              <a:chExt cx="995787" cy="680386"/>
            </a:xfrm>
          </p:grpSpPr>
          <p:sp>
            <p:nvSpPr>
              <p:cNvPr id="130" name="Can 129"/>
              <p:cNvSpPr/>
              <p:nvPr/>
            </p:nvSpPr>
            <p:spPr>
              <a:xfrm>
                <a:off x="6412487" y="1908550"/>
                <a:ext cx="919292" cy="446165"/>
              </a:xfrm>
              <a:prstGeom prst="can">
                <a:avLst/>
              </a:prstGeom>
              <a:solidFill>
                <a:srgbClr val="B4C9F2"/>
              </a:solidFill>
              <a:ln w="6350">
                <a:solidFill>
                  <a:srgbClr val="A578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31" name="TextBox 130"/>
              <p:cNvSpPr txBox="1"/>
              <p:nvPr/>
            </p:nvSpPr>
            <p:spPr>
              <a:xfrm>
                <a:off x="6392308" y="1980571"/>
                <a:ext cx="995787" cy="608365"/>
              </a:xfrm>
              <a:prstGeom prst="rect">
                <a:avLst/>
              </a:prstGeom>
              <a:noFill/>
            </p:spPr>
            <p:txBody>
              <a:bodyPr wrap="square" rtlCol="0">
                <a:spAutoFit/>
              </a:bodyPr>
              <a:lstStyle/>
              <a:p>
                <a:pPr algn="ctr"/>
                <a:r>
                  <a:rPr lang="en-US" sz="100" dirty="0" smtClean="0"/>
                  <a:t>Data </a:t>
                </a:r>
              </a:p>
              <a:p>
                <a:pPr algn="ctr"/>
                <a:r>
                  <a:rPr lang="en-US" sz="100" dirty="0" smtClean="0"/>
                  <a:t>Vendor 123</a:t>
                </a:r>
                <a:endParaRPr lang="en-GB" sz="100" dirty="0"/>
              </a:p>
            </p:txBody>
          </p:sp>
        </p:grpSp>
        <p:sp>
          <p:nvSpPr>
            <p:cNvPr id="132" name="Curved Down Arrow 131"/>
            <p:cNvSpPr/>
            <p:nvPr/>
          </p:nvSpPr>
          <p:spPr>
            <a:xfrm rot="4260288">
              <a:off x="2363774" y="2428037"/>
              <a:ext cx="1465447" cy="244168"/>
            </a:xfrm>
            <a:prstGeom prst="curvedDownArrow">
              <a:avLst>
                <a:gd name="adj1" fmla="val 25000"/>
                <a:gd name="adj2" fmla="val 49584"/>
                <a:gd name="adj3" fmla="val 25000"/>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133" name="Group 132"/>
            <p:cNvGrpSpPr/>
            <p:nvPr/>
          </p:nvGrpSpPr>
          <p:grpSpPr>
            <a:xfrm>
              <a:off x="2768729" y="2061386"/>
              <a:ext cx="604832" cy="1167415"/>
              <a:chOff x="7958596" y="2603978"/>
              <a:chExt cx="604832" cy="1167415"/>
            </a:xfrm>
          </p:grpSpPr>
          <p:sp>
            <p:nvSpPr>
              <p:cNvPr id="134" name="Oval 133"/>
              <p:cNvSpPr/>
              <p:nvPr/>
            </p:nvSpPr>
            <p:spPr>
              <a:xfrm>
                <a:off x="7958596" y="2603978"/>
                <a:ext cx="560755"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35" name="TextBox 134"/>
              <p:cNvSpPr txBox="1"/>
              <p:nvPr/>
            </p:nvSpPr>
            <p:spPr>
              <a:xfrm>
                <a:off x="7958596" y="2615498"/>
                <a:ext cx="604832" cy="1155895"/>
              </a:xfrm>
              <a:prstGeom prst="rect">
                <a:avLst/>
              </a:prstGeom>
              <a:noFill/>
            </p:spPr>
            <p:txBody>
              <a:bodyPr wrap="square" rtlCol="0">
                <a:spAutoFit/>
              </a:bodyPr>
              <a:lstStyle/>
              <a:p>
                <a:r>
                  <a:rPr lang="en-US" sz="100" i="1" dirty="0" smtClean="0"/>
                  <a:t>Vendor  123 ID</a:t>
                </a:r>
                <a:endParaRPr lang="en-GB" sz="100" i="1" dirty="0"/>
              </a:p>
            </p:txBody>
          </p:sp>
        </p:grpSp>
        <p:sp>
          <p:nvSpPr>
            <p:cNvPr id="136" name="Curved Down Arrow 135"/>
            <p:cNvSpPr/>
            <p:nvPr/>
          </p:nvSpPr>
          <p:spPr>
            <a:xfrm rot="11854687" flipH="1">
              <a:off x="2689525" y="3757349"/>
              <a:ext cx="1282271" cy="233253"/>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sp>
          <p:nvSpPr>
            <p:cNvPr id="137" name="Curved Down Arrow 136"/>
            <p:cNvSpPr/>
            <p:nvPr/>
          </p:nvSpPr>
          <p:spPr>
            <a:xfrm rot="11622416">
              <a:off x="4549771" y="4397411"/>
              <a:ext cx="1235503" cy="233253"/>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138" name="Group 137"/>
            <p:cNvGrpSpPr/>
            <p:nvPr/>
          </p:nvGrpSpPr>
          <p:grpSpPr>
            <a:xfrm>
              <a:off x="4854764" y="4427536"/>
              <a:ext cx="589328" cy="851712"/>
              <a:chOff x="5501687" y="2605798"/>
              <a:chExt cx="488950" cy="757218"/>
            </a:xfrm>
          </p:grpSpPr>
          <p:sp>
            <p:nvSpPr>
              <p:cNvPr id="139" name="Oval 138"/>
              <p:cNvSpPr/>
              <p:nvPr/>
            </p:nvSpPr>
            <p:spPr>
              <a:xfrm>
                <a:off x="5530850" y="2611515"/>
                <a:ext cx="430624"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40" name="TextBox 139"/>
              <p:cNvSpPr txBox="1"/>
              <p:nvPr/>
            </p:nvSpPr>
            <p:spPr>
              <a:xfrm>
                <a:off x="5501687" y="2605798"/>
                <a:ext cx="488950" cy="757218"/>
              </a:xfrm>
              <a:prstGeom prst="rect">
                <a:avLst/>
              </a:prstGeom>
              <a:noFill/>
            </p:spPr>
            <p:txBody>
              <a:bodyPr wrap="square" rtlCol="0">
                <a:spAutoFit/>
              </a:bodyPr>
              <a:lstStyle/>
              <a:p>
                <a:r>
                  <a:rPr lang="en-US" sz="100" i="1" dirty="0" smtClean="0"/>
                  <a:t>CCP Code</a:t>
                </a:r>
                <a:endParaRPr lang="en-GB" sz="100" i="1" dirty="0"/>
              </a:p>
            </p:txBody>
          </p:sp>
        </p:grpSp>
        <p:grpSp>
          <p:nvGrpSpPr>
            <p:cNvPr id="141" name="Group 140"/>
            <p:cNvGrpSpPr/>
            <p:nvPr/>
          </p:nvGrpSpPr>
          <p:grpSpPr>
            <a:xfrm>
              <a:off x="3096497" y="3840878"/>
              <a:ext cx="589328" cy="851712"/>
              <a:chOff x="5501687" y="2605798"/>
              <a:chExt cx="488950" cy="757218"/>
            </a:xfrm>
          </p:grpSpPr>
          <p:sp>
            <p:nvSpPr>
              <p:cNvPr id="142" name="Oval 141"/>
              <p:cNvSpPr/>
              <p:nvPr/>
            </p:nvSpPr>
            <p:spPr>
              <a:xfrm>
                <a:off x="5530850" y="2611515"/>
                <a:ext cx="430624"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43" name="TextBox 142"/>
              <p:cNvSpPr txBox="1"/>
              <p:nvPr/>
            </p:nvSpPr>
            <p:spPr>
              <a:xfrm>
                <a:off x="5501687" y="2605798"/>
                <a:ext cx="488950" cy="757218"/>
              </a:xfrm>
              <a:prstGeom prst="rect">
                <a:avLst/>
              </a:prstGeom>
              <a:noFill/>
            </p:spPr>
            <p:txBody>
              <a:bodyPr wrap="square" rtlCol="0">
                <a:spAutoFit/>
              </a:bodyPr>
              <a:lstStyle/>
              <a:p>
                <a:r>
                  <a:rPr lang="en-US" sz="100" i="1" dirty="0" smtClean="0"/>
                  <a:t>CCP Code</a:t>
                </a:r>
                <a:endParaRPr lang="en-GB" sz="100" i="1" dirty="0"/>
              </a:p>
            </p:txBody>
          </p:sp>
        </p:grpSp>
      </p:grpSp>
      <p:sp>
        <p:nvSpPr>
          <p:cNvPr id="146" name="Title 1"/>
          <p:cNvSpPr>
            <a:spLocks noGrp="1"/>
          </p:cNvSpPr>
          <p:nvPr>
            <p:ph type="title"/>
          </p:nvPr>
        </p:nvSpPr>
        <p:spPr>
          <a:xfrm>
            <a:off x="457200" y="274638"/>
            <a:ext cx="8229600" cy="1143000"/>
          </a:xfrm>
        </p:spPr>
        <p:txBody>
          <a:bodyPr>
            <a:noAutofit/>
          </a:bodyPr>
          <a:lstStyle/>
          <a:p>
            <a:r>
              <a:rPr lang="en-US" dirty="0" smtClean="0"/>
              <a:t>“Just use one ID…”</a:t>
            </a:r>
            <a:endParaRPr lang="en-US" dirty="0"/>
          </a:p>
        </p:txBody>
      </p:sp>
      <p:sp>
        <p:nvSpPr>
          <p:cNvPr id="147" name="TextBox 146"/>
          <p:cNvSpPr txBox="1"/>
          <p:nvPr/>
        </p:nvSpPr>
        <p:spPr>
          <a:xfrm>
            <a:off x="1137586" y="1167825"/>
            <a:ext cx="7143985" cy="584775"/>
          </a:xfrm>
          <a:prstGeom prst="rect">
            <a:avLst/>
          </a:prstGeom>
          <a:noFill/>
        </p:spPr>
        <p:txBody>
          <a:bodyPr wrap="square" rtlCol="0">
            <a:spAutoFit/>
          </a:bodyPr>
          <a:lstStyle/>
          <a:p>
            <a:r>
              <a:rPr lang="en-US" sz="3200" b="1" i="1" dirty="0" smtClean="0">
                <a:solidFill>
                  <a:srgbClr val="FF0000"/>
                </a:solidFill>
              </a:rPr>
              <a:t>Not so simple….</a:t>
            </a:r>
            <a:endParaRPr lang="en-GB" sz="3200" i="1" dirty="0">
              <a:solidFill>
                <a:srgbClr val="FF0000"/>
              </a:solidFill>
            </a:endParaRPr>
          </a:p>
        </p:txBody>
      </p:sp>
      <p:grpSp>
        <p:nvGrpSpPr>
          <p:cNvPr id="571" name="Group 570"/>
          <p:cNvGrpSpPr/>
          <p:nvPr/>
        </p:nvGrpSpPr>
        <p:grpSpPr>
          <a:xfrm>
            <a:off x="2256615" y="2802421"/>
            <a:ext cx="1973336" cy="1226434"/>
            <a:chOff x="-76200" y="1385332"/>
            <a:chExt cx="9127339" cy="4848447"/>
          </a:xfrm>
        </p:grpSpPr>
        <p:grpSp>
          <p:nvGrpSpPr>
            <p:cNvPr id="572" name="Group 571"/>
            <p:cNvGrpSpPr/>
            <p:nvPr/>
          </p:nvGrpSpPr>
          <p:grpSpPr>
            <a:xfrm>
              <a:off x="-76200" y="3581400"/>
              <a:ext cx="1306830" cy="576158"/>
              <a:chOff x="44026" y="3489560"/>
              <a:chExt cx="1306830" cy="576158"/>
            </a:xfrm>
          </p:grpSpPr>
          <p:sp>
            <p:nvSpPr>
              <p:cNvPr id="710" name="Can 709"/>
              <p:cNvSpPr/>
              <p:nvPr/>
            </p:nvSpPr>
            <p:spPr>
              <a:xfrm>
                <a:off x="155575" y="3489560"/>
                <a:ext cx="1083733" cy="576158"/>
              </a:xfrm>
              <a:prstGeom prst="can">
                <a:avLst/>
              </a:prstGeom>
              <a:solidFill>
                <a:srgbClr val="D3F9D4"/>
              </a:solidFill>
              <a:ln>
                <a:solidFill>
                  <a:srgbClr val="07C1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711" name="TextBox 710"/>
              <p:cNvSpPr txBox="1"/>
              <p:nvPr/>
            </p:nvSpPr>
            <p:spPr>
              <a:xfrm>
                <a:off x="44026" y="3612040"/>
                <a:ext cx="1306830" cy="425855"/>
              </a:xfrm>
              <a:prstGeom prst="rect">
                <a:avLst/>
              </a:prstGeom>
              <a:noFill/>
            </p:spPr>
            <p:txBody>
              <a:bodyPr wrap="square" rtlCol="0">
                <a:spAutoFit/>
              </a:bodyPr>
              <a:lstStyle/>
              <a:p>
                <a:pPr algn="ctr"/>
                <a:endParaRPr lang="en-GB" sz="100" dirty="0"/>
              </a:p>
            </p:txBody>
          </p:sp>
        </p:grpSp>
        <p:grpSp>
          <p:nvGrpSpPr>
            <p:cNvPr id="573" name="Group 572"/>
            <p:cNvGrpSpPr/>
            <p:nvPr/>
          </p:nvGrpSpPr>
          <p:grpSpPr>
            <a:xfrm>
              <a:off x="-11430" y="3538642"/>
              <a:ext cx="1306830" cy="576158"/>
              <a:chOff x="44026" y="3489560"/>
              <a:chExt cx="1306830" cy="576158"/>
            </a:xfrm>
          </p:grpSpPr>
          <p:sp>
            <p:nvSpPr>
              <p:cNvPr id="708" name="Can 707"/>
              <p:cNvSpPr/>
              <p:nvPr/>
            </p:nvSpPr>
            <p:spPr>
              <a:xfrm>
                <a:off x="155575" y="3489560"/>
                <a:ext cx="1083733" cy="576158"/>
              </a:xfrm>
              <a:prstGeom prst="can">
                <a:avLst/>
              </a:prstGeom>
              <a:solidFill>
                <a:srgbClr val="D3F9D4"/>
              </a:solidFill>
              <a:ln>
                <a:solidFill>
                  <a:srgbClr val="07C1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709" name="TextBox 708"/>
              <p:cNvSpPr txBox="1"/>
              <p:nvPr/>
            </p:nvSpPr>
            <p:spPr>
              <a:xfrm>
                <a:off x="44026" y="3612040"/>
                <a:ext cx="1306830" cy="425855"/>
              </a:xfrm>
              <a:prstGeom prst="rect">
                <a:avLst/>
              </a:prstGeom>
              <a:noFill/>
            </p:spPr>
            <p:txBody>
              <a:bodyPr wrap="square" rtlCol="0">
                <a:spAutoFit/>
              </a:bodyPr>
              <a:lstStyle/>
              <a:p>
                <a:pPr algn="ctr"/>
                <a:endParaRPr lang="en-GB" sz="100" dirty="0"/>
              </a:p>
            </p:txBody>
          </p:sp>
        </p:grpSp>
        <p:grpSp>
          <p:nvGrpSpPr>
            <p:cNvPr id="574" name="Group 573"/>
            <p:cNvGrpSpPr/>
            <p:nvPr/>
          </p:nvGrpSpPr>
          <p:grpSpPr>
            <a:xfrm>
              <a:off x="7744309" y="3730181"/>
              <a:ext cx="1306830" cy="576158"/>
              <a:chOff x="7492812" y="3468401"/>
              <a:chExt cx="1306830" cy="576158"/>
            </a:xfrm>
          </p:grpSpPr>
          <p:sp>
            <p:nvSpPr>
              <p:cNvPr id="706" name="Can 705"/>
              <p:cNvSpPr/>
              <p:nvPr/>
            </p:nvSpPr>
            <p:spPr>
              <a:xfrm>
                <a:off x="7604361" y="3468401"/>
                <a:ext cx="1083733" cy="576158"/>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707" name="TextBox 706"/>
              <p:cNvSpPr txBox="1"/>
              <p:nvPr/>
            </p:nvSpPr>
            <p:spPr>
              <a:xfrm>
                <a:off x="7492812" y="3617902"/>
                <a:ext cx="1306830" cy="425855"/>
              </a:xfrm>
              <a:prstGeom prst="rect">
                <a:avLst/>
              </a:prstGeom>
              <a:noFill/>
            </p:spPr>
            <p:txBody>
              <a:bodyPr wrap="square" rtlCol="0">
                <a:spAutoFit/>
              </a:bodyPr>
              <a:lstStyle/>
              <a:p>
                <a:pPr algn="ctr"/>
                <a:endParaRPr lang="en-GB" sz="100" dirty="0"/>
              </a:p>
            </p:txBody>
          </p:sp>
        </p:grpSp>
        <p:grpSp>
          <p:nvGrpSpPr>
            <p:cNvPr id="575" name="Group 574"/>
            <p:cNvGrpSpPr/>
            <p:nvPr/>
          </p:nvGrpSpPr>
          <p:grpSpPr>
            <a:xfrm>
              <a:off x="7684770" y="3657600"/>
              <a:ext cx="1306830" cy="576158"/>
              <a:chOff x="7492812" y="3468401"/>
              <a:chExt cx="1306830" cy="576158"/>
            </a:xfrm>
          </p:grpSpPr>
          <p:sp>
            <p:nvSpPr>
              <p:cNvPr id="704" name="Can 703"/>
              <p:cNvSpPr/>
              <p:nvPr/>
            </p:nvSpPr>
            <p:spPr>
              <a:xfrm>
                <a:off x="7604361" y="3468401"/>
                <a:ext cx="1083733" cy="576158"/>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705" name="TextBox 704"/>
              <p:cNvSpPr txBox="1"/>
              <p:nvPr/>
            </p:nvSpPr>
            <p:spPr>
              <a:xfrm>
                <a:off x="7492812" y="3617902"/>
                <a:ext cx="1306830" cy="425855"/>
              </a:xfrm>
              <a:prstGeom prst="rect">
                <a:avLst/>
              </a:prstGeom>
              <a:noFill/>
            </p:spPr>
            <p:txBody>
              <a:bodyPr wrap="square" rtlCol="0">
                <a:spAutoFit/>
              </a:bodyPr>
              <a:lstStyle/>
              <a:p>
                <a:pPr algn="ctr"/>
                <a:endParaRPr lang="en-GB" sz="100" dirty="0"/>
              </a:p>
            </p:txBody>
          </p:sp>
        </p:grpSp>
        <p:grpSp>
          <p:nvGrpSpPr>
            <p:cNvPr id="576" name="Group 575"/>
            <p:cNvGrpSpPr/>
            <p:nvPr/>
          </p:nvGrpSpPr>
          <p:grpSpPr>
            <a:xfrm>
              <a:off x="7608570" y="3614842"/>
              <a:ext cx="1306830" cy="576158"/>
              <a:chOff x="7492812" y="3468401"/>
              <a:chExt cx="1306830" cy="576158"/>
            </a:xfrm>
          </p:grpSpPr>
          <p:sp>
            <p:nvSpPr>
              <p:cNvPr id="702" name="Can 701"/>
              <p:cNvSpPr/>
              <p:nvPr/>
            </p:nvSpPr>
            <p:spPr>
              <a:xfrm>
                <a:off x="7604361" y="3468401"/>
                <a:ext cx="1083733" cy="576158"/>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703" name="TextBox 702"/>
              <p:cNvSpPr txBox="1"/>
              <p:nvPr/>
            </p:nvSpPr>
            <p:spPr>
              <a:xfrm>
                <a:off x="7492812" y="3617902"/>
                <a:ext cx="1306830" cy="425855"/>
              </a:xfrm>
              <a:prstGeom prst="rect">
                <a:avLst/>
              </a:prstGeom>
              <a:noFill/>
            </p:spPr>
            <p:txBody>
              <a:bodyPr wrap="square" rtlCol="0">
                <a:spAutoFit/>
              </a:bodyPr>
              <a:lstStyle/>
              <a:p>
                <a:pPr algn="ctr"/>
                <a:endParaRPr lang="en-GB" sz="100" dirty="0"/>
              </a:p>
            </p:txBody>
          </p:sp>
        </p:grpSp>
        <p:grpSp>
          <p:nvGrpSpPr>
            <p:cNvPr id="577" name="Group 576"/>
            <p:cNvGrpSpPr/>
            <p:nvPr/>
          </p:nvGrpSpPr>
          <p:grpSpPr>
            <a:xfrm>
              <a:off x="7543800" y="3538642"/>
              <a:ext cx="1306830" cy="576158"/>
              <a:chOff x="7492812" y="3468401"/>
              <a:chExt cx="1306830" cy="576158"/>
            </a:xfrm>
          </p:grpSpPr>
          <p:sp>
            <p:nvSpPr>
              <p:cNvPr id="700" name="Can 699"/>
              <p:cNvSpPr/>
              <p:nvPr/>
            </p:nvSpPr>
            <p:spPr>
              <a:xfrm>
                <a:off x="7604361" y="3468401"/>
                <a:ext cx="1083733" cy="576158"/>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701" name="TextBox 700"/>
              <p:cNvSpPr txBox="1"/>
              <p:nvPr/>
            </p:nvSpPr>
            <p:spPr>
              <a:xfrm>
                <a:off x="7492812" y="3617902"/>
                <a:ext cx="1306830" cy="425855"/>
              </a:xfrm>
              <a:prstGeom prst="rect">
                <a:avLst/>
              </a:prstGeom>
              <a:noFill/>
            </p:spPr>
            <p:txBody>
              <a:bodyPr wrap="square" rtlCol="0">
                <a:spAutoFit/>
              </a:bodyPr>
              <a:lstStyle/>
              <a:p>
                <a:pPr algn="ctr"/>
                <a:endParaRPr lang="en-GB" sz="100" dirty="0"/>
              </a:p>
            </p:txBody>
          </p:sp>
        </p:grpSp>
        <p:grpSp>
          <p:nvGrpSpPr>
            <p:cNvPr id="578" name="Group 577"/>
            <p:cNvGrpSpPr/>
            <p:nvPr/>
          </p:nvGrpSpPr>
          <p:grpSpPr>
            <a:xfrm>
              <a:off x="1058176" y="3069169"/>
              <a:ext cx="1302548" cy="1167331"/>
              <a:chOff x="1058176" y="3069169"/>
              <a:chExt cx="1302548" cy="1167331"/>
            </a:xfrm>
          </p:grpSpPr>
          <p:pic>
            <p:nvPicPr>
              <p:cNvPr id="698" name="Picture 4" descr="Image result for BAN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8176" y="3069169"/>
                <a:ext cx="1302548" cy="1165438"/>
              </a:xfrm>
              <a:prstGeom prst="rect">
                <a:avLst/>
              </a:prstGeom>
              <a:noFill/>
              <a:extLst>
                <a:ext uri="{909E8E84-426E-40DD-AFC4-6F175D3DCCD1}">
                  <a14:hiddenFill xmlns:a14="http://schemas.microsoft.com/office/drawing/2010/main">
                    <a:solidFill>
                      <a:srgbClr val="FFFFFF"/>
                    </a:solidFill>
                  </a14:hiddenFill>
                </a:ext>
              </a:extLst>
            </p:spPr>
          </p:pic>
          <p:sp>
            <p:nvSpPr>
              <p:cNvPr id="699" name="TextBox 698"/>
              <p:cNvSpPr txBox="1"/>
              <p:nvPr/>
            </p:nvSpPr>
            <p:spPr>
              <a:xfrm>
                <a:off x="1564053" y="3810644"/>
                <a:ext cx="290799" cy="425856"/>
              </a:xfrm>
              <a:prstGeom prst="rect">
                <a:avLst/>
              </a:prstGeom>
              <a:noFill/>
            </p:spPr>
            <p:txBody>
              <a:bodyPr wrap="square" rtlCol="0">
                <a:spAutoFit/>
              </a:bodyPr>
              <a:lstStyle/>
              <a:p>
                <a:r>
                  <a:rPr lang="en-US" sz="100" b="1" dirty="0"/>
                  <a:t>A</a:t>
                </a:r>
                <a:endParaRPr lang="en-GB" sz="100" b="1" dirty="0"/>
              </a:p>
            </p:txBody>
          </p:sp>
        </p:grpSp>
        <p:grpSp>
          <p:nvGrpSpPr>
            <p:cNvPr id="579" name="Group 578"/>
            <p:cNvGrpSpPr/>
            <p:nvPr/>
          </p:nvGrpSpPr>
          <p:grpSpPr>
            <a:xfrm>
              <a:off x="6392308" y="3033027"/>
              <a:ext cx="1302548" cy="1170466"/>
              <a:chOff x="6392308" y="3033027"/>
              <a:chExt cx="1302548" cy="1170466"/>
            </a:xfrm>
          </p:grpSpPr>
          <p:pic>
            <p:nvPicPr>
              <p:cNvPr id="696" name="Picture 4" descr="Image result for BAN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2308" y="3033027"/>
                <a:ext cx="1302548" cy="1165438"/>
              </a:xfrm>
              <a:prstGeom prst="rect">
                <a:avLst/>
              </a:prstGeom>
              <a:noFill/>
              <a:extLst>
                <a:ext uri="{909E8E84-426E-40DD-AFC4-6F175D3DCCD1}">
                  <a14:hiddenFill xmlns:a14="http://schemas.microsoft.com/office/drawing/2010/main">
                    <a:solidFill>
                      <a:srgbClr val="FFFFFF"/>
                    </a:solidFill>
                  </a14:hiddenFill>
                </a:ext>
              </a:extLst>
            </p:spPr>
          </p:pic>
          <p:sp>
            <p:nvSpPr>
              <p:cNvPr id="697" name="TextBox 696"/>
              <p:cNvSpPr txBox="1"/>
              <p:nvPr/>
            </p:nvSpPr>
            <p:spPr>
              <a:xfrm>
                <a:off x="6900891" y="3777637"/>
                <a:ext cx="290799" cy="425856"/>
              </a:xfrm>
              <a:prstGeom prst="rect">
                <a:avLst/>
              </a:prstGeom>
              <a:noFill/>
            </p:spPr>
            <p:txBody>
              <a:bodyPr wrap="square" rtlCol="0">
                <a:spAutoFit/>
              </a:bodyPr>
              <a:lstStyle/>
              <a:p>
                <a:r>
                  <a:rPr lang="en-US" sz="100" b="1" dirty="0" smtClean="0"/>
                  <a:t>B</a:t>
                </a:r>
                <a:endParaRPr lang="en-GB" sz="100" b="1" dirty="0"/>
              </a:p>
            </p:txBody>
          </p:sp>
        </p:grpSp>
        <p:grpSp>
          <p:nvGrpSpPr>
            <p:cNvPr id="580" name="Group 579"/>
            <p:cNvGrpSpPr/>
            <p:nvPr/>
          </p:nvGrpSpPr>
          <p:grpSpPr>
            <a:xfrm>
              <a:off x="3346450" y="1666931"/>
              <a:ext cx="1734603" cy="2112988"/>
              <a:chOff x="3346450" y="1666931"/>
              <a:chExt cx="1734603" cy="2112988"/>
            </a:xfrm>
          </p:grpSpPr>
          <p:pic>
            <p:nvPicPr>
              <p:cNvPr id="692" name="Picture 13" descr="Image result for stock exch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46450" y="1666931"/>
                <a:ext cx="1155061" cy="866295"/>
              </a:xfrm>
              <a:prstGeom prst="rect">
                <a:avLst/>
              </a:prstGeom>
              <a:noFill/>
              <a:extLst>
                <a:ext uri="{909E8E84-426E-40DD-AFC4-6F175D3DCCD1}">
                  <a14:hiddenFill xmlns:a14="http://schemas.microsoft.com/office/drawing/2010/main">
                    <a:solidFill>
                      <a:srgbClr val="FFFFFF"/>
                    </a:solidFill>
                  </a14:hiddenFill>
                </a:ext>
              </a:extLst>
            </p:spPr>
          </p:pic>
          <p:grpSp>
            <p:nvGrpSpPr>
              <p:cNvPr id="693" name="Group 692"/>
              <p:cNvGrpSpPr/>
              <p:nvPr/>
            </p:nvGrpSpPr>
            <p:grpSpPr>
              <a:xfrm>
                <a:off x="4017640" y="2245148"/>
                <a:ext cx="1063413" cy="1534771"/>
                <a:chOff x="4017640" y="2245148"/>
                <a:chExt cx="1063413" cy="1534771"/>
              </a:xfrm>
            </p:grpSpPr>
            <p:sp>
              <p:nvSpPr>
                <p:cNvPr id="694" name="Can 693"/>
                <p:cNvSpPr/>
                <p:nvPr/>
              </p:nvSpPr>
              <p:spPr>
                <a:xfrm>
                  <a:off x="4017640" y="2245148"/>
                  <a:ext cx="1063413" cy="582507"/>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695" name="TextBox 694"/>
                <p:cNvSpPr txBox="1"/>
                <p:nvPr/>
              </p:nvSpPr>
              <p:spPr>
                <a:xfrm>
                  <a:off x="4146756" y="2380682"/>
                  <a:ext cx="812798" cy="1399237"/>
                </a:xfrm>
                <a:prstGeom prst="rect">
                  <a:avLst/>
                </a:prstGeom>
                <a:noFill/>
              </p:spPr>
              <p:txBody>
                <a:bodyPr wrap="square" rtlCol="0">
                  <a:spAutoFit/>
                </a:bodyPr>
                <a:lstStyle/>
                <a:p>
                  <a:pPr algn="ctr"/>
                  <a:r>
                    <a:rPr lang="en-US" sz="100" dirty="0" smtClean="0"/>
                    <a:t>Exchange database</a:t>
                  </a:r>
                  <a:endParaRPr lang="en-GB" sz="100" dirty="0"/>
                </a:p>
              </p:txBody>
            </p:sp>
          </p:grpSp>
        </p:grpSp>
        <p:grpSp>
          <p:nvGrpSpPr>
            <p:cNvPr id="581" name="Group 580"/>
            <p:cNvGrpSpPr/>
            <p:nvPr/>
          </p:nvGrpSpPr>
          <p:grpSpPr>
            <a:xfrm>
              <a:off x="3792735" y="5124968"/>
              <a:ext cx="1513221" cy="1092392"/>
              <a:chOff x="3792735" y="5124968"/>
              <a:chExt cx="1513221" cy="1092392"/>
            </a:xfrm>
          </p:grpSpPr>
          <p:pic>
            <p:nvPicPr>
              <p:cNvPr id="688" name="Picture 20" descr="Image result for ledger clipar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92735" y="5459420"/>
                <a:ext cx="1513221" cy="604402"/>
              </a:xfrm>
              <a:prstGeom prst="rect">
                <a:avLst/>
              </a:prstGeom>
              <a:noFill/>
              <a:extLst>
                <a:ext uri="{909E8E84-426E-40DD-AFC4-6F175D3DCCD1}">
                  <a14:hiddenFill xmlns:a14="http://schemas.microsoft.com/office/drawing/2010/main">
                    <a:solidFill>
                      <a:srgbClr val="FFFFFF"/>
                    </a:solidFill>
                  </a14:hiddenFill>
                </a:ext>
              </a:extLst>
            </p:spPr>
          </p:pic>
          <p:grpSp>
            <p:nvGrpSpPr>
              <p:cNvPr id="689" name="Group 688"/>
              <p:cNvGrpSpPr/>
              <p:nvPr/>
            </p:nvGrpSpPr>
            <p:grpSpPr>
              <a:xfrm>
                <a:off x="3969804" y="5124968"/>
                <a:ext cx="1063413" cy="1092392"/>
                <a:chOff x="3969804" y="5124968"/>
                <a:chExt cx="1063413" cy="1092392"/>
              </a:xfrm>
            </p:grpSpPr>
            <p:sp>
              <p:nvSpPr>
                <p:cNvPr id="690" name="Can 689"/>
                <p:cNvSpPr/>
                <p:nvPr/>
              </p:nvSpPr>
              <p:spPr>
                <a:xfrm>
                  <a:off x="3969804" y="5124968"/>
                  <a:ext cx="1063413" cy="582507"/>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691" name="TextBox 690"/>
                <p:cNvSpPr txBox="1"/>
                <p:nvPr/>
              </p:nvSpPr>
              <p:spPr>
                <a:xfrm>
                  <a:off x="4095109" y="5243978"/>
                  <a:ext cx="812798" cy="973382"/>
                </a:xfrm>
                <a:prstGeom prst="rect">
                  <a:avLst/>
                </a:prstGeom>
                <a:noFill/>
              </p:spPr>
              <p:txBody>
                <a:bodyPr wrap="square" rtlCol="0">
                  <a:spAutoFit/>
                </a:bodyPr>
                <a:lstStyle/>
                <a:p>
                  <a:pPr algn="ctr"/>
                  <a:r>
                    <a:rPr lang="en-US" sz="100" dirty="0" smtClean="0"/>
                    <a:t>CSD Ledger</a:t>
                  </a:r>
                  <a:endParaRPr lang="en-GB" sz="100" dirty="0"/>
                </a:p>
              </p:txBody>
            </p:sp>
          </p:grpSp>
        </p:grpSp>
        <p:grpSp>
          <p:nvGrpSpPr>
            <p:cNvPr id="582" name="Group 581"/>
            <p:cNvGrpSpPr/>
            <p:nvPr/>
          </p:nvGrpSpPr>
          <p:grpSpPr>
            <a:xfrm>
              <a:off x="44026" y="3489560"/>
              <a:ext cx="1306830" cy="609171"/>
              <a:chOff x="44026" y="3489560"/>
              <a:chExt cx="1306830" cy="609171"/>
            </a:xfrm>
          </p:grpSpPr>
          <p:sp>
            <p:nvSpPr>
              <p:cNvPr id="686" name="Can 685"/>
              <p:cNvSpPr/>
              <p:nvPr/>
            </p:nvSpPr>
            <p:spPr>
              <a:xfrm>
                <a:off x="155575" y="3489560"/>
                <a:ext cx="1083733" cy="576158"/>
              </a:xfrm>
              <a:prstGeom prst="can">
                <a:avLst/>
              </a:prstGeom>
              <a:solidFill>
                <a:srgbClr val="D3F9D4"/>
              </a:solidFill>
              <a:ln>
                <a:solidFill>
                  <a:srgbClr val="07C1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687" name="TextBox 686"/>
              <p:cNvSpPr txBox="1"/>
              <p:nvPr/>
            </p:nvSpPr>
            <p:spPr>
              <a:xfrm>
                <a:off x="44026" y="3612040"/>
                <a:ext cx="1306830" cy="486691"/>
              </a:xfrm>
              <a:prstGeom prst="rect">
                <a:avLst/>
              </a:prstGeom>
              <a:noFill/>
            </p:spPr>
            <p:txBody>
              <a:bodyPr wrap="square" rtlCol="0">
                <a:spAutoFit/>
              </a:bodyPr>
              <a:lstStyle/>
              <a:p>
                <a:pPr algn="ctr"/>
                <a:r>
                  <a:rPr lang="en-US" sz="100" dirty="0" smtClean="0"/>
                  <a:t>Bank </a:t>
                </a:r>
                <a:r>
                  <a:rPr lang="en-US" sz="100" b="1" dirty="0" smtClean="0"/>
                  <a:t>A</a:t>
                </a:r>
                <a:r>
                  <a:rPr lang="en-US" sz="100" dirty="0" smtClean="0"/>
                  <a:t> </a:t>
                </a:r>
              </a:p>
              <a:p>
                <a:pPr algn="ctr"/>
                <a:r>
                  <a:rPr lang="en-US" sz="100" dirty="0" smtClean="0"/>
                  <a:t>Security Master</a:t>
                </a:r>
                <a:endParaRPr lang="en-GB" sz="100" dirty="0"/>
              </a:p>
            </p:txBody>
          </p:sp>
        </p:grpSp>
        <p:grpSp>
          <p:nvGrpSpPr>
            <p:cNvPr id="583" name="Group 582"/>
            <p:cNvGrpSpPr/>
            <p:nvPr/>
          </p:nvGrpSpPr>
          <p:grpSpPr>
            <a:xfrm>
              <a:off x="7492812" y="3468401"/>
              <a:ext cx="1306830" cy="636192"/>
              <a:chOff x="7492812" y="3468401"/>
              <a:chExt cx="1306830" cy="636192"/>
            </a:xfrm>
          </p:grpSpPr>
          <p:sp>
            <p:nvSpPr>
              <p:cNvPr id="684" name="Can 683"/>
              <p:cNvSpPr/>
              <p:nvPr/>
            </p:nvSpPr>
            <p:spPr>
              <a:xfrm>
                <a:off x="7604361" y="3468401"/>
                <a:ext cx="1083733" cy="576158"/>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685" name="TextBox 684"/>
              <p:cNvSpPr txBox="1"/>
              <p:nvPr/>
            </p:nvSpPr>
            <p:spPr>
              <a:xfrm>
                <a:off x="7492812" y="3617902"/>
                <a:ext cx="1306830" cy="486691"/>
              </a:xfrm>
              <a:prstGeom prst="rect">
                <a:avLst/>
              </a:prstGeom>
              <a:noFill/>
            </p:spPr>
            <p:txBody>
              <a:bodyPr wrap="square" rtlCol="0">
                <a:spAutoFit/>
              </a:bodyPr>
              <a:lstStyle/>
              <a:p>
                <a:pPr algn="ctr"/>
                <a:r>
                  <a:rPr lang="en-US" sz="100" dirty="0" smtClean="0"/>
                  <a:t>Bank </a:t>
                </a:r>
                <a:r>
                  <a:rPr lang="en-US" sz="100" b="1" dirty="0" smtClean="0"/>
                  <a:t>B </a:t>
                </a:r>
              </a:p>
              <a:p>
                <a:pPr algn="ctr"/>
                <a:r>
                  <a:rPr lang="en-US" sz="100" dirty="0" smtClean="0"/>
                  <a:t>Security Master (s)</a:t>
                </a:r>
                <a:endParaRPr lang="en-GB" sz="100" dirty="0"/>
              </a:p>
            </p:txBody>
          </p:sp>
        </p:grpSp>
        <p:grpSp>
          <p:nvGrpSpPr>
            <p:cNvPr id="584" name="Group 583"/>
            <p:cNvGrpSpPr/>
            <p:nvPr/>
          </p:nvGrpSpPr>
          <p:grpSpPr>
            <a:xfrm>
              <a:off x="5661451" y="3231928"/>
              <a:ext cx="973804" cy="1344020"/>
              <a:chOff x="5661451" y="3231928"/>
              <a:chExt cx="973804" cy="1344020"/>
            </a:xfrm>
          </p:grpSpPr>
          <p:sp>
            <p:nvSpPr>
              <p:cNvPr id="682" name="Can 681"/>
              <p:cNvSpPr/>
              <p:nvPr/>
            </p:nvSpPr>
            <p:spPr>
              <a:xfrm>
                <a:off x="5661451" y="3231928"/>
                <a:ext cx="973804" cy="389507"/>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683" name="TextBox 682"/>
              <p:cNvSpPr txBox="1"/>
              <p:nvPr/>
            </p:nvSpPr>
            <p:spPr>
              <a:xfrm>
                <a:off x="5703010" y="3298379"/>
                <a:ext cx="890691" cy="1277569"/>
              </a:xfrm>
              <a:prstGeom prst="rect">
                <a:avLst/>
              </a:prstGeom>
              <a:noFill/>
            </p:spPr>
            <p:txBody>
              <a:bodyPr wrap="square" rtlCol="0">
                <a:spAutoFit/>
              </a:bodyPr>
              <a:lstStyle/>
              <a:p>
                <a:pPr algn="ctr"/>
                <a:r>
                  <a:rPr lang="en-US" sz="100" dirty="0" smtClean="0"/>
                  <a:t>Trading Applications</a:t>
                </a:r>
                <a:endParaRPr lang="en-GB" sz="100" dirty="0"/>
              </a:p>
            </p:txBody>
          </p:sp>
        </p:grpSp>
        <p:grpSp>
          <p:nvGrpSpPr>
            <p:cNvPr id="585" name="Group 584"/>
            <p:cNvGrpSpPr/>
            <p:nvPr/>
          </p:nvGrpSpPr>
          <p:grpSpPr>
            <a:xfrm>
              <a:off x="5814561" y="4166333"/>
              <a:ext cx="973804" cy="918166"/>
              <a:chOff x="5814561" y="4166333"/>
              <a:chExt cx="973804" cy="918166"/>
            </a:xfrm>
          </p:grpSpPr>
          <p:sp>
            <p:nvSpPr>
              <p:cNvPr id="680" name="Can 679"/>
              <p:cNvSpPr/>
              <p:nvPr/>
            </p:nvSpPr>
            <p:spPr>
              <a:xfrm>
                <a:off x="5814561" y="4166333"/>
                <a:ext cx="973804" cy="389507"/>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681" name="TextBox 680"/>
              <p:cNvSpPr txBox="1"/>
              <p:nvPr/>
            </p:nvSpPr>
            <p:spPr>
              <a:xfrm>
                <a:off x="5856120" y="4232784"/>
                <a:ext cx="890691" cy="851715"/>
              </a:xfrm>
              <a:prstGeom prst="rect">
                <a:avLst/>
              </a:prstGeom>
              <a:noFill/>
            </p:spPr>
            <p:txBody>
              <a:bodyPr wrap="square" rtlCol="0">
                <a:spAutoFit/>
              </a:bodyPr>
              <a:lstStyle/>
              <a:p>
                <a:pPr algn="ctr"/>
                <a:r>
                  <a:rPr lang="en-US" sz="100" dirty="0" smtClean="0"/>
                  <a:t>Back Office</a:t>
                </a:r>
                <a:endParaRPr lang="en-GB" sz="100" dirty="0"/>
              </a:p>
            </p:txBody>
          </p:sp>
        </p:grpSp>
        <p:grpSp>
          <p:nvGrpSpPr>
            <p:cNvPr id="586" name="Group 585"/>
            <p:cNvGrpSpPr/>
            <p:nvPr/>
          </p:nvGrpSpPr>
          <p:grpSpPr>
            <a:xfrm>
              <a:off x="5111504" y="2605798"/>
              <a:ext cx="1210990" cy="790872"/>
              <a:chOff x="5111504" y="2605798"/>
              <a:chExt cx="1210990" cy="790872"/>
            </a:xfrm>
          </p:grpSpPr>
          <p:sp>
            <p:nvSpPr>
              <p:cNvPr id="676" name="Curved Down Arrow 675"/>
              <p:cNvSpPr/>
              <p:nvPr/>
            </p:nvSpPr>
            <p:spPr>
              <a:xfrm rot="1884600">
                <a:off x="5111504" y="2691781"/>
                <a:ext cx="1210990" cy="194970"/>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677" name="Group 676"/>
              <p:cNvGrpSpPr/>
              <p:nvPr/>
            </p:nvGrpSpPr>
            <p:grpSpPr>
              <a:xfrm>
                <a:off x="5501687" y="2605798"/>
                <a:ext cx="488950" cy="790872"/>
                <a:chOff x="5501687" y="2605798"/>
                <a:chExt cx="488950" cy="790872"/>
              </a:xfrm>
            </p:grpSpPr>
            <p:sp>
              <p:nvSpPr>
                <p:cNvPr id="678" name="Oval 677"/>
                <p:cNvSpPr/>
                <p:nvPr/>
              </p:nvSpPr>
              <p:spPr>
                <a:xfrm>
                  <a:off x="5530850" y="2611515"/>
                  <a:ext cx="430624"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679" name="TextBox 678"/>
                <p:cNvSpPr txBox="1"/>
                <p:nvPr/>
              </p:nvSpPr>
              <p:spPr>
                <a:xfrm>
                  <a:off x="5501687" y="2605798"/>
                  <a:ext cx="488950" cy="790872"/>
                </a:xfrm>
                <a:prstGeom prst="rect">
                  <a:avLst/>
                </a:prstGeom>
                <a:noFill/>
              </p:spPr>
              <p:txBody>
                <a:bodyPr wrap="square" rtlCol="0">
                  <a:spAutoFit/>
                </a:bodyPr>
                <a:lstStyle/>
                <a:p>
                  <a:r>
                    <a:rPr lang="en-US" sz="100" i="1" dirty="0" smtClean="0"/>
                    <a:t>Tickers</a:t>
                  </a:r>
                  <a:endParaRPr lang="en-GB" sz="100" i="1" dirty="0"/>
                </a:p>
              </p:txBody>
            </p:sp>
          </p:grpSp>
        </p:grpSp>
        <p:grpSp>
          <p:nvGrpSpPr>
            <p:cNvPr id="587" name="Group 586"/>
            <p:cNvGrpSpPr/>
            <p:nvPr/>
          </p:nvGrpSpPr>
          <p:grpSpPr>
            <a:xfrm>
              <a:off x="6327051" y="2705826"/>
              <a:ext cx="1869100" cy="1034220"/>
              <a:chOff x="6327051" y="2705826"/>
              <a:chExt cx="1869100" cy="1034220"/>
            </a:xfrm>
          </p:grpSpPr>
          <p:sp>
            <p:nvSpPr>
              <p:cNvPr id="672" name="Curved Down Arrow 671"/>
              <p:cNvSpPr/>
              <p:nvPr/>
            </p:nvSpPr>
            <p:spPr>
              <a:xfrm rot="446008">
                <a:off x="6327051" y="2824561"/>
                <a:ext cx="1869100" cy="516985"/>
              </a:xfrm>
              <a:prstGeom prst="curvedDownArrow">
                <a:avLst>
                  <a:gd name="adj1" fmla="val 3410"/>
                  <a:gd name="adj2" fmla="val 14748"/>
                  <a:gd name="adj3" fmla="val 20148"/>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673" name="Group 672"/>
              <p:cNvGrpSpPr/>
              <p:nvPr/>
            </p:nvGrpSpPr>
            <p:grpSpPr>
              <a:xfrm>
                <a:off x="6808758" y="2705826"/>
                <a:ext cx="612411" cy="1034220"/>
                <a:chOff x="6808758" y="2705826"/>
                <a:chExt cx="612411" cy="1034220"/>
              </a:xfrm>
            </p:grpSpPr>
            <p:sp>
              <p:nvSpPr>
                <p:cNvPr id="674" name="Oval 673"/>
                <p:cNvSpPr/>
                <p:nvPr/>
              </p:nvSpPr>
              <p:spPr>
                <a:xfrm>
                  <a:off x="6830977" y="2719585"/>
                  <a:ext cx="518810"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675" name="TextBox 674"/>
                <p:cNvSpPr txBox="1"/>
                <p:nvPr/>
              </p:nvSpPr>
              <p:spPr>
                <a:xfrm>
                  <a:off x="6808758" y="2705826"/>
                  <a:ext cx="612411" cy="1034220"/>
                </a:xfrm>
                <a:prstGeom prst="rect">
                  <a:avLst/>
                </a:prstGeom>
                <a:noFill/>
              </p:spPr>
              <p:txBody>
                <a:bodyPr wrap="square" rtlCol="0">
                  <a:spAutoFit/>
                </a:bodyPr>
                <a:lstStyle/>
                <a:p>
                  <a:r>
                    <a:rPr lang="en-US" sz="100" i="1" dirty="0" smtClean="0"/>
                    <a:t>Internal ID</a:t>
                  </a:r>
                  <a:endParaRPr lang="en-GB" sz="100" i="1" dirty="0"/>
                </a:p>
              </p:txBody>
            </p:sp>
          </p:grpSp>
        </p:grpSp>
        <p:grpSp>
          <p:nvGrpSpPr>
            <p:cNvPr id="588" name="Group 587"/>
            <p:cNvGrpSpPr/>
            <p:nvPr/>
          </p:nvGrpSpPr>
          <p:grpSpPr>
            <a:xfrm>
              <a:off x="6476968" y="4306112"/>
              <a:ext cx="1869100" cy="1527296"/>
              <a:chOff x="6476968" y="4306112"/>
              <a:chExt cx="1869100" cy="1527296"/>
            </a:xfrm>
          </p:grpSpPr>
          <p:sp>
            <p:nvSpPr>
              <p:cNvPr id="668" name="Curved Down Arrow 667"/>
              <p:cNvSpPr/>
              <p:nvPr/>
            </p:nvSpPr>
            <p:spPr>
              <a:xfrm rot="9781631">
                <a:off x="6476968" y="4306112"/>
                <a:ext cx="1869100" cy="516985"/>
              </a:xfrm>
              <a:prstGeom prst="curvedDownArrow">
                <a:avLst>
                  <a:gd name="adj1" fmla="val 3410"/>
                  <a:gd name="adj2" fmla="val 14748"/>
                  <a:gd name="adj3" fmla="val 20148"/>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669" name="Group 668"/>
              <p:cNvGrpSpPr/>
              <p:nvPr/>
            </p:nvGrpSpPr>
            <p:grpSpPr>
              <a:xfrm>
                <a:off x="6830977" y="4641851"/>
                <a:ext cx="957468" cy="1191557"/>
                <a:chOff x="6830977" y="4641851"/>
                <a:chExt cx="957468" cy="1191557"/>
              </a:xfrm>
            </p:grpSpPr>
            <p:sp>
              <p:nvSpPr>
                <p:cNvPr id="670" name="Oval 669"/>
                <p:cNvSpPr/>
                <p:nvPr/>
              </p:nvSpPr>
              <p:spPr>
                <a:xfrm>
                  <a:off x="6830977" y="4641851"/>
                  <a:ext cx="913332" cy="379094"/>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671" name="TextBox 670"/>
                <p:cNvSpPr txBox="1"/>
                <p:nvPr/>
              </p:nvSpPr>
              <p:spPr>
                <a:xfrm>
                  <a:off x="6875112" y="4677510"/>
                  <a:ext cx="913333" cy="1155898"/>
                </a:xfrm>
                <a:prstGeom prst="rect">
                  <a:avLst/>
                </a:prstGeom>
                <a:noFill/>
              </p:spPr>
              <p:txBody>
                <a:bodyPr wrap="square" rtlCol="0">
                  <a:spAutoFit/>
                </a:bodyPr>
                <a:lstStyle/>
                <a:p>
                  <a:r>
                    <a:rPr lang="en-US" sz="100" i="1" dirty="0" smtClean="0"/>
                    <a:t>ISINs / SEDOLs / CUSIP/ Nat’l ID</a:t>
                  </a:r>
                  <a:endParaRPr lang="en-GB" sz="100" i="1" dirty="0"/>
                </a:p>
              </p:txBody>
            </p:sp>
          </p:grpSp>
        </p:grpSp>
        <p:grpSp>
          <p:nvGrpSpPr>
            <p:cNvPr id="589" name="Group 588"/>
            <p:cNvGrpSpPr/>
            <p:nvPr/>
          </p:nvGrpSpPr>
          <p:grpSpPr>
            <a:xfrm>
              <a:off x="5028712" y="4868509"/>
              <a:ext cx="1348591" cy="908117"/>
              <a:chOff x="5028712" y="4868509"/>
              <a:chExt cx="1348591" cy="908117"/>
            </a:xfrm>
          </p:grpSpPr>
          <p:sp>
            <p:nvSpPr>
              <p:cNvPr id="664" name="Curved Down Arrow 663"/>
              <p:cNvSpPr/>
              <p:nvPr/>
            </p:nvSpPr>
            <p:spPr>
              <a:xfrm rot="8682130">
                <a:off x="5028712" y="4978326"/>
                <a:ext cx="1348591" cy="194757"/>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665" name="Group 664"/>
              <p:cNvGrpSpPr/>
              <p:nvPr/>
            </p:nvGrpSpPr>
            <p:grpSpPr>
              <a:xfrm>
                <a:off x="5530850" y="4868509"/>
                <a:ext cx="622677" cy="908117"/>
                <a:chOff x="5530850" y="4868509"/>
                <a:chExt cx="622677" cy="908117"/>
              </a:xfrm>
            </p:grpSpPr>
            <p:sp>
              <p:nvSpPr>
                <p:cNvPr id="666" name="Oval 665"/>
                <p:cNvSpPr/>
                <p:nvPr/>
              </p:nvSpPr>
              <p:spPr>
                <a:xfrm>
                  <a:off x="5530850" y="4868509"/>
                  <a:ext cx="617501" cy="324679"/>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667" name="TextBox 666"/>
                <p:cNvSpPr txBox="1"/>
                <p:nvPr/>
              </p:nvSpPr>
              <p:spPr>
                <a:xfrm>
                  <a:off x="5594726" y="4924911"/>
                  <a:ext cx="558801" cy="851715"/>
                </a:xfrm>
                <a:prstGeom prst="rect">
                  <a:avLst/>
                </a:prstGeom>
                <a:noFill/>
              </p:spPr>
              <p:txBody>
                <a:bodyPr wrap="square" rtlCol="0">
                  <a:spAutoFit/>
                </a:bodyPr>
                <a:lstStyle/>
                <a:p>
                  <a:r>
                    <a:rPr lang="en-US" sz="100" i="1" dirty="0" smtClean="0"/>
                    <a:t>Nat’l ID</a:t>
                  </a:r>
                  <a:endParaRPr lang="en-GB" sz="100" i="1" dirty="0"/>
                </a:p>
              </p:txBody>
            </p:sp>
          </p:grpSp>
        </p:grpSp>
        <p:grpSp>
          <p:nvGrpSpPr>
            <p:cNvPr id="590" name="Group 589"/>
            <p:cNvGrpSpPr/>
            <p:nvPr/>
          </p:nvGrpSpPr>
          <p:grpSpPr>
            <a:xfrm>
              <a:off x="1868730" y="4058430"/>
              <a:ext cx="1083733" cy="974223"/>
              <a:chOff x="1868730" y="4058430"/>
              <a:chExt cx="1083733" cy="974223"/>
            </a:xfrm>
          </p:grpSpPr>
          <p:sp>
            <p:nvSpPr>
              <p:cNvPr id="662" name="Can 661"/>
              <p:cNvSpPr/>
              <p:nvPr/>
            </p:nvSpPr>
            <p:spPr>
              <a:xfrm>
                <a:off x="1868730" y="4058430"/>
                <a:ext cx="1083733" cy="389799"/>
              </a:xfrm>
              <a:prstGeom prst="can">
                <a:avLst/>
              </a:prstGeom>
              <a:solidFill>
                <a:srgbClr val="D3F9D4"/>
              </a:solidFill>
              <a:ln>
                <a:solidFill>
                  <a:srgbClr val="07C1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663" name="TextBox 662"/>
              <p:cNvSpPr txBox="1"/>
              <p:nvPr/>
            </p:nvSpPr>
            <p:spPr>
              <a:xfrm>
                <a:off x="1965251" y="4180939"/>
                <a:ext cx="890690" cy="851714"/>
              </a:xfrm>
              <a:prstGeom prst="rect">
                <a:avLst/>
              </a:prstGeom>
              <a:noFill/>
            </p:spPr>
            <p:txBody>
              <a:bodyPr wrap="square" rtlCol="0">
                <a:spAutoFit/>
              </a:bodyPr>
              <a:lstStyle/>
              <a:p>
                <a:pPr algn="ctr"/>
                <a:r>
                  <a:rPr lang="en-US" sz="100" dirty="0" smtClean="0"/>
                  <a:t>Back Office</a:t>
                </a:r>
                <a:endParaRPr lang="en-GB" sz="100" dirty="0"/>
              </a:p>
            </p:txBody>
          </p:sp>
        </p:grpSp>
        <p:grpSp>
          <p:nvGrpSpPr>
            <p:cNvPr id="591" name="Group 590"/>
            <p:cNvGrpSpPr/>
            <p:nvPr/>
          </p:nvGrpSpPr>
          <p:grpSpPr>
            <a:xfrm>
              <a:off x="2121330" y="3146134"/>
              <a:ext cx="1083733" cy="1338270"/>
              <a:chOff x="2121330" y="3146134"/>
              <a:chExt cx="1083733" cy="1338270"/>
            </a:xfrm>
          </p:grpSpPr>
          <p:sp>
            <p:nvSpPr>
              <p:cNvPr id="660" name="Can 659"/>
              <p:cNvSpPr/>
              <p:nvPr/>
            </p:nvSpPr>
            <p:spPr>
              <a:xfrm>
                <a:off x="2121330" y="3146134"/>
                <a:ext cx="1083733" cy="389799"/>
              </a:xfrm>
              <a:prstGeom prst="can">
                <a:avLst/>
              </a:prstGeom>
              <a:solidFill>
                <a:srgbClr val="D3F9D4"/>
              </a:solidFill>
              <a:ln>
                <a:solidFill>
                  <a:srgbClr val="07C1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661" name="TextBox 660"/>
              <p:cNvSpPr txBox="1"/>
              <p:nvPr/>
            </p:nvSpPr>
            <p:spPr>
              <a:xfrm>
                <a:off x="2188846" y="3206837"/>
                <a:ext cx="890690" cy="1277567"/>
              </a:xfrm>
              <a:prstGeom prst="rect">
                <a:avLst/>
              </a:prstGeom>
              <a:noFill/>
            </p:spPr>
            <p:txBody>
              <a:bodyPr wrap="square" rtlCol="0">
                <a:spAutoFit/>
              </a:bodyPr>
              <a:lstStyle/>
              <a:p>
                <a:pPr algn="ctr"/>
                <a:r>
                  <a:rPr lang="en-US" sz="100" dirty="0" smtClean="0"/>
                  <a:t>Trading Applications</a:t>
                </a:r>
                <a:endParaRPr lang="en-GB" sz="100" dirty="0"/>
              </a:p>
            </p:txBody>
          </p:sp>
        </p:grpSp>
        <p:grpSp>
          <p:nvGrpSpPr>
            <p:cNvPr id="592" name="Group 591"/>
            <p:cNvGrpSpPr/>
            <p:nvPr/>
          </p:nvGrpSpPr>
          <p:grpSpPr>
            <a:xfrm>
              <a:off x="3980518" y="3577077"/>
              <a:ext cx="1063413" cy="671878"/>
              <a:chOff x="3980518" y="3931530"/>
              <a:chExt cx="1063413" cy="671878"/>
            </a:xfrm>
          </p:grpSpPr>
          <p:sp>
            <p:nvSpPr>
              <p:cNvPr id="658" name="Can 657"/>
              <p:cNvSpPr/>
              <p:nvPr/>
            </p:nvSpPr>
            <p:spPr>
              <a:xfrm>
                <a:off x="3980518" y="3931530"/>
                <a:ext cx="1063413" cy="582507"/>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659" name="TextBox 658"/>
              <p:cNvSpPr txBox="1"/>
              <p:nvPr/>
            </p:nvSpPr>
            <p:spPr>
              <a:xfrm>
                <a:off x="4102011" y="4055881"/>
                <a:ext cx="812799" cy="547527"/>
              </a:xfrm>
              <a:prstGeom prst="rect">
                <a:avLst/>
              </a:prstGeom>
              <a:noFill/>
            </p:spPr>
            <p:txBody>
              <a:bodyPr wrap="square" rtlCol="0">
                <a:spAutoFit/>
              </a:bodyPr>
              <a:lstStyle/>
              <a:p>
                <a:pPr algn="ctr"/>
                <a:r>
                  <a:rPr lang="en-US" sz="100" dirty="0" smtClean="0"/>
                  <a:t>CCP</a:t>
                </a:r>
                <a:endParaRPr lang="en-GB" sz="100" dirty="0"/>
              </a:p>
            </p:txBody>
          </p:sp>
        </p:grpSp>
        <p:grpSp>
          <p:nvGrpSpPr>
            <p:cNvPr id="593" name="Group 592"/>
            <p:cNvGrpSpPr/>
            <p:nvPr/>
          </p:nvGrpSpPr>
          <p:grpSpPr>
            <a:xfrm>
              <a:off x="2150655" y="4947493"/>
              <a:ext cx="1843203" cy="1286286"/>
              <a:chOff x="2150655" y="4947493"/>
              <a:chExt cx="1843203" cy="1286286"/>
            </a:xfrm>
          </p:grpSpPr>
          <p:sp>
            <p:nvSpPr>
              <p:cNvPr id="654" name="Curved Down Arrow 653"/>
              <p:cNvSpPr/>
              <p:nvPr/>
            </p:nvSpPr>
            <p:spPr>
              <a:xfrm rot="12552629" flipH="1">
                <a:off x="2150655" y="4947493"/>
                <a:ext cx="1843203" cy="256423"/>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655" name="Group 654"/>
              <p:cNvGrpSpPr/>
              <p:nvPr/>
            </p:nvGrpSpPr>
            <p:grpSpPr>
              <a:xfrm>
                <a:off x="2603848" y="4960650"/>
                <a:ext cx="622677" cy="1273129"/>
                <a:chOff x="2603848" y="4960650"/>
                <a:chExt cx="622677" cy="1273129"/>
              </a:xfrm>
            </p:grpSpPr>
            <p:sp>
              <p:nvSpPr>
                <p:cNvPr id="656" name="Oval 655"/>
                <p:cNvSpPr/>
                <p:nvPr/>
              </p:nvSpPr>
              <p:spPr>
                <a:xfrm>
                  <a:off x="2603848" y="4960650"/>
                  <a:ext cx="617501" cy="324679"/>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657" name="TextBox 656"/>
                <p:cNvSpPr txBox="1"/>
                <p:nvPr/>
              </p:nvSpPr>
              <p:spPr>
                <a:xfrm>
                  <a:off x="2667724" y="5017051"/>
                  <a:ext cx="558801" cy="1216728"/>
                </a:xfrm>
                <a:prstGeom prst="rect">
                  <a:avLst/>
                </a:prstGeom>
                <a:noFill/>
              </p:spPr>
              <p:txBody>
                <a:bodyPr wrap="square" rtlCol="0">
                  <a:spAutoFit/>
                </a:bodyPr>
                <a:lstStyle/>
                <a:p>
                  <a:r>
                    <a:rPr lang="en-US" sz="100" i="1" dirty="0" smtClean="0"/>
                    <a:t>CSD / Nat’l ID</a:t>
                  </a:r>
                  <a:endParaRPr lang="en-GB" sz="100" i="1" dirty="0"/>
                </a:p>
              </p:txBody>
            </p:sp>
          </p:grpSp>
        </p:grpSp>
        <p:grpSp>
          <p:nvGrpSpPr>
            <p:cNvPr id="594" name="Group 593"/>
            <p:cNvGrpSpPr/>
            <p:nvPr/>
          </p:nvGrpSpPr>
          <p:grpSpPr>
            <a:xfrm>
              <a:off x="340821" y="4297348"/>
              <a:ext cx="1942066" cy="1474343"/>
              <a:chOff x="340821" y="4297348"/>
              <a:chExt cx="1942066" cy="1474343"/>
            </a:xfrm>
          </p:grpSpPr>
          <p:sp>
            <p:nvSpPr>
              <p:cNvPr id="650" name="Curved Down Arrow 649"/>
              <p:cNvSpPr/>
              <p:nvPr/>
            </p:nvSpPr>
            <p:spPr>
              <a:xfrm rot="11543282" flipH="1">
                <a:off x="340821" y="4297348"/>
                <a:ext cx="1942066" cy="516985"/>
              </a:xfrm>
              <a:prstGeom prst="curvedDownArrow">
                <a:avLst>
                  <a:gd name="adj1" fmla="val 3410"/>
                  <a:gd name="adj2" fmla="val 14748"/>
                  <a:gd name="adj3" fmla="val 20148"/>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651" name="Group 650"/>
              <p:cNvGrpSpPr/>
              <p:nvPr/>
            </p:nvGrpSpPr>
            <p:grpSpPr>
              <a:xfrm>
                <a:off x="751982" y="4580134"/>
                <a:ext cx="957468" cy="1191557"/>
                <a:chOff x="751982" y="4580134"/>
                <a:chExt cx="957468" cy="1191557"/>
              </a:xfrm>
            </p:grpSpPr>
            <p:sp>
              <p:nvSpPr>
                <p:cNvPr id="652" name="Oval 651"/>
                <p:cNvSpPr/>
                <p:nvPr/>
              </p:nvSpPr>
              <p:spPr>
                <a:xfrm>
                  <a:off x="751982" y="4580134"/>
                  <a:ext cx="913332" cy="379094"/>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653" name="TextBox 652"/>
                <p:cNvSpPr txBox="1"/>
                <p:nvPr/>
              </p:nvSpPr>
              <p:spPr>
                <a:xfrm>
                  <a:off x="796117" y="4615793"/>
                  <a:ext cx="913333" cy="1155898"/>
                </a:xfrm>
                <a:prstGeom prst="rect">
                  <a:avLst/>
                </a:prstGeom>
                <a:noFill/>
              </p:spPr>
              <p:txBody>
                <a:bodyPr wrap="square" rtlCol="0">
                  <a:spAutoFit/>
                </a:bodyPr>
                <a:lstStyle/>
                <a:p>
                  <a:r>
                    <a:rPr lang="en-US" sz="100" i="1" dirty="0" smtClean="0"/>
                    <a:t>ISINs / SEDOLs / CUSIP/ Nat’l ID</a:t>
                  </a:r>
                  <a:endParaRPr lang="en-GB" sz="100" i="1" dirty="0"/>
                </a:p>
              </p:txBody>
            </p:sp>
          </p:grpSp>
        </p:grpSp>
        <p:grpSp>
          <p:nvGrpSpPr>
            <p:cNvPr id="595" name="Group 594"/>
            <p:cNvGrpSpPr/>
            <p:nvPr/>
          </p:nvGrpSpPr>
          <p:grpSpPr>
            <a:xfrm>
              <a:off x="472835" y="2705826"/>
              <a:ext cx="2072859" cy="1034220"/>
              <a:chOff x="472835" y="2705826"/>
              <a:chExt cx="2072859" cy="1034220"/>
            </a:xfrm>
          </p:grpSpPr>
          <p:sp>
            <p:nvSpPr>
              <p:cNvPr id="646" name="Curved Down Arrow 645"/>
              <p:cNvSpPr/>
              <p:nvPr/>
            </p:nvSpPr>
            <p:spPr>
              <a:xfrm rot="20929146" flipH="1">
                <a:off x="472835" y="2747230"/>
                <a:ext cx="2072859" cy="516985"/>
              </a:xfrm>
              <a:prstGeom prst="curvedDownArrow">
                <a:avLst>
                  <a:gd name="adj1" fmla="val 3410"/>
                  <a:gd name="adj2" fmla="val 14748"/>
                  <a:gd name="adj3" fmla="val 20148"/>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647" name="Group 646"/>
              <p:cNvGrpSpPr/>
              <p:nvPr/>
            </p:nvGrpSpPr>
            <p:grpSpPr>
              <a:xfrm>
                <a:off x="1023021" y="2705826"/>
                <a:ext cx="612411" cy="1034220"/>
                <a:chOff x="1023021" y="2705826"/>
                <a:chExt cx="612411" cy="1034220"/>
              </a:xfrm>
            </p:grpSpPr>
            <p:sp>
              <p:nvSpPr>
                <p:cNvPr id="648" name="Oval 647"/>
                <p:cNvSpPr/>
                <p:nvPr/>
              </p:nvSpPr>
              <p:spPr>
                <a:xfrm>
                  <a:off x="1045240" y="2719585"/>
                  <a:ext cx="518810"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649" name="TextBox 648"/>
                <p:cNvSpPr txBox="1"/>
                <p:nvPr/>
              </p:nvSpPr>
              <p:spPr>
                <a:xfrm>
                  <a:off x="1023021" y="2705826"/>
                  <a:ext cx="612411" cy="1034220"/>
                </a:xfrm>
                <a:prstGeom prst="rect">
                  <a:avLst/>
                </a:prstGeom>
                <a:noFill/>
              </p:spPr>
              <p:txBody>
                <a:bodyPr wrap="square" rtlCol="0">
                  <a:spAutoFit/>
                </a:bodyPr>
                <a:lstStyle/>
                <a:p>
                  <a:r>
                    <a:rPr lang="en-US" sz="100" i="1" dirty="0" smtClean="0"/>
                    <a:t>Internal ID</a:t>
                  </a:r>
                  <a:endParaRPr lang="en-GB" sz="100" i="1" dirty="0"/>
                </a:p>
              </p:txBody>
            </p:sp>
          </p:grpSp>
        </p:grpSp>
        <p:grpSp>
          <p:nvGrpSpPr>
            <p:cNvPr id="596" name="Group 595"/>
            <p:cNvGrpSpPr/>
            <p:nvPr/>
          </p:nvGrpSpPr>
          <p:grpSpPr>
            <a:xfrm>
              <a:off x="2520390" y="2415616"/>
              <a:ext cx="1509456" cy="819953"/>
              <a:chOff x="2520390" y="2415616"/>
              <a:chExt cx="1509456" cy="819953"/>
            </a:xfrm>
          </p:grpSpPr>
          <p:sp>
            <p:nvSpPr>
              <p:cNvPr id="642" name="Curved Down Arrow 641"/>
              <p:cNvSpPr/>
              <p:nvPr/>
            </p:nvSpPr>
            <p:spPr>
              <a:xfrm rot="20084315" flipH="1">
                <a:off x="2520390" y="2630765"/>
                <a:ext cx="1509456" cy="194757"/>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643" name="Group 642"/>
              <p:cNvGrpSpPr/>
              <p:nvPr/>
            </p:nvGrpSpPr>
            <p:grpSpPr>
              <a:xfrm>
                <a:off x="3344398" y="2415616"/>
                <a:ext cx="488950" cy="819953"/>
                <a:chOff x="5933487" y="2415616"/>
                <a:chExt cx="488950" cy="819953"/>
              </a:xfrm>
            </p:grpSpPr>
            <p:sp>
              <p:nvSpPr>
                <p:cNvPr id="644" name="Oval 643"/>
                <p:cNvSpPr/>
                <p:nvPr/>
              </p:nvSpPr>
              <p:spPr>
                <a:xfrm>
                  <a:off x="5962650" y="2415616"/>
                  <a:ext cx="430624"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645" name="TextBox 644"/>
                <p:cNvSpPr txBox="1"/>
                <p:nvPr/>
              </p:nvSpPr>
              <p:spPr>
                <a:xfrm>
                  <a:off x="5933487" y="2444696"/>
                  <a:ext cx="488950" cy="790873"/>
                </a:xfrm>
                <a:prstGeom prst="rect">
                  <a:avLst/>
                </a:prstGeom>
                <a:noFill/>
              </p:spPr>
              <p:txBody>
                <a:bodyPr wrap="square" rtlCol="0">
                  <a:spAutoFit/>
                </a:bodyPr>
                <a:lstStyle/>
                <a:p>
                  <a:r>
                    <a:rPr lang="en-US" sz="100" i="1" dirty="0" smtClean="0"/>
                    <a:t>Tickers</a:t>
                  </a:r>
                  <a:endParaRPr lang="en-GB" sz="100" i="1" dirty="0"/>
                </a:p>
              </p:txBody>
            </p:sp>
          </p:grpSp>
        </p:grpSp>
        <p:grpSp>
          <p:nvGrpSpPr>
            <p:cNvPr id="597" name="Group 596"/>
            <p:cNvGrpSpPr/>
            <p:nvPr/>
          </p:nvGrpSpPr>
          <p:grpSpPr>
            <a:xfrm>
              <a:off x="6140332" y="1385332"/>
              <a:ext cx="2423096" cy="2386061"/>
              <a:chOff x="6140332" y="1385332"/>
              <a:chExt cx="2423096" cy="2386061"/>
            </a:xfrm>
          </p:grpSpPr>
          <p:pic>
            <p:nvPicPr>
              <p:cNvPr id="629" name="Picture 4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14963" y="1385332"/>
                <a:ext cx="1010711" cy="8347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630" name="Group 629"/>
              <p:cNvGrpSpPr/>
              <p:nvPr/>
            </p:nvGrpSpPr>
            <p:grpSpPr>
              <a:xfrm>
                <a:off x="6140332" y="1931326"/>
                <a:ext cx="2423096" cy="1840067"/>
                <a:chOff x="6140332" y="1931326"/>
                <a:chExt cx="2423096" cy="1840067"/>
              </a:xfrm>
            </p:grpSpPr>
            <p:sp>
              <p:nvSpPr>
                <p:cNvPr id="631" name="Curved Down Arrow 630"/>
                <p:cNvSpPr/>
                <p:nvPr/>
              </p:nvSpPr>
              <p:spPr>
                <a:xfrm rot="7927288" flipV="1">
                  <a:off x="5976955" y="2582567"/>
                  <a:ext cx="1038091" cy="242829"/>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sp>
              <p:nvSpPr>
                <p:cNvPr id="632" name="Curved Down Arrow 631"/>
                <p:cNvSpPr/>
                <p:nvPr/>
              </p:nvSpPr>
              <p:spPr>
                <a:xfrm rot="2829587">
                  <a:off x="7227348" y="2629667"/>
                  <a:ext cx="1684956" cy="288273"/>
                </a:xfrm>
                <a:prstGeom prst="curvedDownArrow">
                  <a:avLst>
                    <a:gd name="adj1" fmla="val 25000"/>
                    <a:gd name="adj2" fmla="val 49584"/>
                    <a:gd name="adj3" fmla="val 25000"/>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633" name="Group 632"/>
                <p:cNvGrpSpPr/>
                <p:nvPr/>
              </p:nvGrpSpPr>
              <p:grpSpPr>
                <a:xfrm>
                  <a:off x="6548395" y="2002201"/>
                  <a:ext cx="995787" cy="680386"/>
                  <a:chOff x="6392308" y="1908550"/>
                  <a:chExt cx="995787" cy="680386"/>
                </a:xfrm>
              </p:grpSpPr>
              <p:sp>
                <p:nvSpPr>
                  <p:cNvPr id="640" name="Can 639"/>
                  <p:cNvSpPr/>
                  <p:nvPr/>
                </p:nvSpPr>
                <p:spPr>
                  <a:xfrm>
                    <a:off x="6412487" y="1908550"/>
                    <a:ext cx="919292" cy="446165"/>
                  </a:xfrm>
                  <a:prstGeom prst="can">
                    <a:avLst/>
                  </a:prstGeom>
                  <a:solidFill>
                    <a:srgbClr val="B4C9F2"/>
                  </a:solidFill>
                  <a:ln w="6350">
                    <a:solidFill>
                      <a:srgbClr val="A578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641" name="TextBox 640"/>
                  <p:cNvSpPr txBox="1"/>
                  <p:nvPr/>
                </p:nvSpPr>
                <p:spPr>
                  <a:xfrm>
                    <a:off x="6392308" y="1980571"/>
                    <a:ext cx="995787" cy="608365"/>
                  </a:xfrm>
                  <a:prstGeom prst="rect">
                    <a:avLst/>
                  </a:prstGeom>
                  <a:noFill/>
                </p:spPr>
                <p:txBody>
                  <a:bodyPr wrap="square" rtlCol="0">
                    <a:spAutoFit/>
                  </a:bodyPr>
                  <a:lstStyle/>
                  <a:p>
                    <a:pPr algn="ctr"/>
                    <a:r>
                      <a:rPr lang="en-US" sz="100" dirty="0" smtClean="0"/>
                      <a:t>Data </a:t>
                    </a:r>
                  </a:p>
                  <a:p>
                    <a:pPr algn="ctr"/>
                    <a:r>
                      <a:rPr lang="en-US" sz="100" dirty="0" smtClean="0"/>
                      <a:t>Vendor XYZ</a:t>
                    </a:r>
                    <a:endParaRPr lang="en-GB" sz="100" dirty="0"/>
                  </a:p>
                </p:txBody>
              </p:sp>
            </p:grpSp>
            <p:grpSp>
              <p:nvGrpSpPr>
                <p:cNvPr id="634" name="Group 633"/>
                <p:cNvGrpSpPr/>
                <p:nvPr/>
              </p:nvGrpSpPr>
              <p:grpSpPr>
                <a:xfrm>
                  <a:off x="6140332" y="2551164"/>
                  <a:ext cx="604832" cy="1155895"/>
                  <a:chOff x="6140332" y="2551164"/>
                  <a:chExt cx="604832" cy="1155895"/>
                </a:xfrm>
              </p:grpSpPr>
              <p:sp>
                <p:nvSpPr>
                  <p:cNvPr id="638" name="Oval 637"/>
                  <p:cNvSpPr/>
                  <p:nvPr/>
                </p:nvSpPr>
                <p:spPr>
                  <a:xfrm>
                    <a:off x="6148351" y="2559648"/>
                    <a:ext cx="560755"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639" name="TextBox 638"/>
                  <p:cNvSpPr txBox="1"/>
                  <p:nvPr/>
                </p:nvSpPr>
                <p:spPr>
                  <a:xfrm>
                    <a:off x="6140332" y="2551164"/>
                    <a:ext cx="604832" cy="1155895"/>
                  </a:xfrm>
                  <a:prstGeom prst="rect">
                    <a:avLst/>
                  </a:prstGeom>
                  <a:noFill/>
                </p:spPr>
                <p:txBody>
                  <a:bodyPr wrap="square" rtlCol="0">
                    <a:spAutoFit/>
                  </a:bodyPr>
                  <a:lstStyle/>
                  <a:p>
                    <a:r>
                      <a:rPr lang="en-US" sz="100" i="1" dirty="0" smtClean="0"/>
                      <a:t>Vendor XYZ ID</a:t>
                    </a:r>
                    <a:endParaRPr lang="en-GB" sz="100" i="1" dirty="0"/>
                  </a:p>
                </p:txBody>
              </p:sp>
            </p:grpSp>
            <p:grpSp>
              <p:nvGrpSpPr>
                <p:cNvPr id="635" name="Group 634"/>
                <p:cNvGrpSpPr/>
                <p:nvPr/>
              </p:nvGrpSpPr>
              <p:grpSpPr>
                <a:xfrm>
                  <a:off x="7958596" y="2603978"/>
                  <a:ext cx="604832" cy="1167415"/>
                  <a:chOff x="7958596" y="2603978"/>
                  <a:chExt cx="604832" cy="1167415"/>
                </a:xfrm>
              </p:grpSpPr>
              <p:sp>
                <p:nvSpPr>
                  <p:cNvPr id="636" name="Oval 635"/>
                  <p:cNvSpPr/>
                  <p:nvPr/>
                </p:nvSpPr>
                <p:spPr>
                  <a:xfrm>
                    <a:off x="7958596" y="2603978"/>
                    <a:ext cx="560755"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637" name="TextBox 636"/>
                  <p:cNvSpPr txBox="1"/>
                  <p:nvPr/>
                </p:nvSpPr>
                <p:spPr>
                  <a:xfrm>
                    <a:off x="7958596" y="2615498"/>
                    <a:ext cx="604832" cy="1155895"/>
                  </a:xfrm>
                  <a:prstGeom prst="rect">
                    <a:avLst/>
                  </a:prstGeom>
                  <a:noFill/>
                </p:spPr>
                <p:txBody>
                  <a:bodyPr wrap="square" rtlCol="0">
                    <a:spAutoFit/>
                  </a:bodyPr>
                  <a:lstStyle/>
                  <a:p>
                    <a:r>
                      <a:rPr lang="en-US" sz="100" i="1" dirty="0" smtClean="0"/>
                      <a:t>Vendor XYZ ID</a:t>
                    </a:r>
                    <a:endParaRPr lang="en-GB" sz="100" i="1" dirty="0"/>
                  </a:p>
                </p:txBody>
              </p:sp>
            </p:grpSp>
          </p:grpSp>
        </p:grpSp>
        <p:sp>
          <p:nvSpPr>
            <p:cNvPr id="598" name="Down Arrow 597"/>
            <p:cNvSpPr/>
            <p:nvPr/>
          </p:nvSpPr>
          <p:spPr>
            <a:xfrm>
              <a:off x="4549345" y="2935725"/>
              <a:ext cx="45719" cy="5245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
            </a:p>
          </p:txBody>
        </p:sp>
        <p:grpSp>
          <p:nvGrpSpPr>
            <p:cNvPr id="599" name="Group 598"/>
            <p:cNvGrpSpPr/>
            <p:nvPr/>
          </p:nvGrpSpPr>
          <p:grpSpPr>
            <a:xfrm>
              <a:off x="4293100" y="3029925"/>
              <a:ext cx="589328" cy="851712"/>
              <a:chOff x="5501687" y="2605798"/>
              <a:chExt cx="488950" cy="757218"/>
            </a:xfrm>
          </p:grpSpPr>
          <p:sp>
            <p:nvSpPr>
              <p:cNvPr id="627" name="Oval 626"/>
              <p:cNvSpPr/>
              <p:nvPr/>
            </p:nvSpPr>
            <p:spPr>
              <a:xfrm>
                <a:off x="5530850" y="2611515"/>
                <a:ext cx="430624"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628" name="TextBox 627"/>
              <p:cNvSpPr txBox="1"/>
              <p:nvPr/>
            </p:nvSpPr>
            <p:spPr>
              <a:xfrm>
                <a:off x="5501687" y="2605798"/>
                <a:ext cx="488950" cy="757218"/>
              </a:xfrm>
              <a:prstGeom prst="rect">
                <a:avLst/>
              </a:prstGeom>
              <a:noFill/>
            </p:spPr>
            <p:txBody>
              <a:bodyPr wrap="square" rtlCol="0">
                <a:spAutoFit/>
              </a:bodyPr>
              <a:lstStyle/>
              <a:p>
                <a:r>
                  <a:rPr lang="en-US" sz="100" i="1" dirty="0" smtClean="0"/>
                  <a:t>CCP Code</a:t>
                </a:r>
                <a:endParaRPr lang="en-GB" sz="100" i="1" dirty="0"/>
              </a:p>
            </p:txBody>
          </p:sp>
        </p:grpSp>
        <p:sp>
          <p:nvSpPr>
            <p:cNvPr id="600" name="Curved Down Arrow 599"/>
            <p:cNvSpPr/>
            <p:nvPr/>
          </p:nvSpPr>
          <p:spPr>
            <a:xfrm rot="7927288" flipV="1">
              <a:off x="76212" y="2689588"/>
              <a:ext cx="1396732" cy="201746"/>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sp>
          <p:nvSpPr>
            <p:cNvPr id="601" name="Curved Down Arrow 600"/>
            <p:cNvSpPr/>
            <p:nvPr/>
          </p:nvSpPr>
          <p:spPr>
            <a:xfrm rot="2829587">
              <a:off x="1714936" y="2428513"/>
              <a:ext cx="1225620" cy="288273"/>
            </a:xfrm>
            <a:prstGeom prst="curvedDownArrow">
              <a:avLst>
                <a:gd name="adj1" fmla="val 25000"/>
                <a:gd name="adj2" fmla="val 49584"/>
                <a:gd name="adj3" fmla="val 25000"/>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602" name="Group 601"/>
            <p:cNvGrpSpPr/>
            <p:nvPr/>
          </p:nvGrpSpPr>
          <p:grpSpPr>
            <a:xfrm>
              <a:off x="962479" y="1969451"/>
              <a:ext cx="995787" cy="680386"/>
              <a:chOff x="6392308" y="1908550"/>
              <a:chExt cx="995787" cy="680386"/>
            </a:xfrm>
          </p:grpSpPr>
          <p:sp>
            <p:nvSpPr>
              <p:cNvPr id="625" name="Can 624"/>
              <p:cNvSpPr/>
              <p:nvPr/>
            </p:nvSpPr>
            <p:spPr>
              <a:xfrm>
                <a:off x="6412487" y="1908550"/>
                <a:ext cx="919292" cy="446165"/>
              </a:xfrm>
              <a:prstGeom prst="can">
                <a:avLst/>
              </a:prstGeom>
              <a:solidFill>
                <a:srgbClr val="B4C9F2"/>
              </a:solidFill>
              <a:ln w="6350">
                <a:solidFill>
                  <a:srgbClr val="A578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626" name="TextBox 625"/>
              <p:cNvSpPr txBox="1"/>
              <p:nvPr/>
            </p:nvSpPr>
            <p:spPr>
              <a:xfrm>
                <a:off x="6392308" y="1980571"/>
                <a:ext cx="995787" cy="608365"/>
              </a:xfrm>
              <a:prstGeom prst="rect">
                <a:avLst/>
              </a:prstGeom>
              <a:noFill/>
            </p:spPr>
            <p:txBody>
              <a:bodyPr wrap="square" rtlCol="0">
                <a:spAutoFit/>
              </a:bodyPr>
              <a:lstStyle/>
              <a:p>
                <a:pPr algn="ctr"/>
                <a:r>
                  <a:rPr lang="en-US" sz="100" dirty="0" smtClean="0"/>
                  <a:t>Data </a:t>
                </a:r>
              </a:p>
              <a:p>
                <a:pPr algn="ctr"/>
                <a:r>
                  <a:rPr lang="en-US" sz="100" dirty="0" smtClean="0"/>
                  <a:t>Vendor ABC</a:t>
                </a:r>
                <a:endParaRPr lang="en-GB" sz="100" dirty="0"/>
              </a:p>
            </p:txBody>
          </p:sp>
        </p:grpSp>
        <p:grpSp>
          <p:nvGrpSpPr>
            <p:cNvPr id="603" name="Group 602"/>
            <p:cNvGrpSpPr/>
            <p:nvPr/>
          </p:nvGrpSpPr>
          <p:grpSpPr>
            <a:xfrm>
              <a:off x="554416" y="2518414"/>
              <a:ext cx="604832" cy="1155895"/>
              <a:chOff x="6140332" y="2551164"/>
              <a:chExt cx="604832" cy="1155895"/>
            </a:xfrm>
          </p:grpSpPr>
          <p:sp>
            <p:nvSpPr>
              <p:cNvPr id="623" name="Oval 622"/>
              <p:cNvSpPr/>
              <p:nvPr/>
            </p:nvSpPr>
            <p:spPr>
              <a:xfrm>
                <a:off x="6148351" y="2559648"/>
                <a:ext cx="560755"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624" name="TextBox 623"/>
              <p:cNvSpPr txBox="1"/>
              <p:nvPr/>
            </p:nvSpPr>
            <p:spPr>
              <a:xfrm>
                <a:off x="6140332" y="2551164"/>
                <a:ext cx="604832" cy="1155895"/>
              </a:xfrm>
              <a:prstGeom prst="rect">
                <a:avLst/>
              </a:prstGeom>
              <a:noFill/>
            </p:spPr>
            <p:txBody>
              <a:bodyPr wrap="square" rtlCol="0">
                <a:spAutoFit/>
              </a:bodyPr>
              <a:lstStyle/>
              <a:p>
                <a:r>
                  <a:rPr lang="en-US" sz="100" i="1" dirty="0" smtClean="0"/>
                  <a:t>Vendor ABC ID</a:t>
                </a:r>
                <a:endParaRPr lang="en-GB" sz="100" i="1" dirty="0"/>
              </a:p>
            </p:txBody>
          </p:sp>
        </p:grpSp>
        <p:grpSp>
          <p:nvGrpSpPr>
            <p:cNvPr id="604" name="Group 603"/>
            <p:cNvGrpSpPr/>
            <p:nvPr/>
          </p:nvGrpSpPr>
          <p:grpSpPr>
            <a:xfrm>
              <a:off x="2146140" y="2402073"/>
              <a:ext cx="604832" cy="1167415"/>
              <a:chOff x="7958596" y="2603978"/>
              <a:chExt cx="604832" cy="1167415"/>
            </a:xfrm>
          </p:grpSpPr>
          <p:sp>
            <p:nvSpPr>
              <p:cNvPr id="621" name="Oval 620"/>
              <p:cNvSpPr/>
              <p:nvPr/>
            </p:nvSpPr>
            <p:spPr>
              <a:xfrm>
                <a:off x="7958596" y="2603978"/>
                <a:ext cx="560755"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622" name="TextBox 621"/>
              <p:cNvSpPr txBox="1"/>
              <p:nvPr/>
            </p:nvSpPr>
            <p:spPr>
              <a:xfrm>
                <a:off x="7958596" y="2615498"/>
                <a:ext cx="604832" cy="1155895"/>
              </a:xfrm>
              <a:prstGeom prst="rect">
                <a:avLst/>
              </a:prstGeom>
              <a:noFill/>
            </p:spPr>
            <p:txBody>
              <a:bodyPr wrap="square" rtlCol="0">
                <a:spAutoFit/>
              </a:bodyPr>
              <a:lstStyle/>
              <a:p>
                <a:r>
                  <a:rPr lang="en-US" sz="100" i="1" dirty="0" smtClean="0"/>
                  <a:t>Vendor  ABC ID</a:t>
                </a:r>
                <a:endParaRPr lang="en-GB" sz="100" i="1" dirty="0"/>
              </a:p>
            </p:txBody>
          </p:sp>
        </p:grpSp>
        <p:sp>
          <p:nvSpPr>
            <p:cNvPr id="605" name="Line Callout 1 (Accent Bar) 604"/>
            <p:cNvSpPr/>
            <p:nvPr/>
          </p:nvSpPr>
          <p:spPr>
            <a:xfrm>
              <a:off x="6788365" y="5233095"/>
              <a:ext cx="1145678" cy="623423"/>
            </a:xfrm>
            <a:prstGeom prst="accentCallout1">
              <a:avLst>
                <a:gd name="adj1" fmla="val 33689"/>
                <a:gd name="adj2" fmla="val 106655"/>
                <a:gd name="adj3" fmla="val -142822"/>
                <a:gd name="adj4" fmla="val 17645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 dirty="0" smtClean="0">
                  <a:solidFill>
                    <a:schemeClr val="tx1"/>
                  </a:solidFill>
                </a:rPr>
                <a:t>Multiple masters, typically by function, division, and acquisition/merger</a:t>
              </a:r>
              <a:endParaRPr lang="en-US" sz="100" dirty="0">
                <a:solidFill>
                  <a:schemeClr val="tx1"/>
                </a:solidFill>
              </a:endParaRPr>
            </a:p>
          </p:txBody>
        </p:sp>
        <p:grpSp>
          <p:nvGrpSpPr>
            <p:cNvPr id="606" name="Group 605"/>
            <p:cNvGrpSpPr/>
            <p:nvPr/>
          </p:nvGrpSpPr>
          <p:grpSpPr>
            <a:xfrm>
              <a:off x="1966235" y="1561521"/>
              <a:ext cx="995787" cy="680386"/>
              <a:chOff x="6392308" y="1908550"/>
              <a:chExt cx="995787" cy="680386"/>
            </a:xfrm>
          </p:grpSpPr>
          <p:sp>
            <p:nvSpPr>
              <p:cNvPr id="619" name="Can 618"/>
              <p:cNvSpPr/>
              <p:nvPr/>
            </p:nvSpPr>
            <p:spPr>
              <a:xfrm>
                <a:off x="6412487" y="1908550"/>
                <a:ext cx="919292" cy="446165"/>
              </a:xfrm>
              <a:prstGeom prst="can">
                <a:avLst/>
              </a:prstGeom>
              <a:solidFill>
                <a:srgbClr val="B4C9F2"/>
              </a:solidFill>
              <a:ln w="6350">
                <a:solidFill>
                  <a:srgbClr val="A578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620" name="TextBox 619"/>
              <p:cNvSpPr txBox="1"/>
              <p:nvPr/>
            </p:nvSpPr>
            <p:spPr>
              <a:xfrm>
                <a:off x="6392308" y="1980571"/>
                <a:ext cx="995787" cy="608365"/>
              </a:xfrm>
              <a:prstGeom prst="rect">
                <a:avLst/>
              </a:prstGeom>
              <a:noFill/>
            </p:spPr>
            <p:txBody>
              <a:bodyPr wrap="square" rtlCol="0">
                <a:spAutoFit/>
              </a:bodyPr>
              <a:lstStyle/>
              <a:p>
                <a:pPr algn="ctr"/>
                <a:r>
                  <a:rPr lang="en-US" sz="100" dirty="0" smtClean="0"/>
                  <a:t>Data </a:t>
                </a:r>
              </a:p>
              <a:p>
                <a:pPr algn="ctr"/>
                <a:r>
                  <a:rPr lang="en-US" sz="100" dirty="0" smtClean="0"/>
                  <a:t>Vendor 123</a:t>
                </a:r>
                <a:endParaRPr lang="en-GB" sz="100" dirty="0"/>
              </a:p>
            </p:txBody>
          </p:sp>
        </p:grpSp>
        <p:sp>
          <p:nvSpPr>
            <p:cNvPr id="607" name="Curved Down Arrow 606"/>
            <p:cNvSpPr/>
            <p:nvPr/>
          </p:nvSpPr>
          <p:spPr>
            <a:xfrm rot="4260288">
              <a:off x="2363774" y="2428037"/>
              <a:ext cx="1465447" cy="244168"/>
            </a:xfrm>
            <a:prstGeom prst="curvedDownArrow">
              <a:avLst>
                <a:gd name="adj1" fmla="val 25000"/>
                <a:gd name="adj2" fmla="val 49584"/>
                <a:gd name="adj3" fmla="val 25000"/>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608" name="Group 607"/>
            <p:cNvGrpSpPr/>
            <p:nvPr/>
          </p:nvGrpSpPr>
          <p:grpSpPr>
            <a:xfrm>
              <a:off x="2768729" y="2061386"/>
              <a:ext cx="604832" cy="1167415"/>
              <a:chOff x="7958596" y="2603978"/>
              <a:chExt cx="604832" cy="1167415"/>
            </a:xfrm>
          </p:grpSpPr>
          <p:sp>
            <p:nvSpPr>
              <p:cNvPr id="617" name="Oval 616"/>
              <p:cNvSpPr/>
              <p:nvPr/>
            </p:nvSpPr>
            <p:spPr>
              <a:xfrm>
                <a:off x="7958596" y="2603978"/>
                <a:ext cx="560755"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618" name="TextBox 617"/>
              <p:cNvSpPr txBox="1"/>
              <p:nvPr/>
            </p:nvSpPr>
            <p:spPr>
              <a:xfrm>
                <a:off x="7958596" y="2615498"/>
                <a:ext cx="604832" cy="1155895"/>
              </a:xfrm>
              <a:prstGeom prst="rect">
                <a:avLst/>
              </a:prstGeom>
              <a:noFill/>
            </p:spPr>
            <p:txBody>
              <a:bodyPr wrap="square" rtlCol="0">
                <a:spAutoFit/>
              </a:bodyPr>
              <a:lstStyle/>
              <a:p>
                <a:r>
                  <a:rPr lang="en-US" sz="100" i="1" dirty="0" smtClean="0"/>
                  <a:t>Vendor  123 ID</a:t>
                </a:r>
                <a:endParaRPr lang="en-GB" sz="100" i="1" dirty="0"/>
              </a:p>
            </p:txBody>
          </p:sp>
        </p:grpSp>
        <p:sp>
          <p:nvSpPr>
            <p:cNvPr id="609" name="Curved Down Arrow 608"/>
            <p:cNvSpPr/>
            <p:nvPr/>
          </p:nvSpPr>
          <p:spPr>
            <a:xfrm rot="11854687" flipH="1">
              <a:off x="2689525" y="3757349"/>
              <a:ext cx="1282271" cy="233253"/>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sp>
          <p:nvSpPr>
            <p:cNvPr id="610" name="Curved Down Arrow 609"/>
            <p:cNvSpPr/>
            <p:nvPr/>
          </p:nvSpPr>
          <p:spPr>
            <a:xfrm rot="11622416">
              <a:off x="4549771" y="4397411"/>
              <a:ext cx="1235503" cy="233253"/>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611" name="Group 610"/>
            <p:cNvGrpSpPr/>
            <p:nvPr/>
          </p:nvGrpSpPr>
          <p:grpSpPr>
            <a:xfrm>
              <a:off x="4854764" y="4427536"/>
              <a:ext cx="589328" cy="851712"/>
              <a:chOff x="5501687" y="2605798"/>
              <a:chExt cx="488950" cy="757218"/>
            </a:xfrm>
          </p:grpSpPr>
          <p:sp>
            <p:nvSpPr>
              <p:cNvPr id="615" name="Oval 614"/>
              <p:cNvSpPr/>
              <p:nvPr/>
            </p:nvSpPr>
            <p:spPr>
              <a:xfrm>
                <a:off x="5530850" y="2611515"/>
                <a:ext cx="430624"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616" name="TextBox 615"/>
              <p:cNvSpPr txBox="1"/>
              <p:nvPr/>
            </p:nvSpPr>
            <p:spPr>
              <a:xfrm>
                <a:off x="5501687" y="2605798"/>
                <a:ext cx="488950" cy="757218"/>
              </a:xfrm>
              <a:prstGeom prst="rect">
                <a:avLst/>
              </a:prstGeom>
              <a:noFill/>
            </p:spPr>
            <p:txBody>
              <a:bodyPr wrap="square" rtlCol="0">
                <a:spAutoFit/>
              </a:bodyPr>
              <a:lstStyle/>
              <a:p>
                <a:r>
                  <a:rPr lang="en-US" sz="100" i="1" dirty="0" smtClean="0"/>
                  <a:t>CCP Code</a:t>
                </a:r>
                <a:endParaRPr lang="en-GB" sz="100" i="1" dirty="0"/>
              </a:p>
            </p:txBody>
          </p:sp>
        </p:grpSp>
        <p:grpSp>
          <p:nvGrpSpPr>
            <p:cNvPr id="612" name="Group 611"/>
            <p:cNvGrpSpPr/>
            <p:nvPr/>
          </p:nvGrpSpPr>
          <p:grpSpPr>
            <a:xfrm>
              <a:off x="3096497" y="3840878"/>
              <a:ext cx="589328" cy="851712"/>
              <a:chOff x="5501687" y="2605798"/>
              <a:chExt cx="488950" cy="757218"/>
            </a:xfrm>
          </p:grpSpPr>
          <p:sp>
            <p:nvSpPr>
              <p:cNvPr id="613" name="Oval 612"/>
              <p:cNvSpPr/>
              <p:nvPr/>
            </p:nvSpPr>
            <p:spPr>
              <a:xfrm>
                <a:off x="5530850" y="2611515"/>
                <a:ext cx="430624"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614" name="TextBox 613"/>
              <p:cNvSpPr txBox="1"/>
              <p:nvPr/>
            </p:nvSpPr>
            <p:spPr>
              <a:xfrm>
                <a:off x="5501687" y="2605798"/>
                <a:ext cx="488950" cy="757218"/>
              </a:xfrm>
              <a:prstGeom prst="rect">
                <a:avLst/>
              </a:prstGeom>
              <a:noFill/>
            </p:spPr>
            <p:txBody>
              <a:bodyPr wrap="square" rtlCol="0">
                <a:spAutoFit/>
              </a:bodyPr>
              <a:lstStyle/>
              <a:p>
                <a:r>
                  <a:rPr lang="en-US" sz="100" i="1" dirty="0" smtClean="0"/>
                  <a:t>CCP Code</a:t>
                </a:r>
                <a:endParaRPr lang="en-GB" sz="100" i="1" dirty="0"/>
              </a:p>
            </p:txBody>
          </p:sp>
        </p:grpSp>
      </p:grpSp>
      <p:grpSp>
        <p:nvGrpSpPr>
          <p:cNvPr id="712" name="Group 711"/>
          <p:cNvGrpSpPr/>
          <p:nvPr/>
        </p:nvGrpSpPr>
        <p:grpSpPr>
          <a:xfrm>
            <a:off x="350747" y="1987539"/>
            <a:ext cx="1973336" cy="1226434"/>
            <a:chOff x="-76200" y="1385332"/>
            <a:chExt cx="9127339" cy="4848447"/>
          </a:xfrm>
        </p:grpSpPr>
        <p:grpSp>
          <p:nvGrpSpPr>
            <p:cNvPr id="713" name="Group 712"/>
            <p:cNvGrpSpPr/>
            <p:nvPr/>
          </p:nvGrpSpPr>
          <p:grpSpPr>
            <a:xfrm>
              <a:off x="-76200" y="3581400"/>
              <a:ext cx="1306830" cy="576158"/>
              <a:chOff x="44026" y="3489560"/>
              <a:chExt cx="1306830" cy="576158"/>
            </a:xfrm>
          </p:grpSpPr>
          <p:sp>
            <p:nvSpPr>
              <p:cNvPr id="851" name="Can 850"/>
              <p:cNvSpPr/>
              <p:nvPr/>
            </p:nvSpPr>
            <p:spPr>
              <a:xfrm>
                <a:off x="155575" y="3489560"/>
                <a:ext cx="1083733" cy="576158"/>
              </a:xfrm>
              <a:prstGeom prst="can">
                <a:avLst/>
              </a:prstGeom>
              <a:solidFill>
                <a:srgbClr val="D3F9D4"/>
              </a:solidFill>
              <a:ln>
                <a:solidFill>
                  <a:srgbClr val="07C1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852" name="TextBox 851"/>
              <p:cNvSpPr txBox="1"/>
              <p:nvPr/>
            </p:nvSpPr>
            <p:spPr>
              <a:xfrm>
                <a:off x="44026" y="3612040"/>
                <a:ext cx="1306830" cy="425855"/>
              </a:xfrm>
              <a:prstGeom prst="rect">
                <a:avLst/>
              </a:prstGeom>
              <a:noFill/>
            </p:spPr>
            <p:txBody>
              <a:bodyPr wrap="square" rtlCol="0">
                <a:spAutoFit/>
              </a:bodyPr>
              <a:lstStyle/>
              <a:p>
                <a:pPr algn="ctr"/>
                <a:endParaRPr lang="en-GB" sz="100" dirty="0"/>
              </a:p>
            </p:txBody>
          </p:sp>
        </p:grpSp>
        <p:grpSp>
          <p:nvGrpSpPr>
            <p:cNvPr id="714" name="Group 713"/>
            <p:cNvGrpSpPr/>
            <p:nvPr/>
          </p:nvGrpSpPr>
          <p:grpSpPr>
            <a:xfrm>
              <a:off x="-11430" y="3538642"/>
              <a:ext cx="1306830" cy="576158"/>
              <a:chOff x="44026" y="3489560"/>
              <a:chExt cx="1306830" cy="576158"/>
            </a:xfrm>
          </p:grpSpPr>
          <p:sp>
            <p:nvSpPr>
              <p:cNvPr id="849" name="Can 848"/>
              <p:cNvSpPr/>
              <p:nvPr/>
            </p:nvSpPr>
            <p:spPr>
              <a:xfrm>
                <a:off x="155575" y="3489560"/>
                <a:ext cx="1083733" cy="576158"/>
              </a:xfrm>
              <a:prstGeom prst="can">
                <a:avLst/>
              </a:prstGeom>
              <a:solidFill>
                <a:srgbClr val="D3F9D4"/>
              </a:solidFill>
              <a:ln>
                <a:solidFill>
                  <a:srgbClr val="07C1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850" name="TextBox 849"/>
              <p:cNvSpPr txBox="1"/>
              <p:nvPr/>
            </p:nvSpPr>
            <p:spPr>
              <a:xfrm>
                <a:off x="44026" y="3612040"/>
                <a:ext cx="1306830" cy="425855"/>
              </a:xfrm>
              <a:prstGeom prst="rect">
                <a:avLst/>
              </a:prstGeom>
              <a:noFill/>
            </p:spPr>
            <p:txBody>
              <a:bodyPr wrap="square" rtlCol="0">
                <a:spAutoFit/>
              </a:bodyPr>
              <a:lstStyle/>
              <a:p>
                <a:pPr algn="ctr"/>
                <a:endParaRPr lang="en-GB" sz="100" dirty="0"/>
              </a:p>
            </p:txBody>
          </p:sp>
        </p:grpSp>
        <p:grpSp>
          <p:nvGrpSpPr>
            <p:cNvPr id="715" name="Group 714"/>
            <p:cNvGrpSpPr/>
            <p:nvPr/>
          </p:nvGrpSpPr>
          <p:grpSpPr>
            <a:xfrm>
              <a:off x="7744309" y="3730181"/>
              <a:ext cx="1306830" cy="576158"/>
              <a:chOff x="7492812" y="3468401"/>
              <a:chExt cx="1306830" cy="576158"/>
            </a:xfrm>
          </p:grpSpPr>
          <p:sp>
            <p:nvSpPr>
              <p:cNvPr id="847" name="Can 846"/>
              <p:cNvSpPr/>
              <p:nvPr/>
            </p:nvSpPr>
            <p:spPr>
              <a:xfrm>
                <a:off x="7604361" y="3468401"/>
                <a:ext cx="1083733" cy="576158"/>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848" name="TextBox 847"/>
              <p:cNvSpPr txBox="1"/>
              <p:nvPr/>
            </p:nvSpPr>
            <p:spPr>
              <a:xfrm>
                <a:off x="7492812" y="3617902"/>
                <a:ext cx="1306830" cy="425855"/>
              </a:xfrm>
              <a:prstGeom prst="rect">
                <a:avLst/>
              </a:prstGeom>
              <a:noFill/>
            </p:spPr>
            <p:txBody>
              <a:bodyPr wrap="square" rtlCol="0">
                <a:spAutoFit/>
              </a:bodyPr>
              <a:lstStyle/>
              <a:p>
                <a:pPr algn="ctr"/>
                <a:endParaRPr lang="en-GB" sz="100" dirty="0"/>
              </a:p>
            </p:txBody>
          </p:sp>
        </p:grpSp>
        <p:grpSp>
          <p:nvGrpSpPr>
            <p:cNvPr id="716" name="Group 715"/>
            <p:cNvGrpSpPr/>
            <p:nvPr/>
          </p:nvGrpSpPr>
          <p:grpSpPr>
            <a:xfrm>
              <a:off x="7684770" y="3657600"/>
              <a:ext cx="1306830" cy="576158"/>
              <a:chOff x="7492812" y="3468401"/>
              <a:chExt cx="1306830" cy="576158"/>
            </a:xfrm>
          </p:grpSpPr>
          <p:sp>
            <p:nvSpPr>
              <p:cNvPr id="845" name="Can 844"/>
              <p:cNvSpPr/>
              <p:nvPr/>
            </p:nvSpPr>
            <p:spPr>
              <a:xfrm>
                <a:off x="7604361" y="3468401"/>
                <a:ext cx="1083733" cy="576158"/>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846" name="TextBox 845"/>
              <p:cNvSpPr txBox="1"/>
              <p:nvPr/>
            </p:nvSpPr>
            <p:spPr>
              <a:xfrm>
                <a:off x="7492812" y="3617902"/>
                <a:ext cx="1306830" cy="425855"/>
              </a:xfrm>
              <a:prstGeom prst="rect">
                <a:avLst/>
              </a:prstGeom>
              <a:noFill/>
            </p:spPr>
            <p:txBody>
              <a:bodyPr wrap="square" rtlCol="0">
                <a:spAutoFit/>
              </a:bodyPr>
              <a:lstStyle/>
              <a:p>
                <a:pPr algn="ctr"/>
                <a:endParaRPr lang="en-GB" sz="100" dirty="0"/>
              </a:p>
            </p:txBody>
          </p:sp>
        </p:grpSp>
        <p:grpSp>
          <p:nvGrpSpPr>
            <p:cNvPr id="717" name="Group 716"/>
            <p:cNvGrpSpPr/>
            <p:nvPr/>
          </p:nvGrpSpPr>
          <p:grpSpPr>
            <a:xfrm>
              <a:off x="7608570" y="3614842"/>
              <a:ext cx="1306830" cy="576158"/>
              <a:chOff x="7492812" y="3468401"/>
              <a:chExt cx="1306830" cy="576158"/>
            </a:xfrm>
          </p:grpSpPr>
          <p:sp>
            <p:nvSpPr>
              <p:cNvPr id="843" name="Can 842"/>
              <p:cNvSpPr/>
              <p:nvPr/>
            </p:nvSpPr>
            <p:spPr>
              <a:xfrm>
                <a:off x="7604361" y="3468401"/>
                <a:ext cx="1083733" cy="576158"/>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844" name="TextBox 843"/>
              <p:cNvSpPr txBox="1"/>
              <p:nvPr/>
            </p:nvSpPr>
            <p:spPr>
              <a:xfrm>
                <a:off x="7492812" y="3617902"/>
                <a:ext cx="1306830" cy="425855"/>
              </a:xfrm>
              <a:prstGeom prst="rect">
                <a:avLst/>
              </a:prstGeom>
              <a:noFill/>
            </p:spPr>
            <p:txBody>
              <a:bodyPr wrap="square" rtlCol="0">
                <a:spAutoFit/>
              </a:bodyPr>
              <a:lstStyle/>
              <a:p>
                <a:pPr algn="ctr"/>
                <a:endParaRPr lang="en-GB" sz="100" dirty="0"/>
              </a:p>
            </p:txBody>
          </p:sp>
        </p:grpSp>
        <p:grpSp>
          <p:nvGrpSpPr>
            <p:cNvPr id="718" name="Group 717"/>
            <p:cNvGrpSpPr/>
            <p:nvPr/>
          </p:nvGrpSpPr>
          <p:grpSpPr>
            <a:xfrm>
              <a:off x="7543800" y="3538642"/>
              <a:ext cx="1306830" cy="576158"/>
              <a:chOff x="7492812" y="3468401"/>
              <a:chExt cx="1306830" cy="576158"/>
            </a:xfrm>
          </p:grpSpPr>
          <p:sp>
            <p:nvSpPr>
              <p:cNvPr id="841" name="Can 840"/>
              <p:cNvSpPr/>
              <p:nvPr/>
            </p:nvSpPr>
            <p:spPr>
              <a:xfrm>
                <a:off x="7604361" y="3468401"/>
                <a:ext cx="1083733" cy="576158"/>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842" name="TextBox 841"/>
              <p:cNvSpPr txBox="1"/>
              <p:nvPr/>
            </p:nvSpPr>
            <p:spPr>
              <a:xfrm>
                <a:off x="7492812" y="3617902"/>
                <a:ext cx="1306830" cy="425855"/>
              </a:xfrm>
              <a:prstGeom prst="rect">
                <a:avLst/>
              </a:prstGeom>
              <a:noFill/>
            </p:spPr>
            <p:txBody>
              <a:bodyPr wrap="square" rtlCol="0">
                <a:spAutoFit/>
              </a:bodyPr>
              <a:lstStyle/>
              <a:p>
                <a:pPr algn="ctr"/>
                <a:endParaRPr lang="en-GB" sz="100" dirty="0"/>
              </a:p>
            </p:txBody>
          </p:sp>
        </p:grpSp>
        <p:grpSp>
          <p:nvGrpSpPr>
            <p:cNvPr id="719" name="Group 718"/>
            <p:cNvGrpSpPr/>
            <p:nvPr/>
          </p:nvGrpSpPr>
          <p:grpSpPr>
            <a:xfrm>
              <a:off x="1058176" y="3069169"/>
              <a:ext cx="1302548" cy="1167331"/>
              <a:chOff x="1058176" y="3069169"/>
              <a:chExt cx="1302548" cy="1167331"/>
            </a:xfrm>
          </p:grpSpPr>
          <p:pic>
            <p:nvPicPr>
              <p:cNvPr id="839" name="Picture 4" descr="Image result for BAN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8176" y="3069169"/>
                <a:ext cx="1302548" cy="1165438"/>
              </a:xfrm>
              <a:prstGeom prst="rect">
                <a:avLst/>
              </a:prstGeom>
              <a:noFill/>
              <a:extLst>
                <a:ext uri="{909E8E84-426E-40DD-AFC4-6F175D3DCCD1}">
                  <a14:hiddenFill xmlns:a14="http://schemas.microsoft.com/office/drawing/2010/main">
                    <a:solidFill>
                      <a:srgbClr val="FFFFFF"/>
                    </a:solidFill>
                  </a14:hiddenFill>
                </a:ext>
              </a:extLst>
            </p:spPr>
          </p:pic>
          <p:sp>
            <p:nvSpPr>
              <p:cNvPr id="840" name="TextBox 839"/>
              <p:cNvSpPr txBox="1"/>
              <p:nvPr/>
            </p:nvSpPr>
            <p:spPr>
              <a:xfrm>
                <a:off x="1564053" y="3810644"/>
                <a:ext cx="290799" cy="425856"/>
              </a:xfrm>
              <a:prstGeom prst="rect">
                <a:avLst/>
              </a:prstGeom>
              <a:noFill/>
            </p:spPr>
            <p:txBody>
              <a:bodyPr wrap="square" rtlCol="0">
                <a:spAutoFit/>
              </a:bodyPr>
              <a:lstStyle/>
              <a:p>
                <a:r>
                  <a:rPr lang="en-US" sz="100" b="1" dirty="0"/>
                  <a:t>A</a:t>
                </a:r>
                <a:endParaRPr lang="en-GB" sz="100" b="1" dirty="0"/>
              </a:p>
            </p:txBody>
          </p:sp>
        </p:grpSp>
        <p:grpSp>
          <p:nvGrpSpPr>
            <p:cNvPr id="720" name="Group 719"/>
            <p:cNvGrpSpPr/>
            <p:nvPr/>
          </p:nvGrpSpPr>
          <p:grpSpPr>
            <a:xfrm>
              <a:off x="6392308" y="3033027"/>
              <a:ext cx="1302548" cy="1170466"/>
              <a:chOff x="6392308" y="3033027"/>
              <a:chExt cx="1302548" cy="1170466"/>
            </a:xfrm>
          </p:grpSpPr>
          <p:pic>
            <p:nvPicPr>
              <p:cNvPr id="837" name="Picture 4" descr="Image result for BAN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2308" y="3033027"/>
                <a:ext cx="1302548" cy="1165438"/>
              </a:xfrm>
              <a:prstGeom prst="rect">
                <a:avLst/>
              </a:prstGeom>
              <a:noFill/>
              <a:extLst>
                <a:ext uri="{909E8E84-426E-40DD-AFC4-6F175D3DCCD1}">
                  <a14:hiddenFill xmlns:a14="http://schemas.microsoft.com/office/drawing/2010/main">
                    <a:solidFill>
                      <a:srgbClr val="FFFFFF"/>
                    </a:solidFill>
                  </a14:hiddenFill>
                </a:ext>
              </a:extLst>
            </p:spPr>
          </p:pic>
          <p:sp>
            <p:nvSpPr>
              <p:cNvPr id="838" name="TextBox 837"/>
              <p:cNvSpPr txBox="1"/>
              <p:nvPr/>
            </p:nvSpPr>
            <p:spPr>
              <a:xfrm>
                <a:off x="6900891" y="3777637"/>
                <a:ext cx="290799" cy="425856"/>
              </a:xfrm>
              <a:prstGeom prst="rect">
                <a:avLst/>
              </a:prstGeom>
              <a:noFill/>
            </p:spPr>
            <p:txBody>
              <a:bodyPr wrap="square" rtlCol="0">
                <a:spAutoFit/>
              </a:bodyPr>
              <a:lstStyle/>
              <a:p>
                <a:r>
                  <a:rPr lang="en-US" sz="100" b="1" dirty="0" smtClean="0"/>
                  <a:t>B</a:t>
                </a:r>
                <a:endParaRPr lang="en-GB" sz="100" b="1" dirty="0"/>
              </a:p>
            </p:txBody>
          </p:sp>
        </p:grpSp>
        <p:grpSp>
          <p:nvGrpSpPr>
            <p:cNvPr id="721" name="Group 720"/>
            <p:cNvGrpSpPr/>
            <p:nvPr/>
          </p:nvGrpSpPr>
          <p:grpSpPr>
            <a:xfrm>
              <a:off x="3346450" y="1666931"/>
              <a:ext cx="1734603" cy="2112988"/>
              <a:chOff x="3346450" y="1666931"/>
              <a:chExt cx="1734603" cy="2112988"/>
            </a:xfrm>
          </p:grpSpPr>
          <p:pic>
            <p:nvPicPr>
              <p:cNvPr id="833" name="Picture 13" descr="Image result for stock exch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46450" y="1666931"/>
                <a:ext cx="1155061" cy="866295"/>
              </a:xfrm>
              <a:prstGeom prst="rect">
                <a:avLst/>
              </a:prstGeom>
              <a:noFill/>
              <a:extLst>
                <a:ext uri="{909E8E84-426E-40DD-AFC4-6F175D3DCCD1}">
                  <a14:hiddenFill xmlns:a14="http://schemas.microsoft.com/office/drawing/2010/main">
                    <a:solidFill>
                      <a:srgbClr val="FFFFFF"/>
                    </a:solidFill>
                  </a14:hiddenFill>
                </a:ext>
              </a:extLst>
            </p:spPr>
          </p:pic>
          <p:grpSp>
            <p:nvGrpSpPr>
              <p:cNvPr id="834" name="Group 833"/>
              <p:cNvGrpSpPr/>
              <p:nvPr/>
            </p:nvGrpSpPr>
            <p:grpSpPr>
              <a:xfrm>
                <a:off x="4017640" y="2245148"/>
                <a:ext cx="1063413" cy="1534771"/>
                <a:chOff x="4017640" y="2245148"/>
                <a:chExt cx="1063413" cy="1534771"/>
              </a:xfrm>
            </p:grpSpPr>
            <p:sp>
              <p:nvSpPr>
                <p:cNvPr id="835" name="Can 834"/>
                <p:cNvSpPr/>
                <p:nvPr/>
              </p:nvSpPr>
              <p:spPr>
                <a:xfrm>
                  <a:off x="4017640" y="2245148"/>
                  <a:ext cx="1063413" cy="582507"/>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836" name="TextBox 835"/>
                <p:cNvSpPr txBox="1"/>
                <p:nvPr/>
              </p:nvSpPr>
              <p:spPr>
                <a:xfrm>
                  <a:off x="4146756" y="2380682"/>
                  <a:ext cx="812798" cy="1399237"/>
                </a:xfrm>
                <a:prstGeom prst="rect">
                  <a:avLst/>
                </a:prstGeom>
                <a:noFill/>
              </p:spPr>
              <p:txBody>
                <a:bodyPr wrap="square" rtlCol="0">
                  <a:spAutoFit/>
                </a:bodyPr>
                <a:lstStyle/>
                <a:p>
                  <a:pPr algn="ctr"/>
                  <a:r>
                    <a:rPr lang="en-US" sz="100" dirty="0" smtClean="0"/>
                    <a:t>Exchange database</a:t>
                  </a:r>
                  <a:endParaRPr lang="en-GB" sz="100" dirty="0"/>
                </a:p>
              </p:txBody>
            </p:sp>
          </p:grpSp>
        </p:grpSp>
        <p:grpSp>
          <p:nvGrpSpPr>
            <p:cNvPr id="722" name="Group 721"/>
            <p:cNvGrpSpPr/>
            <p:nvPr/>
          </p:nvGrpSpPr>
          <p:grpSpPr>
            <a:xfrm>
              <a:off x="3792735" y="5124968"/>
              <a:ext cx="1513221" cy="1092392"/>
              <a:chOff x="3792735" y="5124968"/>
              <a:chExt cx="1513221" cy="1092392"/>
            </a:xfrm>
          </p:grpSpPr>
          <p:pic>
            <p:nvPicPr>
              <p:cNvPr id="829" name="Picture 20" descr="Image result for ledger clipar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92735" y="5459420"/>
                <a:ext cx="1513221" cy="604402"/>
              </a:xfrm>
              <a:prstGeom prst="rect">
                <a:avLst/>
              </a:prstGeom>
              <a:noFill/>
              <a:extLst>
                <a:ext uri="{909E8E84-426E-40DD-AFC4-6F175D3DCCD1}">
                  <a14:hiddenFill xmlns:a14="http://schemas.microsoft.com/office/drawing/2010/main">
                    <a:solidFill>
                      <a:srgbClr val="FFFFFF"/>
                    </a:solidFill>
                  </a14:hiddenFill>
                </a:ext>
              </a:extLst>
            </p:spPr>
          </p:pic>
          <p:grpSp>
            <p:nvGrpSpPr>
              <p:cNvPr id="830" name="Group 829"/>
              <p:cNvGrpSpPr/>
              <p:nvPr/>
            </p:nvGrpSpPr>
            <p:grpSpPr>
              <a:xfrm>
                <a:off x="3969804" y="5124968"/>
                <a:ext cx="1063413" cy="1092392"/>
                <a:chOff x="3969804" y="5124968"/>
                <a:chExt cx="1063413" cy="1092392"/>
              </a:xfrm>
            </p:grpSpPr>
            <p:sp>
              <p:nvSpPr>
                <p:cNvPr id="831" name="Can 830"/>
                <p:cNvSpPr/>
                <p:nvPr/>
              </p:nvSpPr>
              <p:spPr>
                <a:xfrm>
                  <a:off x="3969804" y="5124968"/>
                  <a:ext cx="1063413" cy="582507"/>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832" name="TextBox 831"/>
                <p:cNvSpPr txBox="1"/>
                <p:nvPr/>
              </p:nvSpPr>
              <p:spPr>
                <a:xfrm>
                  <a:off x="4095109" y="5243978"/>
                  <a:ext cx="812798" cy="973382"/>
                </a:xfrm>
                <a:prstGeom prst="rect">
                  <a:avLst/>
                </a:prstGeom>
                <a:noFill/>
              </p:spPr>
              <p:txBody>
                <a:bodyPr wrap="square" rtlCol="0">
                  <a:spAutoFit/>
                </a:bodyPr>
                <a:lstStyle/>
                <a:p>
                  <a:pPr algn="ctr"/>
                  <a:r>
                    <a:rPr lang="en-US" sz="100" dirty="0" smtClean="0"/>
                    <a:t>CSD Ledger</a:t>
                  </a:r>
                  <a:endParaRPr lang="en-GB" sz="100" dirty="0"/>
                </a:p>
              </p:txBody>
            </p:sp>
          </p:grpSp>
        </p:grpSp>
        <p:grpSp>
          <p:nvGrpSpPr>
            <p:cNvPr id="723" name="Group 722"/>
            <p:cNvGrpSpPr/>
            <p:nvPr/>
          </p:nvGrpSpPr>
          <p:grpSpPr>
            <a:xfrm>
              <a:off x="44026" y="3489560"/>
              <a:ext cx="1306830" cy="609171"/>
              <a:chOff x="44026" y="3489560"/>
              <a:chExt cx="1306830" cy="609171"/>
            </a:xfrm>
          </p:grpSpPr>
          <p:sp>
            <p:nvSpPr>
              <p:cNvPr id="827" name="Can 826"/>
              <p:cNvSpPr/>
              <p:nvPr/>
            </p:nvSpPr>
            <p:spPr>
              <a:xfrm>
                <a:off x="155575" y="3489560"/>
                <a:ext cx="1083733" cy="576158"/>
              </a:xfrm>
              <a:prstGeom prst="can">
                <a:avLst/>
              </a:prstGeom>
              <a:solidFill>
                <a:srgbClr val="D3F9D4"/>
              </a:solidFill>
              <a:ln>
                <a:solidFill>
                  <a:srgbClr val="07C1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828" name="TextBox 827"/>
              <p:cNvSpPr txBox="1"/>
              <p:nvPr/>
            </p:nvSpPr>
            <p:spPr>
              <a:xfrm>
                <a:off x="44026" y="3612040"/>
                <a:ext cx="1306830" cy="486691"/>
              </a:xfrm>
              <a:prstGeom prst="rect">
                <a:avLst/>
              </a:prstGeom>
              <a:noFill/>
            </p:spPr>
            <p:txBody>
              <a:bodyPr wrap="square" rtlCol="0">
                <a:spAutoFit/>
              </a:bodyPr>
              <a:lstStyle/>
              <a:p>
                <a:pPr algn="ctr"/>
                <a:r>
                  <a:rPr lang="en-US" sz="100" dirty="0" smtClean="0"/>
                  <a:t>Bank </a:t>
                </a:r>
                <a:r>
                  <a:rPr lang="en-US" sz="100" b="1" dirty="0" smtClean="0"/>
                  <a:t>A</a:t>
                </a:r>
                <a:r>
                  <a:rPr lang="en-US" sz="100" dirty="0" smtClean="0"/>
                  <a:t> </a:t>
                </a:r>
              </a:p>
              <a:p>
                <a:pPr algn="ctr"/>
                <a:r>
                  <a:rPr lang="en-US" sz="100" dirty="0" smtClean="0"/>
                  <a:t>Security Master</a:t>
                </a:r>
                <a:endParaRPr lang="en-GB" sz="100" dirty="0"/>
              </a:p>
            </p:txBody>
          </p:sp>
        </p:grpSp>
        <p:grpSp>
          <p:nvGrpSpPr>
            <p:cNvPr id="724" name="Group 723"/>
            <p:cNvGrpSpPr/>
            <p:nvPr/>
          </p:nvGrpSpPr>
          <p:grpSpPr>
            <a:xfrm>
              <a:off x="7492812" y="3468401"/>
              <a:ext cx="1306830" cy="636192"/>
              <a:chOff x="7492812" y="3468401"/>
              <a:chExt cx="1306830" cy="636192"/>
            </a:xfrm>
          </p:grpSpPr>
          <p:sp>
            <p:nvSpPr>
              <p:cNvPr id="825" name="Can 824"/>
              <p:cNvSpPr/>
              <p:nvPr/>
            </p:nvSpPr>
            <p:spPr>
              <a:xfrm>
                <a:off x="7604361" y="3468401"/>
                <a:ext cx="1083733" cy="576158"/>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826" name="TextBox 825"/>
              <p:cNvSpPr txBox="1"/>
              <p:nvPr/>
            </p:nvSpPr>
            <p:spPr>
              <a:xfrm>
                <a:off x="7492812" y="3617902"/>
                <a:ext cx="1306830" cy="486691"/>
              </a:xfrm>
              <a:prstGeom prst="rect">
                <a:avLst/>
              </a:prstGeom>
              <a:noFill/>
            </p:spPr>
            <p:txBody>
              <a:bodyPr wrap="square" rtlCol="0">
                <a:spAutoFit/>
              </a:bodyPr>
              <a:lstStyle/>
              <a:p>
                <a:pPr algn="ctr"/>
                <a:r>
                  <a:rPr lang="en-US" sz="100" dirty="0" smtClean="0"/>
                  <a:t>Bank </a:t>
                </a:r>
                <a:r>
                  <a:rPr lang="en-US" sz="100" b="1" dirty="0" smtClean="0"/>
                  <a:t>B </a:t>
                </a:r>
              </a:p>
              <a:p>
                <a:pPr algn="ctr"/>
                <a:r>
                  <a:rPr lang="en-US" sz="100" dirty="0" smtClean="0"/>
                  <a:t>Security Master (s)</a:t>
                </a:r>
                <a:endParaRPr lang="en-GB" sz="100" dirty="0"/>
              </a:p>
            </p:txBody>
          </p:sp>
        </p:grpSp>
        <p:grpSp>
          <p:nvGrpSpPr>
            <p:cNvPr id="725" name="Group 724"/>
            <p:cNvGrpSpPr/>
            <p:nvPr/>
          </p:nvGrpSpPr>
          <p:grpSpPr>
            <a:xfrm>
              <a:off x="5661451" y="3231928"/>
              <a:ext cx="973804" cy="1344020"/>
              <a:chOff x="5661451" y="3231928"/>
              <a:chExt cx="973804" cy="1344020"/>
            </a:xfrm>
          </p:grpSpPr>
          <p:sp>
            <p:nvSpPr>
              <p:cNvPr id="823" name="Can 822"/>
              <p:cNvSpPr/>
              <p:nvPr/>
            </p:nvSpPr>
            <p:spPr>
              <a:xfrm>
                <a:off x="5661451" y="3231928"/>
                <a:ext cx="973804" cy="389507"/>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824" name="TextBox 823"/>
              <p:cNvSpPr txBox="1"/>
              <p:nvPr/>
            </p:nvSpPr>
            <p:spPr>
              <a:xfrm>
                <a:off x="5703010" y="3298379"/>
                <a:ext cx="890691" cy="1277569"/>
              </a:xfrm>
              <a:prstGeom prst="rect">
                <a:avLst/>
              </a:prstGeom>
              <a:noFill/>
            </p:spPr>
            <p:txBody>
              <a:bodyPr wrap="square" rtlCol="0">
                <a:spAutoFit/>
              </a:bodyPr>
              <a:lstStyle/>
              <a:p>
                <a:pPr algn="ctr"/>
                <a:r>
                  <a:rPr lang="en-US" sz="100" dirty="0" smtClean="0"/>
                  <a:t>Trading Applications</a:t>
                </a:r>
                <a:endParaRPr lang="en-GB" sz="100" dirty="0"/>
              </a:p>
            </p:txBody>
          </p:sp>
        </p:grpSp>
        <p:grpSp>
          <p:nvGrpSpPr>
            <p:cNvPr id="726" name="Group 725"/>
            <p:cNvGrpSpPr/>
            <p:nvPr/>
          </p:nvGrpSpPr>
          <p:grpSpPr>
            <a:xfrm>
              <a:off x="5814561" y="4166333"/>
              <a:ext cx="973804" cy="918166"/>
              <a:chOff x="5814561" y="4166333"/>
              <a:chExt cx="973804" cy="918166"/>
            </a:xfrm>
          </p:grpSpPr>
          <p:sp>
            <p:nvSpPr>
              <p:cNvPr id="821" name="Can 820"/>
              <p:cNvSpPr/>
              <p:nvPr/>
            </p:nvSpPr>
            <p:spPr>
              <a:xfrm>
                <a:off x="5814561" y="4166333"/>
                <a:ext cx="973804" cy="389507"/>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822" name="TextBox 821"/>
              <p:cNvSpPr txBox="1"/>
              <p:nvPr/>
            </p:nvSpPr>
            <p:spPr>
              <a:xfrm>
                <a:off x="5856120" y="4232784"/>
                <a:ext cx="890691" cy="851715"/>
              </a:xfrm>
              <a:prstGeom prst="rect">
                <a:avLst/>
              </a:prstGeom>
              <a:noFill/>
            </p:spPr>
            <p:txBody>
              <a:bodyPr wrap="square" rtlCol="0">
                <a:spAutoFit/>
              </a:bodyPr>
              <a:lstStyle/>
              <a:p>
                <a:pPr algn="ctr"/>
                <a:r>
                  <a:rPr lang="en-US" sz="100" dirty="0" smtClean="0"/>
                  <a:t>Back Office</a:t>
                </a:r>
                <a:endParaRPr lang="en-GB" sz="100" dirty="0"/>
              </a:p>
            </p:txBody>
          </p:sp>
        </p:grpSp>
        <p:grpSp>
          <p:nvGrpSpPr>
            <p:cNvPr id="727" name="Group 726"/>
            <p:cNvGrpSpPr/>
            <p:nvPr/>
          </p:nvGrpSpPr>
          <p:grpSpPr>
            <a:xfrm>
              <a:off x="5111504" y="2605798"/>
              <a:ext cx="1210990" cy="790872"/>
              <a:chOff x="5111504" y="2605798"/>
              <a:chExt cx="1210990" cy="790872"/>
            </a:xfrm>
          </p:grpSpPr>
          <p:sp>
            <p:nvSpPr>
              <p:cNvPr id="817" name="Curved Down Arrow 816"/>
              <p:cNvSpPr/>
              <p:nvPr/>
            </p:nvSpPr>
            <p:spPr>
              <a:xfrm rot="1884600">
                <a:off x="5111504" y="2691781"/>
                <a:ext cx="1210990" cy="194970"/>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818" name="Group 817"/>
              <p:cNvGrpSpPr/>
              <p:nvPr/>
            </p:nvGrpSpPr>
            <p:grpSpPr>
              <a:xfrm>
                <a:off x="5501687" y="2605798"/>
                <a:ext cx="488950" cy="790872"/>
                <a:chOff x="5501687" y="2605798"/>
                <a:chExt cx="488950" cy="790872"/>
              </a:xfrm>
            </p:grpSpPr>
            <p:sp>
              <p:nvSpPr>
                <p:cNvPr id="819" name="Oval 818"/>
                <p:cNvSpPr/>
                <p:nvPr/>
              </p:nvSpPr>
              <p:spPr>
                <a:xfrm>
                  <a:off x="5530850" y="2611515"/>
                  <a:ext cx="430624"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820" name="TextBox 819"/>
                <p:cNvSpPr txBox="1"/>
                <p:nvPr/>
              </p:nvSpPr>
              <p:spPr>
                <a:xfrm>
                  <a:off x="5501687" y="2605798"/>
                  <a:ext cx="488950" cy="790872"/>
                </a:xfrm>
                <a:prstGeom prst="rect">
                  <a:avLst/>
                </a:prstGeom>
                <a:noFill/>
              </p:spPr>
              <p:txBody>
                <a:bodyPr wrap="square" rtlCol="0">
                  <a:spAutoFit/>
                </a:bodyPr>
                <a:lstStyle/>
                <a:p>
                  <a:r>
                    <a:rPr lang="en-US" sz="100" i="1" dirty="0" smtClean="0"/>
                    <a:t>Tickers</a:t>
                  </a:r>
                  <a:endParaRPr lang="en-GB" sz="100" i="1" dirty="0"/>
                </a:p>
              </p:txBody>
            </p:sp>
          </p:grpSp>
        </p:grpSp>
        <p:grpSp>
          <p:nvGrpSpPr>
            <p:cNvPr id="728" name="Group 727"/>
            <p:cNvGrpSpPr/>
            <p:nvPr/>
          </p:nvGrpSpPr>
          <p:grpSpPr>
            <a:xfrm>
              <a:off x="6327051" y="2705826"/>
              <a:ext cx="1869100" cy="1034220"/>
              <a:chOff x="6327051" y="2705826"/>
              <a:chExt cx="1869100" cy="1034220"/>
            </a:xfrm>
          </p:grpSpPr>
          <p:sp>
            <p:nvSpPr>
              <p:cNvPr id="813" name="Curved Down Arrow 812"/>
              <p:cNvSpPr/>
              <p:nvPr/>
            </p:nvSpPr>
            <p:spPr>
              <a:xfrm rot="446008">
                <a:off x="6327051" y="2824561"/>
                <a:ext cx="1869100" cy="516985"/>
              </a:xfrm>
              <a:prstGeom prst="curvedDownArrow">
                <a:avLst>
                  <a:gd name="adj1" fmla="val 3410"/>
                  <a:gd name="adj2" fmla="val 14748"/>
                  <a:gd name="adj3" fmla="val 20148"/>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814" name="Group 813"/>
              <p:cNvGrpSpPr/>
              <p:nvPr/>
            </p:nvGrpSpPr>
            <p:grpSpPr>
              <a:xfrm>
                <a:off x="6808758" y="2705826"/>
                <a:ext cx="612411" cy="1034220"/>
                <a:chOff x="6808758" y="2705826"/>
                <a:chExt cx="612411" cy="1034220"/>
              </a:xfrm>
            </p:grpSpPr>
            <p:sp>
              <p:nvSpPr>
                <p:cNvPr id="815" name="Oval 814"/>
                <p:cNvSpPr/>
                <p:nvPr/>
              </p:nvSpPr>
              <p:spPr>
                <a:xfrm>
                  <a:off x="6830977" y="2719585"/>
                  <a:ext cx="518810"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816" name="TextBox 815"/>
                <p:cNvSpPr txBox="1"/>
                <p:nvPr/>
              </p:nvSpPr>
              <p:spPr>
                <a:xfrm>
                  <a:off x="6808758" y="2705826"/>
                  <a:ext cx="612411" cy="1034220"/>
                </a:xfrm>
                <a:prstGeom prst="rect">
                  <a:avLst/>
                </a:prstGeom>
                <a:noFill/>
              </p:spPr>
              <p:txBody>
                <a:bodyPr wrap="square" rtlCol="0">
                  <a:spAutoFit/>
                </a:bodyPr>
                <a:lstStyle/>
                <a:p>
                  <a:r>
                    <a:rPr lang="en-US" sz="100" i="1" dirty="0" smtClean="0"/>
                    <a:t>Internal ID</a:t>
                  </a:r>
                  <a:endParaRPr lang="en-GB" sz="100" i="1" dirty="0"/>
                </a:p>
              </p:txBody>
            </p:sp>
          </p:grpSp>
        </p:grpSp>
        <p:grpSp>
          <p:nvGrpSpPr>
            <p:cNvPr id="729" name="Group 728"/>
            <p:cNvGrpSpPr/>
            <p:nvPr/>
          </p:nvGrpSpPr>
          <p:grpSpPr>
            <a:xfrm>
              <a:off x="6476968" y="4306112"/>
              <a:ext cx="1869100" cy="1527296"/>
              <a:chOff x="6476968" y="4306112"/>
              <a:chExt cx="1869100" cy="1527296"/>
            </a:xfrm>
          </p:grpSpPr>
          <p:sp>
            <p:nvSpPr>
              <p:cNvPr id="809" name="Curved Down Arrow 808"/>
              <p:cNvSpPr/>
              <p:nvPr/>
            </p:nvSpPr>
            <p:spPr>
              <a:xfrm rot="9781631">
                <a:off x="6476968" y="4306112"/>
                <a:ext cx="1869100" cy="516985"/>
              </a:xfrm>
              <a:prstGeom prst="curvedDownArrow">
                <a:avLst>
                  <a:gd name="adj1" fmla="val 3410"/>
                  <a:gd name="adj2" fmla="val 14748"/>
                  <a:gd name="adj3" fmla="val 20148"/>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810" name="Group 809"/>
              <p:cNvGrpSpPr/>
              <p:nvPr/>
            </p:nvGrpSpPr>
            <p:grpSpPr>
              <a:xfrm>
                <a:off x="6830977" y="4641851"/>
                <a:ext cx="957468" cy="1191557"/>
                <a:chOff x="6830977" y="4641851"/>
                <a:chExt cx="957468" cy="1191557"/>
              </a:xfrm>
            </p:grpSpPr>
            <p:sp>
              <p:nvSpPr>
                <p:cNvPr id="811" name="Oval 810"/>
                <p:cNvSpPr/>
                <p:nvPr/>
              </p:nvSpPr>
              <p:spPr>
                <a:xfrm>
                  <a:off x="6830977" y="4641851"/>
                  <a:ext cx="913332" cy="379094"/>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812" name="TextBox 811"/>
                <p:cNvSpPr txBox="1"/>
                <p:nvPr/>
              </p:nvSpPr>
              <p:spPr>
                <a:xfrm>
                  <a:off x="6875112" y="4677510"/>
                  <a:ext cx="913333" cy="1155898"/>
                </a:xfrm>
                <a:prstGeom prst="rect">
                  <a:avLst/>
                </a:prstGeom>
                <a:noFill/>
              </p:spPr>
              <p:txBody>
                <a:bodyPr wrap="square" rtlCol="0">
                  <a:spAutoFit/>
                </a:bodyPr>
                <a:lstStyle/>
                <a:p>
                  <a:r>
                    <a:rPr lang="en-US" sz="100" i="1" dirty="0" smtClean="0"/>
                    <a:t>ISINs / SEDOLs / CUSIP/ Nat’l ID</a:t>
                  </a:r>
                  <a:endParaRPr lang="en-GB" sz="100" i="1" dirty="0"/>
                </a:p>
              </p:txBody>
            </p:sp>
          </p:grpSp>
        </p:grpSp>
        <p:grpSp>
          <p:nvGrpSpPr>
            <p:cNvPr id="730" name="Group 729"/>
            <p:cNvGrpSpPr/>
            <p:nvPr/>
          </p:nvGrpSpPr>
          <p:grpSpPr>
            <a:xfrm>
              <a:off x="5028712" y="4868509"/>
              <a:ext cx="1348591" cy="908117"/>
              <a:chOff x="5028712" y="4868509"/>
              <a:chExt cx="1348591" cy="908117"/>
            </a:xfrm>
          </p:grpSpPr>
          <p:sp>
            <p:nvSpPr>
              <p:cNvPr id="805" name="Curved Down Arrow 804"/>
              <p:cNvSpPr/>
              <p:nvPr/>
            </p:nvSpPr>
            <p:spPr>
              <a:xfrm rot="8682130">
                <a:off x="5028712" y="4978326"/>
                <a:ext cx="1348591" cy="194757"/>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806" name="Group 805"/>
              <p:cNvGrpSpPr/>
              <p:nvPr/>
            </p:nvGrpSpPr>
            <p:grpSpPr>
              <a:xfrm>
                <a:off x="5530850" y="4868509"/>
                <a:ext cx="622677" cy="908117"/>
                <a:chOff x="5530850" y="4868509"/>
                <a:chExt cx="622677" cy="908117"/>
              </a:xfrm>
            </p:grpSpPr>
            <p:sp>
              <p:nvSpPr>
                <p:cNvPr id="807" name="Oval 806"/>
                <p:cNvSpPr/>
                <p:nvPr/>
              </p:nvSpPr>
              <p:spPr>
                <a:xfrm>
                  <a:off x="5530850" y="4868509"/>
                  <a:ext cx="617501" cy="324679"/>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808" name="TextBox 807"/>
                <p:cNvSpPr txBox="1"/>
                <p:nvPr/>
              </p:nvSpPr>
              <p:spPr>
                <a:xfrm>
                  <a:off x="5594726" y="4924911"/>
                  <a:ext cx="558801" cy="851715"/>
                </a:xfrm>
                <a:prstGeom prst="rect">
                  <a:avLst/>
                </a:prstGeom>
                <a:noFill/>
              </p:spPr>
              <p:txBody>
                <a:bodyPr wrap="square" rtlCol="0">
                  <a:spAutoFit/>
                </a:bodyPr>
                <a:lstStyle/>
                <a:p>
                  <a:r>
                    <a:rPr lang="en-US" sz="100" i="1" dirty="0" smtClean="0"/>
                    <a:t>Nat’l ID</a:t>
                  </a:r>
                  <a:endParaRPr lang="en-GB" sz="100" i="1" dirty="0"/>
                </a:p>
              </p:txBody>
            </p:sp>
          </p:grpSp>
        </p:grpSp>
        <p:grpSp>
          <p:nvGrpSpPr>
            <p:cNvPr id="731" name="Group 730"/>
            <p:cNvGrpSpPr/>
            <p:nvPr/>
          </p:nvGrpSpPr>
          <p:grpSpPr>
            <a:xfrm>
              <a:off x="1868730" y="4058430"/>
              <a:ext cx="1083733" cy="974223"/>
              <a:chOff x="1868730" y="4058430"/>
              <a:chExt cx="1083733" cy="974223"/>
            </a:xfrm>
          </p:grpSpPr>
          <p:sp>
            <p:nvSpPr>
              <p:cNvPr id="803" name="Can 802"/>
              <p:cNvSpPr/>
              <p:nvPr/>
            </p:nvSpPr>
            <p:spPr>
              <a:xfrm>
                <a:off x="1868730" y="4058430"/>
                <a:ext cx="1083733" cy="389799"/>
              </a:xfrm>
              <a:prstGeom prst="can">
                <a:avLst/>
              </a:prstGeom>
              <a:solidFill>
                <a:srgbClr val="D3F9D4"/>
              </a:solidFill>
              <a:ln>
                <a:solidFill>
                  <a:srgbClr val="07C1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804" name="TextBox 803"/>
              <p:cNvSpPr txBox="1"/>
              <p:nvPr/>
            </p:nvSpPr>
            <p:spPr>
              <a:xfrm>
                <a:off x="1965251" y="4180939"/>
                <a:ext cx="890690" cy="851714"/>
              </a:xfrm>
              <a:prstGeom prst="rect">
                <a:avLst/>
              </a:prstGeom>
              <a:noFill/>
            </p:spPr>
            <p:txBody>
              <a:bodyPr wrap="square" rtlCol="0">
                <a:spAutoFit/>
              </a:bodyPr>
              <a:lstStyle/>
              <a:p>
                <a:pPr algn="ctr"/>
                <a:r>
                  <a:rPr lang="en-US" sz="100" dirty="0" smtClean="0"/>
                  <a:t>Back Office</a:t>
                </a:r>
                <a:endParaRPr lang="en-GB" sz="100" dirty="0"/>
              </a:p>
            </p:txBody>
          </p:sp>
        </p:grpSp>
        <p:grpSp>
          <p:nvGrpSpPr>
            <p:cNvPr id="732" name="Group 731"/>
            <p:cNvGrpSpPr/>
            <p:nvPr/>
          </p:nvGrpSpPr>
          <p:grpSpPr>
            <a:xfrm>
              <a:off x="2121330" y="3146134"/>
              <a:ext cx="1083733" cy="1338270"/>
              <a:chOff x="2121330" y="3146134"/>
              <a:chExt cx="1083733" cy="1338270"/>
            </a:xfrm>
          </p:grpSpPr>
          <p:sp>
            <p:nvSpPr>
              <p:cNvPr id="801" name="Can 800"/>
              <p:cNvSpPr/>
              <p:nvPr/>
            </p:nvSpPr>
            <p:spPr>
              <a:xfrm>
                <a:off x="2121330" y="3146134"/>
                <a:ext cx="1083733" cy="389799"/>
              </a:xfrm>
              <a:prstGeom prst="can">
                <a:avLst/>
              </a:prstGeom>
              <a:solidFill>
                <a:srgbClr val="D3F9D4"/>
              </a:solidFill>
              <a:ln>
                <a:solidFill>
                  <a:srgbClr val="07C1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802" name="TextBox 801"/>
              <p:cNvSpPr txBox="1"/>
              <p:nvPr/>
            </p:nvSpPr>
            <p:spPr>
              <a:xfrm>
                <a:off x="2188846" y="3206837"/>
                <a:ext cx="890690" cy="1277567"/>
              </a:xfrm>
              <a:prstGeom prst="rect">
                <a:avLst/>
              </a:prstGeom>
              <a:noFill/>
            </p:spPr>
            <p:txBody>
              <a:bodyPr wrap="square" rtlCol="0">
                <a:spAutoFit/>
              </a:bodyPr>
              <a:lstStyle/>
              <a:p>
                <a:pPr algn="ctr"/>
                <a:r>
                  <a:rPr lang="en-US" sz="100" dirty="0" smtClean="0"/>
                  <a:t>Trading Applications</a:t>
                </a:r>
                <a:endParaRPr lang="en-GB" sz="100" dirty="0"/>
              </a:p>
            </p:txBody>
          </p:sp>
        </p:grpSp>
        <p:grpSp>
          <p:nvGrpSpPr>
            <p:cNvPr id="733" name="Group 732"/>
            <p:cNvGrpSpPr/>
            <p:nvPr/>
          </p:nvGrpSpPr>
          <p:grpSpPr>
            <a:xfrm>
              <a:off x="3980518" y="3577077"/>
              <a:ext cx="1063413" cy="671878"/>
              <a:chOff x="3980518" y="3931530"/>
              <a:chExt cx="1063413" cy="671878"/>
            </a:xfrm>
          </p:grpSpPr>
          <p:sp>
            <p:nvSpPr>
              <p:cNvPr id="799" name="Can 798"/>
              <p:cNvSpPr/>
              <p:nvPr/>
            </p:nvSpPr>
            <p:spPr>
              <a:xfrm>
                <a:off x="3980518" y="3931530"/>
                <a:ext cx="1063413" cy="582507"/>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800" name="TextBox 799"/>
              <p:cNvSpPr txBox="1"/>
              <p:nvPr/>
            </p:nvSpPr>
            <p:spPr>
              <a:xfrm>
                <a:off x="4102011" y="4055881"/>
                <a:ext cx="812799" cy="547527"/>
              </a:xfrm>
              <a:prstGeom prst="rect">
                <a:avLst/>
              </a:prstGeom>
              <a:noFill/>
            </p:spPr>
            <p:txBody>
              <a:bodyPr wrap="square" rtlCol="0">
                <a:spAutoFit/>
              </a:bodyPr>
              <a:lstStyle/>
              <a:p>
                <a:pPr algn="ctr"/>
                <a:r>
                  <a:rPr lang="en-US" sz="100" dirty="0" smtClean="0"/>
                  <a:t>CCP</a:t>
                </a:r>
                <a:endParaRPr lang="en-GB" sz="100" dirty="0"/>
              </a:p>
            </p:txBody>
          </p:sp>
        </p:grpSp>
        <p:grpSp>
          <p:nvGrpSpPr>
            <p:cNvPr id="734" name="Group 733"/>
            <p:cNvGrpSpPr/>
            <p:nvPr/>
          </p:nvGrpSpPr>
          <p:grpSpPr>
            <a:xfrm>
              <a:off x="2150655" y="4947493"/>
              <a:ext cx="1843203" cy="1286286"/>
              <a:chOff x="2150655" y="4947493"/>
              <a:chExt cx="1843203" cy="1286286"/>
            </a:xfrm>
          </p:grpSpPr>
          <p:sp>
            <p:nvSpPr>
              <p:cNvPr id="795" name="Curved Down Arrow 794"/>
              <p:cNvSpPr/>
              <p:nvPr/>
            </p:nvSpPr>
            <p:spPr>
              <a:xfrm rot="12552629" flipH="1">
                <a:off x="2150655" y="4947493"/>
                <a:ext cx="1843203" cy="256423"/>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796" name="Group 795"/>
              <p:cNvGrpSpPr/>
              <p:nvPr/>
            </p:nvGrpSpPr>
            <p:grpSpPr>
              <a:xfrm>
                <a:off x="2603848" y="4960650"/>
                <a:ext cx="622677" cy="1273129"/>
                <a:chOff x="2603848" y="4960650"/>
                <a:chExt cx="622677" cy="1273129"/>
              </a:xfrm>
            </p:grpSpPr>
            <p:sp>
              <p:nvSpPr>
                <p:cNvPr id="797" name="Oval 796"/>
                <p:cNvSpPr/>
                <p:nvPr/>
              </p:nvSpPr>
              <p:spPr>
                <a:xfrm>
                  <a:off x="2603848" y="4960650"/>
                  <a:ext cx="617501" cy="324679"/>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798" name="TextBox 797"/>
                <p:cNvSpPr txBox="1"/>
                <p:nvPr/>
              </p:nvSpPr>
              <p:spPr>
                <a:xfrm>
                  <a:off x="2667724" y="5017051"/>
                  <a:ext cx="558801" cy="1216728"/>
                </a:xfrm>
                <a:prstGeom prst="rect">
                  <a:avLst/>
                </a:prstGeom>
                <a:noFill/>
              </p:spPr>
              <p:txBody>
                <a:bodyPr wrap="square" rtlCol="0">
                  <a:spAutoFit/>
                </a:bodyPr>
                <a:lstStyle/>
                <a:p>
                  <a:r>
                    <a:rPr lang="en-US" sz="100" i="1" dirty="0" smtClean="0"/>
                    <a:t>CSD / Nat’l ID</a:t>
                  </a:r>
                  <a:endParaRPr lang="en-GB" sz="100" i="1" dirty="0"/>
                </a:p>
              </p:txBody>
            </p:sp>
          </p:grpSp>
        </p:grpSp>
        <p:grpSp>
          <p:nvGrpSpPr>
            <p:cNvPr id="735" name="Group 734"/>
            <p:cNvGrpSpPr/>
            <p:nvPr/>
          </p:nvGrpSpPr>
          <p:grpSpPr>
            <a:xfrm>
              <a:off x="340821" y="4297348"/>
              <a:ext cx="1942066" cy="1474343"/>
              <a:chOff x="340821" y="4297348"/>
              <a:chExt cx="1942066" cy="1474343"/>
            </a:xfrm>
          </p:grpSpPr>
          <p:sp>
            <p:nvSpPr>
              <p:cNvPr id="791" name="Curved Down Arrow 790"/>
              <p:cNvSpPr/>
              <p:nvPr/>
            </p:nvSpPr>
            <p:spPr>
              <a:xfrm rot="11543282" flipH="1">
                <a:off x="340821" y="4297348"/>
                <a:ext cx="1942066" cy="516985"/>
              </a:xfrm>
              <a:prstGeom prst="curvedDownArrow">
                <a:avLst>
                  <a:gd name="adj1" fmla="val 3410"/>
                  <a:gd name="adj2" fmla="val 14748"/>
                  <a:gd name="adj3" fmla="val 20148"/>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792" name="Group 791"/>
              <p:cNvGrpSpPr/>
              <p:nvPr/>
            </p:nvGrpSpPr>
            <p:grpSpPr>
              <a:xfrm>
                <a:off x="751982" y="4580134"/>
                <a:ext cx="957468" cy="1191557"/>
                <a:chOff x="751982" y="4580134"/>
                <a:chExt cx="957468" cy="1191557"/>
              </a:xfrm>
            </p:grpSpPr>
            <p:sp>
              <p:nvSpPr>
                <p:cNvPr id="793" name="Oval 792"/>
                <p:cNvSpPr/>
                <p:nvPr/>
              </p:nvSpPr>
              <p:spPr>
                <a:xfrm>
                  <a:off x="751982" y="4580134"/>
                  <a:ext cx="913332" cy="379094"/>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794" name="TextBox 793"/>
                <p:cNvSpPr txBox="1"/>
                <p:nvPr/>
              </p:nvSpPr>
              <p:spPr>
                <a:xfrm>
                  <a:off x="796117" y="4615793"/>
                  <a:ext cx="913333" cy="1155898"/>
                </a:xfrm>
                <a:prstGeom prst="rect">
                  <a:avLst/>
                </a:prstGeom>
                <a:noFill/>
              </p:spPr>
              <p:txBody>
                <a:bodyPr wrap="square" rtlCol="0">
                  <a:spAutoFit/>
                </a:bodyPr>
                <a:lstStyle/>
                <a:p>
                  <a:r>
                    <a:rPr lang="en-US" sz="100" i="1" dirty="0" smtClean="0"/>
                    <a:t>ISINs / SEDOLs / CUSIP/ Nat’l ID</a:t>
                  </a:r>
                  <a:endParaRPr lang="en-GB" sz="100" i="1" dirty="0"/>
                </a:p>
              </p:txBody>
            </p:sp>
          </p:grpSp>
        </p:grpSp>
        <p:grpSp>
          <p:nvGrpSpPr>
            <p:cNvPr id="736" name="Group 735"/>
            <p:cNvGrpSpPr/>
            <p:nvPr/>
          </p:nvGrpSpPr>
          <p:grpSpPr>
            <a:xfrm>
              <a:off x="472835" y="2705826"/>
              <a:ext cx="2072859" cy="1034220"/>
              <a:chOff x="472835" y="2705826"/>
              <a:chExt cx="2072859" cy="1034220"/>
            </a:xfrm>
          </p:grpSpPr>
          <p:sp>
            <p:nvSpPr>
              <p:cNvPr id="787" name="Curved Down Arrow 786"/>
              <p:cNvSpPr/>
              <p:nvPr/>
            </p:nvSpPr>
            <p:spPr>
              <a:xfrm rot="20929146" flipH="1">
                <a:off x="472835" y="2747230"/>
                <a:ext cx="2072859" cy="516985"/>
              </a:xfrm>
              <a:prstGeom prst="curvedDownArrow">
                <a:avLst>
                  <a:gd name="adj1" fmla="val 3410"/>
                  <a:gd name="adj2" fmla="val 14748"/>
                  <a:gd name="adj3" fmla="val 20148"/>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788" name="Group 787"/>
              <p:cNvGrpSpPr/>
              <p:nvPr/>
            </p:nvGrpSpPr>
            <p:grpSpPr>
              <a:xfrm>
                <a:off x="1023021" y="2705826"/>
                <a:ext cx="612411" cy="1034220"/>
                <a:chOff x="1023021" y="2705826"/>
                <a:chExt cx="612411" cy="1034220"/>
              </a:xfrm>
            </p:grpSpPr>
            <p:sp>
              <p:nvSpPr>
                <p:cNvPr id="789" name="Oval 788"/>
                <p:cNvSpPr/>
                <p:nvPr/>
              </p:nvSpPr>
              <p:spPr>
                <a:xfrm>
                  <a:off x="1045240" y="2719585"/>
                  <a:ext cx="518810"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790" name="TextBox 789"/>
                <p:cNvSpPr txBox="1"/>
                <p:nvPr/>
              </p:nvSpPr>
              <p:spPr>
                <a:xfrm>
                  <a:off x="1023021" y="2705826"/>
                  <a:ext cx="612411" cy="1034220"/>
                </a:xfrm>
                <a:prstGeom prst="rect">
                  <a:avLst/>
                </a:prstGeom>
                <a:noFill/>
              </p:spPr>
              <p:txBody>
                <a:bodyPr wrap="square" rtlCol="0">
                  <a:spAutoFit/>
                </a:bodyPr>
                <a:lstStyle/>
                <a:p>
                  <a:r>
                    <a:rPr lang="en-US" sz="100" i="1" dirty="0" smtClean="0"/>
                    <a:t>Internal ID</a:t>
                  </a:r>
                  <a:endParaRPr lang="en-GB" sz="100" i="1" dirty="0"/>
                </a:p>
              </p:txBody>
            </p:sp>
          </p:grpSp>
        </p:grpSp>
        <p:grpSp>
          <p:nvGrpSpPr>
            <p:cNvPr id="737" name="Group 736"/>
            <p:cNvGrpSpPr/>
            <p:nvPr/>
          </p:nvGrpSpPr>
          <p:grpSpPr>
            <a:xfrm>
              <a:off x="2520390" y="2415616"/>
              <a:ext cx="1509456" cy="819953"/>
              <a:chOff x="2520390" y="2415616"/>
              <a:chExt cx="1509456" cy="819953"/>
            </a:xfrm>
          </p:grpSpPr>
          <p:sp>
            <p:nvSpPr>
              <p:cNvPr id="783" name="Curved Down Arrow 782"/>
              <p:cNvSpPr/>
              <p:nvPr/>
            </p:nvSpPr>
            <p:spPr>
              <a:xfrm rot="20084315" flipH="1">
                <a:off x="2520390" y="2630765"/>
                <a:ext cx="1509456" cy="194757"/>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784" name="Group 783"/>
              <p:cNvGrpSpPr/>
              <p:nvPr/>
            </p:nvGrpSpPr>
            <p:grpSpPr>
              <a:xfrm>
                <a:off x="3344398" y="2415616"/>
                <a:ext cx="488950" cy="819953"/>
                <a:chOff x="5933487" y="2415616"/>
                <a:chExt cx="488950" cy="819953"/>
              </a:xfrm>
            </p:grpSpPr>
            <p:sp>
              <p:nvSpPr>
                <p:cNvPr id="785" name="Oval 784"/>
                <p:cNvSpPr/>
                <p:nvPr/>
              </p:nvSpPr>
              <p:spPr>
                <a:xfrm>
                  <a:off x="5962650" y="2415616"/>
                  <a:ext cx="430624"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786" name="TextBox 785"/>
                <p:cNvSpPr txBox="1"/>
                <p:nvPr/>
              </p:nvSpPr>
              <p:spPr>
                <a:xfrm>
                  <a:off x="5933487" y="2444696"/>
                  <a:ext cx="488950" cy="790873"/>
                </a:xfrm>
                <a:prstGeom prst="rect">
                  <a:avLst/>
                </a:prstGeom>
                <a:noFill/>
              </p:spPr>
              <p:txBody>
                <a:bodyPr wrap="square" rtlCol="0">
                  <a:spAutoFit/>
                </a:bodyPr>
                <a:lstStyle/>
                <a:p>
                  <a:r>
                    <a:rPr lang="en-US" sz="100" i="1" dirty="0" smtClean="0"/>
                    <a:t>Tickers</a:t>
                  </a:r>
                  <a:endParaRPr lang="en-GB" sz="100" i="1" dirty="0"/>
                </a:p>
              </p:txBody>
            </p:sp>
          </p:grpSp>
        </p:grpSp>
        <p:grpSp>
          <p:nvGrpSpPr>
            <p:cNvPr id="738" name="Group 737"/>
            <p:cNvGrpSpPr/>
            <p:nvPr/>
          </p:nvGrpSpPr>
          <p:grpSpPr>
            <a:xfrm>
              <a:off x="6140332" y="1385332"/>
              <a:ext cx="2423096" cy="2386061"/>
              <a:chOff x="6140332" y="1385332"/>
              <a:chExt cx="2423096" cy="2386061"/>
            </a:xfrm>
          </p:grpSpPr>
          <p:pic>
            <p:nvPicPr>
              <p:cNvPr id="770" name="Picture 4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14963" y="1385332"/>
                <a:ext cx="1010711" cy="8347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771" name="Group 770"/>
              <p:cNvGrpSpPr/>
              <p:nvPr/>
            </p:nvGrpSpPr>
            <p:grpSpPr>
              <a:xfrm>
                <a:off x="6140332" y="1931326"/>
                <a:ext cx="2423096" cy="1840067"/>
                <a:chOff x="6140332" y="1931326"/>
                <a:chExt cx="2423096" cy="1840067"/>
              </a:xfrm>
            </p:grpSpPr>
            <p:sp>
              <p:nvSpPr>
                <p:cNvPr id="772" name="Curved Down Arrow 771"/>
                <p:cNvSpPr/>
                <p:nvPr/>
              </p:nvSpPr>
              <p:spPr>
                <a:xfrm rot="7927288" flipV="1">
                  <a:off x="5976955" y="2582567"/>
                  <a:ext cx="1038091" cy="242829"/>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sp>
              <p:nvSpPr>
                <p:cNvPr id="773" name="Curved Down Arrow 772"/>
                <p:cNvSpPr/>
                <p:nvPr/>
              </p:nvSpPr>
              <p:spPr>
                <a:xfrm rot="2829587">
                  <a:off x="7227348" y="2629667"/>
                  <a:ext cx="1684956" cy="288273"/>
                </a:xfrm>
                <a:prstGeom prst="curvedDownArrow">
                  <a:avLst>
                    <a:gd name="adj1" fmla="val 25000"/>
                    <a:gd name="adj2" fmla="val 49584"/>
                    <a:gd name="adj3" fmla="val 25000"/>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774" name="Group 773"/>
                <p:cNvGrpSpPr/>
                <p:nvPr/>
              </p:nvGrpSpPr>
              <p:grpSpPr>
                <a:xfrm>
                  <a:off x="6548395" y="2002201"/>
                  <a:ext cx="995787" cy="680386"/>
                  <a:chOff x="6392308" y="1908550"/>
                  <a:chExt cx="995787" cy="680386"/>
                </a:xfrm>
              </p:grpSpPr>
              <p:sp>
                <p:nvSpPr>
                  <p:cNvPr id="781" name="Can 780"/>
                  <p:cNvSpPr/>
                  <p:nvPr/>
                </p:nvSpPr>
                <p:spPr>
                  <a:xfrm>
                    <a:off x="6412487" y="1908550"/>
                    <a:ext cx="919292" cy="446165"/>
                  </a:xfrm>
                  <a:prstGeom prst="can">
                    <a:avLst/>
                  </a:prstGeom>
                  <a:solidFill>
                    <a:srgbClr val="B4C9F2"/>
                  </a:solidFill>
                  <a:ln w="6350">
                    <a:solidFill>
                      <a:srgbClr val="A578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782" name="TextBox 781"/>
                  <p:cNvSpPr txBox="1"/>
                  <p:nvPr/>
                </p:nvSpPr>
                <p:spPr>
                  <a:xfrm>
                    <a:off x="6392308" y="1980571"/>
                    <a:ext cx="995787" cy="608365"/>
                  </a:xfrm>
                  <a:prstGeom prst="rect">
                    <a:avLst/>
                  </a:prstGeom>
                  <a:noFill/>
                </p:spPr>
                <p:txBody>
                  <a:bodyPr wrap="square" rtlCol="0">
                    <a:spAutoFit/>
                  </a:bodyPr>
                  <a:lstStyle/>
                  <a:p>
                    <a:pPr algn="ctr"/>
                    <a:r>
                      <a:rPr lang="en-US" sz="100" dirty="0" smtClean="0"/>
                      <a:t>Data </a:t>
                    </a:r>
                  </a:p>
                  <a:p>
                    <a:pPr algn="ctr"/>
                    <a:r>
                      <a:rPr lang="en-US" sz="100" dirty="0" smtClean="0"/>
                      <a:t>Vendor XYZ</a:t>
                    </a:r>
                    <a:endParaRPr lang="en-GB" sz="100" dirty="0"/>
                  </a:p>
                </p:txBody>
              </p:sp>
            </p:grpSp>
            <p:grpSp>
              <p:nvGrpSpPr>
                <p:cNvPr id="775" name="Group 774"/>
                <p:cNvGrpSpPr/>
                <p:nvPr/>
              </p:nvGrpSpPr>
              <p:grpSpPr>
                <a:xfrm>
                  <a:off x="6140332" y="2551164"/>
                  <a:ext cx="604832" cy="1155895"/>
                  <a:chOff x="6140332" y="2551164"/>
                  <a:chExt cx="604832" cy="1155895"/>
                </a:xfrm>
              </p:grpSpPr>
              <p:sp>
                <p:nvSpPr>
                  <p:cNvPr id="779" name="Oval 778"/>
                  <p:cNvSpPr/>
                  <p:nvPr/>
                </p:nvSpPr>
                <p:spPr>
                  <a:xfrm>
                    <a:off x="6148351" y="2559648"/>
                    <a:ext cx="560755"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780" name="TextBox 779"/>
                  <p:cNvSpPr txBox="1"/>
                  <p:nvPr/>
                </p:nvSpPr>
                <p:spPr>
                  <a:xfrm>
                    <a:off x="6140332" y="2551164"/>
                    <a:ext cx="604832" cy="1155895"/>
                  </a:xfrm>
                  <a:prstGeom prst="rect">
                    <a:avLst/>
                  </a:prstGeom>
                  <a:noFill/>
                </p:spPr>
                <p:txBody>
                  <a:bodyPr wrap="square" rtlCol="0">
                    <a:spAutoFit/>
                  </a:bodyPr>
                  <a:lstStyle/>
                  <a:p>
                    <a:r>
                      <a:rPr lang="en-US" sz="100" i="1" dirty="0" smtClean="0"/>
                      <a:t>Vendor XYZ ID</a:t>
                    </a:r>
                    <a:endParaRPr lang="en-GB" sz="100" i="1" dirty="0"/>
                  </a:p>
                </p:txBody>
              </p:sp>
            </p:grpSp>
            <p:grpSp>
              <p:nvGrpSpPr>
                <p:cNvPr id="776" name="Group 775"/>
                <p:cNvGrpSpPr/>
                <p:nvPr/>
              </p:nvGrpSpPr>
              <p:grpSpPr>
                <a:xfrm>
                  <a:off x="7958596" y="2603978"/>
                  <a:ext cx="604832" cy="1167415"/>
                  <a:chOff x="7958596" y="2603978"/>
                  <a:chExt cx="604832" cy="1167415"/>
                </a:xfrm>
              </p:grpSpPr>
              <p:sp>
                <p:nvSpPr>
                  <p:cNvPr id="777" name="Oval 776"/>
                  <p:cNvSpPr/>
                  <p:nvPr/>
                </p:nvSpPr>
                <p:spPr>
                  <a:xfrm>
                    <a:off x="7958596" y="2603978"/>
                    <a:ext cx="560755"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778" name="TextBox 777"/>
                  <p:cNvSpPr txBox="1"/>
                  <p:nvPr/>
                </p:nvSpPr>
                <p:spPr>
                  <a:xfrm>
                    <a:off x="7958596" y="2615498"/>
                    <a:ext cx="604832" cy="1155895"/>
                  </a:xfrm>
                  <a:prstGeom prst="rect">
                    <a:avLst/>
                  </a:prstGeom>
                  <a:noFill/>
                </p:spPr>
                <p:txBody>
                  <a:bodyPr wrap="square" rtlCol="0">
                    <a:spAutoFit/>
                  </a:bodyPr>
                  <a:lstStyle/>
                  <a:p>
                    <a:r>
                      <a:rPr lang="en-US" sz="100" i="1" dirty="0" smtClean="0"/>
                      <a:t>Vendor XYZ ID</a:t>
                    </a:r>
                    <a:endParaRPr lang="en-GB" sz="100" i="1" dirty="0"/>
                  </a:p>
                </p:txBody>
              </p:sp>
            </p:grpSp>
          </p:grpSp>
        </p:grpSp>
        <p:sp>
          <p:nvSpPr>
            <p:cNvPr id="739" name="Down Arrow 738"/>
            <p:cNvSpPr/>
            <p:nvPr/>
          </p:nvSpPr>
          <p:spPr>
            <a:xfrm>
              <a:off x="4549345" y="2935725"/>
              <a:ext cx="45719" cy="5245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
            </a:p>
          </p:txBody>
        </p:sp>
        <p:grpSp>
          <p:nvGrpSpPr>
            <p:cNvPr id="740" name="Group 739"/>
            <p:cNvGrpSpPr/>
            <p:nvPr/>
          </p:nvGrpSpPr>
          <p:grpSpPr>
            <a:xfrm>
              <a:off x="4293100" y="3029925"/>
              <a:ext cx="589328" cy="851712"/>
              <a:chOff x="5501687" y="2605798"/>
              <a:chExt cx="488950" cy="757218"/>
            </a:xfrm>
          </p:grpSpPr>
          <p:sp>
            <p:nvSpPr>
              <p:cNvPr id="768" name="Oval 767"/>
              <p:cNvSpPr/>
              <p:nvPr/>
            </p:nvSpPr>
            <p:spPr>
              <a:xfrm>
                <a:off x="5530850" y="2611515"/>
                <a:ext cx="430624"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769" name="TextBox 768"/>
              <p:cNvSpPr txBox="1"/>
              <p:nvPr/>
            </p:nvSpPr>
            <p:spPr>
              <a:xfrm>
                <a:off x="5501687" y="2605798"/>
                <a:ext cx="488950" cy="757218"/>
              </a:xfrm>
              <a:prstGeom prst="rect">
                <a:avLst/>
              </a:prstGeom>
              <a:noFill/>
            </p:spPr>
            <p:txBody>
              <a:bodyPr wrap="square" rtlCol="0">
                <a:spAutoFit/>
              </a:bodyPr>
              <a:lstStyle/>
              <a:p>
                <a:r>
                  <a:rPr lang="en-US" sz="100" i="1" dirty="0" smtClean="0"/>
                  <a:t>CCP Code</a:t>
                </a:r>
                <a:endParaRPr lang="en-GB" sz="100" i="1" dirty="0"/>
              </a:p>
            </p:txBody>
          </p:sp>
        </p:grpSp>
        <p:sp>
          <p:nvSpPr>
            <p:cNvPr id="741" name="Curved Down Arrow 740"/>
            <p:cNvSpPr/>
            <p:nvPr/>
          </p:nvSpPr>
          <p:spPr>
            <a:xfrm rot="7927288" flipV="1">
              <a:off x="76212" y="2689588"/>
              <a:ext cx="1396732" cy="201746"/>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sp>
          <p:nvSpPr>
            <p:cNvPr id="742" name="Curved Down Arrow 741"/>
            <p:cNvSpPr/>
            <p:nvPr/>
          </p:nvSpPr>
          <p:spPr>
            <a:xfrm rot="2829587">
              <a:off x="1714936" y="2428513"/>
              <a:ext cx="1225620" cy="288273"/>
            </a:xfrm>
            <a:prstGeom prst="curvedDownArrow">
              <a:avLst>
                <a:gd name="adj1" fmla="val 25000"/>
                <a:gd name="adj2" fmla="val 49584"/>
                <a:gd name="adj3" fmla="val 25000"/>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743" name="Group 742"/>
            <p:cNvGrpSpPr/>
            <p:nvPr/>
          </p:nvGrpSpPr>
          <p:grpSpPr>
            <a:xfrm>
              <a:off x="962479" y="1969451"/>
              <a:ext cx="995787" cy="680386"/>
              <a:chOff x="6392308" y="1908550"/>
              <a:chExt cx="995787" cy="680386"/>
            </a:xfrm>
          </p:grpSpPr>
          <p:sp>
            <p:nvSpPr>
              <p:cNvPr id="766" name="Can 765"/>
              <p:cNvSpPr/>
              <p:nvPr/>
            </p:nvSpPr>
            <p:spPr>
              <a:xfrm>
                <a:off x="6412487" y="1908550"/>
                <a:ext cx="919292" cy="446165"/>
              </a:xfrm>
              <a:prstGeom prst="can">
                <a:avLst/>
              </a:prstGeom>
              <a:solidFill>
                <a:srgbClr val="B4C9F2"/>
              </a:solidFill>
              <a:ln w="6350">
                <a:solidFill>
                  <a:srgbClr val="A578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767" name="TextBox 766"/>
              <p:cNvSpPr txBox="1"/>
              <p:nvPr/>
            </p:nvSpPr>
            <p:spPr>
              <a:xfrm>
                <a:off x="6392308" y="1980571"/>
                <a:ext cx="995787" cy="608365"/>
              </a:xfrm>
              <a:prstGeom prst="rect">
                <a:avLst/>
              </a:prstGeom>
              <a:noFill/>
            </p:spPr>
            <p:txBody>
              <a:bodyPr wrap="square" rtlCol="0">
                <a:spAutoFit/>
              </a:bodyPr>
              <a:lstStyle/>
              <a:p>
                <a:pPr algn="ctr"/>
                <a:r>
                  <a:rPr lang="en-US" sz="100" dirty="0" smtClean="0"/>
                  <a:t>Data </a:t>
                </a:r>
              </a:p>
              <a:p>
                <a:pPr algn="ctr"/>
                <a:r>
                  <a:rPr lang="en-US" sz="100" dirty="0" smtClean="0"/>
                  <a:t>Vendor ABC</a:t>
                </a:r>
                <a:endParaRPr lang="en-GB" sz="100" dirty="0"/>
              </a:p>
            </p:txBody>
          </p:sp>
        </p:grpSp>
        <p:grpSp>
          <p:nvGrpSpPr>
            <p:cNvPr id="744" name="Group 743"/>
            <p:cNvGrpSpPr/>
            <p:nvPr/>
          </p:nvGrpSpPr>
          <p:grpSpPr>
            <a:xfrm>
              <a:off x="554416" y="2518414"/>
              <a:ext cx="604832" cy="1155895"/>
              <a:chOff x="6140332" y="2551164"/>
              <a:chExt cx="604832" cy="1155895"/>
            </a:xfrm>
          </p:grpSpPr>
          <p:sp>
            <p:nvSpPr>
              <p:cNvPr id="764" name="Oval 763"/>
              <p:cNvSpPr/>
              <p:nvPr/>
            </p:nvSpPr>
            <p:spPr>
              <a:xfrm>
                <a:off x="6148351" y="2559648"/>
                <a:ext cx="560755"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765" name="TextBox 764"/>
              <p:cNvSpPr txBox="1"/>
              <p:nvPr/>
            </p:nvSpPr>
            <p:spPr>
              <a:xfrm>
                <a:off x="6140332" y="2551164"/>
                <a:ext cx="604832" cy="1155895"/>
              </a:xfrm>
              <a:prstGeom prst="rect">
                <a:avLst/>
              </a:prstGeom>
              <a:noFill/>
            </p:spPr>
            <p:txBody>
              <a:bodyPr wrap="square" rtlCol="0">
                <a:spAutoFit/>
              </a:bodyPr>
              <a:lstStyle/>
              <a:p>
                <a:r>
                  <a:rPr lang="en-US" sz="100" i="1" dirty="0" smtClean="0"/>
                  <a:t>Vendor ABC ID</a:t>
                </a:r>
                <a:endParaRPr lang="en-GB" sz="100" i="1" dirty="0"/>
              </a:p>
            </p:txBody>
          </p:sp>
        </p:grpSp>
        <p:grpSp>
          <p:nvGrpSpPr>
            <p:cNvPr id="745" name="Group 744"/>
            <p:cNvGrpSpPr/>
            <p:nvPr/>
          </p:nvGrpSpPr>
          <p:grpSpPr>
            <a:xfrm>
              <a:off x="2146140" y="2402073"/>
              <a:ext cx="604832" cy="1167415"/>
              <a:chOff x="7958596" y="2603978"/>
              <a:chExt cx="604832" cy="1167415"/>
            </a:xfrm>
          </p:grpSpPr>
          <p:sp>
            <p:nvSpPr>
              <p:cNvPr id="762" name="Oval 761"/>
              <p:cNvSpPr/>
              <p:nvPr/>
            </p:nvSpPr>
            <p:spPr>
              <a:xfrm>
                <a:off x="7958596" y="2603978"/>
                <a:ext cx="560755"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763" name="TextBox 762"/>
              <p:cNvSpPr txBox="1"/>
              <p:nvPr/>
            </p:nvSpPr>
            <p:spPr>
              <a:xfrm>
                <a:off x="7958596" y="2615498"/>
                <a:ext cx="604832" cy="1155895"/>
              </a:xfrm>
              <a:prstGeom prst="rect">
                <a:avLst/>
              </a:prstGeom>
              <a:noFill/>
            </p:spPr>
            <p:txBody>
              <a:bodyPr wrap="square" rtlCol="0">
                <a:spAutoFit/>
              </a:bodyPr>
              <a:lstStyle/>
              <a:p>
                <a:r>
                  <a:rPr lang="en-US" sz="100" i="1" dirty="0" smtClean="0"/>
                  <a:t>Vendor  ABC ID</a:t>
                </a:r>
                <a:endParaRPr lang="en-GB" sz="100" i="1" dirty="0"/>
              </a:p>
            </p:txBody>
          </p:sp>
        </p:grpSp>
        <p:sp>
          <p:nvSpPr>
            <p:cNvPr id="746" name="Line Callout 1 (Accent Bar) 745"/>
            <p:cNvSpPr/>
            <p:nvPr/>
          </p:nvSpPr>
          <p:spPr>
            <a:xfrm>
              <a:off x="6788365" y="5233095"/>
              <a:ext cx="1145678" cy="623423"/>
            </a:xfrm>
            <a:prstGeom prst="accentCallout1">
              <a:avLst>
                <a:gd name="adj1" fmla="val 33689"/>
                <a:gd name="adj2" fmla="val 106655"/>
                <a:gd name="adj3" fmla="val -142822"/>
                <a:gd name="adj4" fmla="val 17645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 dirty="0" smtClean="0">
                  <a:solidFill>
                    <a:schemeClr val="tx1"/>
                  </a:solidFill>
                </a:rPr>
                <a:t>Multiple masters, typically by function, division, and acquisition/merger</a:t>
              </a:r>
              <a:endParaRPr lang="en-US" sz="100" dirty="0">
                <a:solidFill>
                  <a:schemeClr val="tx1"/>
                </a:solidFill>
              </a:endParaRPr>
            </a:p>
          </p:txBody>
        </p:sp>
        <p:grpSp>
          <p:nvGrpSpPr>
            <p:cNvPr id="747" name="Group 746"/>
            <p:cNvGrpSpPr/>
            <p:nvPr/>
          </p:nvGrpSpPr>
          <p:grpSpPr>
            <a:xfrm>
              <a:off x="1966235" y="1561521"/>
              <a:ext cx="995787" cy="680386"/>
              <a:chOff x="6392308" y="1908550"/>
              <a:chExt cx="995787" cy="680386"/>
            </a:xfrm>
          </p:grpSpPr>
          <p:sp>
            <p:nvSpPr>
              <p:cNvPr id="760" name="Can 759"/>
              <p:cNvSpPr/>
              <p:nvPr/>
            </p:nvSpPr>
            <p:spPr>
              <a:xfrm>
                <a:off x="6412487" y="1908550"/>
                <a:ext cx="919292" cy="446165"/>
              </a:xfrm>
              <a:prstGeom prst="can">
                <a:avLst/>
              </a:prstGeom>
              <a:solidFill>
                <a:srgbClr val="B4C9F2"/>
              </a:solidFill>
              <a:ln w="6350">
                <a:solidFill>
                  <a:srgbClr val="A578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761" name="TextBox 760"/>
              <p:cNvSpPr txBox="1"/>
              <p:nvPr/>
            </p:nvSpPr>
            <p:spPr>
              <a:xfrm>
                <a:off x="6392308" y="1980571"/>
                <a:ext cx="995787" cy="608365"/>
              </a:xfrm>
              <a:prstGeom prst="rect">
                <a:avLst/>
              </a:prstGeom>
              <a:noFill/>
            </p:spPr>
            <p:txBody>
              <a:bodyPr wrap="square" rtlCol="0">
                <a:spAutoFit/>
              </a:bodyPr>
              <a:lstStyle/>
              <a:p>
                <a:pPr algn="ctr"/>
                <a:r>
                  <a:rPr lang="en-US" sz="100" dirty="0" smtClean="0"/>
                  <a:t>Data </a:t>
                </a:r>
              </a:p>
              <a:p>
                <a:pPr algn="ctr"/>
                <a:r>
                  <a:rPr lang="en-US" sz="100" dirty="0" smtClean="0"/>
                  <a:t>Vendor 123</a:t>
                </a:r>
                <a:endParaRPr lang="en-GB" sz="100" dirty="0"/>
              </a:p>
            </p:txBody>
          </p:sp>
        </p:grpSp>
        <p:sp>
          <p:nvSpPr>
            <p:cNvPr id="748" name="Curved Down Arrow 747"/>
            <p:cNvSpPr/>
            <p:nvPr/>
          </p:nvSpPr>
          <p:spPr>
            <a:xfrm rot="4260288">
              <a:off x="2363774" y="2428037"/>
              <a:ext cx="1465447" cy="244168"/>
            </a:xfrm>
            <a:prstGeom prst="curvedDownArrow">
              <a:avLst>
                <a:gd name="adj1" fmla="val 25000"/>
                <a:gd name="adj2" fmla="val 49584"/>
                <a:gd name="adj3" fmla="val 25000"/>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749" name="Group 748"/>
            <p:cNvGrpSpPr/>
            <p:nvPr/>
          </p:nvGrpSpPr>
          <p:grpSpPr>
            <a:xfrm>
              <a:off x="2768729" y="2061386"/>
              <a:ext cx="604832" cy="1167415"/>
              <a:chOff x="7958596" y="2603978"/>
              <a:chExt cx="604832" cy="1167415"/>
            </a:xfrm>
          </p:grpSpPr>
          <p:sp>
            <p:nvSpPr>
              <p:cNvPr id="758" name="Oval 757"/>
              <p:cNvSpPr/>
              <p:nvPr/>
            </p:nvSpPr>
            <p:spPr>
              <a:xfrm>
                <a:off x="7958596" y="2603978"/>
                <a:ext cx="560755"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759" name="TextBox 758"/>
              <p:cNvSpPr txBox="1"/>
              <p:nvPr/>
            </p:nvSpPr>
            <p:spPr>
              <a:xfrm>
                <a:off x="7958596" y="2615498"/>
                <a:ext cx="604832" cy="1155895"/>
              </a:xfrm>
              <a:prstGeom prst="rect">
                <a:avLst/>
              </a:prstGeom>
              <a:noFill/>
            </p:spPr>
            <p:txBody>
              <a:bodyPr wrap="square" rtlCol="0">
                <a:spAutoFit/>
              </a:bodyPr>
              <a:lstStyle/>
              <a:p>
                <a:r>
                  <a:rPr lang="en-US" sz="100" i="1" dirty="0" smtClean="0"/>
                  <a:t>Vendor  123 ID</a:t>
                </a:r>
                <a:endParaRPr lang="en-GB" sz="100" i="1" dirty="0"/>
              </a:p>
            </p:txBody>
          </p:sp>
        </p:grpSp>
        <p:sp>
          <p:nvSpPr>
            <p:cNvPr id="750" name="Curved Down Arrow 749"/>
            <p:cNvSpPr/>
            <p:nvPr/>
          </p:nvSpPr>
          <p:spPr>
            <a:xfrm rot="11854687" flipH="1">
              <a:off x="2689525" y="3757349"/>
              <a:ext cx="1282271" cy="233253"/>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sp>
          <p:nvSpPr>
            <p:cNvPr id="751" name="Curved Down Arrow 750"/>
            <p:cNvSpPr/>
            <p:nvPr/>
          </p:nvSpPr>
          <p:spPr>
            <a:xfrm rot="11622416">
              <a:off x="4549771" y="4397411"/>
              <a:ext cx="1235503" cy="233253"/>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752" name="Group 751"/>
            <p:cNvGrpSpPr/>
            <p:nvPr/>
          </p:nvGrpSpPr>
          <p:grpSpPr>
            <a:xfrm>
              <a:off x="4854764" y="4427536"/>
              <a:ext cx="589328" cy="851712"/>
              <a:chOff x="5501687" y="2605798"/>
              <a:chExt cx="488950" cy="757218"/>
            </a:xfrm>
          </p:grpSpPr>
          <p:sp>
            <p:nvSpPr>
              <p:cNvPr id="756" name="Oval 755"/>
              <p:cNvSpPr/>
              <p:nvPr/>
            </p:nvSpPr>
            <p:spPr>
              <a:xfrm>
                <a:off x="5530850" y="2611515"/>
                <a:ext cx="430624"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757" name="TextBox 756"/>
              <p:cNvSpPr txBox="1"/>
              <p:nvPr/>
            </p:nvSpPr>
            <p:spPr>
              <a:xfrm>
                <a:off x="5501687" y="2605798"/>
                <a:ext cx="488950" cy="757218"/>
              </a:xfrm>
              <a:prstGeom prst="rect">
                <a:avLst/>
              </a:prstGeom>
              <a:noFill/>
            </p:spPr>
            <p:txBody>
              <a:bodyPr wrap="square" rtlCol="0">
                <a:spAutoFit/>
              </a:bodyPr>
              <a:lstStyle/>
              <a:p>
                <a:r>
                  <a:rPr lang="en-US" sz="100" i="1" dirty="0" smtClean="0"/>
                  <a:t>CCP Code</a:t>
                </a:r>
                <a:endParaRPr lang="en-GB" sz="100" i="1" dirty="0"/>
              </a:p>
            </p:txBody>
          </p:sp>
        </p:grpSp>
        <p:grpSp>
          <p:nvGrpSpPr>
            <p:cNvPr id="753" name="Group 752"/>
            <p:cNvGrpSpPr/>
            <p:nvPr/>
          </p:nvGrpSpPr>
          <p:grpSpPr>
            <a:xfrm>
              <a:off x="3096497" y="3840878"/>
              <a:ext cx="589328" cy="851712"/>
              <a:chOff x="5501687" y="2605798"/>
              <a:chExt cx="488950" cy="757218"/>
            </a:xfrm>
          </p:grpSpPr>
          <p:sp>
            <p:nvSpPr>
              <p:cNvPr id="754" name="Oval 753"/>
              <p:cNvSpPr/>
              <p:nvPr/>
            </p:nvSpPr>
            <p:spPr>
              <a:xfrm>
                <a:off x="5530850" y="2611515"/>
                <a:ext cx="430624"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755" name="TextBox 754"/>
              <p:cNvSpPr txBox="1"/>
              <p:nvPr/>
            </p:nvSpPr>
            <p:spPr>
              <a:xfrm>
                <a:off x="5501687" y="2605798"/>
                <a:ext cx="488950" cy="757218"/>
              </a:xfrm>
              <a:prstGeom prst="rect">
                <a:avLst/>
              </a:prstGeom>
              <a:noFill/>
            </p:spPr>
            <p:txBody>
              <a:bodyPr wrap="square" rtlCol="0">
                <a:spAutoFit/>
              </a:bodyPr>
              <a:lstStyle/>
              <a:p>
                <a:r>
                  <a:rPr lang="en-US" sz="100" i="1" dirty="0" smtClean="0"/>
                  <a:t>CCP Code</a:t>
                </a:r>
                <a:endParaRPr lang="en-GB" sz="100" i="1" dirty="0"/>
              </a:p>
            </p:txBody>
          </p:sp>
        </p:grpSp>
      </p:grpSp>
      <p:grpSp>
        <p:nvGrpSpPr>
          <p:cNvPr id="853" name="Group 852"/>
          <p:cNvGrpSpPr/>
          <p:nvPr/>
        </p:nvGrpSpPr>
        <p:grpSpPr>
          <a:xfrm>
            <a:off x="840451" y="5230658"/>
            <a:ext cx="1973336" cy="1226434"/>
            <a:chOff x="-76200" y="1385332"/>
            <a:chExt cx="9127339" cy="4848447"/>
          </a:xfrm>
        </p:grpSpPr>
        <p:grpSp>
          <p:nvGrpSpPr>
            <p:cNvPr id="854" name="Group 853"/>
            <p:cNvGrpSpPr/>
            <p:nvPr/>
          </p:nvGrpSpPr>
          <p:grpSpPr>
            <a:xfrm>
              <a:off x="-76200" y="3581400"/>
              <a:ext cx="1306830" cy="576158"/>
              <a:chOff x="44026" y="3489560"/>
              <a:chExt cx="1306830" cy="576158"/>
            </a:xfrm>
          </p:grpSpPr>
          <p:sp>
            <p:nvSpPr>
              <p:cNvPr id="992" name="Can 991"/>
              <p:cNvSpPr/>
              <p:nvPr/>
            </p:nvSpPr>
            <p:spPr>
              <a:xfrm>
                <a:off x="155575" y="3489560"/>
                <a:ext cx="1083733" cy="576158"/>
              </a:xfrm>
              <a:prstGeom prst="can">
                <a:avLst/>
              </a:prstGeom>
              <a:solidFill>
                <a:srgbClr val="D3F9D4"/>
              </a:solidFill>
              <a:ln>
                <a:solidFill>
                  <a:srgbClr val="07C1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93" name="TextBox 992"/>
              <p:cNvSpPr txBox="1"/>
              <p:nvPr/>
            </p:nvSpPr>
            <p:spPr>
              <a:xfrm>
                <a:off x="44026" y="3612040"/>
                <a:ext cx="1306830" cy="425855"/>
              </a:xfrm>
              <a:prstGeom prst="rect">
                <a:avLst/>
              </a:prstGeom>
              <a:noFill/>
            </p:spPr>
            <p:txBody>
              <a:bodyPr wrap="square" rtlCol="0">
                <a:spAutoFit/>
              </a:bodyPr>
              <a:lstStyle/>
              <a:p>
                <a:pPr algn="ctr"/>
                <a:endParaRPr lang="en-GB" sz="100" dirty="0"/>
              </a:p>
            </p:txBody>
          </p:sp>
        </p:grpSp>
        <p:grpSp>
          <p:nvGrpSpPr>
            <p:cNvPr id="855" name="Group 854"/>
            <p:cNvGrpSpPr/>
            <p:nvPr/>
          </p:nvGrpSpPr>
          <p:grpSpPr>
            <a:xfrm>
              <a:off x="-11430" y="3538642"/>
              <a:ext cx="1306830" cy="576158"/>
              <a:chOff x="44026" y="3489560"/>
              <a:chExt cx="1306830" cy="576158"/>
            </a:xfrm>
          </p:grpSpPr>
          <p:sp>
            <p:nvSpPr>
              <p:cNvPr id="990" name="Can 989"/>
              <p:cNvSpPr/>
              <p:nvPr/>
            </p:nvSpPr>
            <p:spPr>
              <a:xfrm>
                <a:off x="155575" y="3489560"/>
                <a:ext cx="1083733" cy="576158"/>
              </a:xfrm>
              <a:prstGeom prst="can">
                <a:avLst/>
              </a:prstGeom>
              <a:solidFill>
                <a:srgbClr val="D3F9D4"/>
              </a:solidFill>
              <a:ln>
                <a:solidFill>
                  <a:srgbClr val="07C1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91" name="TextBox 990"/>
              <p:cNvSpPr txBox="1"/>
              <p:nvPr/>
            </p:nvSpPr>
            <p:spPr>
              <a:xfrm>
                <a:off x="44026" y="3612040"/>
                <a:ext cx="1306830" cy="425855"/>
              </a:xfrm>
              <a:prstGeom prst="rect">
                <a:avLst/>
              </a:prstGeom>
              <a:noFill/>
            </p:spPr>
            <p:txBody>
              <a:bodyPr wrap="square" rtlCol="0">
                <a:spAutoFit/>
              </a:bodyPr>
              <a:lstStyle/>
              <a:p>
                <a:pPr algn="ctr"/>
                <a:endParaRPr lang="en-GB" sz="100" dirty="0"/>
              </a:p>
            </p:txBody>
          </p:sp>
        </p:grpSp>
        <p:grpSp>
          <p:nvGrpSpPr>
            <p:cNvPr id="856" name="Group 855"/>
            <p:cNvGrpSpPr/>
            <p:nvPr/>
          </p:nvGrpSpPr>
          <p:grpSpPr>
            <a:xfrm>
              <a:off x="7744309" y="3730181"/>
              <a:ext cx="1306830" cy="576158"/>
              <a:chOff x="7492812" y="3468401"/>
              <a:chExt cx="1306830" cy="576158"/>
            </a:xfrm>
          </p:grpSpPr>
          <p:sp>
            <p:nvSpPr>
              <p:cNvPr id="988" name="Can 987"/>
              <p:cNvSpPr/>
              <p:nvPr/>
            </p:nvSpPr>
            <p:spPr>
              <a:xfrm>
                <a:off x="7604361" y="3468401"/>
                <a:ext cx="1083733" cy="576158"/>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89" name="TextBox 988"/>
              <p:cNvSpPr txBox="1"/>
              <p:nvPr/>
            </p:nvSpPr>
            <p:spPr>
              <a:xfrm>
                <a:off x="7492812" y="3617902"/>
                <a:ext cx="1306830" cy="425855"/>
              </a:xfrm>
              <a:prstGeom prst="rect">
                <a:avLst/>
              </a:prstGeom>
              <a:noFill/>
            </p:spPr>
            <p:txBody>
              <a:bodyPr wrap="square" rtlCol="0">
                <a:spAutoFit/>
              </a:bodyPr>
              <a:lstStyle/>
              <a:p>
                <a:pPr algn="ctr"/>
                <a:endParaRPr lang="en-GB" sz="100" dirty="0"/>
              </a:p>
            </p:txBody>
          </p:sp>
        </p:grpSp>
        <p:grpSp>
          <p:nvGrpSpPr>
            <p:cNvPr id="857" name="Group 856"/>
            <p:cNvGrpSpPr/>
            <p:nvPr/>
          </p:nvGrpSpPr>
          <p:grpSpPr>
            <a:xfrm>
              <a:off x="7684770" y="3657600"/>
              <a:ext cx="1306830" cy="576158"/>
              <a:chOff x="7492812" y="3468401"/>
              <a:chExt cx="1306830" cy="576158"/>
            </a:xfrm>
          </p:grpSpPr>
          <p:sp>
            <p:nvSpPr>
              <p:cNvPr id="986" name="Can 985"/>
              <p:cNvSpPr/>
              <p:nvPr/>
            </p:nvSpPr>
            <p:spPr>
              <a:xfrm>
                <a:off x="7604361" y="3468401"/>
                <a:ext cx="1083733" cy="576158"/>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87" name="TextBox 986"/>
              <p:cNvSpPr txBox="1"/>
              <p:nvPr/>
            </p:nvSpPr>
            <p:spPr>
              <a:xfrm>
                <a:off x="7492812" y="3617902"/>
                <a:ext cx="1306830" cy="425855"/>
              </a:xfrm>
              <a:prstGeom prst="rect">
                <a:avLst/>
              </a:prstGeom>
              <a:noFill/>
            </p:spPr>
            <p:txBody>
              <a:bodyPr wrap="square" rtlCol="0">
                <a:spAutoFit/>
              </a:bodyPr>
              <a:lstStyle/>
              <a:p>
                <a:pPr algn="ctr"/>
                <a:endParaRPr lang="en-GB" sz="100" dirty="0"/>
              </a:p>
            </p:txBody>
          </p:sp>
        </p:grpSp>
        <p:grpSp>
          <p:nvGrpSpPr>
            <p:cNvPr id="858" name="Group 857"/>
            <p:cNvGrpSpPr/>
            <p:nvPr/>
          </p:nvGrpSpPr>
          <p:grpSpPr>
            <a:xfrm>
              <a:off x="7608570" y="3614842"/>
              <a:ext cx="1306830" cy="576158"/>
              <a:chOff x="7492812" y="3468401"/>
              <a:chExt cx="1306830" cy="576158"/>
            </a:xfrm>
          </p:grpSpPr>
          <p:sp>
            <p:nvSpPr>
              <p:cNvPr id="984" name="Can 983"/>
              <p:cNvSpPr/>
              <p:nvPr/>
            </p:nvSpPr>
            <p:spPr>
              <a:xfrm>
                <a:off x="7604361" y="3468401"/>
                <a:ext cx="1083733" cy="576158"/>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85" name="TextBox 984"/>
              <p:cNvSpPr txBox="1"/>
              <p:nvPr/>
            </p:nvSpPr>
            <p:spPr>
              <a:xfrm>
                <a:off x="7492812" y="3617902"/>
                <a:ext cx="1306830" cy="425855"/>
              </a:xfrm>
              <a:prstGeom prst="rect">
                <a:avLst/>
              </a:prstGeom>
              <a:noFill/>
            </p:spPr>
            <p:txBody>
              <a:bodyPr wrap="square" rtlCol="0">
                <a:spAutoFit/>
              </a:bodyPr>
              <a:lstStyle/>
              <a:p>
                <a:pPr algn="ctr"/>
                <a:endParaRPr lang="en-GB" sz="100" dirty="0"/>
              </a:p>
            </p:txBody>
          </p:sp>
        </p:grpSp>
        <p:grpSp>
          <p:nvGrpSpPr>
            <p:cNvPr id="859" name="Group 858"/>
            <p:cNvGrpSpPr/>
            <p:nvPr/>
          </p:nvGrpSpPr>
          <p:grpSpPr>
            <a:xfrm>
              <a:off x="7543800" y="3538642"/>
              <a:ext cx="1306830" cy="576158"/>
              <a:chOff x="7492812" y="3468401"/>
              <a:chExt cx="1306830" cy="576158"/>
            </a:xfrm>
          </p:grpSpPr>
          <p:sp>
            <p:nvSpPr>
              <p:cNvPr id="982" name="Can 981"/>
              <p:cNvSpPr/>
              <p:nvPr/>
            </p:nvSpPr>
            <p:spPr>
              <a:xfrm>
                <a:off x="7604361" y="3468401"/>
                <a:ext cx="1083733" cy="576158"/>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83" name="TextBox 982"/>
              <p:cNvSpPr txBox="1"/>
              <p:nvPr/>
            </p:nvSpPr>
            <p:spPr>
              <a:xfrm>
                <a:off x="7492812" y="3617902"/>
                <a:ext cx="1306830" cy="425855"/>
              </a:xfrm>
              <a:prstGeom prst="rect">
                <a:avLst/>
              </a:prstGeom>
              <a:noFill/>
            </p:spPr>
            <p:txBody>
              <a:bodyPr wrap="square" rtlCol="0">
                <a:spAutoFit/>
              </a:bodyPr>
              <a:lstStyle/>
              <a:p>
                <a:pPr algn="ctr"/>
                <a:endParaRPr lang="en-GB" sz="100" dirty="0"/>
              </a:p>
            </p:txBody>
          </p:sp>
        </p:grpSp>
        <p:grpSp>
          <p:nvGrpSpPr>
            <p:cNvPr id="860" name="Group 859"/>
            <p:cNvGrpSpPr/>
            <p:nvPr/>
          </p:nvGrpSpPr>
          <p:grpSpPr>
            <a:xfrm>
              <a:off x="1058176" y="3069169"/>
              <a:ext cx="1302548" cy="1167331"/>
              <a:chOff x="1058176" y="3069169"/>
              <a:chExt cx="1302548" cy="1167331"/>
            </a:xfrm>
          </p:grpSpPr>
          <p:pic>
            <p:nvPicPr>
              <p:cNvPr id="980" name="Picture 4" descr="Image result for BAN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8176" y="3069169"/>
                <a:ext cx="1302548" cy="1165438"/>
              </a:xfrm>
              <a:prstGeom prst="rect">
                <a:avLst/>
              </a:prstGeom>
              <a:noFill/>
              <a:extLst>
                <a:ext uri="{909E8E84-426E-40DD-AFC4-6F175D3DCCD1}">
                  <a14:hiddenFill xmlns:a14="http://schemas.microsoft.com/office/drawing/2010/main">
                    <a:solidFill>
                      <a:srgbClr val="FFFFFF"/>
                    </a:solidFill>
                  </a14:hiddenFill>
                </a:ext>
              </a:extLst>
            </p:spPr>
          </p:pic>
          <p:sp>
            <p:nvSpPr>
              <p:cNvPr id="981" name="TextBox 980"/>
              <p:cNvSpPr txBox="1"/>
              <p:nvPr/>
            </p:nvSpPr>
            <p:spPr>
              <a:xfrm>
                <a:off x="1564053" y="3810644"/>
                <a:ext cx="290799" cy="425856"/>
              </a:xfrm>
              <a:prstGeom prst="rect">
                <a:avLst/>
              </a:prstGeom>
              <a:noFill/>
            </p:spPr>
            <p:txBody>
              <a:bodyPr wrap="square" rtlCol="0">
                <a:spAutoFit/>
              </a:bodyPr>
              <a:lstStyle/>
              <a:p>
                <a:r>
                  <a:rPr lang="en-US" sz="100" b="1" dirty="0"/>
                  <a:t>A</a:t>
                </a:r>
                <a:endParaRPr lang="en-GB" sz="100" b="1" dirty="0"/>
              </a:p>
            </p:txBody>
          </p:sp>
        </p:grpSp>
        <p:grpSp>
          <p:nvGrpSpPr>
            <p:cNvPr id="861" name="Group 860"/>
            <p:cNvGrpSpPr/>
            <p:nvPr/>
          </p:nvGrpSpPr>
          <p:grpSpPr>
            <a:xfrm>
              <a:off x="6392308" y="3033027"/>
              <a:ext cx="1302548" cy="1170466"/>
              <a:chOff x="6392308" y="3033027"/>
              <a:chExt cx="1302548" cy="1170466"/>
            </a:xfrm>
          </p:grpSpPr>
          <p:pic>
            <p:nvPicPr>
              <p:cNvPr id="978" name="Picture 4" descr="Image result for BAN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2308" y="3033027"/>
                <a:ext cx="1302548" cy="1165438"/>
              </a:xfrm>
              <a:prstGeom prst="rect">
                <a:avLst/>
              </a:prstGeom>
              <a:noFill/>
              <a:extLst>
                <a:ext uri="{909E8E84-426E-40DD-AFC4-6F175D3DCCD1}">
                  <a14:hiddenFill xmlns:a14="http://schemas.microsoft.com/office/drawing/2010/main">
                    <a:solidFill>
                      <a:srgbClr val="FFFFFF"/>
                    </a:solidFill>
                  </a14:hiddenFill>
                </a:ext>
              </a:extLst>
            </p:spPr>
          </p:pic>
          <p:sp>
            <p:nvSpPr>
              <p:cNvPr id="979" name="TextBox 978"/>
              <p:cNvSpPr txBox="1"/>
              <p:nvPr/>
            </p:nvSpPr>
            <p:spPr>
              <a:xfrm>
                <a:off x="6900891" y="3777637"/>
                <a:ext cx="290799" cy="425856"/>
              </a:xfrm>
              <a:prstGeom prst="rect">
                <a:avLst/>
              </a:prstGeom>
              <a:noFill/>
            </p:spPr>
            <p:txBody>
              <a:bodyPr wrap="square" rtlCol="0">
                <a:spAutoFit/>
              </a:bodyPr>
              <a:lstStyle/>
              <a:p>
                <a:r>
                  <a:rPr lang="en-US" sz="100" b="1" dirty="0" smtClean="0"/>
                  <a:t>B</a:t>
                </a:r>
                <a:endParaRPr lang="en-GB" sz="100" b="1" dirty="0"/>
              </a:p>
            </p:txBody>
          </p:sp>
        </p:grpSp>
        <p:grpSp>
          <p:nvGrpSpPr>
            <p:cNvPr id="862" name="Group 861"/>
            <p:cNvGrpSpPr/>
            <p:nvPr/>
          </p:nvGrpSpPr>
          <p:grpSpPr>
            <a:xfrm>
              <a:off x="3346450" y="1666931"/>
              <a:ext cx="1734603" cy="2112988"/>
              <a:chOff x="3346450" y="1666931"/>
              <a:chExt cx="1734603" cy="2112988"/>
            </a:xfrm>
          </p:grpSpPr>
          <p:pic>
            <p:nvPicPr>
              <p:cNvPr id="974" name="Picture 13" descr="Image result for stock exch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46450" y="1666931"/>
                <a:ext cx="1155061" cy="866295"/>
              </a:xfrm>
              <a:prstGeom prst="rect">
                <a:avLst/>
              </a:prstGeom>
              <a:noFill/>
              <a:extLst>
                <a:ext uri="{909E8E84-426E-40DD-AFC4-6F175D3DCCD1}">
                  <a14:hiddenFill xmlns:a14="http://schemas.microsoft.com/office/drawing/2010/main">
                    <a:solidFill>
                      <a:srgbClr val="FFFFFF"/>
                    </a:solidFill>
                  </a14:hiddenFill>
                </a:ext>
              </a:extLst>
            </p:spPr>
          </p:pic>
          <p:grpSp>
            <p:nvGrpSpPr>
              <p:cNvPr id="975" name="Group 974"/>
              <p:cNvGrpSpPr/>
              <p:nvPr/>
            </p:nvGrpSpPr>
            <p:grpSpPr>
              <a:xfrm>
                <a:off x="4017640" y="2245148"/>
                <a:ext cx="1063413" cy="1534771"/>
                <a:chOff x="4017640" y="2245148"/>
                <a:chExt cx="1063413" cy="1534771"/>
              </a:xfrm>
            </p:grpSpPr>
            <p:sp>
              <p:nvSpPr>
                <p:cNvPr id="976" name="Can 975"/>
                <p:cNvSpPr/>
                <p:nvPr/>
              </p:nvSpPr>
              <p:spPr>
                <a:xfrm>
                  <a:off x="4017640" y="2245148"/>
                  <a:ext cx="1063413" cy="582507"/>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77" name="TextBox 976"/>
                <p:cNvSpPr txBox="1"/>
                <p:nvPr/>
              </p:nvSpPr>
              <p:spPr>
                <a:xfrm>
                  <a:off x="4146756" y="2380682"/>
                  <a:ext cx="812798" cy="1399237"/>
                </a:xfrm>
                <a:prstGeom prst="rect">
                  <a:avLst/>
                </a:prstGeom>
                <a:noFill/>
              </p:spPr>
              <p:txBody>
                <a:bodyPr wrap="square" rtlCol="0">
                  <a:spAutoFit/>
                </a:bodyPr>
                <a:lstStyle/>
                <a:p>
                  <a:pPr algn="ctr"/>
                  <a:r>
                    <a:rPr lang="en-US" sz="100" dirty="0" smtClean="0"/>
                    <a:t>Exchange database</a:t>
                  </a:r>
                  <a:endParaRPr lang="en-GB" sz="100" dirty="0"/>
                </a:p>
              </p:txBody>
            </p:sp>
          </p:grpSp>
        </p:grpSp>
        <p:grpSp>
          <p:nvGrpSpPr>
            <p:cNvPr id="863" name="Group 862"/>
            <p:cNvGrpSpPr/>
            <p:nvPr/>
          </p:nvGrpSpPr>
          <p:grpSpPr>
            <a:xfrm>
              <a:off x="3792735" y="5124968"/>
              <a:ext cx="1513221" cy="1092392"/>
              <a:chOff x="3792735" y="5124968"/>
              <a:chExt cx="1513221" cy="1092392"/>
            </a:xfrm>
          </p:grpSpPr>
          <p:pic>
            <p:nvPicPr>
              <p:cNvPr id="970" name="Picture 20" descr="Image result for ledger clipar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92735" y="5459420"/>
                <a:ext cx="1513221" cy="604402"/>
              </a:xfrm>
              <a:prstGeom prst="rect">
                <a:avLst/>
              </a:prstGeom>
              <a:noFill/>
              <a:extLst>
                <a:ext uri="{909E8E84-426E-40DD-AFC4-6F175D3DCCD1}">
                  <a14:hiddenFill xmlns:a14="http://schemas.microsoft.com/office/drawing/2010/main">
                    <a:solidFill>
                      <a:srgbClr val="FFFFFF"/>
                    </a:solidFill>
                  </a14:hiddenFill>
                </a:ext>
              </a:extLst>
            </p:spPr>
          </p:pic>
          <p:grpSp>
            <p:nvGrpSpPr>
              <p:cNvPr id="971" name="Group 970"/>
              <p:cNvGrpSpPr/>
              <p:nvPr/>
            </p:nvGrpSpPr>
            <p:grpSpPr>
              <a:xfrm>
                <a:off x="3969804" y="5124968"/>
                <a:ext cx="1063413" cy="1092392"/>
                <a:chOff x="3969804" y="5124968"/>
                <a:chExt cx="1063413" cy="1092392"/>
              </a:xfrm>
            </p:grpSpPr>
            <p:sp>
              <p:nvSpPr>
                <p:cNvPr id="972" name="Can 971"/>
                <p:cNvSpPr/>
                <p:nvPr/>
              </p:nvSpPr>
              <p:spPr>
                <a:xfrm>
                  <a:off x="3969804" y="5124968"/>
                  <a:ext cx="1063413" cy="582507"/>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73" name="TextBox 972"/>
                <p:cNvSpPr txBox="1"/>
                <p:nvPr/>
              </p:nvSpPr>
              <p:spPr>
                <a:xfrm>
                  <a:off x="4095109" y="5243978"/>
                  <a:ext cx="812798" cy="973382"/>
                </a:xfrm>
                <a:prstGeom prst="rect">
                  <a:avLst/>
                </a:prstGeom>
                <a:noFill/>
              </p:spPr>
              <p:txBody>
                <a:bodyPr wrap="square" rtlCol="0">
                  <a:spAutoFit/>
                </a:bodyPr>
                <a:lstStyle/>
                <a:p>
                  <a:pPr algn="ctr"/>
                  <a:r>
                    <a:rPr lang="en-US" sz="100" dirty="0" smtClean="0"/>
                    <a:t>CSD Ledger</a:t>
                  </a:r>
                  <a:endParaRPr lang="en-GB" sz="100" dirty="0"/>
                </a:p>
              </p:txBody>
            </p:sp>
          </p:grpSp>
        </p:grpSp>
        <p:grpSp>
          <p:nvGrpSpPr>
            <p:cNvPr id="864" name="Group 863"/>
            <p:cNvGrpSpPr/>
            <p:nvPr/>
          </p:nvGrpSpPr>
          <p:grpSpPr>
            <a:xfrm>
              <a:off x="44026" y="3489560"/>
              <a:ext cx="1306830" cy="609171"/>
              <a:chOff x="44026" y="3489560"/>
              <a:chExt cx="1306830" cy="609171"/>
            </a:xfrm>
          </p:grpSpPr>
          <p:sp>
            <p:nvSpPr>
              <p:cNvPr id="968" name="Can 967"/>
              <p:cNvSpPr/>
              <p:nvPr/>
            </p:nvSpPr>
            <p:spPr>
              <a:xfrm>
                <a:off x="155575" y="3489560"/>
                <a:ext cx="1083733" cy="576158"/>
              </a:xfrm>
              <a:prstGeom prst="can">
                <a:avLst/>
              </a:prstGeom>
              <a:solidFill>
                <a:srgbClr val="D3F9D4"/>
              </a:solidFill>
              <a:ln>
                <a:solidFill>
                  <a:srgbClr val="07C1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69" name="TextBox 968"/>
              <p:cNvSpPr txBox="1"/>
              <p:nvPr/>
            </p:nvSpPr>
            <p:spPr>
              <a:xfrm>
                <a:off x="44026" y="3612040"/>
                <a:ext cx="1306830" cy="486691"/>
              </a:xfrm>
              <a:prstGeom prst="rect">
                <a:avLst/>
              </a:prstGeom>
              <a:noFill/>
            </p:spPr>
            <p:txBody>
              <a:bodyPr wrap="square" rtlCol="0">
                <a:spAutoFit/>
              </a:bodyPr>
              <a:lstStyle/>
              <a:p>
                <a:pPr algn="ctr"/>
                <a:r>
                  <a:rPr lang="en-US" sz="100" dirty="0" smtClean="0"/>
                  <a:t>Bank </a:t>
                </a:r>
                <a:r>
                  <a:rPr lang="en-US" sz="100" b="1" dirty="0" smtClean="0"/>
                  <a:t>A</a:t>
                </a:r>
                <a:r>
                  <a:rPr lang="en-US" sz="100" dirty="0" smtClean="0"/>
                  <a:t> </a:t>
                </a:r>
              </a:p>
              <a:p>
                <a:pPr algn="ctr"/>
                <a:r>
                  <a:rPr lang="en-US" sz="100" dirty="0" smtClean="0"/>
                  <a:t>Security Master</a:t>
                </a:r>
                <a:endParaRPr lang="en-GB" sz="100" dirty="0"/>
              </a:p>
            </p:txBody>
          </p:sp>
        </p:grpSp>
        <p:grpSp>
          <p:nvGrpSpPr>
            <p:cNvPr id="865" name="Group 864"/>
            <p:cNvGrpSpPr/>
            <p:nvPr/>
          </p:nvGrpSpPr>
          <p:grpSpPr>
            <a:xfrm>
              <a:off x="7492812" y="3468401"/>
              <a:ext cx="1306830" cy="636192"/>
              <a:chOff x="7492812" y="3468401"/>
              <a:chExt cx="1306830" cy="636192"/>
            </a:xfrm>
          </p:grpSpPr>
          <p:sp>
            <p:nvSpPr>
              <p:cNvPr id="966" name="Can 965"/>
              <p:cNvSpPr/>
              <p:nvPr/>
            </p:nvSpPr>
            <p:spPr>
              <a:xfrm>
                <a:off x="7604361" y="3468401"/>
                <a:ext cx="1083733" cy="576158"/>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67" name="TextBox 966"/>
              <p:cNvSpPr txBox="1"/>
              <p:nvPr/>
            </p:nvSpPr>
            <p:spPr>
              <a:xfrm>
                <a:off x="7492812" y="3617902"/>
                <a:ext cx="1306830" cy="486691"/>
              </a:xfrm>
              <a:prstGeom prst="rect">
                <a:avLst/>
              </a:prstGeom>
              <a:noFill/>
            </p:spPr>
            <p:txBody>
              <a:bodyPr wrap="square" rtlCol="0">
                <a:spAutoFit/>
              </a:bodyPr>
              <a:lstStyle/>
              <a:p>
                <a:pPr algn="ctr"/>
                <a:r>
                  <a:rPr lang="en-US" sz="100" dirty="0" smtClean="0"/>
                  <a:t>Bank </a:t>
                </a:r>
                <a:r>
                  <a:rPr lang="en-US" sz="100" b="1" dirty="0" smtClean="0"/>
                  <a:t>B </a:t>
                </a:r>
              </a:p>
              <a:p>
                <a:pPr algn="ctr"/>
                <a:r>
                  <a:rPr lang="en-US" sz="100" dirty="0" smtClean="0"/>
                  <a:t>Security Master (s)</a:t>
                </a:r>
                <a:endParaRPr lang="en-GB" sz="100" dirty="0"/>
              </a:p>
            </p:txBody>
          </p:sp>
        </p:grpSp>
        <p:grpSp>
          <p:nvGrpSpPr>
            <p:cNvPr id="866" name="Group 865"/>
            <p:cNvGrpSpPr/>
            <p:nvPr/>
          </p:nvGrpSpPr>
          <p:grpSpPr>
            <a:xfrm>
              <a:off x="5661451" y="3231928"/>
              <a:ext cx="973804" cy="1344020"/>
              <a:chOff x="5661451" y="3231928"/>
              <a:chExt cx="973804" cy="1344020"/>
            </a:xfrm>
          </p:grpSpPr>
          <p:sp>
            <p:nvSpPr>
              <p:cNvPr id="964" name="Can 963"/>
              <p:cNvSpPr/>
              <p:nvPr/>
            </p:nvSpPr>
            <p:spPr>
              <a:xfrm>
                <a:off x="5661451" y="3231928"/>
                <a:ext cx="973804" cy="389507"/>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65" name="TextBox 964"/>
              <p:cNvSpPr txBox="1"/>
              <p:nvPr/>
            </p:nvSpPr>
            <p:spPr>
              <a:xfrm>
                <a:off x="5703010" y="3298379"/>
                <a:ext cx="890691" cy="1277569"/>
              </a:xfrm>
              <a:prstGeom prst="rect">
                <a:avLst/>
              </a:prstGeom>
              <a:noFill/>
            </p:spPr>
            <p:txBody>
              <a:bodyPr wrap="square" rtlCol="0">
                <a:spAutoFit/>
              </a:bodyPr>
              <a:lstStyle/>
              <a:p>
                <a:pPr algn="ctr"/>
                <a:r>
                  <a:rPr lang="en-US" sz="100" dirty="0" smtClean="0"/>
                  <a:t>Trading Applications</a:t>
                </a:r>
                <a:endParaRPr lang="en-GB" sz="100" dirty="0"/>
              </a:p>
            </p:txBody>
          </p:sp>
        </p:grpSp>
        <p:grpSp>
          <p:nvGrpSpPr>
            <p:cNvPr id="867" name="Group 866"/>
            <p:cNvGrpSpPr/>
            <p:nvPr/>
          </p:nvGrpSpPr>
          <p:grpSpPr>
            <a:xfrm>
              <a:off x="5814561" y="4166333"/>
              <a:ext cx="973804" cy="918166"/>
              <a:chOff x="5814561" y="4166333"/>
              <a:chExt cx="973804" cy="918166"/>
            </a:xfrm>
          </p:grpSpPr>
          <p:sp>
            <p:nvSpPr>
              <p:cNvPr id="962" name="Can 961"/>
              <p:cNvSpPr/>
              <p:nvPr/>
            </p:nvSpPr>
            <p:spPr>
              <a:xfrm>
                <a:off x="5814561" y="4166333"/>
                <a:ext cx="973804" cy="389507"/>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63" name="TextBox 962"/>
              <p:cNvSpPr txBox="1"/>
              <p:nvPr/>
            </p:nvSpPr>
            <p:spPr>
              <a:xfrm>
                <a:off x="5856120" y="4232784"/>
                <a:ext cx="890691" cy="851715"/>
              </a:xfrm>
              <a:prstGeom prst="rect">
                <a:avLst/>
              </a:prstGeom>
              <a:noFill/>
            </p:spPr>
            <p:txBody>
              <a:bodyPr wrap="square" rtlCol="0">
                <a:spAutoFit/>
              </a:bodyPr>
              <a:lstStyle/>
              <a:p>
                <a:pPr algn="ctr"/>
                <a:r>
                  <a:rPr lang="en-US" sz="100" dirty="0" smtClean="0"/>
                  <a:t>Back Office</a:t>
                </a:r>
                <a:endParaRPr lang="en-GB" sz="100" dirty="0"/>
              </a:p>
            </p:txBody>
          </p:sp>
        </p:grpSp>
        <p:grpSp>
          <p:nvGrpSpPr>
            <p:cNvPr id="868" name="Group 867"/>
            <p:cNvGrpSpPr/>
            <p:nvPr/>
          </p:nvGrpSpPr>
          <p:grpSpPr>
            <a:xfrm>
              <a:off x="5111504" y="2605798"/>
              <a:ext cx="1210990" cy="790872"/>
              <a:chOff x="5111504" y="2605798"/>
              <a:chExt cx="1210990" cy="790872"/>
            </a:xfrm>
          </p:grpSpPr>
          <p:sp>
            <p:nvSpPr>
              <p:cNvPr id="958" name="Curved Down Arrow 957"/>
              <p:cNvSpPr/>
              <p:nvPr/>
            </p:nvSpPr>
            <p:spPr>
              <a:xfrm rot="1884600">
                <a:off x="5111504" y="2691781"/>
                <a:ext cx="1210990" cy="194970"/>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959" name="Group 958"/>
              <p:cNvGrpSpPr/>
              <p:nvPr/>
            </p:nvGrpSpPr>
            <p:grpSpPr>
              <a:xfrm>
                <a:off x="5501687" y="2605798"/>
                <a:ext cx="488950" cy="790872"/>
                <a:chOff x="5501687" y="2605798"/>
                <a:chExt cx="488950" cy="790872"/>
              </a:xfrm>
            </p:grpSpPr>
            <p:sp>
              <p:nvSpPr>
                <p:cNvPr id="960" name="Oval 959"/>
                <p:cNvSpPr/>
                <p:nvPr/>
              </p:nvSpPr>
              <p:spPr>
                <a:xfrm>
                  <a:off x="5530850" y="2611515"/>
                  <a:ext cx="430624"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61" name="TextBox 960"/>
                <p:cNvSpPr txBox="1"/>
                <p:nvPr/>
              </p:nvSpPr>
              <p:spPr>
                <a:xfrm>
                  <a:off x="5501687" y="2605798"/>
                  <a:ext cx="488950" cy="790872"/>
                </a:xfrm>
                <a:prstGeom prst="rect">
                  <a:avLst/>
                </a:prstGeom>
                <a:noFill/>
              </p:spPr>
              <p:txBody>
                <a:bodyPr wrap="square" rtlCol="0">
                  <a:spAutoFit/>
                </a:bodyPr>
                <a:lstStyle/>
                <a:p>
                  <a:r>
                    <a:rPr lang="en-US" sz="100" i="1" dirty="0" smtClean="0"/>
                    <a:t>Tickers</a:t>
                  </a:r>
                  <a:endParaRPr lang="en-GB" sz="100" i="1" dirty="0"/>
                </a:p>
              </p:txBody>
            </p:sp>
          </p:grpSp>
        </p:grpSp>
        <p:grpSp>
          <p:nvGrpSpPr>
            <p:cNvPr id="869" name="Group 868"/>
            <p:cNvGrpSpPr/>
            <p:nvPr/>
          </p:nvGrpSpPr>
          <p:grpSpPr>
            <a:xfrm>
              <a:off x="6327051" y="2705826"/>
              <a:ext cx="1869100" cy="1034220"/>
              <a:chOff x="6327051" y="2705826"/>
              <a:chExt cx="1869100" cy="1034220"/>
            </a:xfrm>
          </p:grpSpPr>
          <p:sp>
            <p:nvSpPr>
              <p:cNvPr id="954" name="Curved Down Arrow 953"/>
              <p:cNvSpPr/>
              <p:nvPr/>
            </p:nvSpPr>
            <p:spPr>
              <a:xfrm rot="446008">
                <a:off x="6327051" y="2824561"/>
                <a:ext cx="1869100" cy="516985"/>
              </a:xfrm>
              <a:prstGeom prst="curvedDownArrow">
                <a:avLst>
                  <a:gd name="adj1" fmla="val 3410"/>
                  <a:gd name="adj2" fmla="val 14748"/>
                  <a:gd name="adj3" fmla="val 20148"/>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955" name="Group 954"/>
              <p:cNvGrpSpPr/>
              <p:nvPr/>
            </p:nvGrpSpPr>
            <p:grpSpPr>
              <a:xfrm>
                <a:off x="6808758" y="2705826"/>
                <a:ext cx="612411" cy="1034220"/>
                <a:chOff x="6808758" y="2705826"/>
                <a:chExt cx="612411" cy="1034220"/>
              </a:xfrm>
            </p:grpSpPr>
            <p:sp>
              <p:nvSpPr>
                <p:cNvPr id="956" name="Oval 955"/>
                <p:cNvSpPr/>
                <p:nvPr/>
              </p:nvSpPr>
              <p:spPr>
                <a:xfrm>
                  <a:off x="6830977" y="2719585"/>
                  <a:ext cx="518810"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57" name="TextBox 956"/>
                <p:cNvSpPr txBox="1"/>
                <p:nvPr/>
              </p:nvSpPr>
              <p:spPr>
                <a:xfrm>
                  <a:off x="6808758" y="2705826"/>
                  <a:ext cx="612411" cy="1034220"/>
                </a:xfrm>
                <a:prstGeom prst="rect">
                  <a:avLst/>
                </a:prstGeom>
                <a:noFill/>
              </p:spPr>
              <p:txBody>
                <a:bodyPr wrap="square" rtlCol="0">
                  <a:spAutoFit/>
                </a:bodyPr>
                <a:lstStyle/>
                <a:p>
                  <a:r>
                    <a:rPr lang="en-US" sz="100" i="1" dirty="0" smtClean="0"/>
                    <a:t>Internal ID</a:t>
                  </a:r>
                  <a:endParaRPr lang="en-GB" sz="100" i="1" dirty="0"/>
                </a:p>
              </p:txBody>
            </p:sp>
          </p:grpSp>
        </p:grpSp>
        <p:grpSp>
          <p:nvGrpSpPr>
            <p:cNvPr id="870" name="Group 869"/>
            <p:cNvGrpSpPr/>
            <p:nvPr/>
          </p:nvGrpSpPr>
          <p:grpSpPr>
            <a:xfrm>
              <a:off x="6476968" y="4306112"/>
              <a:ext cx="1869100" cy="1527296"/>
              <a:chOff x="6476968" y="4306112"/>
              <a:chExt cx="1869100" cy="1527296"/>
            </a:xfrm>
          </p:grpSpPr>
          <p:sp>
            <p:nvSpPr>
              <p:cNvPr id="950" name="Curved Down Arrow 949"/>
              <p:cNvSpPr/>
              <p:nvPr/>
            </p:nvSpPr>
            <p:spPr>
              <a:xfrm rot="9781631">
                <a:off x="6476968" y="4306112"/>
                <a:ext cx="1869100" cy="516985"/>
              </a:xfrm>
              <a:prstGeom prst="curvedDownArrow">
                <a:avLst>
                  <a:gd name="adj1" fmla="val 3410"/>
                  <a:gd name="adj2" fmla="val 14748"/>
                  <a:gd name="adj3" fmla="val 20148"/>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951" name="Group 950"/>
              <p:cNvGrpSpPr/>
              <p:nvPr/>
            </p:nvGrpSpPr>
            <p:grpSpPr>
              <a:xfrm>
                <a:off x="6830977" y="4641851"/>
                <a:ext cx="957468" cy="1191557"/>
                <a:chOff x="6830977" y="4641851"/>
                <a:chExt cx="957468" cy="1191557"/>
              </a:xfrm>
            </p:grpSpPr>
            <p:sp>
              <p:nvSpPr>
                <p:cNvPr id="952" name="Oval 951"/>
                <p:cNvSpPr/>
                <p:nvPr/>
              </p:nvSpPr>
              <p:spPr>
                <a:xfrm>
                  <a:off x="6830977" y="4641851"/>
                  <a:ext cx="913332" cy="379094"/>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53" name="TextBox 952"/>
                <p:cNvSpPr txBox="1"/>
                <p:nvPr/>
              </p:nvSpPr>
              <p:spPr>
                <a:xfrm>
                  <a:off x="6875112" y="4677510"/>
                  <a:ext cx="913333" cy="1155898"/>
                </a:xfrm>
                <a:prstGeom prst="rect">
                  <a:avLst/>
                </a:prstGeom>
                <a:noFill/>
              </p:spPr>
              <p:txBody>
                <a:bodyPr wrap="square" rtlCol="0">
                  <a:spAutoFit/>
                </a:bodyPr>
                <a:lstStyle/>
                <a:p>
                  <a:r>
                    <a:rPr lang="en-US" sz="100" i="1" dirty="0" smtClean="0"/>
                    <a:t>ISINs / SEDOLs / CUSIP/ Nat’l ID</a:t>
                  </a:r>
                  <a:endParaRPr lang="en-GB" sz="100" i="1" dirty="0"/>
                </a:p>
              </p:txBody>
            </p:sp>
          </p:grpSp>
        </p:grpSp>
        <p:grpSp>
          <p:nvGrpSpPr>
            <p:cNvPr id="871" name="Group 870"/>
            <p:cNvGrpSpPr/>
            <p:nvPr/>
          </p:nvGrpSpPr>
          <p:grpSpPr>
            <a:xfrm>
              <a:off x="5028712" y="4868509"/>
              <a:ext cx="1348591" cy="908117"/>
              <a:chOff x="5028712" y="4868509"/>
              <a:chExt cx="1348591" cy="908117"/>
            </a:xfrm>
          </p:grpSpPr>
          <p:sp>
            <p:nvSpPr>
              <p:cNvPr id="946" name="Curved Down Arrow 945"/>
              <p:cNvSpPr/>
              <p:nvPr/>
            </p:nvSpPr>
            <p:spPr>
              <a:xfrm rot="8682130">
                <a:off x="5028712" y="4978326"/>
                <a:ext cx="1348591" cy="194757"/>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947" name="Group 946"/>
              <p:cNvGrpSpPr/>
              <p:nvPr/>
            </p:nvGrpSpPr>
            <p:grpSpPr>
              <a:xfrm>
                <a:off x="5530850" y="4868509"/>
                <a:ext cx="622677" cy="908117"/>
                <a:chOff x="5530850" y="4868509"/>
                <a:chExt cx="622677" cy="908117"/>
              </a:xfrm>
            </p:grpSpPr>
            <p:sp>
              <p:nvSpPr>
                <p:cNvPr id="948" name="Oval 947"/>
                <p:cNvSpPr/>
                <p:nvPr/>
              </p:nvSpPr>
              <p:spPr>
                <a:xfrm>
                  <a:off x="5530850" y="4868509"/>
                  <a:ext cx="617501" cy="324679"/>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49" name="TextBox 948"/>
                <p:cNvSpPr txBox="1"/>
                <p:nvPr/>
              </p:nvSpPr>
              <p:spPr>
                <a:xfrm>
                  <a:off x="5594726" y="4924911"/>
                  <a:ext cx="558801" cy="851715"/>
                </a:xfrm>
                <a:prstGeom prst="rect">
                  <a:avLst/>
                </a:prstGeom>
                <a:noFill/>
              </p:spPr>
              <p:txBody>
                <a:bodyPr wrap="square" rtlCol="0">
                  <a:spAutoFit/>
                </a:bodyPr>
                <a:lstStyle/>
                <a:p>
                  <a:r>
                    <a:rPr lang="en-US" sz="100" i="1" dirty="0" smtClean="0"/>
                    <a:t>Nat’l ID</a:t>
                  </a:r>
                  <a:endParaRPr lang="en-GB" sz="100" i="1" dirty="0"/>
                </a:p>
              </p:txBody>
            </p:sp>
          </p:grpSp>
        </p:grpSp>
        <p:grpSp>
          <p:nvGrpSpPr>
            <p:cNvPr id="872" name="Group 871"/>
            <p:cNvGrpSpPr/>
            <p:nvPr/>
          </p:nvGrpSpPr>
          <p:grpSpPr>
            <a:xfrm>
              <a:off x="1868730" y="4058430"/>
              <a:ext cx="1083733" cy="974223"/>
              <a:chOff x="1868730" y="4058430"/>
              <a:chExt cx="1083733" cy="974223"/>
            </a:xfrm>
          </p:grpSpPr>
          <p:sp>
            <p:nvSpPr>
              <p:cNvPr id="944" name="Can 943"/>
              <p:cNvSpPr/>
              <p:nvPr/>
            </p:nvSpPr>
            <p:spPr>
              <a:xfrm>
                <a:off x="1868730" y="4058430"/>
                <a:ext cx="1083733" cy="389799"/>
              </a:xfrm>
              <a:prstGeom prst="can">
                <a:avLst/>
              </a:prstGeom>
              <a:solidFill>
                <a:srgbClr val="D3F9D4"/>
              </a:solidFill>
              <a:ln>
                <a:solidFill>
                  <a:srgbClr val="07C1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45" name="TextBox 944"/>
              <p:cNvSpPr txBox="1"/>
              <p:nvPr/>
            </p:nvSpPr>
            <p:spPr>
              <a:xfrm>
                <a:off x="1965251" y="4180939"/>
                <a:ext cx="890690" cy="851714"/>
              </a:xfrm>
              <a:prstGeom prst="rect">
                <a:avLst/>
              </a:prstGeom>
              <a:noFill/>
            </p:spPr>
            <p:txBody>
              <a:bodyPr wrap="square" rtlCol="0">
                <a:spAutoFit/>
              </a:bodyPr>
              <a:lstStyle/>
              <a:p>
                <a:pPr algn="ctr"/>
                <a:r>
                  <a:rPr lang="en-US" sz="100" dirty="0" smtClean="0"/>
                  <a:t>Back Office</a:t>
                </a:r>
                <a:endParaRPr lang="en-GB" sz="100" dirty="0"/>
              </a:p>
            </p:txBody>
          </p:sp>
        </p:grpSp>
        <p:grpSp>
          <p:nvGrpSpPr>
            <p:cNvPr id="873" name="Group 872"/>
            <p:cNvGrpSpPr/>
            <p:nvPr/>
          </p:nvGrpSpPr>
          <p:grpSpPr>
            <a:xfrm>
              <a:off x="2121330" y="3146134"/>
              <a:ext cx="1083733" cy="1338270"/>
              <a:chOff x="2121330" y="3146134"/>
              <a:chExt cx="1083733" cy="1338270"/>
            </a:xfrm>
          </p:grpSpPr>
          <p:sp>
            <p:nvSpPr>
              <p:cNvPr id="942" name="Can 941"/>
              <p:cNvSpPr/>
              <p:nvPr/>
            </p:nvSpPr>
            <p:spPr>
              <a:xfrm>
                <a:off x="2121330" y="3146134"/>
                <a:ext cx="1083733" cy="389799"/>
              </a:xfrm>
              <a:prstGeom prst="can">
                <a:avLst/>
              </a:prstGeom>
              <a:solidFill>
                <a:srgbClr val="D3F9D4"/>
              </a:solidFill>
              <a:ln>
                <a:solidFill>
                  <a:srgbClr val="07C1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43" name="TextBox 942"/>
              <p:cNvSpPr txBox="1"/>
              <p:nvPr/>
            </p:nvSpPr>
            <p:spPr>
              <a:xfrm>
                <a:off x="2188846" y="3206837"/>
                <a:ext cx="890690" cy="1277567"/>
              </a:xfrm>
              <a:prstGeom prst="rect">
                <a:avLst/>
              </a:prstGeom>
              <a:noFill/>
            </p:spPr>
            <p:txBody>
              <a:bodyPr wrap="square" rtlCol="0">
                <a:spAutoFit/>
              </a:bodyPr>
              <a:lstStyle/>
              <a:p>
                <a:pPr algn="ctr"/>
                <a:r>
                  <a:rPr lang="en-US" sz="100" dirty="0" smtClean="0"/>
                  <a:t>Trading Applications</a:t>
                </a:r>
                <a:endParaRPr lang="en-GB" sz="100" dirty="0"/>
              </a:p>
            </p:txBody>
          </p:sp>
        </p:grpSp>
        <p:grpSp>
          <p:nvGrpSpPr>
            <p:cNvPr id="874" name="Group 873"/>
            <p:cNvGrpSpPr/>
            <p:nvPr/>
          </p:nvGrpSpPr>
          <p:grpSpPr>
            <a:xfrm>
              <a:off x="3980518" y="3577077"/>
              <a:ext cx="1063413" cy="671878"/>
              <a:chOff x="3980518" y="3931530"/>
              <a:chExt cx="1063413" cy="671878"/>
            </a:xfrm>
          </p:grpSpPr>
          <p:sp>
            <p:nvSpPr>
              <p:cNvPr id="940" name="Can 939"/>
              <p:cNvSpPr/>
              <p:nvPr/>
            </p:nvSpPr>
            <p:spPr>
              <a:xfrm>
                <a:off x="3980518" y="3931530"/>
                <a:ext cx="1063413" cy="582507"/>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41" name="TextBox 940"/>
              <p:cNvSpPr txBox="1"/>
              <p:nvPr/>
            </p:nvSpPr>
            <p:spPr>
              <a:xfrm>
                <a:off x="4102011" y="4055881"/>
                <a:ext cx="812799" cy="547527"/>
              </a:xfrm>
              <a:prstGeom prst="rect">
                <a:avLst/>
              </a:prstGeom>
              <a:noFill/>
            </p:spPr>
            <p:txBody>
              <a:bodyPr wrap="square" rtlCol="0">
                <a:spAutoFit/>
              </a:bodyPr>
              <a:lstStyle/>
              <a:p>
                <a:pPr algn="ctr"/>
                <a:r>
                  <a:rPr lang="en-US" sz="100" dirty="0" smtClean="0"/>
                  <a:t>CCP</a:t>
                </a:r>
                <a:endParaRPr lang="en-GB" sz="100" dirty="0"/>
              </a:p>
            </p:txBody>
          </p:sp>
        </p:grpSp>
        <p:grpSp>
          <p:nvGrpSpPr>
            <p:cNvPr id="875" name="Group 874"/>
            <p:cNvGrpSpPr/>
            <p:nvPr/>
          </p:nvGrpSpPr>
          <p:grpSpPr>
            <a:xfrm>
              <a:off x="2150655" y="4947493"/>
              <a:ext cx="1843203" cy="1286286"/>
              <a:chOff x="2150655" y="4947493"/>
              <a:chExt cx="1843203" cy="1286286"/>
            </a:xfrm>
          </p:grpSpPr>
          <p:sp>
            <p:nvSpPr>
              <p:cNvPr id="936" name="Curved Down Arrow 935"/>
              <p:cNvSpPr/>
              <p:nvPr/>
            </p:nvSpPr>
            <p:spPr>
              <a:xfrm rot="12552629" flipH="1">
                <a:off x="2150655" y="4947493"/>
                <a:ext cx="1843203" cy="256423"/>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937" name="Group 936"/>
              <p:cNvGrpSpPr/>
              <p:nvPr/>
            </p:nvGrpSpPr>
            <p:grpSpPr>
              <a:xfrm>
                <a:off x="2603848" y="4960650"/>
                <a:ext cx="622677" cy="1273129"/>
                <a:chOff x="2603848" y="4960650"/>
                <a:chExt cx="622677" cy="1273129"/>
              </a:xfrm>
            </p:grpSpPr>
            <p:sp>
              <p:nvSpPr>
                <p:cNvPr id="938" name="Oval 937"/>
                <p:cNvSpPr/>
                <p:nvPr/>
              </p:nvSpPr>
              <p:spPr>
                <a:xfrm>
                  <a:off x="2603848" y="4960650"/>
                  <a:ext cx="617501" cy="324679"/>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39" name="TextBox 938"/>
                <p:cNvSpPr txBox="1"/>
                <p:nvPr/>
              </p:nvSpPr>
              <p:spPr>
                <a:xfrm>
                  <a:off x="2667724" y="5017051"/>
                  <a:ext cx="558801" cy="1216728"/>
                </a:xfrm>
                <a:prstGeom prst="rect">
                  <a:avLst/>
                </a:prstGeom>
                <a:noFill/>
              </p:spPr>
              <p:txBody>
                <a:bodyPr wrap="square" rtlCol="0">
                  <a:spAutoFit/>
                </a:bodyPr>
                <a:lstStyle/>
                <a:p>
                  <a:r>
                    <a:rPr lang="en-US" sz="100" i="1" dirty="0" smtClean="0"/>
                    <a:t>CSD / Nat’l ID</a:t>
                  </a:r>
                  <a:endParaRPr lang="en-GB" sz="100" i="1" dirty="0"/>
                </a:p>
              </p:txBody>
            </p:sp>
          </p:grpSp>
        </p:grpSp>
        <p:grpSp>
          <p:nvGrpSpPr>
            <p:cNvPr id="876" name="Group 875"/>
            <p:cNvGrpSpPr/>
            <p:nvPr/>
          </p:nvGrpSpPr>
          <p:grpSpPr>
            <a:xfrm>
              <a:off x="340821" y="4297348"/>
              <a:ext cx="1942066" cy="1474343"/>
              <a:chOff x="340821" y="4297348"/>
              <a:chExt cx="1942066" cy="1474343"/>
            </a:xfrm>
          </p:grpSpPr>
          <p:sp>
            <p:nvSpPr>
              <p:cNvPr id="932" name="Curved Down Arrow 931"/>
              <p:cNvSpPr/>
              <p:nvPr/>
            </p:nvSpPr>
            <p:spPr>
              <a:xfrm rot="11543282" flipH="1">
                <a:off x="340821" y="4297348"/>
                <a:ext cx="1942066" cy="516985"/>
              </a:xfrm>
              <a:prstGeom prst="curvedDownArrow">
                <a:avLst>
                  <a:gd name="adj1" fmla="val 3410"/>
                  <a:gd name="adj2" fmla="val 14748"/>
                  <a:gd name="adj3" fmla="val 20148"/>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933" name="Group 932"/>
              <p:cNvGrpSpPr/>
              <p:nvPr/>
            </p:nvGrpSpPr>
            <p:grpSpPr>
              <a:xfrm>
                <a:off x="751982" y="4580134"/>
                <a:ext cx="957468" cy="1191557"/>
                <a:chOff x="751982" y="4580134"/>
                <a:chExt cx="957468" cy="1191557"/>
              </a:xfrm>
            </p:grpSpPr>
            <p:sp>
              <p:nvSpPr>
                <p:cNvPr id="934" name="Oval 933"/>
                <p:cNvSpPr/>
                <p:nvPr/>
              </p:nvSpPr>
              <p:spPr>
                <a:xfrm>
                  <a:off x="751982" y="4580134"/>
                  <a:ext cx="913332" cy="379094"/>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35" name="TextBox 934"/>
                <p:cNvSpPr txBox="1"/>
                <p:nvPr/>
              </p:nvSpPr>
              <p:spPr>
                <a:xfrm>
                  <a:off x="796117" y="4615793"/>
                  <a:ext cx="913333" cy="1155898"/>
                </a:xfrm>
                <a:prstGeom prst="rect">
                  <a:avLst/>
                </a:prstGeom>
                <a:noFill/>
              </p:spPr>
              <p:txBody>
                <a:bodyPr wrap="square" rtlCol="0">
                  <a:spAutoFit/>
                </a:bodyPr>
                <a:lstStyle/>
                <a:p>
                  <a:r>
                    <a:rPr lang="en-US" sz="100" i="1" dirty="0" smtClean="0"/>
                    <a:t>ISINs / SEDOLs / CUSIP/ Nat’l ID</a:t>
                  </a:r>
                  <a:endParaRPr lang="en-GB" sz="100" i="1" dirty="0"/>
                </a:p>
              </p:txBody>
            </p:sp>
          </p:grpSp>
        </p:grpSp>
        <p:grpSp>
          <p:nvGrpSpPr>
            <p:cNvPr id="877" name="Group 876"/>
            <p:cNvGrpSpPr/>
            <p:nvPr/>
          </p:nvGrpSpPr>
          <p:grpSpPr>
            <a:xfrm>
              <a:off x="472835" y="2705826"/>
              <a:ext cx="2072859" cy="1034220"/>
              <a:chOff x="472835" y="2705826"/>
              <a:chExt cx="2072859" cy="1034220"/>
            </a:xfrm>
          </p:grpSpPr>
          <p:sp>
            <p:nvSpPr>
              <p:cNvPr id="928" name="Curved Down Arrow 927"/>
              <p:cNvSpPr/>
              <p:nvPr/>
            </p:nvSpPr>
            <p:spPr>
              <a:xfrm rot="20929146" flipH="1">
                <a:off x="472835" y="2747230"/>
                <a:ext cx="2072859" cy="516985"/>
              </a:xfrm>
              <a:prstGeom prst="curvedDownArrow">
                <a:avLst>
                  <a:gd name="adj1" fmla="val 3410"/>
                  <a:gd name="adj2" fmla="val 14748"/>
                  <a:gd name="adj3" fmla="val 20148"/>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929" name="Group 928"/>
              <p:cNvGrpSpPr/>
              <p:nvPr/>
            </p:nvGrpSpPr>
            <p:grpSpPr>
              <a:xfrm>
                <a:off x="1023021" y="2705826"/>
                <a:ext cx="612411" cy="1034220"/>
                <a:chOff x="1023021" y="2705826"/>
                <a:chExt cx="612411" cy="1034220"/>
              </a:xfrm>
            </p:grpSpPr>
            <p:sp>
              <p:nvSpPr>
                <p:cNvPr id="930" name="Oval 929"/>
                <p:cNvSpPr/>
                <p:nvPr/>
              </p:nvSpPr>
              <p:spPr>
                <a:xfrm>
                  <a:off x="1045240" y="2719585"/>
                  <a:ext cx="518810"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31" name="TextBox 930"/>
                <p:cNvSpPr txBox="1"/>
                <p:nvPr/>
              </p:nvSpPr>
              <p:spPr>
                <a:xfrm>
                  <a:off x="1023021" y="2705826"/>
                  <a:ext cx="612411" cy="1034220"/>
                </a:xfrm>
                <a:prstGeom prst="rect">
                  <a:avLst/>
                </a:prstGeom>
                <a:noFill/>
              </p:spPr>
              <p:txBody>
                <a:bodyPr wrap="square" rtlCol="0">
                  <a:spAutoFit/>
                </a:bodyPr>
                <a:lstStyle/>
                <a:p>
                  <a:r>
                    <a:rPr lang="en-US" sz="100" i="1" dirty="0" smtClean="0"/>
                    <a:t>Internal ID</a:t>
                  </a:r>
                  <a:endParaRPr lang="en-GB" sz="100" i="1" dirty="0"/>
                </a:p>
              </p:txBody>
            </p:sp>
          </p:grpSp>
        </p:grpSp>
        <p:grpSp>
          <p:nvGrpSpPr>
            <p:cNvPr id="878" name="Group 877"/>
            <p:cNvGrpSpPr/>
            <p:nvPr/>
          </p:nvGrpSpPr>
          <p:grpSpPr>
            <a:xfrm>
              <a:off x="2520390" y="2415616"/>
              <a:ext cx="1509456" cy="819953"/>
              <a:chOff x="2520390" y="2415616"/>
              <a:chExt cx="1509456" cy="819953"/>
            </a:xfrm>
          </p:grpSpPr>
          <p:sp>
            <p:nvSpPr>
              <p:cNvPr id="924" name="Curved Down Arrow 923"/>
              <p:cNvSpPr/>
              <p:nvPr/>
            </p:nvSpPr>
            <p:spPr>
              <a:xfrm rot="20084315" flipH="1">
                <a:off x="2520390" y="2630765"/>
                <a:ext cx="1509456" cy="194757"/>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925" name="Group 924"/>
              <p:cNvGrpSpPr/>
              <p:nvPr/>
            </p:nvGrpSpPr>
            <p:grpSpPr>
              <a:xfrm>
                <a:off x="3344398" y="2415616"/>
                <a:ext cx="488950" cy="819953"/>
                <a:chOff x="5933487" y="2415616"/>
                <a:chExt cx="488950" cy="819953"/>
              </a:xfrm>
            </p:grpSpPr>
            <p:sp>
              <p:nvSpPr>
                <p:cNvPr id="926" name="Oval 925"/>
                <p:cNvSpPr/>
                <p:nvPr/>
              </p:nvSpPr>
              <p:spPr>
                <a:xfrm>
                  <a:off x="5962650" y="2415616"/>
                  <a:ext cx="430624"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27" name="TextBox 926"/>
                <p:cNvSpPr txBox="1"/>
                <p:nvPr/>
              </p:nvSpPr>
              <p:spPr>
                <a:xfrm>
                  <a:off x="5933487" y="2444696"/>
                  <a:ext cx="488950" cy="790873"/>
                </a:xfrm>
                <a:prstGeom prst="rect">
                  <a:avLst/>
                </a:prstGeom>
                <a:noFill/>
              </p:spPr>
              <p:txBody>
                <a:bodyPr wrap="square" rtlCol="0">
                  <a:spAutoFit/>
                </a:bodyPr>
                <a:lstStyle/>
                <a:p>
                  <a:r>
                    <a:rPr lang="en-US" sz="100" i="1" dirty="0" smtClean="0"/>
                    <a:t>Tickers</a:t>
                  </a:r>
                  <a:endParaRPr lang="en-GB" sz="100" i="1" dirty="0"/>
                </a:p>
              </p:txBody>
            </p:sp>
          </p:grpSp>
        </p:grpSp>
        <p:grpSp>
          <p:nvGrpSpPr>
            <p:cNvPr id="879" name="Group 878"/>
            <p:cNvGrpSpPr/>
            <p:nvPr/>
          </p:nvGrpSpPr>
          <p:grpSpPr>
            <a:xfrm>
              <a:off x="6140332" y="1385332"/>
              <a:ext cx="2423096" cy="2386061"/>
              <a:chOff x="6140332" y="1385332"/>
              <a:chExt cx="2423096" cy="2386061"/>
            </a:xfrm>
          </p:grpSpPr>
          <p:pic>
            <p:nvPicPr>
              <p:cNvPr id="911" name="Picture 4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14963" y="1385332"/>
                <a:ext cx="1010711" cy="8347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912" name="Group 911"/>
              <p:cNvGrpSpPr/>
              <p:nvPr/>
            </p:nvGrpSpPr>
            <p:grpSpPr>
              <a:xfrm>
                <a:off x="6140332" y="1931326"/>
                <a:ext cx="2423096" cy="1840067"/>
                <a:chOff x="6140332" y="1931326"/>
                <a:chExt cx="2423096" cy="1840067"/>
              </a:xfrm>
            </p:grpSpPr>
            <p:sp>
              <p:nvSpPr>
                <p:cNvPr id="913" name="Curved Down Arrow 912"/>
                <p:cNvSpPr/>
                <p:nvPr/>
              </p:nvSpPr>
              <p:spPr>
                <a:xfrm rot="7927288" flipV="1">
                  <a:off x="5976955" y="2582567"/>
                  <a:ext cx="1038091" cy="242829"/>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sp>
              <p:nvSpPr>
                <p:cNvPr id="914" name="Curved Down Arrow 913"/>
                <p:cNvSpPr/>
                <p:nvPr/>
              </p:nvSpPr>
              <p:spPr>
                <a:xfrm rot="2829587">
                  <a:off x="7227348" y="2629667"/>
                  <a:ext cx="1684956" cy="288273"/>
                </a:xfrm>
                <a:prstGeom prst="curvedDownArrow">
                  <a:avLst>
                    <a:gd name="adj1" fmla="val 25000"/>
                    <a:gd name="adj2" fmla="val 49584"/>
                    <a:gd name="adj3" fmla="val 25000"/>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915" name="Group 914"/>
                <p:cNvGrpSpPr/>
                <p:nvPr/>
              </p:nvGrpSpPr>
              <p:grpSpPr>
                <a:xfrm>
                  <a:off x="6548395" y="2002201"/>
                  <a:ext cx="995787" cy="680386"/>
                  <a:chOff x="6392308" y="1908550"/>
                  <a:chExt cx="995787" cy="680386"/>
                </a:xfrm>
              </p:grpSpPr>
              <p:sp>
                <p:nvSpPr>
                  <p:cNvPr id="922" name="Can 921"/>
                  <p:cNvSpPr/>
                  <p:nvPr/>
                </p:nvSpPr>
                <p:spPr>
                  <a:xfrm>
                    <a:off x="6412487" y="1908550"/>
                    <a:ext cx="919292" cy="446165"/>
                  </a:xfrm>
                  <a:prstGeom prst="can">
                    <a:avLst/>
                  </a:prstGeom>
                  <a:solidFill>
                    <a:srgbClr val="B4C9F2"/>
                  </a:solidFill>
                  <a:ln w="6350">
                    <a:solidFill>
                      <a:srgbClr val="A578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23" name="TextBox 922"/>
                  <p:cNvSpPr txBox="1"/>
                  <p:nvPr/>
                </p:nvSpPr>
                <p:spPr>
                  <a:xfrm>
                    <a:off x="6392308" y="1980571"/>
                    <a:ext cx="995787" cy="608365"/>
                  </a:xfrm>
                  <a:prstGeom prst="rect">
                    <a:avLst/>
                  </a:prstGeom>
                  <a:noFill/>
                </p:spPr>
                <p:txBody>
                  <a:bodyPr wrap="square" rtlCol="0">
                    <a:spAutoFit/>
                  </a:bodyPr>
                  <a:lstStyle/>
                  <a:p>
                    <a:pPr algn="ctr"/>
                    <a:r>
                      <a:rPr lang="en-US" sz="100" dirty="0" smtClean="0"/>
                      <a:t>Data </a:t>
                    </a:r>
                  </a:p>
                  <a:p>
                    <a:pPr algn="ctr"/>
                    <a:r>
                      <a:rPr lang="en-US" sz="100" dirty="0" smtClean="0"/>
                      <a:t>Vendor XYZ</a:t>
                    </a:r>
                    <a:endParaRPr lang="en-GB" sz="100" dirty="0"/>
                  </a:p>
                </p:txBody>
              </p:sp>
            </p:grpSp>
            <p:grpSp>
              <p:nvGrpSpPr>
                <p:cNvPr id="916" name="Group 915"/>
                <p:cNvGrpSpPr/>
                <p:nvPr/>
              </p:nvGrpSpPr>
              <p:grpSpPr>
                <a:xfrm>
                  <a:off x="6140332" y="2551164"/>
                  <a:ext cx="604832" cy="1155895"/>
                  <a:chOff x="6140332" y="2551164"/>
                  <a:chExt cx="604832" cy="1155895"/>
                </a:xfrm>
              </p:grpSpPr>
              <p:sp>
                <p:nvSpPr>
                  <p:cNvPr id="920" name="Oval 919"/>
                  <p:cNvSpPr/>
                  <p:nvPr/>
                </p:nvSpPr>
                <p:spPr>
                  <a:xfrm>
                    <a:off x="6148351" y="2559648"/>
                    <a:ext cx="560755"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21" name="TextBox 920"/>
                  <p:cNvSpPr txBox="1"/>
                  <p:nvPr/>
                </p:nvSpPr>
                <p:spPr>
                  <a:xfrm>
                    <a:off x="6140332" y="2551164"/>
                    <a:ext cx="604832" cy="1155895"/>
                  </a:xfrm>
                  <a:prstGeom prst="rect">
                    <a:avLst/>
                  </a:prstGeom>
                  <a:noFill/>
                </p:spPr>
                <p:txBody>
                  <a:bodyPr wrap="square" rtlCol="0">
                    <a:spAutoFit/>
                  </a:bodyPr>
                  <a:lstStyle/>
                  <a:p>
                    <a:r>
                      <a:rPr lang="en-US" sz="100" i="1" dirty="0" smtClean="0"/>
                      <a:t>Vendor XYZ ID</a:t>
                    </a:r>
                    <a:endParaRPr lang="en-GB" sz="100" i="1" dirty="0"/>
                  </a:p>
                </p:txBody>
              </p:sp>
            </p:grpSp>
            <p:grpSp>
              <p:nvGrpSpPr>
                <p:cNvPr id="917" name="Group 916"/>
                <p:cNvGrpSpPr/>
                <p:nvPr/>
              </p:nvGrpSpPr>
              <p:grpSpPr>
                <a:xfrm>
                  <a:off x="7958596" y="2603978"/>
                  <a:ext cx="604832" cy="1167415"/>
                  <a:chOff x="7958596" y="2603978"/>
                  <a:chExt cx="604832" cy="1167415"/>
                </a:xfrm>
              </p:grpSpPr>
              <p:sp>
                <p:nvSpPr>
                  <p:cNvPr id="918" name="Oval 917"/>
                  <p:cNvSpPr/>
                  <p:nvPr/>
                </p:nvSpPr>
                <p:spPr>
                  <a:xfrm>
                    <a:off x="7958596" y="2603978"/>
                    <a:ext cx="560755"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19" name="TextBox 918"/>
                  <p:cNvSpPr txBox="1"/>
                  <p:nvPr/>
                </p:nvSpPr>
                <p:spPr>
                  <a:xfrm>
                    <a:off x="7958596" y="2615498"/>
                    <a:ext cx="604832" cy="1155895"/>
                  </a:xfrm>
                  <a:prstGeom prst="rect">
                    <a:avLst/>
                  </a:prstGeom>
                  <a:noFill/>
                </p:spPr>
                <p:txBody>
                  <a:bodyPr wrap="square" rtlCol="0">
                    <a:spAutoFit/>
                  </a:bodyPr>
                  <a:lstStyle/>
                  <a:p>
                    <a:r>
                      <a:rPr lang="en-US" sz="100" i="1" dirty="0" smtClean="0"/>
                      <a:t>Vendor XYZ ID</a:t>
                    </a:r>
                    <a:endParaRPr lang="en-GB" sz="100" i="1" dirty="0"/>
                  </a:p>
                </p:txBody>
              </p:sp>
            </p:grpSp>
          </p:grpSp>
        </p:grpSp>
        <p:sp>
          <p:nvSpPr>
            <p:cNvPr id="880" name="Down Arrow 879"/>
            <p:cNvSpPr/>
            <p:nvPr/>
          </p:nvSpPr>
          <p:spPr>
            <a:xfrm>
              <a:off x="4549345" y="2935725"/>
              <a:ext cx="45719" cy="5245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
            </a:p>
          </p:txBody>
        </p:sp>
        <p:grpSp>
          <p:nvGrpSpPr>
            <p:cNvPr id="881" name="Group 880"/>
            <p:cNvGrpSpPr/>
            <p:nvPr/>
          </p:nvGrpSpPr>
          <p:grpSpPr>
            <a:xfrm>
              <a:off x="4293100" y="3029925"/>
              <a:ext cx="589328" cy="851712"/>
              <a:chOff x="5501687" y="2605798"/>
              <a:chExt cx="488950" cy="757218"/>
            </a:xfrm>
          </p:grpSpPr>
          <p:sp>
            <p:nvSpPr>
              <p:cNvPr id="909" name="Oval 908"/>
              <p:cNvSpPr/>
              <p:nvPr/>
            </p:nvSpPr>
            <p:spPr>
              <a:xfrm>
                <a:off x="5530850" y="2611515"/>
                <a:ext cx="430624"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10" name="TextBox 909"/>
              <p:cNvSpPr txBox="1"/>
              <p:nvPr/>
            </p:nvSpPr>
            <p:spPr>
              <a:xfrm>
                <a:off x="5501687" y="2605798"/>
                <a:ext cx="488950" cy="757218"/>
              </a:xfrm>
              <a:prstGeom prst="rect">
                <a:avLst/>
              </a:prstGeom>
              <a:noFill/>
            </p:spPr>
            <p:txBody>
              <a:bodyPr wrap="square" rtlCol="0">
                <a:spAutoFit/>
              </a:bodyPr>
              <a:lstStyle/>
              <a:p>
                <a:r>
                  <a:rPr lang="en-US" sz="100" i="1" dirty="0" smtClean="0"/>
                  <a:t>CCP Code</a:t>
                </a:r>
                <a:endParaRPr lang="en-GB" sz="100" i="1" dirty="0"/>
              </a:p>
            </p:txBody>
          </p:sp>
        </p:grpSp>
        <p:sp>
          <p:nvSpPr>
            <p:cNvPr id="882" name="Curved Down Arrow 881"/>
            <p:cNvSpPr/>
            <p:nvPr/>
          </p:nvSpPr>
          <p:spPr>
            <a:xfrm rot="7927288" flipV="1">
              <a:off x="76212" y="2689588"/>
              <a:ext cx="1396732" cy="201746"/>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sp>
          <p:nvSpPr>
            <p:cNvPr id="883" name="Curved Down Arrow 882"/>
            <p:cNvSpPr/>
            <p:nvPr/>
          </p:nvSpPr>
          <p:spPr>
            <a:xfrm rot="2829587">
              <a:off x="1714936" y="2428513"/>
              <a:ext cx="1225620" cy="288273"/>
            </a:xfrm>
            <a:prstGeom prst="curvedDownArrow">
              <a:avLst>
                <a:gd name="adj1" fmla="val 25000"/>
                <a:gd name="adj2" fmla="val 49584"/>
                <a:gd name="adj3" fmla="val 25000"/>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884" name="Group 883"/>
            <p:cNvGrpSpPr/>
            <p:nvPr/>
          </p:nvGrpSpPr>
          <p:grpSpPr>
            <a:xfrm>
              <a:off x="962479" y="1969451"/>
              <a:ext cx="995787" cy="680386"/>
              <a:chOff x="6392308" y="1908550"/>
              <a:chExt cx="995787" cy="680386"/>
            </a:xfrm>
          </p:grpSpPr>
          <p:sp>
            <p:nvSpPr>
              <p:cNvPr id="907" name="Can 906"/>
              <p:cNvSpPr/>
              <p:nvPr/>
            </p:nvSpPr>
            <p:spPr>
              <a:xfrm>
                <a:off x="6412487" y="1908550"/>
                <a:ext cx="919292" cy="446165"/>
              </a:xfrm>
              <a:prstGeom prst="can">
                <a:avLst/>
              </a:prstGeom>
              <a:solidFill>
                <a:srgbClr val="B4C9F2"/>
              </a:solidFill>
              <a:ln w="6350">
                <a:solidFill>
                  <a:srgbClr val="A578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08" name="TextBox 907"/>
              <p:cNvSpPr txBox="1"/>
              <p:nvPr/>
            </p:nvSpPr>
            <p:spPr>
              <a:xfrm>
                <a:off x="6392308" y="1980571"/>
                <a:ext cx="995787" cy="608365"/>
              </a:xfrm>
              <a:prstGeom prst="rect">
                <a:avLst/>
              </a:prstGeom>
              <a:noFill/>
            </p:spPr>
            <p:txBody>
              <a:bodyPr wrap="square" rtlCol="0">
                <a:spAutoFit/>
              </a:bodyPr>
              <a:lstStyle/>
              <a:p>
                <a:pPr algn="ctr"/>
                <a:r>
                  <a:rPr lang="en-US" sz="100" dirty="0" smtClean="0"/>
                  <a:t>Data </a:t>
                </a:r>
              </a:p>
              <a:p>
                <a:pPr algn="ctr"/>
                <a:r>
                  <a:rPr lang="en-US" sz="100" dirty="0" smtClean="0"/>
                  <a:t>Vendor ABC</a:t>
                </a:r>
                <a:endParaRPr lang="en-GB" sz="100" dirty="0"/>
              </a:p>
            </p:txBody>
          </p:sp>
        </p:grpSp>
        <p:grpSp>
          <p:nvGrpSpPr>
            <p:cNvPr id="885" name="Group 884"/>
            <p:cNvGrpSpPr/>
            <p:nvPr/>
          </p:nvGrpSpPr>
          <p:grpSpPr>
            <a:xfrm>
              <a:off x="554416" y="2518414"/>
              <a:ext cx="604832" cy="1155895"/>
              <a:chOff x="6140332" y="2551164"/>
              <a:chExt cx="604832" cy="1155895"/>
            </a:xfrm>
          </p:grpSpPr>
          <p:sp>
            <p:nvSpPr>
              <p:cNvPr id="905" name="Oval 904"/>
              <p:cNvSpPr/>
              <p:nvPr/>
            </p:nvSpPr>
            <p:spPr>
              <a:xfrm>
                <a:off x="6148351" y="2559648"/>
                <a:ext cx="560755"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06" name="TextBox 905"/>
              <p:cNvSpPr txBox="1"/>
              <p:nvPr/>
            </p:nvSpPr>
            <p:spPr>
              <a:xfrm>
                <a:off x="6140332" y="2551164"/>
                <a:ext cx="604832" cy="1155895"/>
              </a:xfrm>
              <a:prstGeom prst="rect">
                <a:avLst/>
              </a:prstGeom>
              <a:noFill/>
            </p:spPr>
            <p:txBody>
              <a:bodyPr wrap="square" rtlCol="0">
                <a:spAutoFit/>
              </a:bodyPr>
              <a:lstStyle/>
              <a:p>
                <a:r>
                  <a:rPr lang="en-US" sz="100" i="1" dirty="0" smtClean="0"/>
                  <a:t>Vendor ABC ID</a:t>
                </a:r>
                <a:endParaRPr lang="en-GB" sz="100" i="1" dirty="0"/>
              </a:p>
            </p:txBody>
          </p:sp>
        </p:grpSp>
        <p:grpSp>
          <p:nvGrpSpPr>
            <p:cNvPr id="886" name="Group 885"/>
            <p:cNvGrpSpPr/>
            <p:nvPr/>
          </p:nvGrpSpPr>
          <p:grpSpPr>
            <a:xfrm>
              <a:off x="2146140" y="2402073"/>
              <a:ext cx="604832" cy="1167415"/>
              <a:chOff x="7958596" y="2603978"/>
              <a:chExt cx="604832" cy="1167415"/>
            </a:xfrm>
          </p:grpSpPr>
          <p:sp>
            <p:nvSpPr>
              <p:cNvPr id="903" name="Oval 902"/>
              <p:cNvSpPr/>
              <p:nvPr/>
            </p:nvSpPr>
            <p:spPr>
              <a:xfrm>
                <a:off x="7958596" y="2603978"/>
                <a:ext cx="560755"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04" name="TextBox 903"/>
              <p:cNvSpPr txBox="1"/>
              <p:nvPr/>
            </p:nvSpPr>
            <p:spPr>
              <a:xfrm>
                <a:off x="7958596" y="2615498"/>
                <a:ext cx="604832" cy="1155895"/>
              </a:xfrm>
              <a:prstGeom prst="rect">
                <a:avLst/>
              </a:prstGeom>
              <a:noFill/>
            </p:spPr>
            <p:txBody>
              <a:bodyPr wrap="square" rtlCol="0">
                <a:spAutoFit/>
              </a:bodyPr>
              <a:lstStyle/>
              <a:p>
                <a:r>
                  <a:rPr lang="en-US" sz="100" i="1" dirty="0" smtClean="0"/>
                  <a:t>Vendor  ABC ID</a:t>
                </a:r>
                <a:endParaRPr lang="en-GB" sz="100" i="1" dirty="0"/>
              </a:p>
            </p:txBody>
          </p:sp>
        </p:grpSp>
        <p:sp>
          <p:nvSpPr>
            <p:cNvPr id="887" name="Line Callout 1 (Accent Bar) 886"/>
            <p:cNvSpPr/>
            <p:nvPr/>
          </p:nvSpPr>
          <p:spPr>
            <a:xfrm>
              <a:off x="6788365" y="5233095"/>
              <a:ext cx="1145678" cy="623423"/>
            </a:xfrm>
            <a:prstGeom prst="accentCallout1">
              <a:avLst>
                <a:gd name="adj1" fmla="val 33689"/>
                <a:gd name="adj2" fmla="val 106655"/>
                <a:gd name="adj3" fmla="val -142822"/>
                <a:gd name="adj4" fmla="val 17645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 dirty="0" smtClean="0">
                  <a:solidFill>
                    <a:schemeClr val="tx1"/>
                  </a:solidFill>
                </a:rPr>
                <a:t>Multiple masters, typically by function, division, and acquisition/merger</a:t>
              </a:r>
              <a:endParaRPr lang="en-US" sz="100" dirty="0">
                <a:solidFill>
                  <a:schemeClr val="tx1"/>
                </a:solidFill>
              </a:endParaRPr>
            </a:p>
          </p:txBody>
        </p:sp>
        <p:grpSp>
          <p:nvGrpSpPr>
            <p:cNvPr id="888" name="Group 887"/>
            <p:cNvGrpSpPr/>
            <p:nvPr/>
          </p:nvGrpSpPr>
          <p:grpSpPr>
            <a:xfrm>
              <a:off x="1966235" y="1561521"/>
              <a:ext cx="995787" cy="680386"/>
              <a:chOff x="6392308" y="1908550"/>
              <a:chExt cx="995787" cy="680386"/>
            </a:xfrm>
          </p:grpSpPr>
          <p:sp>
            <p:nvSpPr>
              <p:cNvPr id="901" name="Can 900"/>
              <p:cNvSpPr/>
              <p:nvPr/>
            </p:nvSpPr>
            <p:spPr>
              <a:xfrm>
                <a:off x="6412487" y="1908550"/>
                <a:ext cx="919292" cy="446165"/>
              </a:xfrm>
              <a:prstGeom prst="can">
                <a:avLst/>
              </a:prstGeom>
              <a:solidFill>
                <a:srgbClr val="B4C9F2"/>
              </a:solidFill>
              <a:ln w="6350">
                <a:solidFill>
                  <a:srgbClr val="A578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02" name="TextBox 901"/>
              <p:cNvSpPr txBox="1"/>
              <p:nvPr/>
            </p:nvSpPr>
            <p:spPr>
              <a:xfrm>
                <a:off x="6392308" y="1980571"/>
                <a:ext cx="995787" cy="608365"/>
              </a:xfrm>
              <a:prstGeom prst="rect">
                <a:avLst/>
              </a:prstGeom>
              <a:noFill/>
            </p:spPr>
            <p:txBody>
              <a:bodyPr wrap="square" rtlCol="0">
                <a:spAutoFit/>
              </a:bodyPr>
              <a:lstStyle/>
              <a:p>
                <a:pPr algn="ctr"/>
                <a:r>
                  <a:rPr lang="en-US" sz="100" dirty="0" smtClean="0"/>
                  <a:t>Data </a:t>
                </a:r>
              </a:p>
              <a:p>
                <a:pPr algn="ctr"/>
                <a:r>
                  <a:rPr lang="en-US" sz="100" dirty="0" smtClean="0"/>
                  <a:t>Vendor 123</a:t>
                </a:r>
                <a:endParaRPr lang="en-GB" sz="100" dirty="0"/>
              </a:p>
            </p:txBody>
          </p:sp>
        </p:grpSp>
        <p:sp>
          <p:nvSpPr>
            <p:cNvPr id="889" name="Curved Down Arrow 888"/>
            <p:cNvSpPr/>
            <p:nvPr/>
          </p:nvSpPr>
          <p:spPr>
            <a:xfrm rot="4260288">
              <a:off x="2363774" y="2428037"/>
              <a:ext cx="1465447" cy="244168"/>
            </a:xfrm>
            <a:prstGeom prst="curvedDownArrow">
              <a:avLst>
                <a:gd name="adj1" fmla="val 25000"/>
                <a:gd name="adj2" fmla="val 49584"/>
                <a:gd name="adj3" fmla="val 25000"/>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890" name="Group 889"/>
            <p:cNvGrpSpPr/>
            <p:nvPr/>
          </p:nvGrpSpPr>
          <p:grpSpPr>
            <a:xfrm>
              <a:off x="2768729" y="2061386"/>
              <a:ext cx="604832" cy="1167415"/>
              <a:chOff x="7958596" y="2603978"/>
              <a:chExt cx="604832" cy="1167415"/>
            </a:xfrm>
          </p:grpSpPr>
          <p:sp>
            <p:nvSpPr>
              <p:cNvPr id="899" name="Oval 898"/>
              <p:cNvSpPr/>
              <p:nvPr/>
            </p:nvSpPr>
            <p:spPr>
              <a:xfrm>
                <a:off x="7958596" y="2603978"/>
                <a:ext cx="560755"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900" name="TextBox 899"/>
              <p:cNvSpPr txBox="1"/>
              <p:nvPr/>
            </p:nvSpPr>
            <p:spPr>
              <a:xfrm>
                <a:off x="7958596" y="2615498"/>
                <a:ext cx="604832" cy="1155895"/>
              </a:xfrm>
              <a:prstGeom prst="rect">
                <a:avLst/>
              </a:prstGeom>
              <a:noFill/>
            </p:spPr>
            <p:txBody>
              <a:bodyPr wrap="square" rtlCol="0">
                <a:spAutoFit/>
              </a:bodyPr>
              <a:lstStyle/>
              <a:p>
                <a:r>
                  <a:rPr lang="en-US" sz="100" i="1" dirty="0" smtClean="0"/>
                  <a:t>Vendor  123 ID</a:t>
                </a:r>
                <a:endParaRPr lang="en-GB" sz="100" i="1" dirty="0"/>
              </a:p>
            </p:txBody>
          </p:sp>
        </p:grpSp>
        <p:sp>
          <p:nvSpPr>
            <p:cNvPr id="891" name="Curved Down Arrow 890"/>
            <p:cNvSpPr/>
            <p:nvPr/>
          </p:nvSpPr>
          <p:spPr>
            <a:xfrm rot="11854687" flipH="1">
              <a:off x="2689525" y="3757349"/>
              <a:ext cx="1282271" cy="233253"/>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sp>
          <p:nvSpPr>
            <p:cNvPr id="892" name="Curved Down Arrow 891"/>
            <p:cNvSpPr/>
            <p:nvPr/>
          </p:nvSpPr>
          <p:spPr>
            <a:xfrm rot="11622416">
              <a:off x="4549771" y="4397411"/>
              <a:ext cx="1235503" cy="233253"/>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893" name="Group 892"/>
            <p:cNvGrpSpPr/>
            <p:nvPr/>
          </p:nvGrpSpPr>
          <p:grpSpPr>
            <a:xfrm>
              <a:off x="4854764" y="4427536"/>
              <a:ext cx="589328" cy="851712"/>
              <a:chOff x="5501687" y="2605798"/>
              <a:chExt cx="488950" cy="757218"/>
            </a:xfrm>
          </p:grpSpPr>
          <p:sp>
            <p:nvSpPr>
              <p:cNvPr id="897" name="Oval 896"/>
              <p:cNvSpPr/>
              <p:nvPr/>
            </p:nvSpPr>
            <p:spPr>
              <a:xfrm>
                <a:off x="5530850" y="2611515"/>
                <a:ext cx="430624"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898" name="TextBox 897"/>
              <p:cNvSpPr txBox="1"/>
              <p:nvPr/>
            </p:nvSpPr>
            <p:spPr>
              <a:xfrm>
                <a:off x="5501687" y="2605798"/>
                <a:ext cx="488950" cy="757218"/>
              </a:xfrm>
              <a:prstGeom prst="rect">
                <a:avLst/>
              </a:prstGeom>
              <a:noFill/>
            </p:spPr>
            <p:txBody>
              <a:bodyPr wrap="square" rtlCol="0">
                <a:spAutoFit/>
              </a:bodyPr>
              <a:lstStyle/>
              <a:p>
                <a:r>
                  <a:rPr lang="en-US" sz="100" i="1" dirty="0" smtClean="0"/>
                  <a:t>CCP Code</a:t>
                </a:r>
                <a:endParaRPr lang="en-GB" sz="100" i="1" dirty="0"/>
              </a:p>
            </p:txBody>
          </p:sp>
        </p:grpSp>
        <p:grpSp>
          <p:nvGrpSpPr>
            <p:cNvPr id="894" name="Group 893"/>
            <p:cNvGrpSpPr/>
            <p:nvPr/>
          </p:nvGrpSpPr>
          <p:grpSpPr>
            <a:xfrm>
              <a:off x="3096497" y="3840878"/>
              <a:ext cx="589328" cy="851712"/>
              <a:chOff x="5501687" y="2605798"/>
              <a:chExt cx="488950" cy="757218"/>
            </a:xfrm>
          </p:grpSpPr>
          <p:sp>
            <p:nvSpPr>
              <p:cNvPr id="895" name="Oval 894"/>
              <p:cNvSpPr/>
              <p:nvPr/>
            </p:nvSpPr>
            <p:spPr>
              <a:xfrm>
                <a:off x="5530850" y="2611515"/>
                <a:ext cx="430624"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896" name="TextBox 895"/>
              <p:cNvSpPr txBox="1"/>
              <p:nvPr/>
            </p:nvSpPr>
            <p:spPr>
              <a:xfrm>
                <a:off x="5501687" y="2605798"/>
                <a:ext cx="488950" cy="757218"/>
              </a:xfrm>
              <a:prstGeom prst="rect">
                <a:avLst/>
              </a:prstGeom>
              <a:noFill/>
            </p:spPr>
            <p:txBody>
              <a:bodyPr wrap="square" rtlCol="0">
                <a:spAutoFit/>
              </a:bodyPr>
              <a:lstStyle/>
              <a:p>
                <a:r>
                  <a:rPr lang="en-US" sz="100" i="1" dirty="0" smtClean="0"/>
                  <a:t>CCP Code</a:t>
                </a:r>
                <a:endParaRPr lang="en-GB" sz="100" i="1" dirty="0"/>
              </a:p>
            </p:txBody>
          </p:sp>
        </p:grpSp>
      </p:grpSp>
      <p:sp>
        <p:nvSpPr>
          <p:cNvPr id="994" name="Right Brace 993"/>
          <p:cNvSpPr/>
          <p:nvPr/>
        </p:nvSpPr>
        <p:spPr>
          <a:xfrm>
            <a:off x="4567534" y="1905001"/>
            <a:ext cx="614066" cy="4724400"/>
          </a:xfrm>
          <a:prstGeom prst="rightBrace">
            <a:avLst/>
          </a:prstGeom>
          <a:ln w="2222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995" name="Group 994"/>
          <p:cNvGrpSpPr/>
          <p:nvPr/>
        </p:nvGrpSpPr>
        <p:grpSpPr>
          <a:xfrm>
            <a:off x="2795927" y="4460183"/>
            <a:ext cx="1973336" cy="1226434"/>
            <a:chOff x="-76200" y="1385332"/>
            <a:chExt cx="9127339" cy="4848447"/>
          </a:xfrm>
        </p:grpSpPr>
        <p:grpSp>
          <p:nvGrpSpPr>
            <p:cNvPr id="996" name="Group 995"/>
            <p:cNvGrpSpPr/>
            <p:nvPr/>
          </p:nvGrpSpPr>
          <p:grpSpPr>
            <a:xfrm>
              <a:off x="-76200" y="3581400"/>
              <a:ext cx="1306830" cy="576158"/>
              <a:chOff x="44026" y="3489560"/>
              <a:chExt cx="1306830" cy="576158"/>
            </a:xfrm>
          </p:grpSpPr>
          <p:sp>
            <p:nvSpPr>
              <p:cNvPr id="1134" name="Can 1133"/>
              <p:cNvSpPr/>
              <p:nvPr/>
            </p:nvSpPr>
            <p:spPr>
              <a:xfrm>
                <a:off x="155575" y="3489560"/>
                <a:ext cx="1083733" cy="576158"/>
              </a:xfrm>
              <a:prstGeom prst="can">
                <a:avLst/>
              </a:prstGeom>
              <a:solidFill>
                <a:srgbClr val="D3F9D4"/>
              </a:solidFill>
              <a:ln>
                <a:solidFill>
                  <a:srgbClr val="07C1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135" name="TextBox 1134"/>
              <p:cNvSpPr txBox="1"/>
              <p:nvPr/>
            </p:nvSpPr>
            <p:spPr>
              <a:xfrm>
                <a:off x="44026" y="3612040"/>
                <a:ext cx="1306830" cy="425855"/>
              </a:xfrm>
              <a:prstGeom prst="rect">
                <a:avLst/>
              </a:prstGeom>
              <a:noFill/>
            </p:spPr>
            <p:txBody>
              <a:bodyPr wrap="square" rtlCol="0">
                <a:spAutoFit/>
              </a:bodyPr>
              <a:lstStyle/>
              <a:p>
                <a:pPr algn="ctr"/>
                <a:endParaRPr lang="en-GB" sz="100" dirty="0"/>
              </a:p>
            </p:txBody>
          </p:sp>
        </p:grpSp>
        <p:grpSp>
          <p:nvGrpSpPr>
            <p:cNvPr id="997" name="Group 996"/>
            <p:cNvGrpSpPr/>
            <p:nvPr/>
          </p:nvGrpSpPr>
          <p:grpSpPr>
            <a:xfrm>
              <a:off x="-11430" y="3538642"/>
              <a:ext cx="1306830" cy="576158"/>
              <a:chOff x="44026" y="3489560"/>
              <a:chExt cx="1306830" cy="576158"/>
            </a:xfrm>
          </p:grpSpPr>
          <p:sp>
            <p:nvSpPr>
              <p:cNvPr id="1132" name="Can 1131"/>
              <p:cNvSpPr/>
              <p:nvPr/>
            </p:nvSpPr>
            <p:spPr>
              <a:xfrm>
                <a:off x="155575" y="3489560"/>
                <a:ext cx="1083733" cy="576158"/>
              </a:xfrm>
              <a:prstGeom prst="can">
                <a:avLst/>
              </a:prstGeom>
              <a:solidFill>
                <a:srgbClr val="D3F9D4"/>
              </a:solidFill>
              <a:ln>
                <a:solidFill>
                  <a:srgbClr val="07C1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133" name="TextBox 1132"/>
              <p:cNvSpPr txBox="1"/>
              <p:nvPr/>
            </p:nvSpPr>
            <p:spPr>
              <a:xfrm>
                <a:off x="44026" y="3612040"/>
                <a:ext cx="1306830" cy="425855"/>
              </a:xfrm>
              <a:prstGeom prst="rect">
                <a:avLst/>
              </a:prstGeom>
              <a:noFill/>
            </p:spPr>
            <p:txBody>
              <a:bodyPr wrap="square" rtlCol="0">
                <a:spAutoFit/>
              </a:bodyPr>
              <a:lstStyle/>
              <a:p>
                <a:pPr algn="ctr"/>
                <a:endParaRPr lang="en-GB" sz="100" dirty="0"/>
              </a:p>
            </p:txBody>
          </p:sp>
        </p:grpSp>
        <p:grpSp>
          <p:nvGrpSpPr>
            <p:cNvPr id="998" name="Group 997"/>
            <p:cNvGrpSpPr/>
            <p:nvPr/>
          </p:nvGrpSpPr>
          <p:grpSpPr>
            <a:xfrm>
              <a:off x="7744309" y="3730181"/>
              <a:ext cx="1306830" cy="576158"/>
              <a:chOff x="7492812" y="3468401"/>
              <a:chExt cx="1306830" cy="576158"/>
            </a:xfrm>
          </p:grpSpPr>
          <p:sp>
            <p:nvSpPr>
              <p:cNvPr id="1130" name="Can 1129"/>
              <p:cNvSpPr/>
              <p:nvPr/>
            </p:nvSpPr>
            <p:spPr>
              <a:xfrm>
                <a:off x="7604361" y="3468401"/>
                <a:ext cx="1083733" cy="576158"/>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131" name="TextBox 1130"/>
              <p:cNvSpPr txBox="1"/>
              <p:nvPr/>
            </p:nvSpPr>
            <p:spPr>
              <a:xfrm>
                <a:off x="7492812" y="3617902"/>
                <a:ext cx="1306830" cy="425855"/>
              </a:xfrm>
              <a:prstGeom prst="rect">
                <a:avLst/>
              </a:prstGeom>
              <a:noFill/>
            </p:spPr>
            <p:txBody>
              <a:bodyPr wrap="square" rtlCol="0">
                <a:spAutoFit/>
              </a:bodyPr>
              <a:lstStyle/>
              <a:p>
                <a:pPr algn="ctr"/>
                <a:endParaRPr lang="en-GB" sz="100" dirty="0"/>
              </a:p>
            </p:txBody>
          </p:sp>
        </p:grpSp>
        <p:grpSp>
          <p:nvGrpSpPr>
            <p:cNvPr id="999" name="Group 998"/>
            <p:cNvGrpSpPr/>
            <p:nvPr/>
          </p:nvGrpSpPr>
          <p:grpSpPr>
            <a:xfrm>
              <a:off x="7684770" y="3657600"/>
              <a:ext cx="1306830" cy="576158"/>
              <a:chOff x="7492812" y="3468401"/>
              <a:chExt cx="1306830" cy="576158"/>
            </a:xfrm>
          </p:grpSpPr>
          <p:sp>
            <p:nvSpPr>
              <p:cNvPr id="1128" name="Can 1127"/>
              <p:cNvSpPr/>
              <p:nvPr/>
            </p:nvSpPr>
            <p:spPr>
              <a:xfrm>
                <a:off x="7604361" y="3468401"/>
                <a:ext cx="1083733" cy="576158"/>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129" name="TextBox 1128"/>
              <p:cNvSpPr txBox="1"/>
              <p:nvPr/>
            </p:nvSpPr>
            <p:spPr>
              <a:xfrm>
                <a:off x="7492812" y="3617902"/>
                <a:ext cx="1306830" cy="425855"/>
              </a:xfrm>
              <a:prstGeom prst="rect">
                <a:avLst/>
              </a:prstGeom>
              <a:noFill/>
            </p:spPr>
            <p:txBody>
              <a:bodyPr wrap="square" rtlCol="0">
                <a:spAutoFit/>
              </a:bodyPr>
              <a:lstStyle/>
              <a:p>
                <a:pPr algn="ctr"/>
                <a:endParaRPr lang="en-GB" sz="100" dirty="0"/>
              </a:p>
            </p:txBody>
          </p:sp>
        </p:grpSp>
        <p:grpSp>
          <p:nvGrpSpPr>
            <p:cNvPr id="1000" name="Group 999"/>
            <p:cNvGrpSpPr/>
            <p:nvPr/>
          </p:nvGrpSpPr>
          <p:grpSpPr>
            <a:xfrm>
              <a:off x="7608570" y="3614842"/>
              <a:ext cx="1306830" cy="576158"/>
              <a:chOff x="7492812" y="3468401"/>
              <a:chExt cx="1306830" cy="576158"/>
            </a:xfrm>
          </p:grpSpPr>
          <p:sp>
            <p:nvSpPr>
              <p:cNvPr id="1126" name="Can 1125"/>
              <p:cNvSpPr/>
              <p:nvPr/>
            </p:nvSpPr>
            <p:spPr>
              <a:xfrm>
                <a:off x="7604361" y="3468401"/>
                <a:ext cx="1083733" cy="576158"/>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127" name="TextBox 1126"/>
              <p:cNvSpPr txBox="1"/>
              <p:nvPr/>
            </p:nvSpPr>
            <p:spPr>
              <a:xfrm>
                <a:off x="7492812" y="3617902"/>
                <a:ext cx="1306830" cy="425855"/>
              </a:xfrm>
              <a:prstGeom prst="rect">
                <a:avLst/>
              </a:prstGeom>
              <a:noFill/>
            </p:spPr>
            <p:txBody>
              <a:bodyPr wrap="square" rtlCol="0">
                <a:spAutoFit/>
              </a:bodyPr>
              <a:lstStyle/>
              <a:p>
                <a:pPr algn="ctr"/>
                <a:endParaRPr lang="en-GB" sz="100" dirty="0"/>
              </a:p>
            </p:txBody>
          </p:sp>
        </p:grpSp>
        <p:grpSp>
          <p:nvGrpSpPr>
            <p:cNvPr id="1001" name="Group 1000"/>
            <p:cNvGrpSpPr/>
            <p:nvPr/>
          </p:nvGrpSpPr>
          <p:grpSpPr>
            <a:xfrm>
              <a:off x="7543800" y="3538642"/>
              <a:ext cx="1306830" cy="576158"/>
              <a:chOff x="7492812" y="3468401"/>
              <a:chExt cx="1306830" cy="576158"/>
            </a:xfrm>
          </p:grpSpPr>
          <p:sp>
            <p:nvSpPr>
              <p:cNvPr id="1124" name="Can 1123"/>
              <p:cNvSpPr/>
              <p:nvPr/>
            </p:nvSpPr>
            <p:spPr>
              <a:xfrm>
                <a:off x="7604361" y="3468401"/>
                <a:ext cx="1083733" cy="576158"/>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125" name="TextBox 1124"/>
              <p:cNvSpPr txBox="1"/>
              <p:nvPr/>
            </p:nvSpPr>
            <p:spPr>
              <a:xfrm>
                <a:off x="7492812" y="3617902"/>
                <a:ext cx="1306830" cy="425855"/>
              </a:xfrm>
              <a:prstGeom prst="rect">
                <a:avLst/>
              </a:prstGeom>
              <a:noFill/>
            </p:spPr>
            <p:txBody>
              <a:bodyPr wrap="square" rtlCol="0">
                <a:spAutoFit/>
              </a:bodyPr>
              <a:lstStyle/>
              <a:p>
                <a:pPr algn="ctr"/>
                <a:endParaRPr lang="en-GB" sz="100" dirty="0"/>
              </a:p>
            </p:txBody>
          </p:sp>
        </p:grpSp>
        <p:grpSp>
          <p:nvGrpSpPr>
            <p:cNvPr id="1002" name="Group 1001"/>
            <p:cNvGrpSpPr/>
            <p:nvPr/>
          </p:nvGrpSpPr>
          <p:grpSpPr>
            <a:xfrm>
              <a:off x="1058176" y="3069169"/>
              <a:ext cx="1302548" cy="1167331"/>
              <a:chOff x="1058176" y="3069169"/>
              <a:chExt cx="1302548" cy="1167331"/>
            </a:xfrm>
          </p:grpSpPr>
          <p:pic>
            <p:nvPicPr>
              <p:cNvPr id="1122" name="Picture 4" descr="Image result for BAN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8176" y="3069169"/>
                <a:ext cx="1302548" cy="1165438"/>
              </a:xfrm>
              <a:prstGeom prst="rect">
                <a:avLst/>
              </a:prstGeom>
              <a:noFill/>
              <a:extLst>
                <a:ext uri="{909E8E84-426E-40DD-AFC4-6F175D3DCCD1}">
                  <a14:hiddenFill xmlns:a14="http://schemas.microsoft.com/office/drawing/2010/main">
                    <a:solidFill>
                      <a:srgbClr val="FFFFFF"/>
                    </a:solidFill>
                  </a14:hiddenFill>
                </a:ext>
              </a:extLst>
            </p:spPr>
          </p:pic>
          <p:sp>
            <p:nvSpPr>
              <p:cNvPr id="1123" name="TextBox 1122"/>
              <p:cNvSpPr txBox="1"/>
              <p:nvPr/>
            </p:nvSpPr>
            <p:spPr>
              <a:xfrm>
                <a:off x="1564053" y="3810644"/>
                <a:ext cx="290799" cy="425856"/>
              </a:xfrm>
              <a:prstGeom prst="rect">
                <a:avLst/>
              </a:prstGeom>
              <a:noFill/>
            </p:spPr>
            <p:txBody>
              <a:bodyPr wrap="square" rtlCol="0">
                <a:spAutoFit/>
              </a:bodyPr>
              <a:lstStyle/>
              <a:p>
                <a:r>
                  <a:rPr lang="en-US" sz="100" b="1" dirty="0"/>
                  <a:t>A</a:t>
                </a:r>
                <a:endParaRPr lang="en-GB" sz="100" b="1" dirty="0"/>
              </a:p>
            </p:txBody>
          </p:sp>
        </p:grpSp>
        <p:grpSp>
          <p:nvGrpSpPr>
            <p:cNvPr id="1003" name="Group 1002"/>
            <p:cNvGrpSpPr/>
            <p:nvPr/>
          </p:nvGrpSpPr>
          <p:grpSpPr>
            <a:xfrm>
              <a:off x="6392308" y="3033027"/>
              <a:ext cx="1302548" cy="1170466"/>
              <a:chOff x="6392308" y="3033027"/>
              <a:chExt cx="1302548" cy="1170466"/>
            </a:xfrm>
          </p:grpSpPr>
          <p:pic>
            <p:nvPicPr>
              <p:cNvPr id="1120" name="Picture 4" descr="Image result for BAN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2308" y="3033027"/>
                <a:ext cx="1302548" cy="1165438"/>
              </a:xfrm>
              <a:prstGeom prst="rect">
                <a:avLst/>
              </a:prstGeom>
              <a:noFill/>
              <a:extLst>
                <a:ext uri="{909E8E84-426E-40DD-AFC4-6F175D3DCCD1}">
                  <a14:hiddenFill xmlns:a14="http://schemas.microsoft.com/office/drawing/2010/main">
                    <a:solidFill>
                      <a:srgbClr val="FFFFFF"/>
                    </a:solidFill>
                  </a14:hiddenFill>
                </a:ext>
              </a:extLst>
            </p:spPr>
          </p:pic>
          <p:sp>
            <p:nvSpPr>
              <p:cNvPr id="1121" name="TextBox 1120"/>
              <p:cNvSpPr txBox="1"/>
              <p:nvPr/>
            </p:nvSpPr>
            <p:spPr>
              <a:xfrm>
                <a:off x="6900891" y="3777637"/>
                <a:ext cx="290799" cy="425856"/>
              </a:xfrm>
              <a:prstGeom prst="rect">
                <a:avLst/>
              </a:prstGeom>
              <a:noFill/>
            </p:spPr>
            <p:txBody>
              <a:bodyPr wrap="square" rtlCol="0">
                <a:spAutoFit/>
              </a:bodyPr>
              <a:lstStyle/>
              <a:p>
                <a:r>
                  <a:rPr lang="en-US" sz="100" b="1" dirty="0" smtClean="0"/>
                  <a:t>B</a:t>
                </a:r>
                <a:endParaRPr lang="en-GB" sz="100" b="1" dirty="0"/>
              </a:p>
            </p:txBody>
          </p:sp>
        </p:grpSp>
        <p:grpSp>
          <p:nvGrpSpPr>
            <p:cNvPr id="1004" name="Group 1003"/>
            <p:cNvGrpSpPr/>
            <p:nvPr/>
          </p:nvGrpSpPr>
          <p:grpSpPr>
            <a:xfrm>
              <a:off x="3346450" y="1666931"/>
              <a:ext cx="1734603" cy="2112988"/>
              <a:chOff x="3346450" y="1666931"/>
              <a:chExt cx="1734603" cy="2112988"/>
            </a:xfrm>
          </p:grpSpPr>
          <p:pic>
            <p:nvPicPr>
              <p:cNvPr id="1116" name="Picture 13" descr="Image result for stock exch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46450" y="1666931"/>
                <a:ext cx="1155061" cy="866295"/>
              </a:xfrm>
              <a:prstGeom prst="rect">
                <a:avLst/>
              </a:prstGeom>
              <a:noFill/>
              <a:extLst>
                <a:ext uri="{909E8E84-426E-40DD-AFC4-6F175D3DCCD1}">
                  <a14:hiddenFill xmlns:a14="http://schemas.microsoft.com/office/drawing/2010/main">
                    <a:solidFill>
                      <a:srgbClr val="FFFFFF"/>
                    </a:solidFill>
                  </a14:hiddenFill>
                </a:ext>
              </a:extLst>
            </p:spPr>
          </p:pic>
          <p:grpSp>
            <p:nvGrpSpPr>
              <p:cNvPr id="1117" name="Group 1116"/>
              <p:cNvGrpSpPr/>
              <p:nvPr/>
            </p:nvGrpSpPr>
            <p:grpSpPr>
              <a:xfrm>
                <a:off x="4017640" y="2245148"/>
                <a:ext cx="1063413" cy="1534771"/>
                <a:chOff x="4017640" y="2245148"/>
                <a:chExt cx="1063413" cy="1534771"/>
              </a:xfrm>
            </p:grpSpPr>
            <p:sp>
              <p:nvSpPr>
                <p:cNvPr id="1118" name="Can 1117"/>
                <p:cNvSpPr/>
                <p:nvPr/>
              </p:nvSpPr>
              <p:spPr>
                <a:xfrm>
                  <a:off x="4017640" y="2245148"/>
                  <a:ext cx="1063413" cy="582507"/>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119" name="TextBox 1118"/>
                <p:cNvSpPr txBox="1"/>
                <p:nvPr/>
              </p:nvSpPr>
              <p:spPr>
                <a:xfrm>
                  <a:off x="4146756" y="2380682"/>
                  <a:ext cx="812798" cy="1399237"/>
                </a:xfrm>
                <a:prstGeom prst="rect">
                  <a:avLst/>
                </a:prstGeom>
                <a:noFill/>
              </p:spPr>
              <p:txBody>
                <a:bodyPr wrap="square" rtlCol="0">
                  <a:spAutoFit/>
                </a:bodyPr>
                <a:lstStyle/>
                <a:p>
                  <a:pPr algn="ctr"/>
                  <a:r>
                    <a:rPr lang="en-US" sz="100" dirty="0" smtClean="0"/>
                    <a:t>Exchange database</a:t>
                  </a:r>
                  <a:endParaRPr lang="en-GB" sz="100" dirty="0"/>
                </a:p>
              </p:txBody>
            </p:sp>
          </p:grpSp>
        </p:grpSp>
        <p:grpSp>
          <p:nvGrpSpPr>
            <p:cNvPr id="1005" name="Group 1004"/>
            <p:cNvGrpSpPr/>
            <p:nvPr/>
          </p:nvGrpSpPr>
          <p:grpSpPr>
            <a:xfrm>
              <a:off x="3792735" y="5124968"/>
              <a:ext cx="1513221" cy="1092392"/>
              <a:chOff x="3792735" y="5124968"/>
              <a:chExt cx="1513221" cy="1092392"/>
            </a:xfrm>
          </p:grpSpPr>
          <p:pic>
            <p:nvPicPr>
              <p:cNvPr id="1112" name="Picture 20" descr="Image result for ledger clipar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92735" y="5459420"/>
                <a:ext cx="1513221" cy="604402"/>
              </a:xfrm>
              <a:prstGeom prst="rect">
                <a:avLst/>
              </a:prstGeom>
              <a:noFill/>
              <a:extLst>
                <a:ext uri="{909E8E84-426E-40DD-AFC4-6F175D3DCCD1}">
                  <a14:hiddenFill xmlns:a14="http://schemas.microsoft.com/office/drawing/2010/main">
                    <a:solidFill>
                      <a:srgbClr val="FFFFFF"/>
                    </a:solidFill>
                  </a14:hiddenFill>
                </a:ext>
              </a:extLst>
            </p:spPr>
          </p:pic>
          <p:grpSp>
            <p:nvGrpSpPr>
              <p:cNvPr id="1113" name="Group 1112"/>
              <p:cNvGrpSpPr/>
              <p:nvPr/>
            </p:nvGrpSpPr>
            <p:grpSpPr>
              <a:xfrm>
                <a:off x="3969804" y="5124968"/>
                <a:ext cx="1063413" cy="1092392"/>
                <a:chOff x="3969804" y="5124968"/>
                <a:chExt cx="1063413" cy="1092392"/>
              </a:xfrm>
            </p:grpSpPr>
            <p:sp>
              <p:nvSpPr>
                <p:cNvPr id="1114" name="Can 1113"/>
                <p:cNvSpPr/>
                <p:nvPr/>
              </p:nvSpPr>
              <p:spPr>
                <a:xfrm>
                  <a:off x="3969804" y="5124968"/>
                  <a:ext cx="1063413" cy="582507"/>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115" name="TextBox 1114"/>
                <p:cNvSpPr txBox="1"/>
                <p:nvPr/>
              </p:nvSpPr>
              <p:spPr>
                <a:xfrm>
                  <a:off x="4095109" y="5243978"/>
                  <a:ext cx="812798" cy="973382"/>
                </a:xfrm>
                <a:prstGeom prst="rect">
                  <a:avLst/>
                </a:prstGeom>
                <a:noFill/>
              </p:spPr>
              <p:txBody>
                <a:bodyPr wrap="square" rtlCol="0">
                  <a:spAutoFit/>
                </a:bodyPr>
                <a:lstStyle/>
                <a:p>
                  <a:pPr algn="ctr"/>
                  <a:r>
                    <a:rPr lang="en-US" sz="100" dirty="0" smtClean="0"/>
                    <a:t>CSD Ledger</a:t>
                  </a:r>
                  <a:endParaRPr lang="en-GB" sz="100" dirty="0"/>
                </a:p>
              </p:txBody>
            </p:sp>
          </p:grpSp>
        </p:grpSp>
        <p:grpSp>
          <p:nvGrpSpPr>
            <p:cNvPr id="1006" name="Group 1005"/>
            <p:cNvGrpSpPr/>
            <p:nvPr/>
          </p:nvGrpSpPr>
          <p:grpSpPr>
            <a:xfrm>
              <a:off x="44026" y="3489560"/>
              <a:ext cx="1306830" cy="609171"/>
              <a:chOff x="44026" y="3489560"/>
              <a:chExt cx="1306830" cy="609171"/>
            </a:xfrm>
          </p:grpSpPr>
          <p:sp>
            <p:nvSpPr>
              <p:cNvPr id="1110" name="Can 1109"/>
              <p:cNvSpPr/>
              <p:nvPr/>
            </p:nvSpPr>
            <p:spPr>
              <a:xfrm>
                <a:off x="155575" y="3489560"/>
                <a:ext cx="1083733" cy="576158"/>
              </a:xfrm>
              <a:prstGeom prst="can">
                <a:avLst/>
              </a:prstGeom>
              <a:solidFill>
                <a:srgbClr val="D3F9D4"/>
              </a:solidFill>
              <a:ln>
                <a:solidFill>
                  <a:srgbClr val="07C1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111" name="TextBox 1110"/>
              <p:cNvSpPr txBox="1"/>
              <p:nvPr/>
            </p:nvSpPr>
            <p:spPr>
              <a:xfrm>
                <a:off x="44026" y="3612040"/>
                <a:ext cx="1306830" cy="486691"/>
              </a:xfrm>
              <a:prstGeom prst="rect">
                <a:avLst/>
              </a:prstGeom>
              <a:noFill/>
            </p:spPr>
            <p:txBody>
              <a:bodyPr wrap="square" rtlCol="0">
                <a:spAutoFit/>
              </a:bodyPr>
              <a:lstStyle/>
              <a:p>
                <a:pPr algn="ctr"/>
                <a:r>
                  <a:rPr lang="en-US" sz="100" dirty="0" smtClean="0"/>
                  <a:t>Bank </a:t>
                </a:r>
                <a:r>
                  <a:rPr lang="en-US" sz="100" b="1" dirty="0" smtClean="0"/>
                  <a:t>A</a:t>
                </a:r>
                <a:r>
                  <a:rPr lang="en-US" sz="100" dirty="0" smtClean="0"/>
                  <a:t> </a:t>
                </a:r>
              </a:p>
              <a:p>
                <a:pPr algn="ctr"/>
                <a:r>
                  <a:rPr lang="en-US" sz="100" dirty="0" smtClean="0"/>
                  <a:t>Security Master</a:t>
                </a:r>
                <a:endParaRPr lang="en-GB" sz="100" dirty="0"/>
              </a:p>
            </p:txBody>
          </p:sp>
        </p:grpSp>
        <p:grpSp>
          <p:nvGrpSpPr>
            <p:cNvPr id="1007" name="Group 1006"/>
            <p:cNvGrpSpPr/>
            <p:nvPr/>
          </p:nvGrpSpPr>
          <p:grpSpPr>
            <a:xfrm>
              <a:off x="7492812" y="3468401"/>
              <a:ext cx="1306830" cy="636192"/>
              <a:chOff x="7492812" y="3468401"/>
              <a:chExt cx="1306830" cy="636192"/>
            </a:xfrm>
          </p:grpSpPr>
          <p:sp>
            <p:nvSpPr>
              <p:cNvPr id="1108" name="Can 1107"/>
              <p:cNvSpPr/>
              <p:nvPr/>
            </p:nvSpPr>
            <p:spPr>
              <a:xfrm>
                <a:off x="7604361" y="3468401"/>
                <a:ext cx="1083733" cy="576158"/>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109" name="TextBox 1108"/>
              <p:cNvSpPr txBox="1"/>
              <p:nvPr/>
            </p:nvSpPr>
            <p:spPr>
              <a:xfrm>
                <a:off x="7492812" y="3617902"/>
                <a:ext cx="1306830" cy="486691"/>
              </a:xfrm>
              <a:prstGeom prst="rect">
                <a:avLst/>
              </a:prstGeom>
              <a:noFill/>
            </p:spPr>
            <p:txBody>
              <a:bodyPr wrap="square" rtlCol="0">
                <a:spAutoFit/>
              </a:bodyPr>
              <a:lstStyle/>
              <a:p>
                <a:pPr algn="ctr"/>
                <a:r>
                  <a:rPr lang="en-US" sz="100" dirty="0" smtClean="0"/>
                  <a:t>Bank </a:t>
                </a:r>
                <a:r>
                  <a:rPr lang="en-US" sz="100" b="1" dirty="0" smtClean="0"/>
                  <a:t>B </a:t>
                </a:r>
              </a:p>
              <a:p>
                <a:pPr algn="ctr"/>
                <a:r>
                  <a:rPr lang="en-US" sz="100" dirty="0" smtClean="0"/>
                  <a:t>Security Master (s)</a:t>
                </a:r>
                <a:endParaRPr lang="en-GB" sz="100" dirty="0"/>
              </a:p>
            </p:txBody>
          </p:sp>
        </p:grpSp>
        <p:grpSp>
          <p:nvGrpSpPr>
            <p:cNvPr id="1008" name="Group 1007"/>
            <p:cNvGrpSpPr/>
            <p:nvPr/>
          </p:nvGrpSpPr>
          <p:grpSpPr>
            <a:xfrm>
              <a:off x="5661451" y="3231928"/>
              <a:ext cx="973804" cy="1344020"/>
              <a:chOff x="5661451" y="3231928"/>
              <a:chExt cx="973804" cy="1344020"/>
            </a:xfrm>
          </p:grpSpPr>
          <p:sp>
            <p:nvSpPr>
              <p:cNvPr id="1106" name="Can 1105"/>
              <p:cNvSpPr/>
              <p:nvPr/>
            </p:nvSpPr>
            <p:spPr>
              <a:xfrm>
                <a:off x="5661451" y="3231928"/>
                <a:ext cx="973804" cy="389507"/>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107" name="TextBox 1106"/>
              <p:cNvSpPr txBox="1"/>
              <p:nvPr/>
            </p:nvSpPr>
            <p:spPr>
              <a:xfrm>
                <a:off x="5703010" y="3298379"/>
                <a:ext cx="890691" cy="1277569"/>
              </a:xfrm>
              <a:prstGeom prst="rect">
                <a:avLst/>
              </a:prstGeom>
              <a:noFill/>
            </p:spPr>
            <p:txBody>
              <a:bodyPr wrap="square" rtlCol="0">
                <a:spAutoFit/>
              </a:bodyPr>
              <a:lstStyle/>
              <a:p>
                <a:pPr algn="ctr"/>
                <a:r>
                  <a:rPr lang="en-US" sz="100" dirty="0" smtClean="0"/>
                  <a:t>Trading Applications</a:t>
                </a:r>
                <a:endParaRPr lang="en-GB" sz="100" dirty="0"/>
              </a:p>
            </p:txBody>
          </p:sp>
        </p:grpSp>
        <p:grpSp>
          <p:nvGrpSpPr>
            <p:cNvPr id="1009" name="Group 1008"/>
            <p:cNvGrpSpPr/>
            <p:nvPr/>
          </p:nvGrpSpPr>
          <p:grpSpPr>
            <a:xfrm>
              <a:off x="5814561" y="4166333"/>
              <a:ext cx="973804" cy="918166"/>
              <a:chOff x="5814561" y="4166333"/>
              <a:chExt cx="973804" cy="918166"/>
            </a:xfrm>
          </p:grpSpPr>
          <p:sp>
            <p:nvSpPr>
              <p:cNvPr id="1104" name="Can 1103"/>
              <p:cNvSpPr/>
              <p:nvPr/>
            </p:nvSpPr>
            <p:spPr>
              <a:xfrm>
                <a:off x="5814561" y="4166333"/>
                <a:ext cx="973804" cy="389507"/>
              </a:xfrm>
              <a:prstGeom prst="can">
                <a:avLst/>
              </a:prstGeom>
              <a:solidFill>
                <a:srgbClr val="26FAC8"/>
              </a:solidFill>
              <a:ln>
                <a:solidFill>
                  <a:srgbClr val="0F99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105" name="TextBox 1104"/>
              <p:cNvSpPr txBox="1"/>
              <p:nvPr/>
            </p:nvSpPr>
            <p:spPr>
              <a:xfrm>
                <a:off x="5856120" y="4232784"/>
                <a:ext cx="890691" cy="851715"/>
              </a:xfrm>
              <a:prstGeom prst="rect">
                <a:avLst/>
              </a:prstGeom>
              <a:noFill/>
            </p:spPr>
            <p:txBody>
              <a:bodyPr wrap="square" rtlCol="0">
                <a:spAutoFit/>
              </a:bodyPr>
              <a:lstStyle/>
              <a:p>
                <a:pPr algn="ctr"/>
                <a:r>
                  <a:rPr lang="en-US" sz="100" dirty="0" smtClean="0"/>
                  <a:t>Back Office</a:t>
                </a:r>
                <a:endParaRPr lang="en-GB" sz="100" dirty="0"/>
              </a:p>
            </p:txBody>
          </p:sp>
        </p:grpSp>
        <p:grpSp>
          <p:nvGrpSpPr>
            <p:cNvPr id="1010" name="Group 1009"/>
            <p:cNvGrpSpPr/>
            <p:nvPr/>
          </p:nvGrpSpPr>
          <p:grpSpPr>
            <a:xfrm>
              <a:off x="5111504" y="2605798"/>
              <a:ext cx="1210990" cy="790872"/>
              <a:chOff x="5111504" y="2605798"/>
              <a:chExt cx="1210990" cy="790872"/>
            </a:xfrm>
          </p:grpSpPr>
          <p:sp>
            <p:nvSpPr>
              <p:cNvPr id="1100" name="Curved Down Arrow 1099"/>
              <p:cNvSpPr/>
              <p:nvPr/>
            </p:nvSpPr>
            <p:spPr>
              <a:xfrm rot="1884600">
                <a:off x="5111504" y="2691781"/>
                <a:ext cx="1210990" cy="194970"/>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1101" name="Group 1100"/>
              <p:cNvGrpSpPr/>
              <p:nvPr/>
            </p:nvGrpSpPr>
            <p:grpSpPr>
              <a:xfrm>
                <a:off x="5501687" y="2605798"/>
                <a:ext cx="488950" cy="790872"/>
                <a:chOff x="5501687" y="2605798"/>
                <a:chExt cx="488950" cy="790872"/>
              </a:xfrm>
            </p:grpSpPr>
            <p:sp>
              <p:nvSpPr>
                <p:cNvPr id="1102" name="Oval 1101"/>
                <p:cNvSpPr/>
                <p:nvPr/>
              </p:nvSpPr>
              <p:spPr>
                <a:xfrm>
                  <a:off x="5530850" y="2611515"/>
                  <a:ext cx="430624"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103" name="TextBox 1102"/>
                <p:cNvSpPr txBox="1"/>
                <p:nvPr/>
              </p:nvSpPr>
              <p:spPr>
                <a:xfrm>
                  <a:off x="5501687" y="2605798"/>
                  <a:ext cx="488950" cy="790872"/>
                </a:xfrm>
                <a:prstGeom prst="rect">
                  <a:avLst/>
                </a:prstGeom>
                <a:noFill/>
              </p:spPr>
              <p:txBody>
                <a:bodyPr wrap="square" rtlCol="0">
                  <a:spAutoFit/>
                </a:bodyPr>
                <a:lstStyle/>
                <a:p>
                  <a:r>
                    <a:rPr lang="en-US" sz="100" i="1" dirty="0" smtClean="0"/>
                    <a:t>Tickers</a:t>
                  </a:r>
                  <a:endParaRPr lang="en-GB" sz="100" i="1" dirty="0"/>
                </a:p>
              </p:txBody>
            </p:sp>
          </p:grpSp>
        </p:grpSp>
        <p:grpSp>
          <p:nvGrpSpPr>
            <p:cNvPr id="1011" name="Group 1010"/>
            <p:cNvGrpSpPr/>
            <p:nvPr/>
          </p:nvGrpSpPr>
          <p:grpSpPr>
            <a:xfrm>
              <a:off x="6327051" y="2705826"/>
              <a:ext cx="1869100" cy="1034220"/>
              <a:chOff x="6327051" y="2705826"/>
              <a:chExt cx="1869100" cy="1034220"/>
            </a:xfrm>
          </p:grpSpPr>
          <p:sp>
            <p:nvSpPr>
              <p:cNvPr id="1096" name="Curved Down Arrow 1095"/>
              <p:cNvSpPr/>
              <p:nvPr/>
            </p:nvSpPr>
            <p:spPr>
              <a:xfrm rot="446008">
                <a:off x="6327051" y="2824561"/>
                <a:ext cx="1869100" cy="516985"/>
              </a:xfrm>
              <a:prstGeom prst="curvedDownArrow">
                <a:avLst>
                  <a:gd name="adj1" fmla="val 3410"/>
                  <a:gd name="adj2" fmla="val 14748"/>
                  <a:gd name="adj3" fmla="val 20148"/>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1097" name="Group 1096"/>
              <p:cNvGrpSpPr/>
              <p:nvPr/>
            </p:nvGrpSpPr>
            <p:grpSpPr>
              <a:xfrm>
                <a:off x="6808758" y="2705826"/>
                <a:ext cx="612411" cy="1034220"/>
                <a:chOff x="6808758" y="2705826"/>
                <a:chExt cx="612411" cy="1034220"/>
              </a:xfrm>
            </p:grpSpPr>
            <p:sp>
              <p:nvSpPr>
                <p:cNvPr id="1098" name="Oval 1097"/>
                <p:cNvSpPr/>
                <p:nvPr/>
              </p:nvSpPr>
              <p:spPr>
                <a:xfrm>
                  <a:off x="6830977" y="2719585"/>
                  <a:ext cx="518810"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099" name="TextBox 1098"/>
                <p:cNvSpPr txBox="1"/>
                <p:nvPr/>
              </p:nvSpPr>
              <p:spPr>
                <a:xfrm>
                  <a:off x="6808758" y="2705826"/>
                  <a:ext cx="612411" cy="1034220"/>
                </a:xfrm>
                <a:prstGeom prst="rect">
                  <a:avLst/>
                </a:prstGeom>
                <a:noFill/>
              </p:spPr>
              <p:txBody>
                <a:bodyPr wrap="square" rtlCol="0">
                  <a:spAutoFit/>
                </a:bodyPr>
                <a:lstStyle/>
                <a:p>
                  <a:r>
                    <a:rPr lang="en-US" sz="100" i="1" dirty="0" smtClean="0"/>
                    <a:t>Internal ID</a:t>
                  </a:r>
                  <a:endParaRPr lang="en-GB" sz="100" i="1" dirty="0"/>
                </a:p>
              </p:txBody>
            </p:sp>
          </p:grpSp>
        </p:grpSp>
        <p:grpSp>
          <p:nvGrpSpPr>
            <p:cNvPr id="1012" name="Group 1011"/>
            <p:cNvGrpSpPr/>
            <p:nvPr/>
          </p:nvGrpSpPr>
          <p:grpSpPr>
            <a:xfrm>
              <a:off x="6476968" y="4306112"/>
              <a:ext cx="1869100" cy="1527296"/>
              <a:chOff x="6476968" y="4306112"/>
              <a:chExt cx="1869100" cy="1527296"/>
            </a:xfrm>
          </p:grpSpPr>
          <p:sp>
            <p:nvSpPr>
              <p:cNvPr id="1092" name="Curved Down Arrow 1091"/>
              <p:cNvSpPr/>
              <p:nvPr/>
            </p:nvSpPr>
            <p:spPr>
              <a:xfrm rot="9781631">
                <a:off x="6476968" y="4306112"/>
                <a:ext cx="1869100" cy="516985"/>
              </a:xfrm>
              <a:prstGeom prst="curvedDownArrow">
                <a:avLst>
                  <a:gd name="adj1" fmla="val 3410"/>
                  <a:gd name="adj2" fmla="val 14748"/>
                  <a:gd name="adj3" fmla="val 20148"/>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1093" name="Group 1092"/>
              <p:cNvGrpSpPr/>
              <p:nvPr/>
            </p:nvGrpSpPr>
            <p:grpSpPr>
              <a:xfrm>
                <a:off x="6830977" y="4641851"/>
                <a:ext cx="957468" cy="1191557"/>
                <a:chOff x="6830977" y="4641851"/>
                <a:chExt cx="957468" cy="1191557"/>
              </a:xfrm>
            </p:grpSpPr>
            <p:sp>
              <p:nvSpPr>
                <p:cNvPr id="1094" name="Oval 1093"/>
                <p:cNvSpPr/>
                <p:nvPr/>
              </p:nvSpPr>
              <p:spPr>
                <a:xfrm>
                  <a:off x="6830977" y="4641851"/>
                  <a:ext cx="913332" cy="379094"/>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095" name="TextBox 1094"/>
                <p:cNvSpPr txBox="1"/>
                <p:nvPr/>
              </p:nvSpPr>
              <p:spPr>
                <a:xfrm>
                  <a:off x="6875112" y="4677510"/>
                  <a:ext cx="913333" cy="1155898"/>
                </a:xfrm>
                <a:prstGeom prst="rect">
                  <a:avLst/>
                </a:prstGeom>
                <a:noFill/>
              </p:spPr>
              <p:txBody>
                <a:bodyPr wrap="square" rtlCol="0">
                  <a:spAutoFit/>
                </a:bodyPr>
                <a:lstStyle/>
                <a:p>
                  <a:r>
                    <a:rPr lang="en-US" sz="100" i="1" dirty="0" smtClean="0"/>
                    <a:t>ISINs / SEDOLs / CUSIP/ Nat’l ID</a:t>
                  </a:r>
                  <a:endParaRPr lang="en-GB" sz="100" i="1" dirty="0"/>
                </a:p>
              </p:txBody>
            </p:sp>
          </p:grpSp>
        </p:grpSp>
        <p:grpSp>
          <p:nvGrpSpPr>
            <p:cNvPr id="1013" name="Group 1012"/>
            <p:cNvGrpSpPr/>
            <p:nvPr/>
          </p:nvGrpSpPr>
          <p:grpSpPr>
            <a:xfrm>
              <a:off x="5028712" y="4868509"/>
              <a:ext cx="1348591" cy="908117"/>
              <a:chOff x="5028712" y="4868509"/>
              <a:chExt cx="1348591" cy="908117"/>
            </a:xfrm>
          </p:grpSpPr>
          <p:sp>
            <p:nvSpPr>
              <p:cNvPr id="1088" name="Curved Down Arrow 1087"/>
              <p:cNvSpPr/>
              <p:nvPr/>
            </p:nvSpPr>
            <p:spPr>
              <a:xfrm rot="8682130">
                <a:off x="5028712" y="4978326"/>
                <a:ext cx="1348591" cy="194757"/>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1089" name="Group 1088"/>
              <p:cNvGrpSpPr/>
              <p:nvPr/>
            </p:nvGrpSpPr>
            <p:grpSpPr>
              <a:xfrm>
                <a:off x="5530850" y="4868509"/>
                <a:ext cx="622677" cy="908117"/>
                <a:chOff x="5530850" y="4868509"/>
                <a:chExt cx="622677" cy="908117"/>
              </a:xfrm>
            </p:grpSpPr>
            <p:sp>
              <p:nvSpPr>
                <p:cNvPr id="1090" name="Oval 1089"/>
                <p:cNvSpPr/>
                <p:nvPr/>
              </p:nvSpPr>
              <p:spPr>
                <a:xfrm>
                  <a:off x="5530850" y="4868509"/>
                  <a:ext cx="617501" cy="324679"/>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091" name="TextBox 1090"/>
                <p:cNvSpPr txBox="1"/>
                <p:nvPr/>
              </p:nvSpPr>
              <p:spPr>
                <a:xfrm>
                  <a:off x="5594726" y="4924911"/>
                  <a:ext cx="558801" cy="851715"/>
                </a:xfrm>
                <a:prstGeom prst="rect">
                  <a:avLst/>
                </a:prstGeom>
                <a:noFill/>
              </p:spPr>
              <p:txBody>
                <a:bodyPr wrap="square" rtlCol="0">
                  <a:spAutoFit/>
                </a:bodyPr>
                <a:lstStyle/>
                <a:p>
                  <a:r>
                    <a:rPr lang="en-US" sz="100" i="1" dirty="0" smtClean="0"/>
                    <a:t>Nat’l ID</a:t>
                  </a:r>
                  <a:endParaRPr lang="en-GB" sz="100" i="1" dirty="0"/>
                </a:p>
              </p:txBody>
            </p:sp>
          </p:grpSp>
        </p:grpSp>
        <p:grpSp>
          <p:nvGrpSpPr>
            <p:cNvPr id="1014" name="Group 1013"/>
            <p:cNvGrpSpPr/>
            <p:nvPr/>
          </p:nvGrpSpPr>
          <p:grpSpPr>
            <a:xfrm>
              <a:off x="1868730" y="4058430"/>
              <a:ext cx="1083733" cy="974223"/>
              <a:chOff x="1868730" y="4058430"/>
              <a:chExt cx="1083733" cy="974223"/>
            </a:xfrm>
          </p:grpSpPr>
          <p:sp>
            <p:nvSpPr>
              <p:cNvPr id="1086" name="Can 1085"/>
              <p:cNvSpPr/>
              <p:nvPr/>
            </p:nvSpPr>
            <p:spPr>
              <a:xfrm>
                <a:off x="1868730" y="4058430"/>
                <a:ext cx="1083733" cy="389799"/>
              </a:xfrm>
              <a:prstGeom prst="can">
                <a:avLst/>
              </a:prstGeom>
              <a:solidFill>
                <a:srgbClr val="D3F9D4"/>
              </a:solidFill>
              <a:ln>
                <a:solidFill>
                  <a:srgbClr val="07C1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087" name="TextBox 1086"/>
              <p:cNvSpPr txBox="1"/>
              <p:nvPr/>
            </p:nvSpPr>
            <p:spPr>
              <a:xfrm>
                <a:off x="1965251" y="4180939"/>
                <a:ext cx="890690" cy="851714"/>
              </a:xfrm>
              <a:prstGeom prst="rect">
                <a:avLst/>
              </a:prstGeom>
              <a:noFill/>
            </p:spPr>
            <p:txBody>
              <a:bodyPr wrap="square" rtlCol="0">
                <a:spAutoFit/>
              </a:bodyPr>
              <a:lstStyle/>
              <a:p>
                <a:pPr algn="ctr"/>
                <a:r>
                  <a:rPr lang="en-US" sz="100" dirty="0" smtClean="0"/>
                  <a:t>Back Office</a:t>
                </a:r>
                <a:endParaRPr lang="en-GB" sz="100" dirty="0"/>
              </a:p>
            </p:txBody>
          </p:sp>
        </p:grpSp>
        <p:grpSp>
          <p:nvGrpSpPr>
            <p:cNvPr id="1015" name="Group 1014"/>
            <p:cNvGrpSpPr/>
            <p:nvPr/>
          </p:nvGrpSpPr>
          <p:grpSpPr>
            <a:xfrm>
              <a:off x="2121330" y="3146134"/>
              <a:ext cx="1083733" cy="1338270"/>
              <a:chOff x="2121330" y="3146134"/>
              <a:chExt cx="1083733" cy="1338270"/>
            </a:xfrm>
          </p:grpSpPr>
          <p:sp>
            <p:nvSpPr>
              <p:cNvPr id="1084" name="Can 1083"/>
              <p:cNvSpPr/>
              <p:nvPr/>
            </p:nvSpPr>
            <p:spPr>
              <a:xfrm>
                <a:off x="2121330" y="3146134"/>
                <a:ext cx="1083733" cy="389799"/>
              </a:xfrm>
              <a:prstGeom prst="can">
                <a:avLst/>
              </a:prstGeom>
              <a:solidFill>
                <a:srgbClr val="D3F9D4"/>
              </a:solidFill>
              <a:ln>
                <a:solidFill>
                  <a:srgbClr val="07C1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085" name="TextBox 1084"/>
              <p:cNvSpPr txBox="1"/>
              <p:nvPr/>
            </p:nvSpPr>
            <p:spPr>
              <a:xfrm>
                <a:off x="2188846" y="3206837"/>
                <a:ext cx="890690" cy="1277567"/>
              </a:xfrm>
              <a:prstGeom prst="rect">
                <a:avLst/>
              </a:prstGeom>
              <a:noFill/>
            </p:spPr>
            <p:txBody>
              <a:bodyPr wrap="square" rtlCol="0">
                <a:spAutoFit/>
              </a:bodyPr>
              <a:lstStyle/>
              <a:p>
                <a:pPr algn="ctr"/>
                <a:r>
                  <a:rPr lang="en-US" sz="100" dirty="0" smtClean="0"/>
                  <a:t>Trading Applications</a:t>
                </a:r>
                <a:endParaRPr lang="en-GB" sz="100" dirty="0"/>
              </a:p>
            </p:txBody>
          </p:sp>
        </p:grpSp>
        <p:grpSp>
          <p:nvGrpSpPr>
            <p:cNvPr id="1016" name="Group 1015"/>
            <p:cNvGrpSpPr/>
            <p:nvPr/>
          </p:nvGrpSpPr>
          <p:grpSpPr>
            <a:xfrm>
              <a:off x="3980518" y="3577077"/>
              <a:ext cx="1063413" cy="671878"/>
              <a:chOff x="3980518" y="3931530"/>
              <a:chExt cx="1063413" cy="671878"/>
            </a:xfrm>
          </p:grpSpPr>
          <p:sp>
            <p:nvSpPr>
              <p:cNvPr id="1082" name="Can 1081"/>
              <p:cNvSpPr/>
              <p:nvPr/>
            </p:nvSpPr>
            <p:spPr>
              <a:xfrm>
                <a:off x="3980518" y="3931530"/>
                <a:ext cx="1063413" cy="582507"/>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083" name="TextBox 1082"/>
              <p:cNvSpPr txBox="1"/>
              <p:nvPr/>
            </p:nvSpPr>
            <p:spPr>
              <a:xfrm>
                <a:off x="4102011" y="4055881"/>
                <a:ext cx="812799" cy="547527"/>
              </a:xfrm>
              <a:prstGeom prst="rect">
                <a:avLst/>
              </a:prstGeom>
              <a:noFill/>
            </p:spPr>
            <p:txBody>
              <a:bodyPr wrap="square" rtlCol="0">
                <a:spAutoFit/>
              </a:bodyPr>
              <a:lstStyle/>
              <a:p>
                <a:pPr algn="ctr"/>
                <a:r>
                  <a:rPr lang="en-US" sz="100" dirty="0" smtClean="0"/>
                  <a:t>CCP</a:t>
                </a:r>
                <a:endParaRPr lang="en-GB" sz="100" dirty="0"/>
              </a:p>
            </p:txBody>
          </p:sp>
        </p:grpSp>
        <p:grpSp>
          <p:nvGrpSpPr>
            <p:cNvPr id="1017" name="Group 1016"/>
            <p:cNvGrpSpPr/>
            <p:nvPr/>
          </p:nvGrpSpPr>
          <p:grpSpPr>
            <a:xfrm>
              <a:off x="2150655" y="4947493"/>
              <a:ext cx="1843203" cy="1286286"/>
              <a:chOff x="2150655" y="4947493"/>
              <a:chExt cx="1843203" cy="1286286"/>
            </a:xfrm>
          </p:grpSpPr>
          <p:sp>
            <p:nvSpPr>
              <p:cNvPr id="1078" name="Curved Down Arrow 1077"/>
              <p:cNvSpPr/>
              <p:nvPr/>
            </p:nvSpPr>
            <p:spPr>
              <a:xfrm rot="12552629" flipH="1">
                <a:off x="2150655" y="4947493"/>
                <a:ext cx="1843203" cy="256423"/>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1079" name="Group 1078"/>
              <p:cNvGrpSpPr/>
              <p:nvPr/>
            </p:nvGrpSpPr>
            <p:grpSpPr>
              <a:xfrm>
                <a:off x="2603848" y="4960650"/>
                <a:ext cx="622677" cy="1273129"/>
                <a:chOff x="2603848" y="4960650"/>
                <a:chExt cx="622677" cy="1273129"/>
              </a:xfrm>
            </p:grpSpPr>
            <p:sp>
              <p:nvSpPr>
                <p:cNvPr id="1080" name="Oval 1079"/>
                <p:cNvSpPr/>
                <p:nvPr/>
              </p:nvSpPr>
              <p:spPr>
                <a:xfrm>
                  <a:off x="2603848" y="4960650"/>
                  <a:ext cx="617501" cy="324679"/>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081" name="TextBox 1080"/>
                <p:cNvSpPr txBox="1"/>
                <p:nvPr/>
              </p:nvSpPr>
              <p:spPr>
                <a:xfrm>
                  <a:off x="2667724" y="5017051"/>
                  <a:ext cx="558801" cy="1216728"/>
                </a:xfrm>
                <a:prstGeom prst="rect">
                  <a:avLst/>
                </a:prstGeom>
                <a:noFill/>
              </p:spPr>
              <p:txBody>
                <a:bodyPr wrap="square" rtlCol="0">
                  <a:spAutoFit/>
                </a:bodyPr>
                <a:lstStyle/>
                <a:p>
                  <a:r>
                    <a:rPr lang="en-US" sz="100" i="1" dirty="0" smtClean="0"/>
                    <a:t>CSD / Nat’l ID</a:t>
                  </a:r>
                  <a:endParaRPr lang="en-GB" sz="100" i="1" dirty="0"/>
                </a:p>
              </p:txBody>
            </p:sp>
          </p:grpSp>
        </p:grpSp>
        <p:grpSp>
          <p:nvGrpSpPr>
            <p:cNvPr id="1018" name="Group 1017"/>
            <p:cNvGrpSpPr/>
            <p:nvPr/>
          </p:nvGrpSpPr>
          <p:grpSpPr>
            <a:xfrm>
              <a:off x="340821" y="4297348"/>
              <a:ext cx="1942066" cy="1474343"/>
              <a:chOff x="340821" y="4297348"/>
              <a:chExt cx="1942066" cy="1474343"/>
            </a:xfrm>
          </p:grpSpPr>
          <p:sp>
            <p:nvSpPr>
              <p:cNvPr id="1074" name="Curved Down Arrow 1073"/>
              <p:cNvSpPr/>
              <p:nvPr/>
            </p:nvSpPr>
            <p:spPr>
              <a:xfrm rot="11543282" flipH="1">
                <a:off x="340821" y="4297348"/>
                <a:ext cx="1942066" cy="516985"/>
              </a:xfrm>
              <a:prstGeom prst="curvedDownArrow">
                <a:avLst>
                  <a:gd name="adj1" fmla="val 3410"/>
                  <a:gd name="adj2" fmla="val 14748"/>
                  <a:gd name="adj3" fmla="val 20148"/>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1075" name="Group 1074"/>
              <p:cNvGrpSpPr/>
              <p:nvPr/>
            </p:nvGrpSpPr>
            <p:grpSpPr>
              <a:xfrm>
                <a:off x="751982" y="4580134"/>
                <a:ext cx="957468" cy="1191557"/>
                <a:chOff x="751982" y="4580134"/>
                <a:chExt cx="957468" cy="1191557"/>
              </a:xfrm>
            </p:grpSpPr>
            <p:sp>
              <p:nvSpPr>
                <p:cNvPr id="1076" name="Oval 1075"/>
                <p:cNvSpPr/>
                <p:nvPr/>
              </p:nvSpPr>
              <p:spPr>
                <a:xfrm>
                  <a:off x="751982" y="4580134"/>
                  <a:ext cx="913332" cy="379094"/>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077" name="TextBox 1076"/>
                <p:cNvSpPr txBox="1"/>
                <p:nvPr/>
              </p:nvSpPr>
              <p:spPr>
                <a:xfrm>
                  <a:off x="796117" y="4615793"/>
                  <a:ext cx="913333" cy="1155898"/>
                </a:xfrm>
                <a:prstGeom prst="rect">
                  <a:avLst/>
                </a:prstGeom>
                <a:noFill/>
              </p:spPr>
              <p:txBody>
                <a:bodyPr wrap="square" rtlCol="0">
                  <a:spAutoFit/>
                </a:bodyPr>
                <a:lstStyle/>
                <a:p>
                  <a:r>
                    <a:rPr lang="en-US" sz="100" i="1" dirty="0" smtClean="0"/>
                    <a:t>ISINs / SEDOLs / CUSIP/ Nat’l ID</a:t>
                  </a:r>
                  <a:endParaRPr lang="en-GB" sz="100" i="1" dirty="0"/>
                </a:p>
              </p:txBody>
            </p:sp>
          </p:grpSp>
        </p:grpSp>
        <p:grpSp>
          <p:nvGrpSpPr>
            <p:cNvPr id="1019" name="Group 1018"/>
            <p:cNvGrpSpPr/>
            <p:nvPr/>
          </p:nvGrpSpPr>
          <p:grpSpPr>
            <a:xfrm>
              <a:off x="472835" y="2705826"/>
              <a:ext cx="2072859" cy="1034220"/>
              <a:chOff x="472835" y="2705826"/>
              <a:chExt cx="2072859" cy="1034220"/>
            </a:xfrm>
          </p:grpSpPr>
          <p:sp>
            <p:nvSpPr>
              <p:cNvPr id="1070" name="Curved Down Arrow 1069"/>
              <p:cNvSpPr/>
              <p:nvPr/>
            </p:nvSpPr>
            <p:spPr>
              <a:xfrm rot="20929146" flipH="1">
                <a:off x="472835" y="2747230"/>
                <a:ext cx="2072859" cy="516985"/>
              </a:xfrm>
              <a:prstGeom prst="curvedDownArrow">
                <a:avLst>
                  <a:gd name="adj1" fmla="val 3410"/>
                  <a:gd name="adj2" fmla="val 14748"/>
                  <a:gd name="adj3" fmla="val 20148"/>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1071" name="Group 1070"/>
              <p:cNvGrpSpPr/>
              <p:nvPr/>
            </p:nvGrpSpPr>
            <p:grpSpPr>
              <a:xfrm>
                <a:off x="1023021" y="2705826"/>
                <a:ext cx="612411" cy="1034220"/>
                <a:chOff x="1023021" y="2705826"/>
                <a:chExt cx="612411" cy="1034220"/>
              </a:xfrm>
            </p:grpSpPr>
            <p:sp>
              <p:nvSpPr>
                <p:cNvPr id="1072" name="Oval 1071"/>
                <p:cNvSpPr/>
                <p:nvPr/>
              </p:nvSpPr>
              <p:spPr>
                <a:xfrm>
                  <a:off x="1045240" y="2719585"/>
                  <a:ext cx="518810"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073" name="TextBox 1072"/>
                <p:cNvSpPr txBox="1"/>
                <p:nvPr/>
              </p:nvSpPr>
              <p:spPr>
                <a:xfrm>
                  <a:off x="1023021" y="2705826"/>
                  <a:ext cx="612411" cy="1034220"/>
                </a:xfrm>
                <a:prstGeom prst="rect">
                  <a:avLst/>
                </a:prstGeom>
                <a:noFill/>
              </p:spPr>
              <p:txBody>
                <a:bodyPr wrap="square" rtlCol="0">
                  <a:spAutoFit/>
                </a:bodyPr>
                <a:lstStyle/>
                <a:p>
                  <a:r>
                    <a:rPr lang="en-US" sz="100" i="1" dirty="0" smtClean="0"/>
                    <a:t>Internal ID</a:t>
                  </a:r>
                  <a:endParaRPr lang="en-GB" sz="100" i="1" dirty="0"/>
                </a:p>
              </p:txBody>
            </p:sp>
          </p:grpSp>
        </p:grpSp>
        <p:grpSp>
          <p:nvGrpSpPr>
            <p:cNvPr id="1020" name="Group 1019"/>
            <p:cNvGrpSpPr/>
            <p:nvPr/>
          </p:nvGrpSpPr>
          <p:grpSpPr>
            <a:xfrm>
              <a:off x="2520390" y="2415616"/>
              <a:ext cx="1509456" cy="819953"/>
              <a:chOff x="2520390" y="2415616"/>
              <a:chExt cx="1509456" cy="819953"/>
            </a:xfrm>
          </p:grpSpPr>
          <p:sp>
            <p:nvSpPr>
              <p:cNvPr id="1066" name="Curved Down Arrow 1065"/>
              <p:cNvSpPr/>
              <p:nvPr/>
            </p:nvSpPr>
            <p:spPr>
              <a:xfrm rot="20084315" flipH="1">
                <a:off x="2520390" y="2630765"/>
                <a:ext cx="1509456" cy="194757"/>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1067" name="Group 1066"/>
              <p:cNvGrpSpPr/>
              <p:nvPr/>
            </p:nvGrpSpPr>
            <p:grpSpPr>
              <a:xfrm>
                <a:off x="3344398" y="2415616"/>
                <a:ext cx="488950" cy="819953"/>
                <a:chOff x="5933487" y="2415616"/>
                <a:chExt cx="488950" cy="819953"/>
              </a:xfrm>
            </p:grpSpPr>
            <p:sp>
              <p:nvSpPr>
                <p:cNvPr id="1068" name="Oval 1067"/>
                <p:cNvSpPr/>
                <p:nvPr/>
              </p:nvSpPr>
              <p:spPr>
                <a:xfrm>
                  <a:off x="5962650" y="2415616"/>
                  <a:ext cx="430624"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069" name="TextBox 1068"/>
                <p:cNvSpPr txBox="1"/>
                <p:nvPr/>
              </p:nvSpPr>
              <p:spPr>
                <a:xfrm>
                  <a:off x="5933487" y="2444696"/>
                  <a:ext cx="488950" cy="790873"/>
                </a:xfrm>
                <a:prstGeom prst="rect">
                  <a:avLst/>
                </a:prstGeom>
                <a:noFill/>
              </p:spPr>
              <p:txBody>
                <a:bodyPr wrap="square" rtlCol="0">
                  <a:spAutoFit/>
                </a:bodyPr>
                <a:lstStyle/>
                <a:p>
                  <a:r>
                    <a:rPr lang="en-US" sz="100" i="1" dirty="0" smtClean="0"/>
                    <a:t>Tickers</a:t>
                  </a:r>
                  <a:endParaRPr lang="en-GB" sz="100" i="1" dirty="0"/>
                </a:p>
              </p:txBody>
            </p:sp>
          </p:grpSp>
        </p:grpSp>
        <p:grpSp>
          <p:nvGrpSpPr>
            <p:cNvPr id="1021" name="Group 1020"/>
            <p:cNvGrpSpPr/>
            <p:nvPr/>
          </p:nvGrpSpPr>
          <p:grpSpPr>
            <a:xfrm>
              <a:off x="6140332" y="1385332"/>
              <a:ext cx="2423096" cy="2386061"/>
              <a:chOff x="6140332" y="1385332"/>
              <a:chExt cx="2423096" cy="2386061"/>
            </a:xfrm>
          </p:grpSpPr>
          <p:pic>
            <p:nvPicPr>
              <p:cNvPr id="1053" name="Picture 4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14963" y="1385332"/>
                <a:ext cx="1010711" cy="8347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1054" name="Group 1053"/>
              <p:cNvGrpSpPr/>
              <p:nvPr/>
            </p:nvGrpSpPr>
            <p:grpSpPr>
              <a:xfrm>
                <a:off x="6140332" y="1931326"/>
                <a:ext cx="2423096" cy="1840067"/>
                <a:chOff x="6140332" y="1931326"/>
                <a:chExt cx="2423096" cy="1840067"/>
              </a:xfrm>
            </p:grpSpPr>
            <p:sp>
              <p:nvSpPr>
                <p:cNvPr id="1055" name="Curved Down Arrow 1054"/>
                <p:cNvSpPr/>
                <p:nvPr/>
              </p:nvSpPr>
              <p:spPr>
                <a:xfrm rot="7927288" flipV="1">
                  <a:off x="5976955" y="2582567"/>
                  <a:ext cx="1038091" cy="242829"/>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sp>
              <p:nvSpPr>
                <p:cNvPr id="1056" name="Curved Down Arrow 1055"/>
                <p:cNvSpPr/>
                <p:nvPr/>
              </p:nvSpPr>
              <p:spPr>
                <a:xfrm rot="2829587">
                  <a:off x="7227348" y="2629667"/>
                  <a:ext cx="1684956" cy="288273"/>
                </a:xfrm>
                <a:prstGeom prst="curvedDownArrow">
                  <a:avLst>
                    <a:gd name="adj1" fmla="val 25000"/>
                    <a:gd name="adj2" fmla="val 49584"/>
                    <a:gd name="adj3" fmla="val 25000"/>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1057" name="Group 1056"/>
                <p:cNvGrpSpPr/>
                <p:nvPr/>
              </p:nvGrpSpPr>
              <p:grpSpPr>
                <a:xfrm>
                  <a:off x="6548395" y="2002201"/>
                  <a:ext cx="995787" cy="680386"/>
                  <a:chOff x="6392308" y="1908550"/>
                  <a:chExt cx="995787" cy="680386"/>
                </a:xfrm>
              </p:grpSpPr>
              <p:sp>
                <p:nvSpPr>
                  <p:cNvPr id="1064" name="Can 1063"/>
                  <p:cNvSpPr/>
                  <p:nvPr/>
                </p:nvSpPr>
                <p:spPr>
                  <a:xfrm>
                    <a:off x="6412487" y="1908550"/>
                    <a:ext cx="919292" cy="446165"/>
                  </a:xfrm>
                  <a:prstGeom prst="can">
                    <a:avLst/>
                  </a:prstGeom>
                  <a:solidFill>
                    <a:srgbClr val="B4C9F2"/>
                  </a:solidFill>
                  <a:ln w="6350">
                    <a:solidFill>
                      <a:srgbClr val="A578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065" name="TextBox 1064"/>
                  <p:cNvSpPr txBox="1"/>
                  <p:nvPr/>
                </p:nvSpPr>
                <p:spPr>
                  <a:xfrm>
                    <a:off x="6392308" y="1980571"/>
                    <a:ext cx="995787" cy="608365"/>
                  </a:xfrm>
                  <a:prstGeom prst="rect">
                    <a:avLst/>
                  </a:prstGeom>
                  <a:noFill/>
                </p:spPr>
                <p:txBody>
                  <a:bodyPr wrap="square" rtlCol="0">
                    <a:spAutoFit/>
                  </a:bodyPr>
                  <a:lstStyle/>
                  <a:p>
                    <a:pPr algn="ctr"/>
                    <a:r>
                      <a:rPr lang="en-US" sz="100" dirty="0" smtClean="0"/>
                      <a:t>Data </a:t>
                    </a:r>
                  </a:p>
                  <a:p>
                    <a:pPr algn="ctr"/>
                    <a:r>
                      <a:rPr lang="en-US" sz="100" dirty="0" smtClean="0"/>
                      <a:t>Vendor XYZ</a:t>
                    </a:r>
                    <a:endParaRPr lang="en-GB" sz="100" dirty="0"/>
                  </a:p>
                </p:txBody>
              </p:sp>
            </p:grpSp>
            <p:grpSp>
              <p:nvGrpSpPr>
                <p:cNvPr id="1058" name="Group 1057"/>
                <p:cNvGrpSpPr/>
                <p:nvPr/>
              </p:nvGrpSpPr>
              <p:grpSpPr>
                <a:xfrm>
                  <a:off x="6140332" y="2551164"/>
                  <a:ext cx="604832" cy="1155895"/>
                  <a:chOff x="6140332" y="2551164"/>
                  <a:chExt cx="604832" cy="1155895"/>
                </a:xfrm>
              </p:grpSpPr>
              <p:sp>
                <p:nvSpPr>
                  <p:cNvPr id="1062" name="Oval 1061"/>
                  <p:cNvSpPr/>
                  <p:nvPr/>
                </p:nvSpPr>
                <p:spPr>
                  <a:xfrm>
                    <a:off x="6148351" y="2559648"/>
                    <a:ext cx="560755"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063" name="TextBox 1062"/>
                  <p:cNvSpPr txBox="1"/>
                  <p:nvPr/>
                </p:nvSpPr>
                <p:spPr>
                  <a:xfrm>
                    <a:off x="6140332" y="2551164"/>
                    <a:ext cx="604832" cy="1155895"/>
                  </a:xfrm>
                  <a:prstGeom prst="rect">
                    <a:avLst/>
                  </a:prstGeom>
                  <a:noFill/>
                </p:spPr>
                <p:txBody>
                  <a:bodyPr wrap="square" rtlCol="0">
                    <a:spAutoFit/>
                  </a:bodyPr>
                  <a:lstStyle/>
                  <a:p>
                    <a:r>
                      <a:rPr lang="en-US" sz="100" i="1" dirty="0" smtClean="0"/>
                      <a:t>Vendor XYZ ID</a:t>
                    </a:r>
                    <a:endParaRPr lang="en-GB" sz="100" i="1" dirty="0"/>
                  </a:p>
                </p:txBody>
              </p:sp>
            </p:grpSp>
            <p:grpSp>
              <p:nvGrpSpPr>
                <p:cNvPr id="1059" name="Group 1058"/>
                <p:cNvGrpSpPr/>
                <p:nvPr/>
              </p:nvGrpSpPr>
              <p:grpSpPr>
                <a:xfrm>
                  <a:off x="7958596" y="2603978"/>
                  <a:ext cx="604832" cy="1167415"/>
                  <a:chOff x="7958596" y="2603978"/>
                  <a:chExt cx="604832" cy="1167415"/>
                </a:xfrm>
              </p:grpSpPr>
              <p:sp>
                <p:nvSpPr>
                  <p:cNvPr id="1060" name="Oval 1059"/>
                  <p:cNvSpPr/>
                  <p:nvPr/>
                </p:nvSpPr>
                <p:spPr>
                  <a:xfrm>
                    <a:off x="7958596" y="2603978"/>
                    <a:ext cx="560755"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061" name="TextBox 1060"/>
                  <p:cNvSpPr txBox="1"/>
                  <p:nvPr/>
                </p:nvSpPr>
                <p:spPr>
                  <a:xfrm>
                    <a:off x="7958596" y="2615498"/>
                    <a:ext cx="604832" cy="1155895"/>
                  </a:xfrm>
                  <a:prstGeom prst="rect">
                    <a:avLst/>
                  </a:prstGeom>
                  <a:noFill/>
                </p:spPr>
                <p:txBody>
                  <a:bodyPr wrap="square" rtlCol="0">
                    <a:spAutoFit/>
                  </a:bodyPr>
                  <a:lstStyle/>
                  <a:p>
                    <a:r>
                      <a:rPr lang="en-US" sz="100" i="1" dirty="0" smtClean="0"/>
                      <a:t>Vendor XYZ ID</a:t>
                    </a:r>
                    <a:endParaRPr lang="en-GB" sz="100" i="1" dirty="0"/>
                  </a:p>
                </p:txBody>
              </p:sp>
            </p:grpSp>
          </p:grpSp>
        </p:grpSp>
        <p:sp>
          <p:nvSpPr>
            <p:cNvPr id="1022" name="Down Arrow 1021"/>
            <p:cNvSpPr/>
            <p:nvPr/>
          </p:nvSpPr>
          <p:spPr>
            <a:xfrm>
              <a:off x="4549345" y="2935725"/>
              <a:ext cx="45719" cy="5245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
            </a:p>
          </p:txBody>
        </p:sp>
        <p:grpSp>
          <p:nvGrpSpPr>
            <p:cNvPr id="1023" name="Group 1022"/>
            <p:cNvGrpSpPr/>
            <p:nvPr/>
          </p:nvGrpSpPr>
          <p:grpSpPr>
            <a:xfrm>
              <a:off x="4293100" y="3029925"/>
              <a:ext cx="589328" cy="851712"/>
              <a:chOff x="5501687" y="2605798"/>
              <a:chExt cx="488950" cy="757218"/>
            </a:xfrm>
          </p:grpSpPr>
          <p:sp>
            <p:nvSpPr>
              <p:cNvPr id="1051" name="Oval 1050"/>
              <p:cNvSpPr/>
              <p:nvPr/>
            </p:nvSpPr>
            <p:spPr>
              <a:xfrm>
                <a:off x="5530850" y="2611515"/>
                <a:ext cx="430624"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052" name="TextBox 1051"/>
              <p:cNvSpPr txBox="1"/>
              <p:nvPr/>
            </p:nvSpPr>
            <p:spPr>
              <a:xfrm>
                <a:off x="5501687" y="2605798"/>
                <a:ext cx="488950" cy="757218"/>
              </a:xfrm>
              <a:prstGeom prst="rect">
                <a:avLst/>
              </a:prstGeom>
              <a:noFill/>
            </p:spPr>
            <p:txBody>
              <a:bodyPr wrap="square" rtlCol="0">
                <a:spAutoFit/>
              </a:bodyPr>
              <a:lstStyle/>
              <a:p>
                <a:r>
                  <a:rPr lang="en-US" sz="100" i="1" dirty="0" smtClean="0"/>
                  <a:t>CCP Code</a:t>
                </a:r>
                <a:endParaRPr lang="en-GB" sz="100" i="1" dirty="0"/>
              </a:p>
            </p:txBody>
          </p:sp>
        </p:grpSp>
        <p:sp>
          <p:nvSpPr>
            <p:cNvPr id="1024" name="Curved Down Arrow 1023"/>
            <p:cNvSpPr/>
            <p:nvPr/>
          </p:nvSpPr>
          <p:spPr>
            <a:xfrm rot="7927288" flipV="1">
              <a:off x="76212" y="2689588"/>
              <a:ext cx="1396732" cy="201746"/>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sp>
          <p:nvSpPr>
            <p:cNvPr id="1025" name="Curved Down Arrow 1024"/>
            <p:cNvSpPr/>
            <p:nvPr/>
          </p:nvSpPr>
          <p:spPr>
            <a:xfrm rot="2829587">
              <a:off x="1714936" y="2428513"/>
              <a:ext cx="1225620" cy="288273"/>
            </a:xfrm>
            <a:prstGeom prst="curvedDownArrow">
              <a:avLst>
                <a:gd name="adj1" fmla="val 25000"/>
                <a:gd name="adj2" fmla="val 49584"/>
                <a:gd name="adj3" fmla="val 25000"/>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1026" name="Group 1025"/>
            <p:cNvGrpSpPr/>
            <p:nvPr/>
          </p:nvGrpSpPr>
          <p:grpSpPr>
            <a:xfrm>
              <a:off x="962479" y="1969451"/>
              <a:ext cx="995787" cy="680386"/>
              <a:chOff x="6392308" y="1908550"/>
              <a:chExt cx="995787" cy="680386"/>
            </a:xfrm>
          </p:grpSpPr>
          <p:sp>
            <p:nvSpPr>
              <p:cNvPr id="1049" name="Can 1048"/>
              <p:cNvSpPr/>
              <p:nvPr/>
            </p:nvSpPr>
            <p:spPr>
              <a:xfrm>
                <a:off x="6412487" y="1908550"/>
                <a:ext cx="919292" cy="446165"/>
              </a:xfrm>
              <a:prstGeom prst="can">
                <a:avLst/>
              </a:prstGeom>
              <a:solidFill>
                <a:srgbClr val="B4C9F2"/>
              </a:solidFill>
              <a:ln w="6350">
                <a:solidFill>
                  <a:srgbClr val="A578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050" name="TextBox 1049"/>
              <p:cNvSpPr txBox="1"/>
              <p:nvPr/>
            </p:nvSpPr>
            <p:spPr>
              <a:xfrm>
                <a:off x="6392308" y="1980571"/>
                <a:ext cx="995787" cy="608365"/>
              </a:xfrm>
              <a:prstGeom prst="rect">
                <a:avLst/>
              </a:prstGeom>
              <a:noFill/>
            </p:spPr>
            <p:txBody>
              <a:bodyPr wrap="square" rtlCol="0">
                <a:spAutoFit/>
              </a:bodyPr>
              <a:lstStyle/>
              <a:p>
                <a:pPr algn="ctr"/>
                <a:r>
                  <a:rPr lang="en-US" sz="100" dirty="0" smtClean="0"/>
                  <a:t>Data </a:t>
                </a:r>
              </a:p>
              <a:p>
                <a:pPr algn="ctr"/>
                <a:r>
                  <a:rPr lang="en-US" sz="100" dirty="0" smtClean="0"/>
                  <a:t>Vendor ABC</a:t>
                </a:r>
                <a:endParaRPr lang="en-GB" sz="100" dirty="0"/>
              </a:p>
            </p:txBody>
          </p:sp>
        </p:grpSp>
        <p:grpSp>
          <p:nvGrpSpPr>
            <p:cNvPr id="1027" name="Group 1026"/>
            <p:cNvGrpSpPr/>
            <p:nvPr/>
          </p:nvGrpSpPr>
          <p:grpSpPr>
            <a:xfrm>
              <a:off x="554416" y="2518414"/>
              <a:ext cx="604832" cy="1155895"/>
              <a:chOff x="6140332" y="2551164"/>
              <a:chExt cx="604832" cy="1155895"/>
            </a:xfrm>
          </p:grpSpPr>
          <p:sp>
            <p:nvSpPr>
              <p:cNvPr id="1047" name="Oval 1046"/>
              <p:cNvSpPr/>
              <p:nvPr/>
            </p:nvSpPr>
            <p:spPr>
              <a:xfrm>
                <a:off x="6148351" y="2559648"/>
                <a:ext cx="560755"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048" name="TextBox 1047"/>
              <p:cNvSpPr txBox="1"/>
              <p:nvPr/>
            </p:nvSpPr>
            <p:spPr>
              <a:xfrm>
                <a:off x="6140332" y="2551164"/>
                <a:ext cx="604832" cy="1155895"/>
              </a:xfrm>
              <a:prstGeom prst="rect">
                <a:avLst/>
              </a:prstGeom>
              <a:noFill/>
            </p:spPr>
            <p:txBody>
              <a:bodyPr wrap="square" rtlCol="0">
                <a:spAutoFit/>
              </a:bodyPr>
              <a:lstStyle/>
              <a:p>
                <a:r>
                  <a:rPr lang="en-US" sz="100" i="1" dirty="0" smtClean="0"/>
                  <a:t>Vendor ABC ID</a:t>
                </a:r>
                <a:endParaRPr lang="en-GB" sz="100" i="1" dirty="0"/>
              </a:p>
            </p:txBody>
          </p:sp>
        </p:grpSp>
        <p:grpSp>
          <p:nvGrpSpPr>
            <p:cNvPr id="1028" name="Group 1027"/>
            <p:cNvGrpSpPr/>
            <p:nvPr/>
          </p:nvGrpSpPr>
          <p:grpSpPr>
            <a:xfrm>
              <a:off x="2146140" y="2402073"/>
              <a:ext cx="604832" cy="1167415"/>
              <a:chOff x="7958596" y="2603978"/>
              <a:chExt cx="604832" cy="1167415"/>
            </a:xfrm>
          </p:grpSpPr>
          <p:sp>
            <p:nvSpPr>
              <p:cNvPr id="1045" name="Oval 1044"/>
              <p:cNvSpPr/>
              <p:nvPr/>
            </p:nvSpPr>
            <p:spPr>
              <a:xfrm>
                <a:off x="7958596" y="2603978"/>
                <a:ext cx="560755"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046" name="TextBox 1045"/>
              <p:cNvSpPr txBox="1"/>
              <p:nvPr/>
            </p:nvSpPr>
            <p:spPr>
              <a:xfrm>
                <a:off x="7958596" y="2615498"/>
                <a:ext cx="604832" cy="1155895"/>
              </a:xfrm>
              <a:prstGeom prst="rect">
                <a:avLst/>
              </a:prstGeom>
              <a:noFill/>
            </p:spPr>
            <p:txBody>
              <a:bodyPr wrap="square" rtlCol="0">
                <a:spAutoFit/>
              </a:bodyPr>
              <a:lstStyle/>
              <a:p>
                <a:r>
                  <a:rPr lang="en-US" sz="100" i="1" dirty="0" smtClean="0"/>
                  <a:t>Vendor  ABC ID</a:t>
                </a:r>
                <a:endParaRPr lang="en-GB" sz="100" i="1" dirty="0"/>
              </a:p>
            </p:txBody>
          </p:sp>
        </p:grpSp>
        <p:sp>
          <p:nvSpPr>
            <p:cNvPr id="1029" name="Line Callout 1 (Accent Bar) 1028"/>
            <p:cNvSpPr/>
            <p:nvPr/>
          </p:nvSpPr>
          <p:spPr>
            <a:xfrm>
              <a:off x="6788365" y="5233095"/>
              <a:ext cx="1145678" cy="623423"/>
            </a:xfrm>
            <a:prstGeom prst="accentCallout1">
              <a:avLst>
                <a:gd name="adj1" fmla="val 33689"/>
                <a:gd name="adj2" fmla="val 106655"/>
                <a:gd name="adj3" fmla="val -142822"/>
                <a:gd name="adj4" fmla="val 17645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 dirty="0" smtClean="0">
                  <a:solidFill>
                    <a:schemeClr val="tx1"/>
                  </a:solidFill>
                </a:rPr>
                <a:t>Multiple masters, typically by function, division, and acquisition/merger</a:t>
              </a:r>
              <a:endParaRPr lang="en-US" sz="100" dirty="0">
                <a:solidFill>
                  <a:schemeClr val="tx1"/>
                </a:solidFill>
              </a:endParaRPr>
            </a:p>
          </p:txBody>
        </p:sp>
        <p:grpSp>
          <p:nvGrpSpPr>
            <p:cNvPr id="1030" name="Group 1029"/>
            <p:cNvGrpSpPr/>
            <p:nvPr/>
          </p:nvGrpSpPr>
          <p:grpSpPr>
            <a:xfrm>
              <a:off x="1966235" y="1561521"/>
              <a:ext cx="995787" cy="680386"/>
              <a:chOff x="6392308" y="1908550"/>
              <a:chExt cx="995787" cy="680386"/>
            </a:xfrm>
          </p:grpSpPr>
          <p:sp>
            <p:nvSpPr>
              <p:cNvPr id="1043" name="Can 1042"/>
              <p:cNvSpPr/>
              <p:nvPr/>
            </p:nvSpPr>
            <p:spPr>
              <a:xfrm>
                <a:off x="6412487" y="1908550"/>
                <a:ext cx="919292" cy="446165"/>
              </a:xfrm>
              <a:prstGeom prst="can">
                <a:avLst/>
              </a:prstGeom>
              <a:solidFill>
                <a:srgbClr val="B4C9F2"/>
              </a:solidFill>
              <a:ln w="6350">
                <a:solidFill>
                  <a:srgbClr val="A578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044" name="TextBox 1043"/>
              <p:cNvSpPr txBox="1"/>
              <p:nvPr/>
            </p:nvSpPr>
            <p:spPr>
              <a:xfrm>
                <a:off x="6392308" y="1980571"/>
                <a:ext cx="995787" cy="608365"/>
              </a:xfrm>
              <a:prstGeom prst="rect">
                <a:avLst/>
              </a:prstGeom>
              <a:noFill/>
            </p:spPr>
            <p:txBody>
              <a:bodyPr wrap="square" rtlCol="0">
                <a:spAutoFit/>
              </a:bodyPr>
              <a:lstStyle/>
              <a:p>
                <a:pPr algn="ctr"/>
                <a:r>
                  <a:rPr lang="en-US" sz="100" dirty="0" smtClean="0"/>
                  <a:t>Data </a:t>
                </a:r>
              </a:p>
              <a:p>
                <a:pPr algn="ctr"/>
                <a:r>
                  <a:rPr lang="en-US" sz="100" dirty="0" smtClean="0"/>
                  <a:t>Vendor 123</a:t>
                </a:r>
                <a:endParaRPr lang="en-GB" sz="100" dirty="0"/>
              </a:p>
            </p:txBody>
          </p:sp>
        </p:grpSp>
        <p:sp>
          <p:nvSpPr>
            <p:cNvPr id="1031" name="Curved Down Arrow 1030"/>
            <p:cNvSpPr/>
            <p:nvPr/>
          </p:nvSpPr>
          <p:spPr>
            <a:xfrm rot="4260288">
              <a:off x="2363774" y="2428037"/>
              <a:ext cx="1465447" cy="244168"/>
            </a:xfrm>
            <a:prstGeom prst="curvedDownArrow">
              <a:avLst>
                <a:gd name="adj1" fmla="val 25000"/>
                <a:gd name="adj2" fmla="val 49584"/>
                <a:gd name="adj3" fmla="val 25000"/>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1032" name="Group 1031"/>
            <p:cNvGrpSpPr/>
            <p:nvPr/>
          </p:nvGrpSpPr>
          <p:grpSpPr>
            <a:xfrm>
              <a:off x="2768729" y="2061386"/>
              <a:ext cx="604832" cy="1167415"/>
              <a:chOff x="7958596" y="2603978"/>
              <a:chExt cx="604832" cy="1167415"/>
            </a:xfrm>
          </p:grpSpPr>
          <p:sp>
            <p:nvSpPr>
              <p:cNvPr id="1041" name="Oval 1040"/>
              <p:cNvSpPr/>
              <p:nvPr/>
            </p:nvSpPr>
            <p:spPr>
              <a:xfrm>
                <a:off x="7958596" y="2603978"/>
                <a:ext cx="560755"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042" name="TextBox 1041"/>
              <p:cNvSpPr txBox="1"/>
              <p:nvPr/>
            </p:nvSpPr>
            <p:spPr>
              <a:xfrm>
                <a:off x="7958596" y="2615498"/>
                <a:ext cx="604832" cy="1155895"/>
              </a:xfrm>
              <a:prstGeom prst="rect">
                <a:avLst/>
              </a:prstGeom>
              <a:noFill/>
            </p:spPr>
            <p:txBody>
              <a:bodyPr wrap="square" rtlCol="0">
                <a:spAutoFit/>
              </a:bodyPr>
              <a:lstStyle/>
              <a:p>
                <a:r>
                  <a:rPr lang="en-US" sz="100" i="1" dirty="0" smtClean="0"/>
                  <a:t>Vendor  123 ID</a:t>
                </a:r>
                <a:endParaRPr lang="en-GB" sz="100" i="1" dirty="0"/>
              </a:p>
            </p:txBody>
          </p:sp>
        </p:grpSp>
        <p:sp>
          <p:nvSpPr>
            <p:cNvPr id="1033" name="Curved Down Arrow 1032"/>
            <p:cNvSpPr/>
            <p:nvPr/>
          </p:nvSpPr>
          <p:spPr>
            <a:xfrm rot="11854687" flipH="1">
              <a:off x="2689525" y="3757349"/>
              <a:ext cx="1282271" cy="233253"/>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sp>
          <p:nvSpPr>
            <p:cNvPr id="1034" name="Curved Down Arrow 1033"/>
            <p:cNvSpPr/>
            <p:nvPr/>
          </p:nvSpPr>
          <p:spPr>
            <a:xfrm rot="11622416">
              <a:off x="4549771" y="4397411"/>
              <a:ext cx="1235503" cy="233253"/>
            </a:xfrm>
            <a:prstGeom prst="curvedDownArrow">
              <a:avLst/>
            </a:prstGeom>
            <a:solidFill>
              <a:schemeClr val="accent1">
                <a:lumMod val="20000"/>
                <a:lumOff val="80000"/>
              </a:schemeClr>
            </a:solidFill>
            <a:ln w="6350">
              <a:solidFill>
                <a:srgbClr val="CCECFF"/>
              </a:solidFill>
              <a:headEnd type="none" w="med" len="lg"/>
              <a:tailEnd type="non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solidFill>
                  <a:schemeClr val="tx1"/>
                </a:solidFill>
              </a:endParaRPr>
            </a:p>
          </p:txBody>
        </p:sp>
        <p:grpSp>
          <p:nvGrpSpPr>
            <p:cNvPr id="1035" name="Group 1034"/>
            <p:cNvGrpSpPr/>
            <p:nvPr/>
          </p:nvGrpSpPr>
          <p:grpSpPr>
            <a:xfrm>
              <a:off x="4854764" y="4427536"/>
              <a:ext cx="589328" cy="851712"/>
              <a:chOff x="5501687" y="2605798"/>
              <a:chExt cx="488950" cy="757218"/>
            </a:xfrm>
          </p:grpSpPr>
          <p:sp>
            <p:nvSpPr>
              <p:cNvPr id="1039" name="Oval 1038"/>
              <p:cNvSpPr/>
              <p:nvPr/>
            </p:nvSpPr>
            <p:spPr>
              <a:xfrm>
                <a:off x="5530850" y="2611515"/>
                <a:ext cx="430624"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040" name="TextBox 1039"/>
              <p:cNvSpPr txBox="1"/>
              <p:nvPr/>
            </p:nvSpPr>
            <p:spPr>
              <a:xfrm>
                <a:off x="5501687" y="2605798"/>
                <a:ext cx="488950" cy="757218"/>
              </a:xfrm>
              <a:prstGeom prst="rect">
                <a:avLst/>
              </a:prstGeom>
              <a:noFill/>
            </p:spPr>
            <p:txBody>
              <a:bodyPr wrap="square" rtlCol="0">
                <a:spAutoFit/>
              </a:bodyPr>
              <a:lstStyle/>
              <a:p>
                <a:r>
                  <a:rPr lang="en-US" sz="100" i="1" dirty="0" smtClean="0"/>
                  <a:t>CCP Code</a:t>
                </a:r>
                <a:endParaRPr lang="en-GB" sz="100" i="1" dirty="0"/>
              </a:p>
            </p:txBody>
          </p:sp>
        </p:grpSp>
        <p:grpSp>
          <p:nvGrpSpPr>
            <p:cNvPr id="1036" name="Group 1035"/>
            <p:cNvGrpSpPr/>
            <p:nvPr/>
          </p:nvGrpSpPr>
          <p:grpSpPr>
            <a:xfrm>
              <a:off x="3096497" y="3840878"/>
              <a:ext cx="589328" cy="851712"/>
              <a:chOff x="5501687" y="2605798"/>
              <a:chExt cx="488950" cy="757218"/>
            </a:xfrm>
          </p:grpSpPr>
          <p:sp>
            <p:nvSpPr>
              <p:cNvPr id="1037" name="Oval 1036"/>
              <p:cNvSpPr/>
              <p:nvPr/>
            </p:nvSpPr>
            <p:spPr>
              <a:xfrm>
                <a:off x="5530850" y="2611515"/>
                <a:ext cx="430624" cy="216140"/>
              </a:xfrm>
              <a:prstGeom prst="ellipse">
                <a:avLst/>
              </a:prstGeom>
              <a:solidFill>
                <a:srgbClr val="BEFEFE"/>
              </a:solidFill>
              <a:ln w="6350">
                <a:solidFill>
                  <a:srgbClr val="BDF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
              </a:p>
            </p:txBody>
          </p:sp>
          <p:sp>
            <p:nvSpPr>
              <p:cNvPr id="1038" name="TextBox 1037"/>
              <p:cNvSpPr txBox="1"/>
              <p:nvPr/>
            </p:nvSpPr>
            <p:spPr>
              <a:xfrm>
                <a:off x="5501687" y="2605798"/>
                <a:ext cx="488950" cy="757218"/>
              </a:xfrm>
              <a:prstGeom prst="rect">
                <a:avLst/>
              </a:prstGeom>
              <a:noFill/>
            </p:spPr>
            <p:txBody>
              <a:bodyPr wrap="square" rtlCol="0">
                <a:spAutoFit/>
              </a:bodyPr>
              <a:lstStyle/>
              <a:p>
                <a:r>
                  <a:rPr lang="en-US" sz="100" i="1" dirty="0" smtClean="0"/>
                  <a:t>CCP Code</a:t>
                </a:r>
                <a:endParaRPr lang="en-GB" sz="100" i="1" dirty="0"/>
              </a:p>
            </p:txBody>
          </p:sp>
        </p:grpSp>
      </p:grpSp>
      <p:sp>
        <p:nvSpPr>
          <p:cNvPr id="1136" name="TextBox 1135"/>
          <p:cNvSpPr txBox="1"/>
          <p:nvPr/>
        </p:nvSpPr>
        <p:spPr>
          <a:xfrm>
            <a:off x="5105400" y="1752600"/>
            <a:ext cx="3733800" cy="5047536"/>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Multiple contexts; some ID’s infer more (i.e. ‘tickers’ typically specific to one exchange, national ID to one market, international ID’s non-specific)</a:t>
            </a:r>
          </a:p>
          <a:p>
            <a:pPr marL="628650" lvl="1" indent="-171450">
              <a:buFont typeface="Arial" panose="020B0604020202020204" pitchFamily="34" charset="0"/>
              <a:buChar char="•"/>
            </a:pPr>
            <a:r>
              <a:rPr lang="en-US" sz="1400" dirty="0" smtClean="0"/>
              <a:t>Specific inferred data drives different processes and </a:t>
            </a:r>
            <a:r>
              <a:rPr lang="en-US" sz="1400" dirty="0" smtClean="0"/>
              <a:t>routing</a:t>
            </a:r>
          </a:p>
          <a:p>
            <a:pPr marL="628650" lvl="1" indent="-171450">
              <a:buFont typeface="Arial" panose="020B0604020202020204" pitchFamily="34" charset="0"/>
              <a:buChar char="•"/>
            </a:pPr>
            <a:endParaRPr lang="en-US" sz="1400" dirty="0" smtClean="0"/>
          </a:p>
          <a:p>
            <a:pPr marL="171450" indent="-171450">
              <a:buFont typeface="Arial" panose="020B0604020202020204" pitchFamily="34" charset="0"/>
              <a:buChar char="•"/>
            </a:pPr>
            <a:r>
              <a:rPr lang="en-US" sz="1400" dirty="0"/>
              <a:t>Multiple markets, all with different national standards (both by venue and jurisdiction</a:t>
            </a:r>
            <a:r>
              <a:rPr lang="en-US" sz="1400" dirty="0" smtClean="0"/>
              <a:t>)</a:t>
            </a:r>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r>
              <a:rPr lang="en-US" sz="1400" dirty="0"/>
              <a:t>Embedded codes in different legacy systems (i.e. Trading systems built around specific ‘tickers’)</a:t>
            </a:r>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r>
              <a:rPr lang="en-US" sz="1400" dirty="0" smtClean="0"/>
              <a:t>Akin to trying to solve multiple electrical plug standards by converting to single plug standard;</a:t>
            </a:r>
          </a:p>
          <a:p>
            <a:pPr marL="628650" lvl="1" indent="-171450">
              <a:buFont typeface="Arial" panose="020B0604020202020204" pitchFamily="34" charset="0"/>
              <a:buChar char="•"/>
            </a:pPr>
            <a:r>
              <a:rPr lang="en-US" sz="1400" dirty="0" smtClean="0"/>
              <a:t>Good, </a:t>
            </a:r>
            <a:r>
              <a:rPr lang="en-US" sz="1400" b="1" i="1" dirty="0" smtClean="0">
                <a:solidFill>
                  <a:srgbClr val="FF0000"/>
                </a:solidFill>
              </a:rPr>
              <a:t>in theory</a:t>
            </a:r>
            <a:r>
              <a:rPr lang="en-US" sz="1400" dirty="0" smtClean="0"/>
              <a:t>, but practical implications:</a:t>
            </a:r>
          </a:p>
          <a:p>
            <a:pPr marL="1085850" lvl="2" indent="-171450">
              <a:buFont typeface="Arial" panose="020B0604020202020204" pitchFamily="34" charset="0"/>
              <a:buChar char="•"/>
            </a:pPr>
            <a:r>
              <a:rPr lang="en-US" sz="1400" dirty="0" smtClean="0"/>
              <a:t>Embedded manufacturer and consumer base (legacy)</a:t>
            </a:r>
          </a:p>
          <a:p>
            <a:pPr marL="1085850" lvl="2" indent="-171450">
              <a:buFont typeface="Arial" panose="020B0604020202020204" pitchFamily="34" charset="0"/>
              <a:buChar char="•"/>
            </a:pPr>
            <a:r>
              <a:rPr lang="en-US" sz="1400" dirty="0" smtClean="0"/>
              <a:t>Significant ‘conversion cost’</a:t>
            </a:r>
          </a:p>
          <a:p>
            <a:pPr marL="1085850" lvl="2" indent="-171450">
              <a:buFont typeface="Arial" panose="020B0604020202020204" pitchFamily="34" charset="0"/>
              <a:buChar char="•"/>
            </a:pPr>
            <a:r>
              <a:rPr lang="en-US" sz="1400" dirty="0" smtClean="0"/>
              <a:t>Politics – which one ‘wins’?</a:t>
            </a:r>
          </a:p>
        </p:txBody>
      </p:sp>
      <p:sp>
        <p:nvSpPr>
          <p:cNvPr id="1137" name="Title 1"/>
          <p:cNvSpPr txBox="1">
            <a:spLocks/>
          </p:cNvSpPr>
          <p:nvPr/>
        </p:nvSpPr>
        <p:spPr>
          <a:xfrm>
            <a:off x="342842" y="152400"/>
            <a:ext cx="6107478" cy="74078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i="1" dirty="0" smtClean="0"/>
              <a:t>simple answer….</a:t>
            </a:r>
            <a:endParaRPr lang="en-US" sz="2400" i="1" dirty="0"/>
          </a:p>
        </p:txBody>
      </p:sp>
    </p:spTree>
    <p:extLst>
      <p:ext uri="{BB962C8B-B14F-4D97-AF65-F5344CB8AC3E}">
        <p14:creationId xmlns:p14="http://schemas.microsoft.com/office/powerpoint/2010/main" val="24977331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the problem statement….</a:t>
            </a:r>
            <a:endParaRPr lang="en-US" dirty="0"/>
          </a:p>
        </p:txBody>
      </p:sp>
      <p:sp>
        <p:nvSpPr>
          <p:cNvPr id="3" name="Content Placeholder 2"/>
          <p:cNvSpPr>
            <a:spLocks noGrp="1"/>
          </p:cNvSpPr>
          <p:nvPr>
            <p:ph idx="1"/>
          </p:nvPr>
        </p:nvSpPr>
        <p:spPr>
          <a:xfrm>
            <a:off x="304800" y="1295400"/>
            <a:ext cx="8686800" cy="5334000"/>
          </a:xfrm>
        </p:spPr>
        <p:txBody>
          <a:bodyPr>
            <a:normAutofit fontScale="55000" lnSpcReduction="20000"/>
          </a:bodyPr>
          <a:lstStyle/>
          <a:p>
            <a:pPr marL="0" indent="0">
              <a:buNone/>
            </a:pPr>
            <a:r>
              <a:rPr lang="en-US" dirty="0" smtClean="0"/>
              <a:t>How to define something ‘</a:t>
            </a:r>
            <a:r>
              <a:rPr lang="en-US" dirty="0" smtClean="0">
                <a:solidFill>
                  <a:srgbClr val="FF0000"/>
                </a:solidFill>
              </a:rPr>
              <a:t>atomically</a:t>
            </a:r>
            <a:r>
              <a:rPr lang="en-US" dirty="0" smtClean="0"/>
              <a:t>’ </a:t>
            </a:r>
            <a:r>
              <a:rPr lang="en-US" b="1" i="1" dirty="0" smtClean="0"/>
              <a:t>as well as</a:t>
            </a:r>
            <a:r>
              <a:rPr lang="en-US" dirty="0" smtClean="0"/>
              <a:t> in </a:t>
            </a:r>
            <a:r>
              <a:rPr lang="en-US" dirty="0" smtClean="0">
                <a:solidFill>
                  <a:srgbClr val="7030A0"/>
                </a:solidFill>
              </a:rPr>
              <a:t>various contexts</a:t>
            </a:r>
            <a:r>
              <a:rPr lang="en-US" dirty="0" smtClean="0"/>
              <a:t>, yet maintain </a:t>
            </a:r>
            <a:r>
              <a:rPr lang="en-US" b="1" i="1" dirty="0" smtClean="0">
                <a:solidFill>
                  <a:srgbClr val="00B050"/>
                </a:solidFill>
              </a:rPr>
              <a:t>provenance, integrity, accuracy and quality</a:t>
            </a:r>
            <a:r>
              <a:rPr lang="en-US" dirty="0" smtClean="0"/>
              <a:t>?</a:t>
            </a:r>
          </a:p>
          <a:p>
            <a:pPr marL="0" indent="0">
              <a:buNone/>
            </a:pPr>
            <a:endParaRPr lang="en-US" dirty="0" smtClean="0"/>
          </a:p>
          <a:p>
            <a:pPr lvl="1"/>
            <a:r>
              <a:rPr lang="en-US" dirty="0" smtClean="0"/>
              <a:t>Water  </a:t>
            </a:r>
          </a:p>
          <a:p>
            <a:pPr lvl="2"/>
            <a:r>
              <a:rPr lang="en-US" dirty="0" smtClean="0"/>
              <a:t>Easy to represent chemically as H</a:t>
            </a:r>
            <a:r>
              <a:rPr lang="en-US" baseline="-25000" dirty="0" smtClean="0"/>
              <a:t>2</a:t>
            </a:r>
            <a:r>
              <a:rPr lang="en-US" dirty="0" smtClean="0"/>
              <a:t>O as atomic ‘concept’</a:t>
            </a:r>
          </a:p>
          <a:p>
            <a:pPr lvl="2"/>
            <a:r>
              <a:rPr lang="en-US" dirty="0" smtClean="0"/>
              <a:t>But H</a:t>
            </a:r>
            <a:r>
              <a:rPr lang="en-US" baseline="-25000" dirty="0" smtClean="0"/>
              <a:t>2</a:t>
            </a:r>
            <a:r>
              <a:rPr lang="en-US" dirty="0" smtClean="0"/>
              <a:t>O doesn’t indicate if it exists as ice, water vapor or liquid (</a:t>
            </a:r>
            <a:r>
              <a:rPr lang="en-US" dirty="0" smtClean="0">
                <a:solidFill>
                  <a:srgbClr val="7030A0"/>
                </a:solidFill>
              </a:rPr>
              <a:t>context/state</a:t>
            </a:r>
            <a:r>
              <a:rPr lang="en-US" dirty="0" smtClean="0"/>
              <a:t>). Also sub-varieties; i.e. snow, slush, </a:t>
            </a:r>
            <a:r>
              <a:rPr lang="en-US" dirty="0" err="1" smtClean="0"/>
              <a:t>etc</a:t>
            </a:r>
            <a:endParaRPr lang="en-US" dirty="0"/>
          </a:p>
          <a:p>
            <a:pPr lvl="3"/>
            <a:r>
              <a:rPr lang="en-US" dirty="0" smtClean="0"/>
              <a:t>Also: “aqua” </a:t>
            </a:r>
            <a:r>
              <a:rPr lang="en-US" dirty="0"/>
              <a:t>vs </a:t>
            </a:r>
            <a:r>
              <a:rPr lang="en-US" dirty="0" smtClean="0"/>
              <a:t>“water” (language translation)</a:t>
            </a:r>
          </a:p>
          <a:p>
            <a:pPr lvl="3"/>
            <a:r>
              <a:rPr lang="en-US" dirty="0" smtClean="0"/>
              <a:t>Also: </a:t>
            </a:r>
            <a:r>
              <a:rPr lang="en-US" dirty="0"/>
              <a:t>‘Eskimo’ </a:t>
            </a:r>
            <a:r>
              <a:rPr lang="en-US" dirty="0" smtClean="0"/>
              <a:t>Inuktitut (single language nuances); multiple </a:t>
            </a:r>
            <a:r>
              <a:rPr lang="en-US" dirty="0"/>
              <a:t>words for ice and snow in different </a:t>
            </a:r>
            <a:r>
              <a:rPr lang="en-US" dirty="0" smtClean="0"/>
              <a:t>contexts</a:t>
            </a:r>
          </a:p>
          <a:p>
            <a:pPr lvl="1"/>
            <a:r>
              <a:rPr lang="en-US" dirty="0" smtClean="0"/>
              <a:t>Biological </a:t>
            </a:r>
            <a:r>
              <a:rPr lang="en-US" dirty="0"/>
              <a:t>taxonomy versus language use;</a:t>
            </a:r>
          </a:p>
          <a:p>
            <a:pPr lvl="2"/>
            <a:r>
              <a:rPr lang="en-US" dirty="0"/>
              <a:t>‘Cow’ is a cow.  So is a ‘calf.’ Bull, Heifer, Steer.  </a:t>
            </a:r>
            <a:endParaRPr lang="en-US" dirty="0" smtClean="0"/>
          </a:p>
          <a:p>
            <a:pPr lvl="2"/>
            <a:r>
              <a:rPr lang="en-US" dirty="0" smtClean="0"/>
              <a:t>Proper </a:t>
            </a:r>
            <a:r>
              <a:rPr lang="en-US" dirty="0"/>
              <a:t>term is ‘Cattle’ or ‘bovine’ but many use the terms </a:t>
            </a:r>
            <a:r>
              <a:rPr lang="en-US" dirty="0" smtClean="0"/>
              <a:t>(cow, </a:t>
            </a:r>
            <a:r>
              <a:rPr lang="en-US" dirty="0" err="1" smtClean="0"/>
              <a:t>etc</a:t>
            </a:r>
            <a:r>
              <a:rPr lang="en-US" dirty="0" smtClean="0"/>
              <a:t>) interchangeably </a:t>
            </a:r>
            <a:r>
              <a:rPr lang="en-US" b="1" i="1" dirty="0"/>
              <a:t>unless the </a:t>
            </a:r>
            <a:r>
              <a:rPr lang="en-US" b="1" i="1" dirty="0">
                <a:solidFill>
                  <a:srgbClr val="00B050"/>
                </a:solidFill>
              </a:rPr>
              <a:t>nuance</a:t>
            </a:r>
            <a:r>
              <a:rPr lang="en-US" b="1" i="1" dirty="0"/>
              <a:t> matters to </a:t>
            </a:r>
            <a:r>
              <a:rPr lang="en-US" b="1" i="1" dirty="0" smtClean="0"/>
              <a:t>them </a:t>
            </a:r>
          </a:p>
          <a:p>
            <a:pPr lvl="1"/>
            <a:r>
              <a:rPr lang="en-US" dirty="0" smtClean="0"/>
              <a:t>Each </a:t>
            </a:r>
            <a:r>
              <a:rPr lang="en-US" dirty="0" smtClean="0"/>
              <a:t>instance </a:t>
            </a:r>
            <a:r>
              <a:rPr lang="en-US" dirty="0" smtClean="0"/>
              <a:t>may be ‘fungible</a:t>
            </a:r>
            <a:r>
              <a:rPr lang="en-US" dirty="0" smtClean="0"/>
              <a:t>’ with the other – via </a:t>
            </a:r>
            <a:r>
              <a:rPr lang="en-US" dirty="0" smtClean="0">
                <a:solidFill>
                  <a:srgbClr val="00B050"/>
                </a:solidFill>
              </a:rPr>
              <a:t>transformation</a:t>
            </a:r>
            <a:r>
              <a:rPr lang="en-US" dirty="0" smtClean="0"/>
              <a:t> </a:t>
            </a:r>
            <a:r>
              <a:rPr lang="en-US" sz="2000" b="1" i="1" dirty="0" smtClean="0">
                <a:solidFill>
                  <a:srgbClr val="7030A0"/>
                </a:solidFill>
              </a:rPr>
              <a:t>(and depending on context) </a:t>
            </a:r>
            <a:r>
              <a:rPr lang="en-US" dirty="0" smtClean="0"/>
              <a:t>but </a:t>
            </a:r>
            <a:r>
              <a:rPr lang="en-US" dirty="0" smtClean="0"/>
              <a:t>how do you model that in a representative data model?</a:t>
            </a:r>
          </a:p>
          <a:p>
            <a:pPr lvl="2"/>
            <a:r>
              <a:rPr lang="en-US" i="1" dirty="0" smtClean="0"/>
              <a:t>This is a basic </a:t>
            </a:r>
            <a:r>
              <a:rPr lang="en-US" i="1" dirty="0" smtClean="0">
                <a:solidFill>
                  <a:schemeClr val="tx2">
                    <a:lumMod val="60000"/>
                    <a:lumOff val="40000"/>
                  </a:schemeClr>
                </a:solidFill>
              </a:rPr>
              <a:t>problem with most traditional data approaches</a:t>
            </a:r>
            <a:r>
              <a:rPr lang="en-US" dirty="0" smtClean="0">
                <a:solidFill>
                  <a:schemeClr val="tx2">
                    <a:lumMod val="60000"/>
                    <a:lumOff val="40000"/>
                  </a:schemeClr>
                </a:solidFill>
              </a:rPr>
              <a:t> </a:t>
            </a:r>
            <a:r>
              <a:rPr lang="en-US" i="1" dirty="0" smtClean="0"/>
              <a:t>(not just) in </a:t>
            </a:r>
            <a:r>
              <a:rPr lang="en-US" i="1" dirty="0" smtClean="0"/>
              <a:t>financial services</a:t>
            </a:r>
          </a:p>
          <a:p>
            <a:pPr lvl="3"/>
            <a:r>
              <a:rPr lang="en-US" dirty="0" smtClean="0"/>
              <a:t>No fault, but </a:t>
            </a:r>
            <a:r>
              <a:rPr lang="en-US" b="1" i="1" dirty="0" smtClean="0"/>
              <a:t>traditional</a:t>
            </a:r>
            <a:r>
              <a:rPr lang="en-US" dirty="0" smtClean="0"/>
              <a:t> approaches have taken a ‘</a:t>
            </a:r>
            <a:r>
              <a:rPr lang="en-US" b="1" i="1" dirty="0" smtClean="0"/>
              <a:t>human language understanding</a:t>
            </a:r>
            <a:r>
              <a:rPr lang="en-US" dirty="0" smtClean="0"/>
              <a:t>’ approach</a:t>
            </a:r>
          </a:p>
          <a:p>
            <a:pPr lvl="3"/>
            <a:r>
              <a:rPr lang="en-US" dirty="0" smtClean="0"/>
              <a:t>Historically due to mix </a:t>
            </a:r>
            <a:r>
              <a:rPr lang="en-US" dirty="0" smtClean="0"/>
              <a:t>of technology limitations and lack of understand about data</a:t>
            </a:r>
          </a:p>
          <a:p>
            <a:pPr lvl="2"/>
            <a:r>
              <a:rPr lang="en-US" dirty="0" smtClean="0"/>
              <a:t>Rise </a:t>
            </a:r>
            <a:r>
              <a:rPr lang="en-US" dirty="0"/>
              <a:t>of ontology (the science) and metadata (the tool for implementation</a:t>
            </a:r>
            <a:r>
              <a:rPr lang="en-US" dirty="0" smtClean="0"/>
              <a:t>) as a </a:t>
            </a:r>
            <a:r>
              <a:rPr lang="en-US" i="1" dirty="0" smtClean="0">
                <a:solidFill>
                  <a:srgbClr val="FF0000"/>
                </a:solidFill>
              </a:rPr>
              <a:t>new solution</a:t>
            </a:r>
          </a:p>
          <a:p>
            <a:pPr lvl="2"/>
            <a:endParaRPr lang="en-US" dirty="0" smtClean="0"/>
          </a:p>
          <a:p>
            <a:pPr lvl="1"/>
            <a:r>
              <a:rPr lang="en-US" dirty="0" smtClean="0"/>
              <a:t>Instrument identification is a specific example where these issues present themselves in financial services</a:t>
            </a:r>
          </a:p>
          <a:p>
            <a:pPr lvl="2"/>
            <a:r>
              <a:rPr lang="en-US" dirty="0" smtClean="0"/>
              <a:t>Concept of equity share for Firm XYZ</a:t>
            </a:r>
          </a:p>
          <a:p>
            <a:pPr lvl="2"/>
            <a:r>
              <a:rPr lang="en-US" dirty="0" smtClean="0"/>
              <a:t>Exists in many ‘forms’ (contexts)</a:t>
            </a:r>
          </a:p>
          <a:p>
            <a:pPr lvl="2"/>
            <a:r>
              <a:rPr lang="en-US" dirty="0" smtClean="0"/>
              <a:t>Change of one ID can force a </a:t>
            </a:r>
            <a:r>
              <a:rPr lang="en-US" dirty="0" smtClean="0">
                <a:solidFill>
                  <a:srgbClr val="C00000"/>
                </a:solidFill>
              </a:rPr>
              <a:t>cascading effect </a:t>
            </a:r>
            <a:r>
              <a:rPr lang="en-US" dirty="0" smtClean="0"/>
              <a:t>especially</a:t>
            </a:r>
            <a:r>
              <a:rPr lang="en-US" dirty="0" smtClean="0">
                <a:solidFill>
                  <a:srgbClr val="C00000"/>
                </a:solidFill>
              </a:rPr>
              <a:t> </a:t>
            </a:r>
            <a:r>
              <a:rPr lang="en-US" dirty="0" smtClean="0"/>
              <a:t>where ‘intelligence’ is embedded, threatening data quality</a:t>
            </a:r>
          </a:p>
        </p:txBody>
      </p:sp>
    </p:spTree>
    <p:extLst>
      <p:ext uri="{BB962C8B-B14F-4D97-AF65-F5344CB8AC3E}">
        <p14:creationId xmlns:p14="http://schemas.microsoft.com/office/powerpoint/2010/main" val="3226609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172200" y="3042501"/>
            <a:ext cx="1524000" cy="14151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5" name="Picture 11" descr="C:\Users\rrobinson57\AppData\Local\Microsoft\Windows\Temporary Internet Files\Content.IE5\AEMTLSED\c31737db-b9b3-49fa-a60a-41ceb8647f53_1.7c91f3db9dcd45120bd0ace5cb9455a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5981" y="2862128"/>
            <a:ext cx="1895744" cy="1895744"/>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p:cNvSpPr>
            <a:spLocks noGrp="1"/>
          </p:cNvSpPr>
          <p:nvPr>
            <p:ph type="title"/>
          </p:nvPr>
        </p:nvSpPr>
        <p:spPr>
          <a:xfrm>
            <a:off x="457200" y="274638"/>
            <a:ext cx="8229600" cy="1143000"/>
          </a:xfrm>
        </p:spPr>
        <p:txBody>
          <a:bodyPr>
            <a:noAutofit/>
          </a:bodyPr>
          <a:lstStyle/>
          <a:p>
            <a:r>
              <a:rPr lang="en-US" dirty="0" smtClean="0"/>
              <a:t>Use a framework</a:t>
            </a:r>
            <a:endParaRPr lang="en-US" dirty="0"/>
          </a:p>
        </p:txBody>
      </p:sp>
      <p:pic>
        <p:nvPicPr>
          <p:cNvPr id="1027" name="Picture 3" descr="C:\Users\rrobinson57\AppData\Local\Microsoft\Windows\Temporary Internet Files\Content.IE5\D6K0RDEA\13927977023951[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1" y="3042501"/>
            <a:ext cx="855726" cy="129073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rrobinson57\AppData\Local\Microsoft\Windows\Temporary Internet Files\Content.IE5\UDK54NMW\EEfj8l[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3263" y="4933950"/>
            <a:ext cx="1604137" cy="1203103"/>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rrobinson57\AppData\Local\Microsoft\Windows\Temporary Internet Files\Content.IE5\T8ELQING\dialug_concept_wall_outlet_with_integrated_timer_1[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33116" y="4648200"/>
            <a:ext cx="1265436" cy="1223254"/>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43068" y="1925374"/>
            <a:ext cx="838200" cy="8998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4" name="Picture 10" descr="C:\Users\rrobinson57\AppData\Local\Microsoft\Windows\Temporary Internet Files\Content.IE5\XMFMNZ9A\stock-vector-vector-uk-british-socket-and-plug-icon-three-pin-socket-isolated-illustration-402752329[1].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233116" y="1593471"/>
            <a:ext cx="1497100" cy="1563638"/>
          </a:xfrm>
          <a:prstGeom prst="rect">
            <a:avLst/>
          </a:prstGeom>
          <a:noFill/>
          <a:extLst>
            <a:ext uri="{909E8E84-426E-40DD-AFC4-6F175D3DCCD1}">
              <a14:hiddenFill xmlns:a14="http://schemas.microsoft.com/office/drawing/2010/main">
                <a:solidFill>
                  <a:srgbClr val="FFFFFF"/>
                </a:solidFill>
              </a14:hiddenFill>
            </a:ext>
          </a:extLst>
        </p:spPr>
      </p:pic>
      <p:sp>
        <p:nvSpPr>
          <p:cNvPr id="5" name="Curved Down Arrow 4"/>
          <p:cNvSpPr/>
          <p:nvPr/>
        </p:nvSpPr>
        <p:spPr>
          <a:xfrm>
            <a:off x="1343068" y="2874304"/>
            <a:ext cx="2638598" cy="9906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TextBox 16"/>
          <p:cNvSpPr txBox="1"/>
          <p:nvPr/>
        </p:nvSpPr>
        <p:spPr>
          <a:xfrm>
            <a:off x="533400" y="1143000"/>
            <a:ext cx="8077200" cy="369332"/>
          </a:xfrm>
          <a:prstGeom prst="rect">
            <a:avLst/>
          </a:prstGeom>
          <a:noFill/>
        </p:spPr>
        <p:txBody>
          <a:bodyPr wrap="square" rtlCol="0">
            <a:spAutoFit/>
          </a:bodyPr>
          <a:lstStyle/>
          <a:p>
            <a:r>
              <a:rPr lang="en-US" i="1" dirty="0" smtClean="0"/>
              <a:t>A </a:t>
            </a:r>
            <a:r>
              <a:rPr lang="en-US" b="1" i="1" dirty="0" smtClean="0">
                <a:solidFill>
                  <a:srgbClr val="00B050"/>
                </a:solidFill>
              </a:rPr>
              <a:t>metadata</a:t>
            </a:r>
            <a:r>
              <a:rPr lang="en-US" i="1" dirty="0" smtClean="0">
                <a:solidFill>
                  <a:srgbClr val="00B050"/>
                </a:solidFill>
              </a:rPr>
              <a:t> </a:t>
            </a:r>
            <a:r>
              <a:rPr lang="en-US" i="1" dirty="0" smtClean="0"/>
              <a:t>framework can act as an adapter, and is </a:t>
            </a:r>
            <a:r>
              <a:rPr lang="en-US" b="1" i="1" dirty="0" smtClean="0">
                <a:solidFill>
                  <a:srgbClr val="FF0000"/>
                </a:solidFill>
              </a:rPr>
              <a:t>extensible</a:t>
            </a:r>
            <a:r>
              <a:rPr lang="en-US" i="1" dirty="0" smtClean="0"/>
              <a:t> for new innovations</a:t>
            </a:r>
            <a:endParaRPr lang="en-GB" i="1" dirty="0"/>
          </a:p>
        </p:txBody>
      </p:sp>
      <p:pic>
        <p:nvPicPr>
          <p:cNvPr id="1038" name="Picture 1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81890" y="3995406"/>
            <a:ext cx="923925" cy="942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Curved Down Arrow 15"/>
          <p:cNvSpPr/>
          <p:nvPr/>
        </p:nvSpPr>
        <p:spPr>
          <a:xfrm flipH="1" flipV="1">
            <a:off x="1219200" y="3962400"/>
            <a:ext cx="2623515" cy="9906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Oval 5"/>
          <p:cNvSpPr/>
          <p:nvPr/>
        </p:nvSpPr>
        <p:spPr>
          <a:xfrm>
            <a:off x="2286000" y="4114800"/>
            <a:ext cx="3810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9" name="Picture 15" descr="C:\Users\rrobinson57\AppData\Local\Microsoft\Windows\Temporary Internet Files\Content.IE5\1J2PBVTU\large-USB-Symbol-Glassy-166.6-4218[1].gif"/>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927370" y="3582236"/>
            <a:ext cx="750999" cy="750999"/>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Connector 7"/>
          <p:cNvCxnSpPr>
            <a:endCxn id="1039" idx="1"/>
          </p:cNvCxnSpPr>
          <p:nvPr/>
        </p:nvCxnSpPr>
        <p:spPr>
          <a:xfrm flipV="1">
            <a:off x="2667000" y="3957736"/>
            <a:ext cx="1260370" cy="347564"/>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730216" y="1593471"/>
            <a:ext cx="0" cy="4959729"/>
          </a:xfrm>
          <a:prstGeom prst="line">
            <a:avLst/>
          </a:prstGeom>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5638800" y="2118777"/>
            <a:ext cx="1066800" cy="5130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NYSE ticker</a:t>
            </a:r>
            <a:endParaRPr lang="en-US" sz="1200" dirty="0"/>
          </a:p>
        </p:txBody>
      </p:sp>
      <p:sp>
        <p:nvSpPr>
          <p:cNvPr id="29" name="Oval 28"/>
          <p:cNvSpPr/>
          <p:nvPr/>
        </p:nvSpPr>
        <p:spPr>
          <a:xfrm>
            <a:off x="5105400" y="4501359"/>
            <a:ext cx="1066800" cy="5130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ISIN</a:t>
            </a:r>
            <a:endParaRPr lang="en-US" sz="1200" dirty="0"/>
          </a:p>
        </p:txBody>
      </p:sp>
      <p:sp>
        <p:nvSpPr>
          <p:cNvPr id="30" name="Oval 29"/>
          <p:cNvSpPr/>
          <p:nvPr/>
        </p:nvSpPr>
        <p:spPr>
          <a:xfrm>
            <a:off x="4837521" y="2856578"/>
            <a:ext cx="1066800" cy="5130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SEDOL</a:t>
            </a:r>
            <a:endParaRPr lang="en-US" sz="1200" dirty="0"/>
          </a:p>
        </p:txBody>
      </p:sp>
      <p:sp>
        <p:nvSpPr>
          <p:cNvPr id="32" name="Oval 31"/>
          <p:cNvSpPr/>
          <p:nvPr/>
        </p:nvSpPr>
        <p:spPr>
          <a:xfrm>
            <a:off x="7848600" y="2856578"/>
            <a:ext cx="1066800" cy="5130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NASDAQ ticker</a:t>
            </a:r>
            <a:endParaRPr lang="en-US" sz="1200" dirty="0"/>
          </a:p>
        </p:txBody>
      </p:sp>
      <p:sp>
        <p:nvSpPr>
          <p:cNvPr id="33" name="Oval 32"/>
          <p:cNvSpPr/>
          <p:nvPr/>
        </p:nvSpPr>
        <p:spPr>
          <a:xfrm>
            <a:off x="7848600" y="3701222"/>
            <a:ext cx="1066800" cy="5130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Internal ID 2</a:t>
            </a:r>
            <a:endParaRPr lang="en-US" sz="1200" dirty="0"/>
          </a:p>
        </p:txBody>
      </p:sp>
      <p:sp>
        <p:nvSpPr>
          <p:cNvPr id="34" name="Oval 33"/>
          <p:cNvSpPr/>
          <p:nvPr/>
        </p:nvSpPr>
        <p:spPr>
          <a:xfrm>
            <a:off x="4803742" y="3738893"/>
            <a:ext cx="1066800" cy="5130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CUSIP</a:t>
            </a:r>
            <a:endParaRPr lang="en-US" sz="1200" dirty="0"/>
          </a:p>
        </p:txBody>
      </p:sp>
      <p:sp>
        <p:nvSpPr>
          <p:cNvPr id="35" name="Oval 34"/>
          <p:cNvSpPr/>
          <p:nvPr/>
        </p:nvSpPr>
        <p:spPr>
          <a:xfrm>
            <a:off x="6324600" y="5003314"/>
            <a:ext cx="1066800" cy="5130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OCC code</a:t>
            </a:r>
            <a:endParaRPr lang="en-US" sz="1200" dirty="0"/>
          </a:p>
        </p:txBody>
      </p:sp>
      <p:sp>
        <p:nvSpPr>
          <p:cNvPr id="36" name="Oval 35"/>
          <p:cNvSpPr/>
          <p:nvPr/>
        </p:nvSpPr>
        <p:spPr>
          <a:xfrm>
            <a:off x="7539872" y="4527973"/>
            <a:ext cx="1066800" cy="5130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Internal ID 1</a:t>
            </a:r>
            <a:endParaRPr lang="en-US" sz="1200" dirty="0"/>
          </a:p>
        </p:txBody>
      </p:sp>
      <p:sp>
        <p:nvSpPr>
          <p:cNvPr id="37" name="Oval 36"/>
          <p:cNvSpPr/>
          <p:nvPr/>
        </p:nvSpPr>
        <p:spPr>
          <a:xfrm>
            <a:off x="7239000" y="1849174"/>
            <a:ext cx="1066800" cy="5130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38" name="Oval 37"/>
          <p:cNvSpPr/>
          <p:nvPr/>
        </p:nvSpPr>
        <p:spPr>
          <a:xfrm>
            <a:off x="7162800" y="1925374"/>
            <a:ext cx="1066800" cy="5130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39" name="Oval 38"/>
          <p:cNvSpPr/>
          <p:nvPr/>
        </p:nvSpPr>
        <p:spPr>
          <a:xfrm>
            <a:off x="7086600" y="2012410"/>
            <a:ext cx="1066800" cy="5130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31" name="Oval 30"/>
          <p:cNvSpPr/>
          <p:nvPr/>
        </p:nvSpPr>
        <p:spPr>
          <a:xfrm>
            <a:off x="7006472" y="2118777"/>
            <a:ext cx="1066800" cy="5130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Vendor ABC  ID</a:t>
            </a:r>
            <a:endParaRPr lang="en-US" sz="1200" dirty="0"/>
          </a:p>
        </p:txBody>
      </p:sp>
      <p:sp>
        <p:nvSpPr>
          <p:cNvPr id="12" name="Rounded Rectangle 11"/>
          <p:cNvSpPr/>
          <p:nvPr/>
        </p:nvSpPr>
        <p:spPr>
          <a:xfrm>
            <a:off x="6539059" y="3157109"/>
            <a:ext cx="852341" cy="271891"/>
          </a:xfrm>
          <a:prstGeom prst="round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p:nvSpPr>
        <p:spPr>
          <a:xfrm>
            <a:off x="6539059" y="3602947"/>
            <a:ext cx="852341" cy="271891"/>
          </a:xfrm>
          <a:prstGeom prst="roundRect">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41"/>
          <p:cNvSpPr/>
          <p:nvPr/>
        </p:nvSpPr>
        <p:spPr>
          <a:xfrm>
            <a:off x="6539059" y="4016826"/>
            <a:ext cx="852341" cy="271891"/>
          </a:xfrm>
          <a:prstGeom prst="round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p:cNvCxnSpPr>
            <a:stCxn id="11" idx="4"/>
            <a:endCxn id="12" idx="0"/>
          </p:cNvCxnSpPr>
          <p:nvPr/>
        </p:nvCxnSpPr>
        <p:spPr>
          <a:xfrm>
            <a:off x="6172200" y="2631803"/>
            <a:ext cx="793030" cy="525306"/>
          </a:xfrm>
          <a:prstGeom prst="line">
            <a:avLst/>
          </a:prstGeom>
          <a:ln w="15875">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31" idx="4"/>
            <a:endCxn id="12" idx="0"/>
          </p:cNvCxnSpPr>
          <p:nvPr/>
        </p:nvCxnSpPr>
        <p:spPr>
          <a:xfrm flipH="1">
            <a:off x="6965230" y="2631803"/>
            <a:ext cx="574642" cy="525306"/>
          </a:xfrm>
          <a:prstGeom prst="line">
            <a:avLst/>
          </a:prstGeom>
          <a:ln w="15875">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31" idx="5"/>
            <a:endCxn id="41" idx="3"/>
          </p:cNvCxnSpPr>
          <p:nvPr/>
        </p:nvCxnSpPr>
        <p:spPr>
          <a:xfrm flipH="1">
            <a:off x="7391400" y="2556672"/>
            <a:ext cx="525643" cy="1182221"/>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32" idx="2"/>
          </p:cNvCxnSpPr>
          <p:nvPr/>
        </p:nvCxnSpPr>
        <p:spPr>
          <a:xfrm flipH="1">
            <a:off x="7620000" y="3113091"/>
            <a:ext cx="228600" cy="179963"/>
          </a:xfrm>
          <a:prstGeom prst="line">
            <a:avLst/>
          </a:prstGeom>
          <a:ln w="15875">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30" idx="4"/>
            <a:endCxn id="41" idx="1"/>
          </p:cNvCxnSpPr>
          <p:nvPr/>
        </p:nvCxnSpPr>
        <p:spPr>
          <a:xfrm>
            <a:off x="5370921" y="3369604"/>
            <a:ext cx="1168138" cy="369289"/>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34" idx="6"/>
            <a:endCxn id="12" idx="1"/>
          </p:cNvCxnSpPr>
          <p:nvPr/>
        </p:nvCxnSpPr>
        <p:spPr>
          <a:xfrm flipV="1">
            <a:off x="5870542" y="3293055"/>
            <a:ext cx="668517" cy="702351"/>
          </a:xfrm>
          <a:prstGeom prst="line">
            <a:avLst/>
          </a:prstGeom>
          <a:ln w="15875">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29" idx="6"/>
            <a:endCxn id="42" idx="2"/>
          </p:cNvCxnSpPr>
          <p:nvPr/>
        </p:nvCxnSpPr>
        <p:spPr>
          <a:xfrm flipV="1">
            <a:off x="6172200" y="4288717"/>
            <a:ext cx="793030" cy="469155"/>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36" idx="0"/>
            <a:endCxn id="42" idx="2"/>
          </p:cNvCxnSpPr>
          <p:nvPr/>
        </p:nvCxnSpPr>
        <p:spPr>
          <a:xfrm flipH="1" flipV="1">
            <a:off x="6965230" y="4288717"/>
            <a:ext cx="1108042" cy="239256"/>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a:stCxn id="33" idx="2"/>
            <a:endCxn id="41" idx="3"/>
          </p:cNvCxnSpPr>
          <p:nvPr/>
        </p:nvCxnSpPr>
        <p:spPr>
          <a:xfrm flipH="1" flipV="1">
            <a:off x="7391400" y="3738893"/>
            <a:ext cx="457200" cy="218842"/>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35" idx="0"/>
            <a:endCxn id="42" idx="2"/>
          </p:cNvCxnSpPr>
          <p:nvPr/>
        </p:nvCxnSpPr>
        <p:spPr>
          <a:xfrm flipV="1">
            <a:off x="6858000" y="4288717"/>
            <a:ext cx="107230" cy="714597"/>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043" name="Elbow Connector 1042"/>
          <p:cNvCxnSpPr>
            <a:endCxn id="41" idx="1"/>
          </p:cNvCxnSpPr>
          <p:nvPr/>
        </p:nvCxnSpPr>
        <p:spPr>
          <a:xfrm rot="5400000">
            <a:off x="6316140" y="3515974"/>
            <a:ext cx="445838" cy="12700"/>
          </a:xfrm>
          <a:prstGeom prst="bentConnector4">
            <a:avLst>
              <a:gd name="adj1" fmla="val 924"/>
              <a:gd name="adj2" fmla="val 2085567"/>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6" name="Elbow Connector 85"/>
          <p:cNvCxnSpPr/>
          <p:nvPr/>
        </p:nvCxnSpPr>
        <p:spPr>
          <a:xfrm rot="5400000">
            <a:off x="6316140" y="3959835"/>
            <a:ext cx="445838" cy="12700"/>
          </a:xfrm>
          <a:prstGeom prst="bentConnector4">
            <a:avLst>
              <a:gd name="adj1" fmla="val 924"/>
              <a:gd name="adj2" fmla="val 2085567"/>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347285" y="304800"/>
            <a:ext cx="2303964" cy="461665"/>
          </a:xfrm>
          <a:prstGeom prst="rect">
            <a:avLst/>
          </a:prstGeom>
        </p:spPr>
        <p:txBody>
          <a:bodyPr wrap="none">
            <a:spAutoFit/>
          </a:bodyPr>
          <a:lstStyle/>
          <a:p>
            <a:pPr algn="ctr"/>
            <a:r>
              <a:rPr lang="en-US" sz="2400" b="1" i="1" dirty="0"/>
              <a:t>How to address?</a:t>
            </a:r>
          </a:p>
        </p:txBody>
      </p:sp>
      <p:sp>
        <p:nvSpPr>
          <p:cNvPr id="3" name="TextBox 2"/>
          <p:cNvSpPr txBox="1"/>
          <p:nvPr/>
        </p:nvSpPr>
        <p:spPr>
          <a:xfrm rot="19187115">
            <a:off x="6348601" y="3535943"/>
            <a:ext cx="1236108" cy="369332"/>
          </a:xfrm>
          <a:prstGeom prst="rect">
            <a:avLst/>
          </a:prstGeom>
          <a:noFill/>
          <a:effectLst/>
        </p:spPr>
        <p:txBody>
          <a:bodyPr wrap="none" rtlCol="0">
            <a:spAutoFit/>
          </a:bodyPr>
          <a:lstStyle/>
          <a:p>
            <a:r>
              <a:rPr lang="en-US" b="1" dirty="0" smtClean="0">
                <a:solidFill>
                  <a:schemeClr val="bg1">
                    <a:lumMod val="95000"/>
                  </a:schemeClr>
                </a:solidFill>
                <a:effectLst>
                  <a:outerShdw blurRad="38100" dist="38100" dir="2700000" algn="tl">
                    <a:srgbClr val="000000">
                      <a:alpha val="43137"/>
                    </a:srgbClr>
                  </a:outerShdw>
                </a:effectLst>
              </a:rPr>
              <a:t>framework</a:t>
            </a:r>
            <a:endParaRPr lang="en-US" b="1" dirty="0">
              <a:solidFill>
                <a:schemeClr val="bg1">
                  <a:lumMod val="95000"/>
                </a:schemeClr>
              </a:solidFill>
              <a:effectLst>
                <a:outerShdw blurRad="38100" dist="38100" dir="2700000" algn="tl">
                  <a:srgbClr val="000000">
                    <a:alpha val="43137"/>
                  </a:srgbClr>
                </a:outerShdw>
              </a:effectLst>
            </a:endParaRPr>
          </a:p>
        </p:txBody>
      </p:sp>
      <p:cxnSp>
        <p:nvCxnSpPr>
          <p:cNvPr id="48" name="Straight Connector 47"/>
          <p:cNvCxnSpPr>
            <a:endCxn id="39" idx="6"/>
          </p:cNvCxnSpPr>
          <p:nvPr/>
        </p:nvCxnSpPr>
        <p:spPr>
          <a:xfrm flipV="1">
            <a:off x="7391400" y="2268923"/>
            <a:ext cx="762000" cy="1920181"/>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3519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FIGI? - Key points</a:t>
            </a:r>
            <a:endParaRPr lang="en-US" dirty="0"/>
          </a:p>
        </p:txBody>
      </p:sp>
      <p:sp>
        <p:nvSpPr>
          <p:cNvPr id="3" name="Content Placeholder 2"/>
          <p:cNvSpPr>
            <a:spLocks noGrp="1"/>
          </p:cNvSpPr>
          <p:nvPr>
            <p:ph idx="1"/>
          </p:nvPr>
        </p:nvSpPr>
        <p:spPr>
          <a:xfrm>
            <a:off x="457200" y="1600200"/>
            <a:ext cx="8382000" cy="4953000"/>
          </a:xfrm>
        </p:spPr>
        <p:txBody>
          <a:bodyPr>
            <a:normAutofit fontScale="62500" lnSpcReduction="20000"/>
          </a:bodyPr>
          <a:lstStyle/>
          <a:p>
            <a:r>
              <a:rPr lang="en-US" dirty="0" smtClean="0"/>
              <a:t>Metadata, </a:t>
            </a:r>
            <a:r>
              <a:rPr lang="en-US" dirty="0" smtClean="0">
                <a:solidFill>
                  <a:srgbClr val="7030A0"/>
                </a:solidFill>
              </a:rPr>
              <a:t>framework </a:t>
            </a:r>
            <a:r>
              <a:rPr lang="en-US" dirty="0" smtClean="0"/>
              <a:t>approach (not an ‘identifier’, but a ‘framework’ </a:t>
            </a:r>
            <a:r>
              <a:rPr lang="en-US" dirty="0" smtClean="0"/>
              <a:t>– a ‘system </a:t>
            </a:r>
            <a:r>
              <a:rPr lang="en-US" dirty="0" smtClean="0"/>
              <a:t>for identification’)</a:t>
            </a:r>
          </a:p>
          <a:p>
            <a:pPr lvl="1"/>
            <a:r>
              <a:rPr lang="en-US" dirty="0" smtClean="0"/>
              <a:t>Actual ‘identifier’ is semantically meaningless and permanent (does not change, i.e. due to simple corporate actions, other situations)</a:t>
            </a:r>
          </a:p>
          <a:p>
            <a:pPr lvl="1"/>
            <a:r>
              <a:rPr lang="en-US" dirty="0" smtClean="0"/>
              <a:t>Standard </a:t>
            </a:r>
            <a:r>
              <a:rPr lang="en-US" b="1" dirty="0" smtClean="0"/>
              <a:t>includes</a:t>
            </a:r>
            <a:r>
              <a:rPr lang="en-US" dirty="0" smtClean="0"/>
              <a:t> the metadata, not just the </a:t>
            </a:r>
            <a:r>
              <a:rPr lang="en-US" dirty="0" smtClean="0"/>
              <a:t>identifier</a:t>
            </a:r>
          </a:p>
          <a:p>
            <a:pPr lvl="1"/>
            <a:r>
              <a:rPr lang="en-US" dirty="0" smtClean="0"/>
              <a:t>‘primary key’ + metadata allows </a:t>
            </a:r>
            <a:r>
              <a:rPr lang="en-US" b="1" dirty="0" smtClean="0">
                <a:solidFill>
                  <a:srgbClr val="00B050"/>
                </a:solidFill>
              </a:rPr>
              <a:t>relationships</a:t>
            </a:r>
            <a:endParaRPr lang="en-US" b="1" dirty="0" smtClean="0">
              <a:solidFill>
                <a:srgbClr val="00B050"/>
              </a:solidFill>
            </a:endParaRPr>
          </a:p>
          <a:p>
            <a:r>
              <a:rPr lang="en-US" dirty="0" smtClean="0"/>
              <a:t>Official </a:t>
            </a:r>
            <a:r>
              <a:rPr lang="en-US" dirty="0" smtClean="0">
                <a:solidFill>
                  <a:srgbClr val="7030A0"/>
                </a:solidFill>
              </a:rPr>
              <a:t>standard </a:t>
            </a:r>
            <a:r>
              <a:rPr lang="en-US" dirty="0" smtClean="0"/>
              <a:t>of the Object Management Group (omg.org), an independent, international, technology standards consortium (no restrictions on membership)</a:t>
            </a:r>
          </a:p>
          <a:p>
            <a:pPr lvl="1"/>
            <a:r>
              <a:rPr lang="en-US" dirty="0" smtClean="0"/>
              <a:t>Specialists in technical solutions, data, and ontologies</a:t>
            </a:r>
          </a:p>
          <a:p>
            <a:r>
              <a:rPr lang="en-US" dirty="0" smtClean="0">
                <a:solidFill>
                  <a:srgbClr val="7030A0"/>
                </a:solidFill>
              </a:rPr>
              <a:t>Open data</a:t>
            </a:r>
            <a:r>
              <a:rPr lang="en-US" dirty="0" smtClean="0"/>
              <a:t>; </a:t>
            </a:r>
            <a:r>
              <a:rPr lang="en-US" dirty="0">
                <a:solidFill>
                  <a:srgbClr val="00B050"/>
                </a:solidFill>
              </a:rPr>
              <a:t>no ‘cost recovery’, </a:t>
            </a:r>
            <a:r>
              <a:rPr lang="en-US" dirty="0" smtClean="0">
                <a:solidFill>
                  <a:srgbClr val="00B050"/>
                </a:solidFill>
              </a:rPr>
              <a:t>no fee or license for use</a:t>
            </a:r>
            <a:r>
              <a:rPr lang="en-US" dirty="0" smtClean="0"/>
              <a:t>, access to data or documentation</a:t>
            </a:r>
          </a:p>
          <a:p>
            <a:r>
              <a:rPr lang="en-US" dirty="0" smtClean="0"/>
              <a:t>Based on new data principles around metadata, relationships and ontologies</a:t>
            </a:r>
          </a:p>
          <a:p>
            <a:r>
              <a:rPr lang="en-US" b="1" i="1" dirty="0" smtClean="0">
                <a:solidFill>
                  <a:srgbClr val="FF0000"/>
                </a:solidFill>
              </a:rPr>
              <a:t>Does not replace </a:t>
            </a:r>
            <a:r>
              <a:rPr lang="en-US" dirty="0" smtClean="0"/>
              <a:t>existing identification systems; Is meant to </a:t>
            </a:r>
            <a:r>
              <a:rPr lang="en-US" dirty="0" smtClean="0">
                <a:solidFill>
                  <a:srgbClr val="7030A0"/>
                </a:solidFill>
              </a:rPr>
              <a:t>unify and enhance</a:t>
            </a:r>
            <a:r>
              <a:rPr lang="en-US" dirty="0" smtClean="0"/>
              <a:t> those systems (‘universal adapter’)</a:t>
            </a:r>
          </a:p>
          <a:p>
            <a:r>
              <a:rPr lang="en-US" dirty="0" smtClean="0"/>
              <a:t>Fully accessible via </a:t>
            </a:r>
            <a:r>
              <a:rPr lang="en-US" dirty="0" smtClean="0">
                <a:solidFill>
                  <a:srgbClr val="0070C0"/>
                </a:solidFill>
              </a:rPr>
              <a:t>OpenFIGI.com</a:t>
            </a:r>
            <a:r>
              <a:rPr lang="en-US" dirty="0" smtClean="0"/>
              <a:t> (no restrictions)</a:t>
            </a:r>
            <a:endParaRPr lang="en-US" dirty="0"/>
          </a:p>
        </p:txBody>
      </p:sp>
    </p:spTree>
    <p:extLst>
      <p:ext uri="{BB962C8B-B14F-4D97-AF65-F5344CB8AC3E}">
        <p14:creationId xmlns:p14="http://schemas.microsoft.com/office/powerpoint/2010/main" val="540079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noAutofit/>
          </a:bodyPr>
          <a:lstStyle/>
          <a:p>
            <a:r>
              <a:rPr lang="en-US" dirty="0" smtClean="0"/>
              <a:t>FIGI in use as a framework</a:t>
            </a:r>
            <a:endParaRPr lang="en-US" dirty="0"/>
          </a:p>
        </p:txBody>
      </p:sp>
      <p:sp>
        <p:nvSpPr>
          <p:cNvPr id="5" name="TextBox 4"/>
          <p:cNvSpPr txBox="1"/>
          <p:nvPr/>
        </p:nvSpPr>
        <p:spPr>
          <a:xfrm>
            <a:off x="533400" y="1143000"/>
            <a:ext cx="8077200" cy="5355312"/>
          </a:xfrm>
          <a:prstGeom prst="rect">
            <a:avLst/>
          </a:prstGeom>
          <a:noFill/>
        </p:spPr>
        <p:txBody>
          <a:bodyPr wrap="square" rtlCol="0">
            <a:spAutoFit/>
          </a:bodyPr>
          <a:lstStyle/>
          <a:p>
            <a:r>
              <a:rPr lang="en-US" i="1" u="sng" dirty="0" smtClean="0"/>
              <a:t>Example; Thai Beverage PCL Common Stock</a:t>
            </a:r>
          </a:p>
          <a:p>
            <a:endParaRPr lang="en-US" i="1" dirty="0"/>
          </a:p>
          <a:p>
            <a:r>
              <a:rPr lang="en-US" i="1" dirty="0" smtClean="0"/>
              <a:t>‘Primary’ issued in Singapore as foreign share</a:t>
            </a:r>
          </a:p>
          <a:p>
            <a:r>
              <a:rPr lang="en-US" i="1" dirty="0" smtClean="0"/>
              <a:t>Exists in </a:t>
            </a:r>
            <a:r>
              <a:rPr lang="en-US" i="1" dirty="0" smtClean="0">
                <a:solidFill>
                  <a:srgbClr val="FF0000"/>
                </a:solidFill>
              </a:rPr>
              <a:t>33</a:t>
            </a:r>
            <a:r>
              <a:rPr lang="en-US" i="1" dirty="0" smtClean="0"/>
              <a:t> different tradeable forms</a:t>
            </a:r>
          </a:p>
          <a:p>
            <a:r>
              <a:rPr lang="en-US" i="1" dirty="0" smtClean="0"/>
              <a:t>Quoted on global venues in </a:t>
            </a:r>
            <a:r>
              <a:rPr lang="en-US" i="1" dirty="0" smtClean="0">
                <a:solidFill>
                  <a:srgbClr val="FF0000"/>
                </a:solidFill>
              </a:rPr>
              <a:t>5</a:t>
            </a:r>
            <a:r>
              <a:rPr lang="en-US" i="1" dirty="0" smtClean="0"/>
              <a:t> different currencies</a:t>
            </a:r>
          </a:p>
          <a:p>
            <a:r>
              <a:rPr lang="en-US" i="1" dirty="0" smtClean="0"/>
              <a:t>Tradeable in </a:t>
            </a:r>
            <a:r>
              <a:rPr lang="en-US" i="1" dirty="0" smtClean="0">
                <a:solidFill>
                  <a:srgbClr val="FF0000"/>
                </a:solidFill>
              </a:rPr>
              <a:t>14</a:t>
            </a:r>
            <a:r>
              <a:rPr lang="en-US" i="1" dirty="0" smtClean="0"/>
              <a:t> different jurisdictions/countries (on and off-exchange inclusive)</a:t>
            </a:r>
          </a:p>
          <a:p>
            <a:r>
              <a:rPr lang="en-US" i="1" dirty="0" smtClean="0"/>
              <a:t>Deutsche </a:t>
            </a:r>
            <a:r>
              <a:rPr lang="en-US" i="1" dirty="0" err="1" smtClean="0"/>
              <a:t>Borse</a:t>
            </a:r>
            <a:r>
              <a:rPr lang="en-US" i="1" dirty="0" smtClean="0"/>
              <a:t>-specific listing also traded on </a:t>
            </a:r>
            <a:r>
              <a:rPr lang="en-US" i="1" dirty="0" err="1" smtClean="0"/>
              <a:t>Tradegate</a:t>
            </a:r>
            <a:r>
              <a:rPr lang="en-US" i="1" dirty="0" smtClean="0"/>
              <a:t> (MTF)</a:t>
            </a:r>
          </a:p>
          <a:p>
            <a:endParaRPr lang="en-GB" i="1" dirty="0" smtClean="0"/>
          </a:p>
          <a:p>
            <a:r>
              <a:rPr lang="en-GB" i="1" u="sng" dirty="0" err="1" smtClean="0"/>
              <a:t>Symbology</a:t>
            </a:r>
            <a:r>
              <a:rPr lang="en-GB" i="1" u="sng" dirty="0" smtClean="0"/>
              <a:t>;</a:t>
            </a:r>
          </a:p>
          <a:p>
            <a:endParaRPr lang="en-GB" i="1" dirty="0"/>
          </a:p>
          <a:p>
            <a:r>
              <a:rPr lang="en-GB" i="1" dirty="0" smtClean="0">
                <a:solidFill>
                  <a:srgbClr val="FF0000"/>
                </a:solidFill>
              </a:rPr>
              <a:t>33</a:t>
            </a:r>
            <a:r>
              <a:rPr lang="en-GB" i="1" dirty="0" smtClean="0"/>
              <a:t> different unique exchange-based tickers</a:t>
            </a:r>
          </a:p>
          <a:p>
            <a:r>
              <a:rPr lang="en-GB" i="1" dirty="0" smtClean="0">
                <a:solidFill>
                  <a:srgbClr val="FF0000"/>
                </a:solidFill>
              </a:rPr>
              <a:t>3</a:t>
            </a:r>
            <a:r>
              <a:rPr lang="en-GB" i="1" dirty="0" smtClean="0"/>
              <a:t> different ISINs (due to some uniqueness of Thailand issuance)</a:t>
            </a:r>
          </a:p>
          <a:p>
            <a:r>
              <a:rPr lang="en-GB" i="1" dirty="0" smtClean="0">
                <a:solidFill>
                  <a:srgbClr val="FF0000"/>
                </a:solidFill>
              </a:rPr>
              <a:t>4</a:t>
            </a:r>
            <a:r>
              <a:rPr lang="en-GB" i="1" dirty="0" smtClean="0"/>
              <a:t> different SEDOLs</a:t>
            </a:r>
          </a:p>
          <a:p>
            <a:r>
              <a:rPr lang="en-GB" i="1" dirty="0" smtClean="0"/>
              <a:t>Plus; CINS, Singapore ID (Y92), Common Code, WPK ID, other vendor codes, internal codes, and other national IDs</a:t>
            </a:r>
          </a:p>
          <a:p>
            <a:endParaRPr lang="en-GB" i="1" dirty="0"/>
          </a:p>
          <a:p>
            <a:r>
              <a:rPr lang="en-GB" i="1" dirty="0" smtClean="0"/>
              <a:t>In all, between </a:t>
            </a:r>
            <a:r>
              <a:rPr lang="en-GB" i="1" dirty="0" smtClean="0">
                <a:solidFill>
                  <a:srgbClr val="FF0000"/>
                </a:solidFill>
              </a:rPr>
              <a:t>50-100 different identifiers </a:t>
            </a:r>
            <a:r>
              <a:rPr lang="en-GB" i="1" dirty="0" smtClean="0"/>
              <a:t>for the “same” common stock, with </a:t>
            </a:r>
            <a:r>
              <a:rPr lang="en-GB" b="1" i="1" dirty="0" smtClean="0"/>
              <a:t>no</a:t>
            </a:r>
            <a:r>
              <a:rPr lang="en-GB" i="1" dirty="0" smtClean="0"/>
              <a:t> specific relationship between any two identifiers or the associated descriptive data (i.e. each identifier is effectively its own ‘island’)</a:t>
            </a:r>
            <a:endParaRPr lang="en-GB" i="1" dirty="0"/>
          </a:p>
        </p:txBody>
      </p:sp>
    </p:spTree>
    <p:extLst>
      <p:ext uri="{BB962C8B-B14F-4D97-AF65-F5344CB8AC3E}">
        <p14:creationId xmlns:p14="http://schemas.microsoft.com/office/powerpoint/2010/main" val="1168029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551118947"/>
              </p:ext>
            </p:extLst>
          </p:nvPr>
        </p:nvGraphicFramePr>
        <p:xfrm>
          <a:off x="228600" y="304800"/>
          <a:ext cx="8610601" cy="6324615"/>
        </p:xfrm>
        <a:graphic>
          <a:graphicData uri="http://schemas.openxmlformats.org/drawingml/2006/table">
            <a:tbl>
              <a:tblPr firstRow="1">
                <a:tableStyleId>{5C22544A-7EE6-4342-B048-85BDC9FD1C3A}</a:tableStyleId>
              </a:tblPr>
              <a:tblGrid>
                <a:gridCol w="1143000"/>
                <a:gridCol w="457200"/>
                <a:gridCol w="412540"/>
                <a:gridCol w="276874"/>
                <a:gridCol w="377386"/>
                <a:gridCol w="304800"/>
                <a:gridCol w="1676400"/>
                <a:gridCol w="762000"/>
                <a:gridCol w="685800"/>
                <a:gridCol w="623606"/>
                <a:gridCol w="400585"/>
                <a:gridCol w="559640"/>
                <a:gridCol w="347565"/>
                <a:gridCol w="583205"/>
              </a:tblGrid>
              <a:tr h="345807">
                <a:tc>
                  <a:txBody>
                    <a:bodyPr/>
                    <a:lstStyle/>
                    <a:p>
                      <a:pPr algn="l" fontAlgn="b"/>
                      <a:r>
                        <a:rPr lang="en-US" sz="700" u="none" strike="noStrike" dirty="0">
                          <a:effectLst/>
                          <a:latin typeface="Arial Narrow" panose="020B0606020202030204" pitchFamily="34" charset="0"/>
                        </a:rPr>
                        <a:t>Name</a:t>
                      </a:r>
                      <a:endParaRPr lang="en-US" sz="700" b="0" i="0" u="none" strike="noStrike" dirty="0">
                        <a:solidFill>
                          <a:srgbClr val="000000"/>
                        </a:solidFill>
                        <a:effectLst/>
                        <a:latin typeface="Arial Narrow" panose="020B0606020202030204" pitchFamily="34" charset="0"/>
                      </a:endParaRPr>
                    </a:p>
                  </a:txBody>
                  <a:tcPr marL="4191" marR="4191" marT="4191" marB="0" anchor="ctr"/>
                </a:tc>
                <a:tc>
                  <a:txBody>
                    <a:bodyPr/>
                    <a:lstStyle/>
                    <a:p>
                      <a:pPr algn="l" fontAlgn="b"/>
                      <a:r>
                        <a:rPr lang="en-US" sz="700" u="none" strike="noStrike">
                          <a:effectLst/>
                          <a:latin typeface="Arial Narrow" panose="020B0606020202030204" pitchFamily="34" charset="0"/>
                        </a:rPr>
                        <a:t>Ticker</a:t>
                      </a:r>
                      <a:endParaRPr lang="en-US" sz="700" b="0" i="0" u="none" strike="noStrike">
                        <a:solidFill>
                          <a:srgbClr val="000000"/>
                        </a:solidFill>
                        <a:effectLst/>
                        <a:latin typeface="Arial Narrow" panose="020B0606020202030204" pitchFamily="34" charset="0"/>
                      </a:endParaRPr>
                    </a:p>
                  </a:txBody>
                  <a:tcPr marL="4191" marR="4191" marT="4191" marB="0" anchor="ctr"/>
                </a:tc>
                <a:tc>
                  <a:txBody>
                    <a:bodyPr/>
                    <a:lstStyle/>
                    <a:p>
                      <a:pPr algn="ctr" fontAlgn="b"/>
                      <a:r>
                        <a:rPr lang="en-US" sz="700" u="none" strike="noStrike">
                          <a:effectLst/>
                          <a:latin typeface="Arial Narrow" panose="020B0606020202030204" pitchFamily="34" charset="0"/>
                        </a:rPr>
                        <a:t>Bloomberg Exchange Code</a:t>
                      </a:r>
                      <a:endParaRPr lang="en-US" sz="700" b="0" i="0" u="none" strike="noStrike">
                        <a:solidFill>
                          <a:srgbClr val="000000"/>
                        </a:solidFill>
                        <a:effectLst/>
                        <a:latin typeface="Arial Narrow" panose="020B0606020202030204" pitchFamily="34" charset="0"/>
                      </a:endParaRPr>
                    </a:p>
                  </a:txBody>
                  <a:tcPr marL="4191" marR="4191" marT="4191" marB="0" anchor="ctr"/>
                </a:tc>
                <a:tc>
                  <a:txBody>
                    <a:bodyPr/>
                    <a:lstStyle/>
                    <a:p>
                      <a:pPr algn="ctr" fontAlgn="b"/>
                      <a:r>
                        <a:rPr lang="en-US" sz="700" u="none" strike="noStrike" dirty="0">
                          <a:effectLst/>
                          <a:latin typeface="Arial Narrow" panose="020B0606020202030204" pitchFamily="34" charset="0"/>
                        </a:rPr>
                        <a:t>MIC</a:t>
                      </a:r>
                      <a:endParaRPr lang="en-US" sz="700" b="0" i="0" u="none" strike="noStrike" dirty="0">
                        <a:solidFill>
                          <a:srgbClr val="000000"/>
                        </a:solidFill>
                        <a:effectLst/>
                        <a:latin typeface="Arial Narrow" panose="020B0606020202030204" pitchFamily="34" charset="0"/>
                      </a:endParaRPr>
                    </a:p>
                  </a:txBody>
                  <a:tcPr marL="4191" marR="4191" marT="4191" marB="0" anchor="ctr"/>
                </a:tc>
                <a:tc>
                  <a:txBody>
                    <a:bodyPr/>
                    <a:lstStyle/>
                    <a:p>
                      <a:pPr algn="ctr" fontAlgn="b"/>
                      <a:r>
                        <a:rPr lang="en-US" sz="700" u="none" strike="noStrike" dirty="0">
                          <a:effectLst/>
                          <a:latin typeface="Arial Narrow" panose="020B0606020202030204" pitchFamily="34" charset="0"/>
                        </a:rPr>
                        <a:t>Operating MIC</a:t>
                      </a:r>
                      <a:endParaRPr lang="en-US" sz="700" b="0" i="0" u="none" strike="noStrike" dirty="0">
                        <a:solidFill>
                          <a:srgbClr val="000000"/>
                        </a:solidFill>
                        <a:effectLst/>
                        <a:latin typeface="Arial Narrow" panose="020B0606020202030204" pitchFamily="34" charset="0"/>
                      </a:endParaRPr>
                    </a:p>
                  </a:txBody>
                  <a:tcPr marL="4191" marR="4191" marT="4191" marB="0" anchor="ctr"/>
                </a:tc>
                <a:tc>
                  <a:txBody>
                    <a:bodyPr/>
                    <a:lstStyle/>
                    <a:p>
                      <a:pPr algn="ctr" fontAlgn="b"/>
                      <a:r>
                        <a:rPr lang="en-US" sz="700" u="none" strike="noStrike">
                          <a:effectLst/>
                          <a:latin typeface="Arial Narrow" panose="020B0606020202030204" pitchFamily="34" charset="0"/>
                        </a:rPr>
                        <a:t>country</a:t>
                      </a:r>
                      <a:endParaRPr lang="en-US" sz="700" b="0" i="0" u="none" strike="noStrike">
                        <a:solidFill>
                          <a:srgbClr val="000000"/>
                        </a:solidFill>
                        <a:effectLst/>
                        <a:latin typeface="Arial Narrow" panose="020B0606020202030204" pitchFamily="34" charset="0"/>
                      </a:endParaRPr>
                    </a:p>
                  </a:txBody>
                  <a:tcPr marL="4191" marR="4191" marT="4191" marB="0" anchor="ctr"/>
                </a:tc>
                <a:tc>
                  <a:txBody>
                    <a:bodyPr/>
                    <a:lstStyle/>
                    <a:p>
                      <a:pPr algn="l" fontAlgn="b"/>
                      <a:r>
                        <a:rPr lang="en-US" sz="700" u="none" strike="noStrike" dirty="0">
                          <a:effectLst/>
                          <a:latin typeface="Arial Narrow" panose="020B0606020202030204" pitchFamily="34" charset="0"/>
                        </a:rPr>
                        <a:t>Exchange name or description</a:t>
                      </a:r>
                      <a:endParaRPr lang="en-US" sz="700" b="0" i="0" u="none" strike="noStrike" dirty="0">
                        <a:solidFill>
                          <a:srgbClr val="000000"/>
                        </a:solidFill>
                        <a:effectLst/>
                        <a:latin typeface="Arial Narrow" panose="020B0606020202030204" pitchFamily="34" charset="0"/>
                      </a:endParaRPr>
                    </a:p>
                  </a:txBody>
                  <a:tcPr marL="4191" marR="4191" marT="4191" marB="0" anchor="ctr"/>
                </a:tc>
                <a:tc>
                  <a:txBody>
                    <a:bodyPr/>
                    <a:lstStyle/>
                    <a:p>
                      <a:pPr algn="l" fontAlgn="b"/>
                      <a:r>
                        <a:rPr lang="en-US" sz="700" u="none" strike="noStrike">
                          <a:effectLst/>
                          <a:latin typeface="Arial Narrow" panose="020B0606020202030204" pitchFamily="34" charset="0"/>
                        </a:rPr>
                        <a:t>FIGI</a:t>
                      </a:r>
                      <a:endParaRPr lang="en-US" sz="700" b="0" i="0" u="none" strike="noStrike">
                        <a:solidFill>
                          <a:srgbClr val="000000"/>
                        </a:solidFill>
                        <a:effectLst/>
                        <a:latin typeface="Arial Narrow" panose="020B0606020202030204" pitchFamily="34" charset="0"/>
                      </a:endParaRPr>
                    </a:p>
                  </a:txBody>
                  <a:tcPr marL="4191" marR="4191" marT="4191" marB="0" anchor="ctr"/>
                </a:tc>
                <a:tc>
                  <a:txBody>
                    <a:bodyPr/>
                    <a:lstStyle/>
                    <a:p>
                      <a:pPr algn="l" fontAlgn="b"/>
                      <a:r>
                        <a:rPr lang="en-US" sz="700" u="none" strike="noStrike" dirty="0">
                          <a:effectLst/>
                          <a:latin typeface="Arial Narrow" panose="020B0606020202030204" pitchFamily="34" charset="0"/>
                        </a:rPr>
                        <a:t>FIGI Composite</a:t>
                      </a:r>
                      <a:endParaRPr lang="en-US" sz="700" b="0" i="0" u="none" strike="noStrike" dirty="0">
                        <a:solidFill>
                          <a:srgbClr val="000000"/>
                        </a:solidFill>
                        <a:effectLst/>
                        <a:latin typeface="Arial Narrow" panose="020B0606020202030204" pitchFamily="34" charset="0"/>
                      </a:endParaRPr>
                    </a:p>
                  </a:txBody>
                  <a:tcPr marL="4191" marR="4191" marT="4191" marB="0" anchor="ctr">
                    <a:lnB w="12700" cap="flat" cmpd="sng" algn="ctr">
                      <a:solidFill>
                        <a:schemeClr val="tx1"/>
                      </a:solidFill>
                      <a:prstDash val="solid"/>
                      <a:round/>
                      <a:headEnd type="none" w="med" len="med"/>
                      <a:tailEnd type="none" w="med" len="med"/>
                    </a:lnB>
                  </a:tcPr>
                </a:tc>
                <a:tc>
                  <a:txBody>
                    <a:bodyPr/>
                    <a:lstStyle/>
                    <a:p>
                      <a:pPr algn="l" fontAlgn="b"/>
                      <a:r>
                        <a:rPr lang="en-US" sz="700" u="none" strike="noStrike" dirty="0">
                          <a:effectLst/>
                          <a:latin typeface="Arial Narrow" panose="020B0606020202030204" pitchFamily="34" charset="0"/>
                        </a:rPr>
                        <a:t>Share Class</a:t>
                      </a:r>
                      <a:endParaRPr lang="en-US" sz="700" b="0" i="0" u="none" strike="noStrike" dirty="0">
                        <a:solidFill>
                          <a:srgbClr val="000000"/>
                        </a:solidFill>
                        <a:effectLst/>
                        <a:latin typeface="Arial Narrow" panose="020B0606020202030204" pitchFamily="34" charset="0"/>
                      </a:endParaRPr>
                    </a:p>
                  </a:txBody>
                  <a:tcPr marL="4191" marR="4191" marT="4191" marB="0" anchor="ctr">
                    <a:lnB w="12700" cap="flat" cmpd="sng" algn="ctr">
                      <a:solidFill>
                        <a:schemeClr val="tx1"/>
                      </a:solidFill>
                      <a:prstDash val="solid"/>
                      <a:round/>
                      <a:headEnd type="none" w="med" len="med"/>
                      <a:tailEnd type="none" w="med" len="med"/>
                    </a:lnB>
                  </a:tcPr>
                </a:tc>
                <a:tc>
                  <a:txBody>
                    <a:bodyPr/>
                    <a:lstStyle/>
                    <a:p>
                      <a:pPr algn="ctr" fontAlgn="b"/>
                      <a:r>
                        <a:rPr lang="en-US" sz="700" u="none" strike="noStrike">
                          <a:effectLst/>
                          <a:latin typeface="Arial Narrow" panose="020B0606020202030204" pitchFamily="34" charset="0"/>
                        </a:rPr>
                        <a:t>Quote currency</a:t>
                      </a:r>
                      <a:endParaRPr lang="en-US" sz="700" b="0" i="0" u="none" strike="noStrike">
                        <a:solidFill>
                          <a:srgbClr val="000000"/>
                        </a:solidFill>
                        <a:effectLst/>
                        <a:latin typeface="Arial Narrow" panose="020B0606020202030204" pitchFamily="34" charset="0"/>
                      </a:endParaRPr>
                    </a:p>
                  </a:txBody>
                  <a:tcPr marL="4191" marR="4191" marT="4191" marB="0" anchor="ctr"/>
                </a:tc>
                <a:tc>
                  <a:txBody>
                    <a:bodyPr/>
                    <a:lstStyle/>
                    <a:p>
                      <a:pPr algn="l" fontAlgn="b"/>
                      <a:r>
                        <a:rPr lang="en-US" sz="700" u="none" strike="noStrike" dirty="0">
                          <a:effectLst/>
                          <a:latin typeface="Arial Narrow" panose="020B0606020202030204" pitchFamily="34" charset="0"/>
                        </a:rPr>
                        <a:t>ISIN</a:t>
                      </a:r>
                      <a:endParaRPr lang="en-US" sz="700" b="0" i="0" u="none" strike="noStrike" dirty="0">
                        <a:solidFill>
                          <a:srgbClr val="000000"/>
                        </a:solidFill>
                        <a:effectLst/>
                        <a:latin typeface="Arial Narrow" panose="020B0606020202030204" pitchFamily="34" charset="0"/>
                      </a:endParaRPr>
                    </a:p>
                  </a:txBody>
                  <a:tcPr marL="4191" marR="4191" marT="4191" marB="0" anchor="ctr"/>
                </a:tc>
                <a:tc>
                  <a:txBody>
                    <a:bodyPr/>
                    <a:lstStyle/>
                    <a:p>
                      <a:pPr algn="l" fontAlgn="b"/>
                      <a:r>
                        <a:rPr lang="en-US" sz="700" u="none" strike="noStrike" dirty="0">
                          <a:effectLst/>
                          <a:latin typeface="Arial Narrow" panose="020B0606020202030204" pitchFamily="34" charset="0"/>
                        </a:rPr>
                        <a:t>SEDOL</a:t>
                      </a:r>
                      <a:endParaRPr lang="en-US" sz="700" b="0" i="0" u="none" strike="noStrike" dirty="0">
                        <a:solidFill>
                          <a:srgbClr val="000000"/>
                        </a:solidFill>
                        <a:effectLst/>
                        <a:latin typeface="Arial Narrow" panose="020B0606020202030204" pitchFamily="34" charset="0"/>
                      </a:endParaRPr>
                    </a:p>
                  </a:txBody>
                  <a:tcPr marL="4191" marR="4191" marT="4191" marB="0" anchor="ctr"/>
                </a:tc>
                <a:tc>
                  <a:txBody>
                    <a:bodyPr/>
                    <a:lstStyle/>
                    <a:p>
                      <a:pPr algn="l" fontAlgn="b"/>
                      <a:r>
                        <a:rPr lang="en-US" sz="700" u="none" strike="noStrike" dirty="0">
                          <a:effectLst/>
                          <a:latin typeface="Arial Narrow" panose="020B0606020202030204" pitchFamily="34" charset="0"/>
                        </a:rPr>
                        <a:t>Common Code</a:t>
                      </a:r>
                      <a:endParaRPr lang="en-US" sz="700" b="0" i="0" u="none" strike="noStrike" dirty="0">
                        <a:solidFill>
                          <a:srgbClr val="000000"/>
                        </a:solidFill>
                        <a:effectLst/>
                        <a:latin typeface="Arial Narrow" panose="020B0606020202030204" pitchFamily="34" charset="0"/>
                      </a:endParaRPr>
                    </a:p>
                  </a:txBody>
                  <a:tcPr marL="4191" marR="4191" marT="4191" marB="0" anchor="ctr"/>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SP</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XSES</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effectLst/>
                          <a:latin typeface="Arial Narrow" panose="020B0606020202030204" pitchFamily="34" charset="0"/>
                        </a:rPr>
                        <a:t>XSES</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SG</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SINGAPORE EXCHANGE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BBG000BQ6ZN0</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BBG000BQ6Z96</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700" u="none" strike="noStrike" dirty="0">
                          <a:effectLst/>
                          <a:latin typeface="Arial Narrow" panose="020B0606020202030204" pitchFamily="34" charset="0"/>
                        </a:rPr>
                        <a:t>BBG001S7LTY7</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sz="700" b="1" u="none" strike="noStrike" dirty="0">
                          <a:effectLst/>
                          <a:latin typeface="Arial Narrow" panose="020B0606020202030204" pitchFamily="34" charset="0"/>
                        </a:rPr>
                        <a:t>SGD</a:t>
                      </a:r>
                      <a:endParaRPr lang="en-US" sz="700" b="1"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B15F664</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00B0F0"/>
                    </a:solidFill>
                  </a:tcPr>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TBVPF</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US</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Composite to tie all US listings to</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BBG000R7J995</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BBG000R7J995</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b"/>
                      <a:r>
                        <a:rPr lang="en-US" sz="700" u="none" strike="noStrike">
                          <a:effectLst/>
                          <a:latin typeface="Arial Narrow" panose="020B0606020202030204" pitchFamily="34" charset="0"/>
                        </a:rPr>
                        <a:t>BBG001S7LTY7</a:t>
                      </a:r>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00B050"/>
                          </a:solidFill>
                          <a:effectLst/>
                          <a:latin typeface="Arial Narrow" panose="020B0606020202030204" pitchFamily="34" charset="0"/>
                        </a:rPr>
                        <a:t>USD</a:t>
                      </a:r>
                      <a:endParaRPr lang="en-US" sz="700" b="1" i="0" u="none" strike="noStrike" dirty="0">
                        <a:solidFill>
                          <a:srgbClr val="00B05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B18R1R3</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00B050"/>
                    </a:solidFill>
                  </a:tcPr>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TBVPF</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PQ</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OTCM</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effectLst/>
                          <a:latin typeface="Arial Narrow" panose="020B0606020202030204" pitchFamily="34" charset="0"/>
                        </a:rPr>
                        <a:t>OTCM</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US</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OTC PINK MARKETPLACE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BBG000R7JFW5</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BBG000R7J995</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effectLst/>
                          <a:latin typeface="Arial Narrow" panose="020B0606020202030204" pitchFamily="34" charset="0"/>
                        </a:rPr>
                        <a:t>BBG001S7LTY7</a:t>
                      </a:r>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00B050"/>
                          </a:solidFill>
                          <a:effectLst/>
                          <a:latin typeface="Arial Narrow" panose="020B0606020202030204" pitchFamily="34" charset="0"/>
                        </a:rPr>
                        <a:t>USD</a:t>
                      </a:r>
                      <a:endParaRPr lang="en-US" sz="700" b="1" i="0" u="none" strike="noStrike" dirty="0">
                        <a:solidFill>
                          <a:srgbClr val="00B05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B18R1R3</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00B050"/>
                    </a:solidFill>
                  </a:tcPr>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TBVPF</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UV</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OOTC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FINR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US</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OTC BULLETIN BOARD - OTHER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BBG000R7JGH0</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BBG000R7J995</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b"/>
                      <a:r>
                        <a:rPr lang="en-US" sz="700" u="none" strike="noStrike">
                          <a:effectLst/>
                          <a:latin typeface="Arial Narrow" panose="020B0606020202030204" pitchFamily="34" charset="0"/>
                        </a:rPr>
                        <a:t>BBG001S7LTY7</a:t>
                      </a:r>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00B050"/>
                          </a:solidFill>
                          <a:effectLst/>
                          <a:latin typeface="Arial Narrow" panose="020B0606020202030204" pitchFamily="34" charset="0"/>
                        </a:rPr>
                        <a:t>USD</a:t>
                      </a:r>
                      <a:endParaRPr lang="en-US" sz="700" b="1" i="0" u="none" strike="noStrike" dirty="0">
                        <a:solidFill>
                          <a:srgbClr val="00B05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B18R1R3</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00B050"/>
                    </a:solidFill>
                  </a:tcPr>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T6W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Composite to tie all German listings to</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BBG000RJ6W38</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BBG000RJ6W38</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b"/>
                      <a:r>
                        <a:rPr lang="en-US" sz="700" u="none" strike="noStrike" dirty="0">
                          <a:effectLst/>
                          <a:latin typeface="Arial Narrow" panose="020B0606020202030204" pitchFamily="34" charset="0"/>
                        </a:rPr>
                        <a:t>BBG001S7LTY7</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B15T6J9</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FFC000"/>
                    </a:solidFill>
                  </a:tcPr>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T6W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GF</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XFRA</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effectLst/>
                          <a:latin typeface="Arial Narrow" panose="020B0606020202030204" pitchFamily="34" charset="0"/>
                        </a:rPr>
                        <a:t>XFRA</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DE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DEUTSCHE BOERSE AG</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BBG000RJ6WG4</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BBG000RJ6W38</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effectLst/>
                          <a:latin typeface="Arial Narrow" panose="020B0606020202030204" pitchFamily="34" charset="0"/>
                        </a:rPr>
                        <a:t>BBG001S7LTY7</a:t>
                      </a:r>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B15T6J9</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FFC000"/>
                    </a:solidFill>
                  </a:tcPr>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T6W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GD</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XDUS</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XDUS</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 DE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BOERSE DUESSELDORF</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BBG000RJ6WQ3</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a:effectLst/>
                          <a:latin typeface="Arial Narrow" panose="020B0606020202030204" pitchFamily="34" charset="0"/>
                        </a:rPr>
                        <a:t>BBG000RJ6W38</a:t>
                      </a:r>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effectLst/>
                          <a:latin typeface="Arial Narrow" panose="020B0606020202030204" pitchFamily="34" charset="0"/>
                        </a:rPr>
                        <a:t>BBG001S7LTY7</a:t>
                      </a:r>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a:solidFill>
                            <a:srgbClr val="FFC000"/>
                          </a:solidFill>
                          <a:effectLst/>
                          <a:latin typeface="Arial Narrow" panose="020B0606020202030204" pitchFamily="34" charset="0"/>
                        </a:rPr>
                        <a:t>EUR</a:t>
                      </a:r>
                      <a:endParaRPr lang="en-US" sz="700" b="1" i="0" u="none" strike="noStrike">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B15T6J9</a:t>
                      </a:r>
                      <a:endParaRPr lang="en-US" sz="700" b="0" i="0" u="none" strike="noStrike">
                        <a:solidFill>
                          <a:srgbClr val="000000"/>
                        </a:solidFill>
                        <a:effectLst/>
                        <a:latin typeface="Arial Narrow" panose="020B0606020202030204" pitchFamily="34" charset="0"/>
                      </a:endParaRPr>
                    </a:p>
                  </a:txBody>
                  <a:tcPr marL="4191" marR="4191" marT="4191" marB="0" anchor="b">
                    <a:solidFill>
                      <a:srgbClr val="FFC000"/>
                    </a:solidFill>
                  </a:tcPr>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T6W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GS</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XSTU</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XSTU</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DE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BOERSE STUTTGART</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BBG000RJ6X63</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BBG000RJ6W38</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effectLst/>
                          <a:latin typeface="Arial Narrow" panose="020B0606020202030204" pitchFamily="34" charset="0"/>
                        </a:rPr>
                        <a:t>BBG001S7LTY7</a:t>
                      </a:r>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B15T6J9</a:t>
                      </a:r>
                      <a:endParaRPr lang="en-US" sz="700" b="0" i="0" u="none" strike="noStrike">
                        <a:solidFill>
                          <a:srgbClr val="000000"/>
                        </a:solidFill>
                        <a:effectLst/>
                        <a:latin typeface="Arial Narrow" panose="020B0606020202030204" pitchFamily="34" charset="0"/>
                      </a:endParaRPr>
                    </a:p>
                  </a:txBody>
                  <a:tcPr marL="4191" marR="4191" marT="4191" marB="0" anchor="b">
                    <a:solidFill>
                      <a:srgbClr val="FFC000"/>
                    </a:solidFill>
                  </a:tcPr>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T6W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GM</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XMUN</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XMUN</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DE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BOERSE MUENCHEN</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BBG000RJ6XJ9</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BBG000RJ6W38</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BBG001S7LTY7</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B15T6J9</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FFC000"/>
                    </a:solidFill>
                  </a:tcPr>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T6W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XBER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effectLst/>
                          <a:latin typeface="Arial Narrow" panose="020B0606020202030204" pitchFamily="34" charset="0"/>
                        </a:rPr>
                        <a:t>XBER</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 DE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BOERSE BERLIN</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BBG000RJ6XM5</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BBG000RJ6W38</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b"/>
                      <a:r>
                        <a:rPr lang="en-US" sz="700" u="none" strike="noStrike">
                          <a:effectLst/>
                          <a:latin typeface="Arial Narrow" panose="020B0606020202030204" pitchFamily="34" charset="0"/>
                        </a:rPr>
                        <a:t>BBG001S7LTY7</a:t>
                      </a:r>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B15T6J9</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FFC000"/>
                    </a:solidFill>
                  </a:tcPr>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1" i="0" u="none" strike="noStrike">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T6W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TH</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XGAT</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effectLst/>
                          <a:latin typeface="Arial Narrow" panose="020B0606020202030204" pitchFamily="34" charset="0"/>
                        </a:rPr>
                        <a:t>TGAT</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DE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Tradegate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BBG00H300Z64</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BBG00H300Z55</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700" u="none" strike="noStrike" dirty="0">
                          <a:effectLst/>
                          <a:latin typeface="Arial Narrow" panose="020B0606020202030204" pitchFamily="34" charset="0"/>
                        </a:rPr>
                        <a:t>BBG001S7LTY7</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B15T6J9</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FFC000"/>
                    </a:solidFill>
                  </a:tcPr>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SW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Composite to tie Swiss legacy listings</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BBG006TLWKM4</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BBG006TLWKM4</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b"/>
                      <a:r>
                        <a:rPr lang="en-US" sz="700" u="none" strike="noStrike">
                          <a:effectLst/>
                          <a:latin typeface="Arial Narrow" panose="020B0606020202030204" pitchFamily="34" charset="0"/>
                        </a:rPr>
                        <a:t>BBG001S7LTY7</a:t>
                      </a:r>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0000"/>
                          </a:solidFill>
                          <a:effectLst/>
                          <a:latin typeface="Arial Narrow" panose="020B0606020202030204" pitchFamily="34" charset="0"/>
                        </a:rPr>
                        <a:t>CHF</a:t>
                      </a:r>
                      <a:endParaRPr lang="en-US" sz="700" b="1" i="0" u="none" strike="noStrike" dirty="0">
                        <a:solidFill>
                          <a:srgbClr val="FF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BJ054Z0</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C00000"/>
                    </a:solidFill>
                  </a:tcPr>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BW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XBRN</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XBRN</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CH</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BX SWISS AG</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BBG006TLWKT7</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BBG006TLWKM4</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b"/>
                      <a:r>
                        <a:rPr lang="en-US" sz="700" u="none" strike="noStrike">
                          <a:effectLst/>
                          <a:latin typeface="Arial Narrow" panose="020B0606020202030204" pitchFamily="34" charset="0"/>
                        </a:rPr>
                        <a:t>BBG001S7LTY7</a:t>
                      </a:r>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0000"/>
                          </a:solidFill>
                          <a:effectLst/>
                          <a:latin typeface="Arial Narrow" panose="020B0606020202030204" pitchFamily="34" charset="0"/>
                        </a:rPr>
                        <a:t>CHF</a:t>
                      </a:r>
                      <a:endParaRPr lang="en-US" sz="700" b="1" i="0" u="none" strike="noStrike" dirty="0">
                        <a:solidFill>
                          <a:srgbClr val="FF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BJ054Z0</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C00000"/>
                    </a:solidFill>
                  </a:tcPr>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dirty="0">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BOAT</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BOAT</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CINNOBER BOAT</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BBG007254XH5</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BBG007254XG6</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b"/>
                      <a:r>
                        <a:rPr lang="en-US" sz="700" u="none" strike="noStrike">
                          <a:effectLst/>
                          <a:latin typeface="Arial Narrow" panose="020B0606020202030204" pitchFamily="34" charset="0"/>
                        </a:rPr>
                        <a:t>BBG001S7LTY7</a:t>
                      </a:r>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XI</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IT</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BORSAITALOTC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BBG007254XJ3</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BBG007254XG6</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BBG001S7LTY7</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XH</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HU</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BUDAPEST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BBG007254XK1</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BBG007254XG6</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effectLst/>
                          <a:latin typeface="Arial Narrow" panose="020B0606020202030204" pitchFamily="34" charset="0"/>
                        </a:rPr>
                        <a:t>BBG001S7LTY7</a:t>
                      </a:r>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XF</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IE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DUBLIN SE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BBG007254XM9</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BBG007254XG6</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effectLst/>
                          <a:latin typeface="Arial Narrow" panose="020B0606020202030204" pitchFamily="34" charset="0"/>
                        </a:rPr>
                        <a:t>BBG001S7LTY7</a:t>
                      </a:r>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a:solidFill>
                            <a:srgbClr val="FFC000"/>
                          </a:solidFill>
                          <a:effectLst/>
                          <a:latin typeface="Arial Narrow" panose="020B0606020202030204" pitchFamily="34" charset="0"/>
                        </a:rPr>
                        <a:t>EUR</a:t>
                      </a:r>
                      <a:endParaRPr lang="en-US" sz="700" b="1" i="0" u="none" strike="noStrike">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XD</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DE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DEUTSCHE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BBG007254XN8</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a:effectLst/>
                          <a:latin typeface="Arial Narrow" panose="020B0606020202030204" pitchFamily="34" charset="0"/>
                        </a:rPr>
                        <a:t>BBG007254XG6</a:t>
                      </a:r>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effectLst/>
                          <a:latin typeface="Arial Narrow" panose="020B0606020202030204" pitchFamily="34" charset="0"/>
                        </a:rPr>
                        <a:t>BBG001S7LTY7</a:t>
                      </a:r>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XSMP</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XSMP</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SMARTPOOL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BBG007254XP6</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BBG007254XG6</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effectLst/>
                          <a:latin typeface="Arial Narrow" panose="020B0606020202030204" pitchFamily="34" charset="0"/>
                        </a:rPr>
                        <a:t>BBG001S7LTY7</a:t>
                      </a:r>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a:solidFill>
                            <a:srgbClr val="FFC000"/>
                          </a:solidFill>
                          <a:effectLst/>
                          <a:latin typeface="Arial Narrow" panose="020B0606020202030204" pitchFamily="34" charset="0"/>
                        </a:rPr>
                        <a:t>EUR</a:t>
                      </a:r>
                      <a:endParaRPr lang="en-US" sz="700" b="1" i="0" u="none" strike="noStrike">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XJ</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SI</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LJUB SE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BBG007254XQ5</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a:effectLst/>
                          <a:latin typeface="Arial Narrow" panose="020B0606020202030204" pitchFamily="34" charset="0"/>
                        </a:rPr>
                        <a:t>BBG007254XG6</a:t>
                      </a:r>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effectLst/>
                          <a:latin typeface="Arial Narrow" panose="020B0606020202030204" pitchFamily="34" charset="0"/>
                        </a:rPr>
                        <a:t>BBG001S7LTY7</a:t>
                      </a:r>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a:solidFill>
                            <a:srgbClr val="FFC000"/>
                          </a:solidFill>
                          <a:effectLst/>
                          <a:latin typeface="Arial Narrow" panose="020B0606020202030204" pitchFamily="34" charset="0"/>
                        </a:rPr>
                        <a:t>EUR</a:t>
                      </a:r>
                      <a:endParaRPr lang="en-US" sz="700" b="1" i="0" u="none" strike="noStrike">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LONDON SE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BBG007254XR4</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a:effectLst/>
                          <a:latin typeface="Arial Narrow" panose="020B0606020202030204" pitchFamily="34" charset="0"/>
                        </a:rPr>
                        <a:t>BBG007254XG6</a:t>
                      </a:r>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BBG001S7LTY7</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XG</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SE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NGM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BBG007254XS3</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BBG007254XG6</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effectLst/>
                          <a:latin typeface="Arial Narrow" panose="020B0606020202030204" pitchFamily="34" charset="0"/>
                        </a:rPr>
                        <a:t>BBG001S7LTY7</a:t>
                      </a:r>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XO</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XOPV</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XSTO</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SE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OTC PUBLICATION VENUE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BBG007254XT2</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BBG007254XG6</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effectLst/>
                          <a:latin typeface="Arial Narrow" panose="020B0606020202030204" pitchFamily="34" charset="0"/>
                        </a:rPr>
                        <a:t>BBG001S7LTY7</a:t>
                      </a:r>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a:solidFill>
                            <a:srgbClr val="FFC000"/>
                          </a:solidFill>
                          <a:effectLst/>
                          <a:latin typeface="Arial Narrow" panose="020B0606020202030204" pitchFamily="34" charset="0"/>
                        </a:rPr>
                        <a:t>EUR</a:t>
                      </a:r>
                      <a:endParaRPr lang="en-US" sz="700" b="1" i="0" u="none" strike="noStrike">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XN</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NO</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OSLO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BBG007254XV9</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a:effectLst/>
                          <a:latin typeface="Arial Narrow" panose="020B0606020202030204" pitchFamily="34" charset="0"/>
                        </a:rPr>
                        <a:t>BBG007254XG6</a:t>
                      </a:r>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effectLst/>
                          <a:latin typeface="Arial Narrow" panose="020B0606020202030204" pitchFamily="34" charset="0"/>
                        </a:rPr>
                        <a:t>BBG001S7LTY7</a:t>
                      </a:r>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XP</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PLUS MKT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BBG007254XW8</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BBG007254XG6</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effectLst/>
                          <a:latin typeface="Arial Narrow" panose="020B0606020202030204" pitchFamily="34" charset="0"/>
                        </a:rPr>
                        <a:t>BBG001S7LTY7</a:t>
                      </a:r>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a:solidFill>
                            <a:srgbClr val="FFC000"/>
                          </a:solidFill>
                          <a:effectLst/>
                          <a:latin typeface="Arial Narrow" panose="020B0606020202030204" pitchFamily="34" charset="0"/>
                        </a:rPr>
                        <a:t>EUR</a:t>
                      </a:r>
                      <a:endParaRPr lang="en-US" sz="700" b="1" i="0" u="none" strike="noStrike">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XS</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DE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STUTTGRT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BBG007254XY6</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BBG007254XG6</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effectLst/>
                          <a:latin typeface="Arial Narrow" panose="020B0606020202030204" pitchFamily="34" charset="0"/>
                        </a:rPr>
                        <a:t>BBG001S7LTY7</a:t>
                      </a:r>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a:solidFill>
                            <a:srgbClr val="FFC000"/>
                          </a:solidFill>
                          <a:effectLst/>
                          <a:latin typeface="Arial Narrow" panose="020B0606020202030204" pitchFamily="34" charset="0"/>
                        </a:rPr>
                        <a:t>EUR</a:t>
                      </a:r>
                      <a:endParaRPr lang="en-US" sz="700" b="1" i="0" u="none" strike="noStrike">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XA</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AT</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CEESEG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BBG007254XZ5</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BBG007254XG6</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BBG001S7LTY7</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XT</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HOTC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ASEX</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HELLENIC EXCHANGE OTC MARKET</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BBG007254Y10</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BBG007254XG6</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effectLst/>
                          <a:latin typeface="Arial Narrow" panose="020B0606020202030204" pitchFamily="34" charset="0"/>
                        </a:rPr>
                        <a:t>BBG001S7LTY7</a:t>
                      </a:r>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CH</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SIX Off-exchange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BBG007254Y29</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BBG007254XG6</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effectLst/>
                          <a:latin typeface="Arial Narrow" panose="020B0606020202030204" pitchFamily="34" charset="0"/>
                        </a:rPr>
                        <a:t>BBG001S7LTY7</a:t>
                      </a:r>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XU</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Bulgaria 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BBG007254Y38</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BBG007254XG6</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700" u="none" strike="noStrike">
                          <a:effectLst/>
                          <a:latin typeface="Arial Narrow" panose="020B0606020202030204" pitchFamily="34" charset="0"/>
                        </a:rPr>
                        <a:t>BBG001S7LTY7</a:t>
                      </a:r>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230538">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XV</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BOTC</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effectLst/>
                          <a:latin typeface="Arial Narrow" panose="020B0606020202030204" pitchFamily="34" charset="0"/>
                        </a:rPr>
                        <a:t>BCXE</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OFF EXCHANGE IDENTIFIER FOR OTC TRADES REPORTED TO BATS EUROPE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BBG007254Y56</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BBG007254XG6</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b"/>
                      <a:r>
                        <a:rPr lang="en-US" sz="700" u="none" strike="noStrike" dirty="0">
                          <a:effectLst/>
                          <a:latin typeface="Arial Narrow" panose="020B0606020202030204" pitchFamily="34" charset="0"/>
                        </a:rPr>
                        <a:t>BBG001S7LTY7</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230538">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THBEVEUR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EU</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EUROPEAN Composite for any potention Eurozone listings</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BBG007254Y74</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BBG007254Y65</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700" u="none" strike="noStrike" dirty="0">
                          <a:effectLst/>
                          <a:latin typeface="Arial Narrow" panose="020B0606020202030204" pitchFamily="34" charset="0"/>
                        </a:rPr>
                        <a:t>BBG001S7LTY7</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1" i="0" u="none" strike="noStrike">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230538">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T6W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GZ</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MUND</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XMUN</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effectLst/>
                          <a:latin typeface="Arial Narrow" panose="020B0606020202030204" pitchFamily="34" charset="0"/>
                        </a:rPr>
                        <a:t>DE</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r>
                        <a:rPr lang="de-DE" sz="700" u="none" strike="noStrike">
                          <a:effectLst/>
                          <a:latin typeface="Arial Narrow" panose="020B0606020202030204" pitchFamily="34" charset="0"/>
                        </a:rPr>
                        <a:t>BOERSE MUENCHEN - MARKET MAKER MUNICH - FREIVERKEHR MARKT</a:t>
                      </a:r>
                      <a:endParaRPr lang="de-DE"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BBG00FGX08K6</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BBG00FGX08G1</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700" u="none" strike="noStrike">
                          <a:effectLst/>
                          <a:latin typeface="Arial Narrow" panose="020B0606020202030204" pitchFamily="34" charset="0"/>
                        </a:rPr>
                        <a:t>BBG001S7LTY7</a:t>
                      </a:r>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a:solidFill>
                            <a:srgbClr val="FFC000"/>
                          </a:solidFill>
                          <a:effectLst/>
                          <a:latin typeface="Arial Narrow" panose="020B0606020202030204" pitchFamily="34" charset="0"/>
                        </a:rPr>
                        <a:t>EUR</a:t>
                      </a:r>
                      <a:endParaRPr lang="en-US" sz="700" b="1" i="0" u="none" strike="noStrike">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B15T6J9</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FFC000"/>
                    </a:solidFill>
                  </a:tcPr>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T6W</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QT</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XQTX</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XDUS</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DE</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BOERSE DUESSELDORF - QUOTRIX</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BBG00G7BW612</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BBG00G7BW5Z7</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700" u="none" strike="noStrike">
                          <a:effectLst/>
                          <a:latin typeface="Arial Narrow" panose="020B0606020202030204" pitchFamily="34" charset="0"/>
                        </a:rPr>
                        <a:t>BBG001S7LTY7</a:t>
                      </a:r>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FFC000"/>
                          </a:solidFill>
                          <a:effectLst/>
                          <a:latin typeface="Arial Narrow" panose="020B0606020202030204" pitchFamily="34" charset="0"/>
                        </a:rPr>
                        <a:t>EUR</a:t>
                      </a:r>
                      <a:endParaRPr lang="en-US" sz="700" b="1" i="0" u="none" strike="noStrike" dirty="0">
                        <a:solidFill>
                          <a:srgbClr val="FFC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dirty="0">
                          <a:effectLst/>
                          <a:latin typeface="Arial Narrow" panose="020B0606020202030204" pitchFamily="34" charset="0"/>
                        </a:rPr>
                        <a:t>TH0902010014</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dirty="0">
                          <a:effectLst/>
                          <a:latin typeface="Arial Narrow" panose="020B0606020202030204" pitchFamily="34" charset="0"/>
                        </a:rPr>
                        <a:t>B15T6J9</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FFC000"/>
                    </a:solidFill>
                  </a:tcPr>
                </a:tc>
                <a:tc>
                  <a:txBody>
                    <a:bodyPr/>
                    <a:lstStyle/>
                    <a:p>
                      <a:pPr algn="l" fontAlgn="b"/>
                      <a:r>
                        <a:rPr lang="en-US" sz="700" u="none" strike="noStrike">
                          <a:effectLst/>
                          <a:latin typeface="Arial Narrow" panose="020B0606020202030204" pitchFamily="34" charset="0"/>
                        </a:rPr>
                        <a:t>025638794</a:t>
                      </a:r>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TB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XBKK</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XBKK</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effectLst/>
                          <a:latin typeface="Arial Narrow" panose="020B0606020202030204" pitchFamily="34" charset="0"/>
                        </a:rPr>
                        <a:t> TH</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STOCK EXCHANGE OF THAILAND</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BBG000BFYD61</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BBG000BFYD61</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700" u="none" strike="noStrike">
                          <a:effectLst/>
                          <a:latin typeface="Arial Narrow" panose="020B0606020202030204" pitchFamily="34" charset="0"/>
                        </a:rPr>
                        <a:t>BBG001S7LTY7</a:t>
                      </a:r>
                      <a:endParaRPr lang="en-US" sz="700" b="0" i="0" u="none" strike="noStrike">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7030A0"/>
                          </a:solidFill>
                          <a:effectLst/>
                          <a:latin typeface="Arial Narrow" panose="020B0606020202030204" pitchFamily="34" charset="0"/>
                        </a:rPr>
                        <a:t>THB</a:t>
                      </a:r>
                      <a:endParaRPr lang="en-US" sz="700" b="1" i="0" u="none" strike="noStrike" dirty="0">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dirty="0">
                          <a:effectLst/>
                          <a:latin typeface="Arial Narrow" panose="020B0606020202030204" pitchFamily="34" charset="0"/>
                        </a:rPr>
                        <a:t>TH0902010006</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FFFF00"/>
                    </a:solidFil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1" i="0" u="none" strike="noStrike" dirty="0">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215358">
                <a:tc>
                  <a:txBody>
                    <a:bodyPr/>
                    <a:lstStyle/>
                    <a:p>
                      <a:pPr algn="l" fontAlgn="b"/>
                      <a:r>
                        <a:rPr lang="en-US" sz="700" u="none" strike="noStrike">
                          <a:effectLst/>
                          <a:latin typeface="Arial Narrow" panose="020B0606020202030204" pitchFamily="34" charset="0"/>
                        </a:rPr>
                        <a:t>THAI BEVERAGE PCL-NVDR</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TB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XBKK</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XBKK</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effectLst/>
                          <a:latin typeface="Arial Narrow" panose="020B0606020202030204" pitchFamily="34" charset="0"/>
                        </a:rPr>
                        <a:t> TH</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STOCK EXCHANGE OF THAILAND</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BBG000BX8K01</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BBG000BX8K01</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700" u="none" strike="noStrike" dirty="0">
                          <a:effectLst/>
                          <a:latin typeface="Arial Narrow" panose="020B0606020202030204" pitchFamily="34" charset="0"/>
                        </a:rPr>
                        <a:t>BBG001S7LTY7</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700" b="1" u="none" strike="noStrike" dirty="0">
                          <a:solidFill>
                            <a:srgbClr val="7030A0"/>
                          </a:solidFill>
                          <a:effectLst/>
                          <a:latin typeface="Arial Narrow" panose="020B0606020202030204" pitchFamily="34" charset="0"/>
                        </a:rPr>
                        <a:t>THB</a:t>
                      </a:r>
                      <a:endParaRPr lang="en-US" sz="700" b="1" i="0" u="none" strike="noStrike" dirty="0">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dirty="0">
                          <a:effectLst/>
                          <a:latin typeface="Arial Narrow" panose="020B0606020202030204" pitchFamily="34" charset="0"/>
                        </a:rPr>
                        <a:t>TH0902010R15</a:t>
                      </a:r>
                      <a:endParaRPr lang="en-US" sz="700" b="0" i="0" u="none" strike="noStrike" dirty="0">
                        <a:solidFill>
                          <a:srgbClr val="000000"/>
                        </a:solidFill>
                        <a:effectLst/>
                        <a:latin typeface="Arial Narrow" panose="020B0606020202030204" pitchFamily="34" charset="0"/>
                      </a:endParaRPr>
                    </a:p>
                  </a:txBody>
                  <a:tcPr marL="4191" marR="4191" marT="4191" marB="0" anchor="b">
                    <a:solidFill>
                      <a:srgbClr val="92D050"/>
                    </a:solidFil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en-US" sz="700" b="1" i="0" u="none" strike="noStrike" dirty="0">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r>
              <a:tr h="115269">
                <a:tc>
                  <a:txBody>
                    <a:bodyPr/>
                    <a:lstStyle/>
                    <a:p>
                      <a:pPr algn="l" fontAlgn="b"/>
                      <a:r>
                        <a:rPr lang="en-US" sz="700" u="none" strike="noStrike">
                          <a:effectLst/>
                          <a:latin typeface="Arial Narrow" panose="020B0606020202030204" pitchFamily="34" charset="0"/>
                        </a:rPr>
                        <a:t>THAI BEVERAGE PCL-FOREIGN</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TB</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XBKK</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a:effectLst/>
                          <a:latin typeface="Arial Narrow" panose="020B0606020202030204" pitchFamily="34" charset="0"/>
                        </a:rPr>
                        <a:t>XBKK</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ctr" fontAlgn="b"/>
                      <a:r>
                        <a:rPr lang="en-US" sz="700" u="none" strike="noStrike" dirty="0">
                          <a:effectLst/>
                          <a:latin typeface="Arial Narrow" panose="020B0606020202030204" pitchFamily="34" charset="0"/>
                        </a:rPr>
                        <a:t> TH</a:t>
                      </a:r>
                      <a:endParaRPr lang="en-US" sz="700" b="0" i="0" u="none" strike="noStrike" dirty="0">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STOCK EXCHANGE OF THAILAND</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r>
                        <a:rPr lang="en-US" sz="700" u="none" strike="noStrike">
                          <a:effectLst/>
                          <a:latin typeface="Arial Narrow" panose="020B0606020202030204" pitchFamily="34" charset="0"/>
                        </a:rPr>
                        <a:t>BBG000BX8JR5</a:t>
                      </a:r>
                      <a:endParaRPr lang="en-US" sz="700" b="0" i="0" u="none" strike="noStrike">
                        <a:solidFill>
                          <a:srgbClr val="000000"/>
                        </a:solidFill>
                        <a:effectLst/>
                        <a:latin typeface="Arial Narrow" panose="020B0606020202030204" pitchFamily="34" charset="0"/>
                      </a:endParaRPr>
                    </a:p>
                  </a:txBody>
                  <a:tcPr marL="4191" marR="4191" marT="4191" marB="0" anchor="b">
                    <a:lnR w="12700" cap="flat" cmpd="sng" algn="ctr">
                      <a:solidFill>
                        <a:schemeClr val="tx1"/>
                      </a:solidFill>
                      <a:prstDash val="solid"/>
                      <a:round/>
                      <a:headEnd type="none" w="med" len="med"/>
                      <a:tailEnd type="none" w="med" len="med"/>
                    </a:lnR>
                  </a:tcPr>
                </a:tc>
                <a:tc>
                  <a:txBody>
                    <a:bodyPr/>
                    <a:lstStyle/>
                    <a:p>
                      <a:pPr algn="l" fontAlgn="b"/>
                      <a:r>
                        <a:rPr lang="en-US" sz="700" u="none" strike="noStrike" dirty="0">
                          <a:effectLst/>
                          <a:latin typeface="Arial Narrow" panose="020B0606020202030204" pitchFamily="34" charset="0"/>
                        </a:rPr>
                        <a:t>BBG000R7J995</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700" u="none" strike="noStrike" dirty="0">
                          <a:effectLst/>
                          <a:latin typeface="Arial Narrow" panose="020B0606020202030204" pitchFamily="34" charset="0"/>
                        </a:rPr>
                        <a:t>BBG001S7LTY7</a:t>
                      </a:r>
                      <a:endParaRPr lang="en-US" sz="700" b="0" i="0" u="none" strike="noStrike" dirty="0">
                        <a:solidFill>
                          <a:srgbClr val="00000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sz="700" b="1" u="none" strike="noStrike" dirty="0">
                          <a:solidFill>
                            <a:srgbClr val="7030A0"/>
                          </a:solidFill>
                          <a:effectLst/>
                          <a:latin typeface="Arial Narrow" panose="020B0606020202030204" pitchFamily="34" charset="0"/>
                        </a:rPr>
                        <a:t>THB</a:t>
                      </a:r>
                      <a:endParaRPr lang="en-US" sz="700" b="1" i="0" u="none" strike="noStrike" dirty="0">
                        <a:solidFill>
                          <a:srgbClr val="7030A0"/>
                        </a:solidFill>
                        <a:effectLst/>
                        <a:latin typeface="Arial Narrow" panose="020B0606020202030204" pitchFamily="34" charset="0"/>
                      </a:endParaRPr>
                    </a:p>
                  </a:txBody>
                  <a:tcPr marL="4191" marR="4191" marT="4191" marB="0" anchor="b">
                    <a:lnL w="12700" cap="flat" cmpd="sng" algn="ctr">
                      <a:solidFill>
                        <a:schemeClr val="tx1"/>
                      </a:solidFill>
                      <a:prstDash val="solid"/>
                      <a:round/>
                      <a:headEnd type="none" w="med" len="med"/>
                      <a:tailEnd type="none" w="med" len="med"/>
                    </a:lnL>
                  </a:tcPr>
                </a:tc>
                <a:tc>
                  <a:txBody>
                    <a:bodyPr/>
                    <a:lstStyle/>
                    <a:p>
                      <a:pPr algn="l" fontAlgn="b"/>
                      <a:r>
                        <a:rPr lang="en-US" sz="700" u="none" strike="noStrike">
                          <a:effectLst/>
                          <a:latin typeface="Arial Narrow" panose="020B0606020202030204" pitchFamily="34" charset="0"/>
                        </a:rPr>
                        <a:t>TH0902010014</a:t>
                      </a:r>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a:solidFill>
                          <a:srgbClr val="000000"/>
                        </a:solidFill>
                        <a:effectLst/>
                        <a:latin typeface="Arial Narrow" panose="020B0606020202030204" pitchFamily="34" charset="0"/>
                      </a:endParaRPr>
                    </a:p>
                  </a:txBody>
                  <a:tcPr marL="4191" marR="4191" marT="4191" marB="0" anchor="b"/>
                </a:tc>
                <a:tc>
                  <a:txBody>
                    <a:bodyPr/>
                    <a:lstStyle/>
                    <a:p>
                      <a:pPr algn="l" fontAlgn="b"/>
                      <a:endParaRPr lang="en-US" sz="700" b="0" i="0" u="none" strike="noStrike" dirty="0">
                        <a:solidFill>
                          <a:srgbClr val="000000"/>
                        </a:solidFill>
                        <a:effectLst/>
                        <a:latin typeface="Arial Narrow" panose="020B0606020202030204" pitchFamily="34" charset="0"/>
                      </a:endParaRPr>
                    </a:p>
                  </a:txBody>
                  <a:tcPr marL="4191" marR="4191" marT="4191" marB="0" anchor="b"/>
                </a:tc>
              </a:tr>
            </a:tbl>
          </a:graphicData>
        </a:graphic>
      </p:graphicFrame>
      <p:pic>
        <p:nvPicPr>
          <p:cNvPr id="2049"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5689" y="2057400"/>
            <a:ext cx="1204911" cy="2409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Straight Connector 5"/>
          <p:cNvCxnSpPr/>
          <p:nvPr/>
        </p:nvCxnSpPr>
        <p:spPr>
          <a:xfrm flipV="1">
            <a:off x="4419600" y="1524000"/>
            <a:ext cx="457200" cy="533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stCxn id="2049" idx="3"/>
          </p:cNvCxnSpPr>
          <p:nvPr/>
        </p:nvCxnSpPr>
        <p:spPr>
          <a:xfrm flipV="1">
            <a:off x="4800600" y="1981200"/>
            <a:ext cx="838200" cy="19669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2209800" y="2834640"/>
            <a:ext cx="685800" cy="457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194560" y="3429000"/>
            <a:ext cx="685800" cy="3200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2209800" y="3886200"/>
            <a:ext cx="685800" cy="457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194560" y="4495800"/>
            <a:ext cx="685800" cy="152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924800" y="2750820"/>
            <a:ext cx="304800" cy="250698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7924800" y="5943600"/>
            <a:ext cx="914400" cy="685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533400" y="0"/>
            <a:ext cx="8077200" cy="369332"/>
          </a:xfrm>
          <a:prstGeom prst="rect">
            <a:avLst/>
          </a:prstGeom>
          <a:noFill/>
        </p:spPr>
        <p:txBody>
          <a:bodyPr wrap="square" rtlCol="0">
            <a:spAutoFit/>
          </a:bodyPr>
          <a:lstStyle/>
          <a:p>
            <a:r>
              <a:rPr lang="en-US" i="1" dirty="0" smtClean="0"/>
              <a:t>Data related to Thai Beverage PCL; Singapore Exchange ID Y92</a:t>
            </a:r>
            <a:endParaRPr lang="en-GB" i="1" dirty="0"/>
          </a:p>
        </p:txBody>
      </p:sp>
    </p:spTree>
    <p:extLst>
      <p:ext uri="{BB962C8B-B14F-4D97-AF65-F5344CB8AC3E}">
        <p14:creationId xmlns:p14="http://schemas.microsoft.com/office/powerpoint/2010/main" val="23733746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CEA0F26C7743146B81ADA30DB412C57" ma:contentTypeVersion="30" ma:contentTypeDescription="" ma:contentTypeScope="" ma:versionID="fcfdb159951a4bdfedff82a06587af1a">
  <xsd:schema xmlns:xsd="http://www.w3.org/2001/XMLSchema" xmlns:xs="http://www.w3.org/2001/XMLSchema" xmlns:p="http://schemas.microsoft.com/office/2006/metadata/properties" xmlns:ns1="http://schemas.microsoft.com/sharepoint/v3" xmlns:ns2="6dfc6e00-eaa7-471f-8691-9b952787d5c9" xmlns:ns3="cfe53b65-3c36-4587-b144-e9caa3012b85" targetNamespace="http://schemas.microsoft.com/office/2006/metadata/properties" ma:root="true" ma:fieldsID="152d8dc6be0517c768a6ab9550a55961" ns1:_="" ns2:_="" ns3:_="">
    <xsd:import namespace="http://schemas.microsoft.com/sharepoint/v3"/>
    <xsd:import namespace="6dfc6e00-eaa7-471f-8691-9b952787d5c9"/>
    <xsd:import namespace="cfe53b65-3c36-4587-b144-e9caa3012b85"/>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TaxKeywordTaxHTField"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1"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fc6e00-eaa7-471f-8691-9b952787d5c9"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ma:readOnly="fals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9"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cfe53b65-3c36-4587-b144-e9caa3012b85" elementFormDefault="qualified">
    <xsd:import namespace="http://schemas.microsoft.com/office/2006/documentManagement/types"/>
    <xsd:import namespace="http://schemas.microsoft.com/office/infopath/2007/PartnerControls"/>
    <xsd:element name="TaxKeywordTaxHTField" ma:index="17" nillable="true" ma:taxonomy="true" ma:internalName="TaxKeywordTaxHTField" ma:taxonomyFieldName="TaxKeyword" ma:displayName="Enterprise Keywords" ma:fieldId="{23f27201-bee3-471e-b2e7-b64fd8b7ca38}" ma:taxonomyMulti="true" ma:sspId="8d75cb8a-db72-4bd2-8553-c0aa1f2d3d3b" ma:termSetId="00000000-0000-0000-0000-000000000000" ma:anchorId="00000000-0000-0000-0000-000000000000" ma:open="true" ma:isKeyword="true">
      <xsd:complexType>
        <xsd:sequence>
          <xsd:element ref="pc:Terms" minOccurs="0" maxOccurs="1"/>
        </xsd:sequence>
      </xsd:complexType>
    </xsd:element>
    <xsd:element name="TaxCatchAll" ma:index="18" nillable="true" ma:displayName="Taxonomy Catch All Column" ma:hidden="true" ma:list="{6de13bb9-1a86-497f-b15a-03a43ff14f46}" ma:internalName="TaxCatchAll" ma:showField="CatchAllData" ma:web="cfe53b65-3c36-4587-b144-e9caa3012b8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_x0020_Date xmlns="6dfc6e00-eaa7-471f-8691-9b952787d5c9">2017-10-26T04:00:00+00:00</Document_x0020_Date>
    <Action xmlns="6dfc6e00-eaa7-471f-8691-9b952787d5c9">Keep</Action>
    <Keywords0 xmlns="6dfc6e00-eaa7-471f-8691-9b952787d5c9">ANSI, SPRING, Services, Robinson</Keywords0>
    <Description_x0020_2 xmlns="6dfc6e00-eaa7-471f-8691-9b952787d5c9" xsi:nil="true"/>
    <Document_x0020_Type xmlns="6dfc6e00-eaa7-471f-8691-9b952787d5c9">Information</Document_x0020_Type>
    <Description0 xmlns="6dfc6e00-eaa7-471f-8691-9b952787d5c9">See title</Description0>
    <TaxCatchAll xmlns="cfe53b65-3c36-4587-b144-e9caa3012b85"/>
    <TaxKeywordTaxHTField xmlns="cfe53b65-3c36-4587-b144-e9caa3012b85">
      <Terms xmlns="http://schemas.microsoft.com/office/infopath/2007/PartnerControls"/>
    </TaxKeywordTaxHTField>
  </documentManagement>
</p:properties>
</file>

<file path=customXml/item3.xml><?xml version="1.0" encoding="utf-8"?>
<?mso-contentType ?>
<FormTemplates xmlns="http://schemas.microsoft.com/sharepoint/v3/contenttype/forms"/>
</file>

<file path=customXml/item4.xml><?xml version="1.0" encoding="utf-8"?>
<p:properties xmlns:p="http://schemas.microsoft.com/office/2006/metadata/properties" xmlns:xsi="http://www.w3.org/2001/XMLSchema-instance" xmlns:pc="http://schemas.microsoft.com/office/infopath/2007/PartnerControls">
  <documentManagement>
    <Document_x0020_Date xmlns="d1f628b7-dc6e-45dc-9245-e5ecf578f20b">2017-10-26T04:00:00+00:00</Document_x0020_Date>
    <Action xmlns="d1f628b7-dc6e-45dc-9245-e5ecf578f20b">Keep</Action>
    <Keywords0 xmlns="d1f628b7-dc6e-45dc-9245-e5ecf578f20b">ANSI, SPRING, Services, Robinson</Keywords0>
    <Description_x0020_2 xmlns="d1f628b7-dc6e-45dc-9245-e5ecf578f20b" xsi:nil="true"/>
    <Document_x0020_Type xmlns="d1f628b7-dc6e-45dc-9245-e5ecf578f20b">Information</Document_x0020_Type>
    <Description0 xmlns="d1f628b7-dc6e-45dc-9245-e5ecf578f20b">See title</Description0>
    <PublishingExpirationDate xmlns="http://schemas.microsoft.com/sharepoint/v3" xsi:nil="true"/>
    <PublishingStartDate xmlns="http://schemas.microsoft.com/sharepoint/v3" xsi:nil="true"/>
    <_dlc_DocId xmlns="bbd4acb0-43d6-4317-ab0b-803dc468f016">V7HW2WYZSAY5-2102554853-12434</_dlc_DocId>
    <_dlc_DocIdUrl xmlns="bbd4acb0-43d6-4317-ab0b-803dc468f016">
      <Url>https://share.ansi.org/_layouts/15/DocIdRedir.aspx?ID=V7HW2WYZSAY5-2102554853-12434</Url>
      <Description>V7HW2WYZSAY5-2102554853-12434</Description>
    </_dlc_DocIdUrl>
  </documentManagement>
</p:properties>
</file>

<file path=customXml/itemProps1.xml><?xml version="1.0" encoding="utf-8"?>
<ds:datastoreItem xmlns:ds="http://schemas.openxmlformats.org/officeDocument/2006/customXml" ds:itemID="{F7047755-E707-4A37-94D6-6E42C287D0D2}"/>
</file>

<file path=customXml/itemProps2.xml><?xml version="1.0" encoding="utf-8"?>
<ds:datastoreItem xmlns:ds="http://schemas.openxmlformats.org/officeDocument/2006/customXml" ds:itemID="{769FD758-CADB-44D8-9CBE-17E4F22D947C}"/>
</file>

<file path=customXml/itemProps3.xml><?xml version="1.0" encoding="utf-8"?>
<ds:datastoreItem xmlns:ds="http://schemas.openxmlformats.org/officeDocument/2006/customXml" ds:itemID="{2C532546-ECBC-4958-9C91-1E2AD37D9B9A}"/>
</file>

<file path=customXml/itemProps4.xml><?xml version="1.0" encoding="utf-8"?>
<ds:datastoreItem xmlns:ds="http://schemas.openxmlformats.org/officeDocument/2006/customXml" ds:itemID="{769FD758-CADB-44D8-9CBE-17E4F22D947C}"/>
</file>

<file path=docProps/app.xml><?xml version="1.0" encoding="utf-8"?>
<Properties xmlns="http://schemas.openxmlformats.org/officeDocument/2006/extended-properties" xmlns:vt="http://schemas.openxmlformats.org/officeDocument/2006/docPropsVTypes">
  <TotalTime>21428</TotalTime>
  <Words>5981</Words>
  <Application>Microsoft Office PowerPoint</Application>
  <PresentationFormat>On-screen Show (4:3)</PresentationFormat>
  <Paragraphs>2877</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Data, frameworks, and financial instrument identification</vt:lpstr>
      <vt:lpstr>Challenge</vt:lpstr>
      <vt:lpstr>data interchange complexity</vt:lpstr>
      <vt:lpstr>“Just use one ID…”</vt:lpstr>
      <vt:lpstr>So, the problem statement….</vt:lpstr>
      <vt:lpstr>Use a framework</vt:lpstr>
      <vt:lpstr>What is FIGI? - Key points</vt:lpstr>
      <vt:lpstr>FIGI in use as a framework</vt:lpstr>
      <vt:lpstr>PowerPoint Presentation</vt:lpstr>
      <vt:lpstr>PowerPoint Presentation</vt:lpstr>
      <vt:lpstr>PowerPoint Presentation</vt:lpstr>
      <vt:lpstr>PowerPoint Presentation</vt:lpstr>
      <vt:lpstr>PowerPoint Presentation</vt:lpstr>
      <vt:lpstr>Diving into one example</vt:lpstr>
      <vt:lpstr>PowerPoint Presentation</vt:lpstr>
      <vt:lpstr>Some Derivative-specific challenges</vt:lpstr>
      <vt:lpstr>Some Derivative-specific challenges</vt:lpstr>
      <vt:lpstr>Regulatory and Industry Benefits</vt:lpstr>
      <vt:lpstr>Challenges</vt:lpstr>
      <vt:lpstr>ANSI / SPRING collaboration</vt:lpstr>
    </vt:vector>
  </TitlesOfParts>
  <Company>Bloomberg L.P.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Rich Robinson Presentation</dc:title>
  <dc:creator>rrobinson57</dc:creator>
  <cp:lastModifiedBy>rrobinson57</cp:lastModifiedBy>
  <cp:revision>78</cp:revision>
  <dcterms:created xsi:type="dcterms:W3CDTF">2017-08-23T12:47:54Z</dcterms:created>
  <dcterms:modified xsi:type="dcterms:W3CDTF">2017-10-25T16:18:39Z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0x0101008CEA0F26C7743146B81ADA30DB412C57</vt:lpwstr>
  </property>
  <property fmtid="{D5CDD505-2E9C-101B-9397-08002B2CF9AE}" pid="3" name="_dlc_DocIdItemGuid">
    <vt:lpwstr>7d331019-daef-4d37-8290-40b0aee84fc8</vt:lpwstr>
  </property>
</Properties>
</file>