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42.xml" ContentType="application/vnd.openxmlformats-officedocument.presentationml.slideLayout+xml"/>
  <Override PartName="/ppt/slideLayouts/slideLayout40.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1.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Lst>
  <p:notesMasterIdLst>
    <p:notesMasterId r:id="rId15"/>
  </p:notesMasterIdLst>
  <p:handoutMasterIdLst>
    <p:handoutMasterId r:id="rId16"/>
  </p:handoutMasterIdLst>
  <p:sldIdLst>
    <p:sldId id="270" r:id="rId3"/>
    <p:sldId id="424" r:id="rId4"/>
    <p:sldId id="426" r:id="rId5"/>
    <p:sldId id="445" r:id="rId6"/>
    <p:sldId id="446" r:id="rId7"/>
    <p:sldId id="425" r:id="rId8"/>
    <p:sldId id="435" r:id="rId9"/>
    <p:sldId id="444" r:id="rId10"/>
    <p:sldId id="442" r:id="rId11"/>
    <p:sldId id="443" r:id="rId12"/>
    <p:sldId id="437" r:id="rId13"/>
    <p:sldId id="438"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0" userDrawn="1">
          <p15:clr>
            <a:srgbClr val="A4A3A4"/>
          </p15:clr>
        </p15:guide>
        <p15:guide id="2" pos="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9FC"/>
    <a:srgbClr val="0164FF"/>
    <a:srgbClr val="0500FF"/>
    <a:srgbClr val="69A6FF"/>
    <a:srgbClr val="003BCA"/>
    <a:srgbClr val="000E5E"/>
    <a:srgbClr val="757575"/>
    <a:srgbClr val="5FC8F1"/>
    <a:srgbClr val="0064FF"/>
    <a:srgbClr val="0010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32" autoAdjust="0"/>
    <p:restoredTop sz="84239" autoAdjust="0"/>
  </p:normalViewPr>
  <p:slideViewPr>
    <p:cSldViewPr snapToGrid="0" snapToObjects="1" showGuides="1">
      <p:cViewPr varScale="1">
        <p:scale>
          <a:sx n="75" d="100"/>
          <a:sy n="75" d="100"/>
        </p:scale>
        <p:origin x="864" y="54"/>
      </p:cViewPr>
      <p:guideLst>
        <p:guide orient="horz" pos="540"/>
        <p:guide pos="864"/>
      </p:guideLst>
    </p:cSldViewPr>
  </p:slideViewPr>
  <p:outlineViewPr>
    <p:cViewPr>
      <p:scale>
        <a:sx n="33" d="100"/>
        <a:sy n="33" d="100"/>
      </p:scale>
      <p:origin x="0" y="-1648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4.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D3CBD-65E1-BA47-8498-C85E53162AD5}" type="doc">
      <dgm:prSet loTypeId="urn:microsoft.com/office/officeart/2005/8/layout/vList5" loCatId="" qsTypeId="urn:microsoft.com/office/officeart/2005/8/quickstyle/simple2" qsCatId="simple" csTypeId="urn:microsoft.com/office/officeart/2005/8/colors/accent1_2" csCatId="accent1" phldr="1"/>
      <dgm:spPr/>
      <dgm:t>
        <a:bodyPr/>
        <a:lstStyle/>
        <a:p>
          <a:endParaRPr lang="en-US"/>
        </a:p>
      </dgm:t>
    </dgm:pt>
    <dgm:pt modelId="{429145E1-75C2-FB4F-AE2C-1760F3F709A4}">
      <dgm:prSet phldrT="[Text]" custT="1"/>
      <dgm:spPr>
        <a:solidFill>
          <a:srgbClr val="6A748C"/>
        </a:solidFill>
      </dgm:spPr>
      <dgm:t>
        <a:bodyPr/>
        <a:lstStyle/>
        <a:p>
          <a:r>
            <a:rPr lang="en-US" sz="2000" dirty="0">
              <a:latin typeface="Helvetica Neue" charset="0"/>
              <a:ea typeface="Helvetica Neue" charset="0"/>
              <a:cs typeface="Helvetica Neue" charset="0"/>
            </a:rPr>
            <a:t>Encourage Responsible Innovation</a:t>
          </a:r>
        </a:p>
      </dgm:t>
    </dgm:pt>
    <dgm:pt modelId="{FB56B274-ACBD-9340-B18E-05D2EFEE2ECD}" type="parTrans" cxnId="{B59FDE65-5C1F-6646-84A5-3F1839FFBBA2}">
      <dgm:prSet/>
      <dgm:spPr/>
      <dgm:t>
        <a:bodyPr/>
        <a:lstStyle/>
        <a:p>
          <a:endParaRPr lang="en-US">
            <a:latin typeface="Helvetica Neue" charset="0"/>
            <a:ea typeface="Helvetica Neue" charset="0"/>
            <a:cs typeface="Helvetica Neue" charset="0"/>
          </a:endParaRPr>
        </a:p>
      </dgm:t>
    </dgm:pt>
    <dgm:pt modelId="{3EFE8F5E-5370-774B-B936-7AA816F973A8}" type="sibTrans" cxnId="{B59FDE65-5C1F-6646-84A5-3F1839FFBBA2}">
      <dgm:prSet/>
      <dgm:spPr/>
      <dgm:t>
        <a:bodyPr/>
        <a:lstStyle/>
        <a:p>
          <a:endParaRPr lang="en-US">
            <a:latin typeface="Helvetica Neue" charset="0"/>
            <a:ea typeface="Helvetica Neue" charset="0"/>
            <a:cs typeface="Helvetica Neue" charset="0"/>
          </a:endParaRPr>
        </a:p>
      </dgm:t>
    </dgm:pt>
    <dgm:pt modelId="{1E72EC37-5E60-1845-A1B1-2CDA27083937}">
      <dgm:prSet phldrT="[Tex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indent="-171450">
            <a:buFont typeface="Wingdings" panose="05000000000000000000" pitchFamily="2" charset="2"/>
            <a:buChar char="§"/>
          </a:pPr>
          <a:r>
            <a:rPr lang="en-US" sz="1400" dirty="0">
              <a:latin typeface="IBM Plex Sans" charset="0"/>
              <a:ea typeface="IBM Plex Sans" charset="0"/>
              <a:cs typeface="IBM Plex Sans" charset="0"/>
            </a:rPr>
            <a:t>Open Frameworks and open source approaches</a:t>
          </a:r>
        </a:p>
      </dgm:t>
    </dgm:pt>
    <dgm:pt modelId="{15CB829C-5A5B-F241-A906-390D382E685A}" type="parTrans" cxnId="{71E64ED5-71C5-864D-823B-5E2CB549119B}">
      <dgm:prSet/>
      <dgm:spPr/>
      <dgm:t>
        <a:bodyPr/>
        <a:lstStyle/>
        <a:p>
          <a:endParaRPr lang="en-US">
            <a:latin typeface="Helvetica Neue" charset="0"/>
            <a:ea typeface="Helvetica Neue" charset="0"/>
            <a:cs typeface="Helvetica Neue" charset="0"/>
          </a:endParaRPr>
        </a:p>
      </dgm:t>
    </dgm:pt>
    <dgm:pt modelId="{850AFB46-AEA5-4842-A4AA-E237208DA2A8}" type="sibTrans" cxnId="{71E64ED5-71C5-864D-823B-5E2CB549119B}">
      <dgm:prSet/>
      <dgm:spPr/>
      <dgm:t>
        <a:bodyPr/>
        <a:lstStyle/>
        <a:p>
          <a:endParaRPr lang="en-US">
            <a:latin typeface="Helvetica Neue" charset="0"/>
            <a:ea typeface="Helvetica Neue" charset="0"/>
            <a:cs typeface="Helvetica Neue" charset="0"/>
          </a:endParaRPr>
        </a:p>
      </dgm:t>
    </dgm:pt>
    <dgm:pt modelId="{0901C73E-84EB-3F48-8DCE-60DB29A9DA10}">
      <dgm:prSet phldrT="[Text]" custT="1"/>
      <dgm:spPr>
        <a:solidFill>
          <a:srgbClr val="6A748C"/>
        </a:solidFill>
      </dgm:spPr>
      <dgm:t>
        <a:bodyPr/>
        <a:lstStyle/>
        <a:p>
          <a:r>
            <a:rPr lang="en-US" sz="2000" dirty="0">
              <a:latin typeface="Helvetica Neue" charset="0"/>
              <a:ea typeface="Helvetica Neue" charset="0"/>
              <a:cs typeface="Helvetica Neue" charset="0"/>
            </a:rPr>
            <a:t>Sandbox Exploration</a:t>
          </a:r>
        </a:p>
      </dgm:t>
    </dgm:pt>
    <dgm:pt modelId="{A048C91A-4699-CB49-B39B-E23F5A256E14}" type="parTrans" cxnId="{853B1C0E-BB85-F24F-896C-4C794A957871}">
      <dgm:prSet/>
      <dgm:spPr/>
      <dgm:t>
        <a:bodyPr/>
        <a:lstStyle/>
        <a:p>
          <a:endParaRPr lang="en-US">
            <a:latin typeface="Helvetica Neue" charset="0"/>
            <a:ea typeface="Helvetica Neue" charset="0"/>
            <a:cs typeface="Helvetica Neue" charset="0"/>
          </a:endParaRPr>
        </a:p>
      </dgm:t>
    </dgm:pt>
    <dgm:pt modelId="{C855F4C3-3593-B64B-9941-1514A4620A88}" type="sibTrans" cxnId="{853B1C0E-BB85-F24F-896C-4C794A957871}">
      <dgm:prSet/>
      <dgm:spPr/>
      <dgm:t>
        <a:bodyPr/>
        <a:lstStyle/>
        <a:p>
          <a:endParaRPr lang="en-US">
            <a:latin typeface="Helvetica Neue" charset="0"/>
            <a:ea typeface="Helvetica Neue" charset="0"/>
            <a:cs typeface="Helvetica Neue" charset="0"/>
          </a:endParaRPr>
        </a:p>
      </dgm:t>
    </dgm:pt>
    <dgm:pt modelId="{D74E15B0-DD2E-6443-A224-ADDEDB232385}">
      <dgm:prSet phldrT="[Tex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Model contract structures</a:t>
          </a:r>
        </a:p>
      </dgm:t>
    </dgm:pt>
    <dgm:pt modelId="{D070F39E-4B1D-494F-A300-3C6AE622B00A}" type="parTrans" cxnId="{72C9F810-341C-A940-88E3-88D2496257A4}">
      <dgm:prSet/>
      <dgm:spPr/>
      <dgm:t>
        <a:bodyPr/>
        <a:lstStyle/>
        <a:p>
          <a:endParaRPr lang="en-US">
            <a:latin typeface="Helvetica Neue" charset="0"/>
            <a:ea typeface="Helvetica Neue" charset="0"/>
            <a:cs typeface="Helvetica Neue" charset="0"/>
          </a:endParaRPr>
        </a:p>
      </dgm:t>
    </dgm:pt>
    <dgm:pt modelId="{3F415FFE-414C-BC46-97DD-08A27C114ADE}" type="sibTrans" cxnId="{72C9F810-341C-A940-88E3-88D2496257A4}">
      <dgm:prSet/>
      <dgm:spPr/>
      <dgm:t>
        <a:bodyPr/>
        <a:lstStyle/>
        <a:p>
          <a:endParaRPr lang="en-US">
            <a:latin typeface="Helvetica Neue" charset="0"/>
            <a:ea typeface="Helvetica Neue" charset="0"/>
            <a:cs typeface="Helvetica Neue" charset="0"/>
          </a:endParaRPr>
        </a:p>
      </dgm:t>
    </dgm:pt>
    <dgm:pt modelId="{7EC14D8F-6475-C843-9BCA-B17185773C98}">
      <dgm:prSet phldrT="[Text]" custT="1"/>
      <dgm:spPr>
        <a:solidFill>
          <a:srgbClr val="6A748C"/>
        </a:solidFill>
      </dgm:spPr>
      <dgm:t>
        <a:bodyPr/>
        <a:lstStyle/>
        <a:p>
          <a:r>
            <a:rPr lang="en-US" sz="2000" dirty="0">
              <a:latin typeface="Helvetica Neue" charset="0"/>
              <a:ea typeface="Helvetica Neue" charset="0"/>
              <a:cs typeface="Helvetica Neue" charset="0"/>
            </a:rPr>
            <a:t>Proactive Participation</a:t>
          </a:r>
        </a:p>
      </dgm:t>
    </dgm:pt>
    <dgm:pt modelId="{8FC1298C-5F09-0449-A8AE-7FBB8A02A39C}" type="parTrans" cxnId="{81820770-AC32-D04B-898C-8D5D3D5F79A6}">
      <dgm:prSet/>
      <dgm:spPr/>
      <dgm:t>
        <a:bodyPr/>
        <a:lstStyle/>
        <a:p>
          <a:endParaRPr lang="en-US">
            <a:latin typeface="Helvetica Neue" charset="0"/>
            <a:ea typeface="Helvetica Neue" charset="0"/>
            <a:cs typeface="Helvetica Neue" charset="0"/>
          </a:endParaRPr>
        </a:p>
      </dgm:t>
    </dgm:pt>
    <dgm:pt modelId="{66DF67E0-DB86-1B49-88F0-F7E451ECFCCB}" type="sibTrans" cxnId="{81820770-AC32-D04B-898C-8D5D3D5F79A6}">
      <dgm:prSet/>
      <dgm:spPr/>
      <dgm:t>
        <a:bodyPr/>
        <a:lstStyle/>
        <a:p>
          <a:endParaRPr lang="en-US">
            <a:latin typeface="Helvetica Neue" charset="0"/>
            <a:ea typeface="Helvetica Neue" charset="0"/>
            <a:cs typeface="Helvetica Neue" charset="0"/>
          </a:endParaRPr>
        </a:p>
      </dgm:t>
    </dgm:pt>
    <dgm:pt modelId="{7D285E92-8FC2-B849-8D5C-93E46C8972B1}">
      <dgm:prSet phldrT="[Tex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Participate in emerging Blockchain networks </a:t>
          </a:r>
          <a:r>
            <a:rPr lang="mr-IN" sz="1400" kern="1200" dirty="0">
              <a:solidFill>
                <a:schemeClr val="tx1"/>
              </a:solidFill>
              <a:latin typeface="IBM Plex Sans" charset="0"/>
              <a:ea typeface="IBM Plex Sans" charset="0"/>
              <a:cs typeface="IBM Plex Sans" charset="0"/>
            </a:rPr>
            <a:t>–</a:t>
          </a:r>
          <a:r>
            <a:rPr lang="en-US" sz="1400" kern="1200" dirty="0">
              <a:solidFill>
                <a:schemeClr val="tx1"/>
              </a:solidFill>
              <a:latin typeface="IBM Plex Sans" charset="0"/>
              <a:ea typeface="IBM Plex Sans" charset="0"/>
              <a:cs typeface="IBM Plex Sans" charset="0"/>
            </a:rPr>
            <a:t> reviewer, approver</a:t>
          </a:r>
        </a:p>
      </dgm:t>
    </dgm:pt>
    <dgm:pt modelId="{DB8B7A05-5EF5-BD45-9C2E-627BDC4E7055}" type="parTrans" cxnId="{978284B7-52A4-9842-A8EB-F042E84B0897}">
      <dgm:prSet/>
      <dgm:spPr/>
      <dgm:t>
        <a:bodyPr/>
        <a:lstStyle/>
        <a:p>
          <a:endParaRPr lang="en-US">
            <a:latin typeface="Helvetica Neue" charset="0"/>
            <a:ea typeface="Helvetica Neue" charset="0"/>
            <a:cs typeface="Helvetica Neue" charset="0"/>
          </a:endParaRPr>
        </a:p>
      </dgm:t>
    </dgm:pt>
    <dgm:pt modelId="{F1C9A3F6-9ECC-A147-9D8B-125050A95A7A}" type="sibTrans" cxnId="{978284B7-52A4-9842-A8EB-F042E84B0897}">
      <dgm:prSet/>
      <dgm:spPr/>
      <dgm:t>
        <a:bodyPr/>
        <a:lstStyle/>
        <a:p>
          <a:endParaRPr lang="en-US">
            <a:latin typeface="Helvetica Neue" charset="0"/>
            <a:ea typeface="Helvetica Neue" charset="0"/>
            <a:cs typeface="Helvetica Neue" charset="0"/>
          </a:endParaRPr>
        </a:p>
      </dgm:t>
    </dgm:pt>
    <dgm:pt modelId="{25C72D03-8CFF-F74D-932C-26AA98C9114D}">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indent="-171450">
            <a:buFont typeface="Wingdings" panose="05000000000000000000" pitchFamily="2" charset="2"/>
            <a:buChar char="§"/>
          </a:pPr>
          <a:r>
            <a:rPr lang="en-US" sz="1400" dirty="0">
              <a:latin typeface="IBM Plex Sans" charset="0"/>
              <a:ea typeface="IBM Plex Sans" charset="0"/>
              <a:cs typeface="IBM Plex Sans" charset="0"/>
            </a:rPr>
            <a:t>Security, privacy and transparency controls on Blockchain</a:t>
          </a:r>
        </a:p>
      </dgm:t>
    </dgm:pt>
    <dgm:pt modelId="{ABB0906B-BF37-7840-AF16-CDBC20306092}" type="parTrans" cxnId="{A32EC879-689B-7B41-80EA-F56923F0A731}">
      <dgm:prSet/>
      <dgm:spPr/>
      <dgm:t>
        <a:bodyPr/>
        <a:lstStyle/>
        <a:p>
          <a:endParaRPr lang="en-US">
            <a:latin typeface="Helvetica Neue" charset="0"/>
            <a:ea typeface="Helvetica Neue" charset="0"/>
            <a:cs typeface="Helvetica Neue" charset="0"/>
          </a:endParaRPr>
        </a:p>
      </dgm:t>
    </dgm:pt>
    <dgm:pt modelId="{BC9FECBB-75B0-5D4D-A887-8BE47275DBF8}" type="sibTrans" cxnId="{A32EC879-689B-7B41-80EA-F56923F0A731}">
      <dgm:prSet/>
      <dgm:spPr/>
      <dgm:t>
        <a:bodyPr/>
        <a:lstStyle/>
        <a:p>
          <a:endParaRPr lang="en-US">
            <a:latin typeface="Helvetica Neue" charset="0"/>
            <a:ea typeface="Helvetica Neue" charset="0"/>
            <a:cs typeface="Helvetica Neue" charset="0"/>
          </a:endParaRPr>
        </a:p>
      </dgm:t>
    </dgm:pt>
    <dgm:pt modelId="{8E527E90-9D15-F44C-BE9A-6B4587E806A7}">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indent="-171450">
            <a:buFont typeface="Wingdings" panose="05000000000000000000" pitchFamily="2" charset="2"/>
            <a:buChar char="§"/>
          </a:pPr>
          <a:r>
            <a:rPr lang="en-US" sz="1400" dirty="0">
              <a:latin typeface="IBM Plex Sans" charset="0"/>
              <a:ea typeface="IBM Plex Sans" charset="0"/>
              <a:cs typeface="IBM Plex Sans" charset="0"/>
            </a:rPr>
            <a:t>Openness to support technologies (e-signature, e-filings)</a:t>
          </a:r>
        </a:p>
      </dgm:t>
    </dgm:pt>
    <dgm:pt modelId="{6FE3BA85-E630-3144-8469-A3CA1C9D9799}" type="parTrans" cxnId="{B4A64A4D-CE4D-D94F-A66E-71A20653E2F8}">
      <dgm:prSet/>
      <dgm:spPr/>
      <dgm:t>
        <a:bodyPr/>
        <a:lstStyle/>
        <a:p>
          <a:endParaRPr lang="en-US">
            <a:latin typeface="Helvetica Neue" charset="0"/>
            <a:ea typeface="Helvetica Neue" charset="0"/>
            <a:cs typeface="Helvetica Neue" charset="0"/>
          </a:endParaRPr>
        </a:p>
      </dgm:t>
    </dgm:pt>
    <dgm:pt modelId="{83B51539-B0F3-D04A-8B87-AA2E9B3C0CC8}" type="sibTrans" cxnId="{B4A64A4D-CE4D-D94F-A66E-71A20653E2F8}">
      <dgm:prSet/>
      <dgm:spPr/>
      <dgm:t>
        <a:bodyPr/>
        <a:lstStyle/>
        <a:p>
          <a:endParaRPr lang="en-US">
            <a:latin typeface="Helvetica Neue" charset="0"/>
            <a:ea typeface="Helvetica Neue" charset="0"/>
            <a:cs typeface="Helvetica Neue" charset="0"/>
          </a:endParaRPr>
        </a:p>
      </dgm:t>
    </dgm:pt>
    <dgm:pt modelId="{E731E485-DF9A-B843-B7EF-D2AE5EE05E03}">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Starter policies </a:t>
          </a:r>
        </a:p>
      </dgm:t>
    </dgm:pt>
    <dgm:pt modelId="{6E24537A-E9F1-964C-B7B7-287E7BCB6149}" type="parTrans" cxnId="{3091616E-C246-CF49-980C-2568ECDB7527}">
      <dgm:prSet/>
      <dgm:spPr/>
      <dgm:t>
        <a:bodyPr/>
        <a:lstStyle/>
        <a:p>
          <a:endParaRPr lang="en-US">
            <a:latin typeface="Helvetica Neue" charset="0"/>
            <a:ea typeface="Helvetica Neue" charset="0"/>
            <a:cs typeface="Helvetica Neue" charset="0"/>
          </a:endParaRPr>
        </a:p>
      </dgm:t>
    </dgm:pt>
    <dgm:pt modelId="{78E49392-A918-4E4F-8570-7331510C1B3A}" type="sibTrans" cxnId="{3091616E-C246-CF49-980C-2568ECDB7527}">
      <dgm:prSet/>
      <dgm:spPr/>
      <dgm:t>
        <a:bodyPr/>
        <a:lstStyle/>
        <a:p>
          <a:endParaRPr lang="en-US">
            <a:latin typeface="Helvetica Neue" charset="0"/>
            <a:ea typeface="Helvetica Neue" charset="0"/>
            <a:cs typeface="Helvetica Neue" charset="0"/>
          </a:endParaRPr>
        </a:p>
      </dgm:t>
    </dgm:pt>
    <dgm:pt modelId="{3816F650-09AC-1247-86BD-E62AA1C6C585}">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Cognition + Blockchain = Reactive Contracts</a:t>
          </a:r>
        </a:p>
      </dgm:t>
    </dgm:pt>
    <dgm:pt modelId="{7FACC506-7F44-5B4A-88E8-2631552AE80E}" type="parTrans" cxnId="{00FCA1F5-A42B-D94B-9943-60D7D77A876D}">
      <dgm:prSet/>
      <dgm:spPr/>
      <dgm:t>
        <a:bodyPr/>
        <a:lstStyle/>
        <a:p>
          <a:endParaRPr lang="en-US">
            <a:latin typeface="Helvetica Neue" charset="0"/>
            <a:ea typeface="Helvetica Neue" charset="0"/>
            <a:cs typeface="Helvetica Neue" charset="0"/>
          </a:endParaRPr>
        </a:p>
      </dgm:t>
    </dgm:pt>
    <dgm:pt modelId="{CF20F1C5-BBE5-504B-95AB-94CE57A79D6C}" type="sibTrans" cxnId="{00FCA1F5-A42B-D94B-9943-60D7D77A876D}">
      <dgm:prSet/>
      <dgm:spPr/>
      <dgm:t>
        <a:bodyPr/>
        <a:lstStyle/>
        <a:p>
          <a:endParaRPr lang="en-US">
            <a:latin typeface="Helvetica Neue" charset="0"/>
            <a:ea typeface="Helvetica Neue" charset="0"/>
            <a:cs typeface="Helvetica Neue" charset="0"/>
          </a:endParaRPr>
        </a:p>
      </dgm:t>
    </dgm:pt>
    <dgm:pt modelId="{444654F1-12C1-EF48-A8C4-EE01456E74AF}">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Infuse transparency (and compliance) into the process</a:t>
          </a:r>
        </a:p>
      </dgm:t>
    </dgm:pt>
    <dgm:pt modelId="{856ACC81-DEE5-634F-A752-89BDDCA96EFA}" type="parTrans" cxnId="{089856E8-33A0-F848-82F7-60FA75D03762}">
      <dgm:prSet/>
      <dgm:spPr/>
      <dgm:t>
        <a:bodyPr/>
        <a:lstStyle/>
        <a:p>
          <a:endParaRPr lang="en-US">
            <a:latin typeface="Helvetica Neue" charset="0"/>
            <a:ea typeface="Helvetica Neue" charset="0"/>
            <a:cs typeface="Helvetica Neue" charset="0"/>
          </a:endParaRPr>
        </a:p>
      </dgm:t>
    </dgm:pt>
    <dgm:pt modelId="{3D13C84F-5320-1043-8FA0-1DE05AD0154A}" type="sibTrans" cxnId="{089856E8-33A0-F848-82F7-60FA75D03762}">
      <dgm:prSet/>
      <dgm:spPr/>
      <dgm:t>
        <a:bodyPr/>
        <a:lstStyle/>
        <a:p>
          <a:endParaRPr lang="en-US">
            <a:latin typeface="Helvetica Neue" charset="0"/>
            <a:ea typeface="Helvetica Neue" charset="0"/>
            <a:cs typeface="Helvetica Neue" charset="0"/>
          </a:endParaRPr>
        </a:p>
      </dgm:t>
    </dgm:pt>
    <dgm:pt modelId="{8A038489-BC90-1F41-A02A-B96BB46BFFAE}">
      <dgm:prSet custT="1"/>
      <dgm:spPr>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gm:spPr>
      <dgm:t>
        <a:bodyPr spcFirstLastPara="0" vert="horz" wrap="square" lIns="64770" tIns="32385" rIns="64770" bIns="32385" numCol="1" spcCol="1270" anchor="ctr" anchorCtr="0"/>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Spur industry dialogue to craft future regulatory framework</a:t>
          </a:r>
        </a:p>
      </dgm:t>
    </dgm:pt>
    <dgm:pt modelId="{948A1D93-16AC-CA42-BB0E-180245BA0700}" type="parTrans" cxnId="{A60FBFFC-1550-C941-A697-42D9424A19E0}">
      <dgm:prSet/>
      <dgm:spPr/>
      <dgm:t>
        <a:bodyPr/>
        <a:lstStyle/>
        <a:p>
          <a:endParaRPr lang="en-US"/>
        </a:p>
      </dgm:t>
    </dgm:pt>
    <dgm:pt modelId="{6F483263-19C8-DC4A-BB23-F870ED687C3C}" type="sibTrans" cxnId="{A60FBFFC-1550-C941-A697-42D9424A19E0}">
      <dgm:prSet/>
      <dgm:spPr/>
      <dgm:t>
        <a:bodyPr/>
        <a:lstStyle/>
        <a:p>
          <a:endParaRPr lang="en-US"/>
        </a:p>
      </dgm:t>
    </dgm:pt>
    <dgm:pt modelId="{7CF997CC-745A-5B49-B5D1-3E5D1BB087DD}" type="pres">
      <dgm:prSet presAssocID="{492D3CBD-65E1-BA47-8498-C85E53162AD5}" presName="Name0" presStyleCnt="0">
        <dgm:presLayoutVars>
          <dgm:dir/>
          <dgm:animLvl val="lvl"/>
          <dgm:resizeHandles val="exact"/>
        </dgm:presLayoutVars>
      </dgm:prSet>
      <dgm:spPr/>
      <dgm:t>
        <a:bodyPr/>
        <a:lstStyle/>
        <a:p>
          <a:endParaRPr lang="en-US"/>
        </a:p>
      </dgm:t>
    </dgm:pt>
    <dgm:pt modelId="{D6E7A10B-F772-0F41-A1A8-E038B42FB422}" type="pres">
      <dgm:prSet presAssocID="{429145E1-75C2-FB4F-AE2C-1760F3F709A4}" presName="linNode" presStyleCnt="0"/>
      <dgm:spPr/>
    </dgm:pt>
    <dgm:pt modelId="{891B4A46-C651-324C-A2AE-4135CFF15571}" type="pres">
      <dgm:prSet presAssocID="{429145E1-75C2-FB4F-AE2C-1760F3F709A4}" presName="parentText" presStyleLbl="node1" presStyleIdx="0" presStyleCnt="3">
        <dgm:presLayoutVars>
          <dgm:chMax val="1"/>
          <dgm:bulletEnabled val="1"/>
        </dgm:presLayoutVars>
      </dgm:prSet>
      <dgm:spPr/>
      <dgm:t>
        <a:bodyPr/>
        <a:lstStyle/>
        <a:p>
          <a:endParaRPr lang="en-US"/>
        </a:p>
      </dgm:t>
    </dgm:pt>
    <dgm:pt modelId="{6B1B49CF-D580-8548-9A0C-5E2F05B2B592}" type="pres">
      <dgm:prSet presAssocID="{429145E1-75C2-FB4F-AE2C-1760F3F709A4}" presName="descendantText" presStyleLbl="alignAccFollowNode1" presStyleIdx="0" presStyleCnt="3">
        <dgm:presLayoutVars>
          <dgm:bulletEnabled val="1"/>
        </dgm:presLayoutVars>
      </dgm:prSet>
      <dgm:spPr>
        <a:xfrm rot="5400000">
          <a:off x="6726850" y="-2761661"/>
          <a:ext cx="1031449" cy="6816541"/>
        </a:xfrm>
        <a:prstGeom prst="round2SameRect">
          <a:avLst/>
        </a:prstGeom>
      </dgm:spPr>
      <dgm:t>
        <a:bodyPr/>
        <a:lstStyle/>
        <a:p>
          <a:endParaRPr lang="en-US"/>
        </a:p>
      </dgm:t>
    </dgm:pt>
    <dgm:pt modelId="{FE3C6BD6-98B3-7A4B-9033-93B822550773}" type="pres">
      <dgm:prSet presAssocID="{3EFE8F5E-5370-774B-B936-7AA816F973A8}" presName="sp" presStyleCnt="0"/>
      <dgm:spPr/>
    </dgm:pt>
    <dgm:pt modelId="{12E073EC-AA45-1740-BFF7-E6D3FCEC05DE}" type="pres">
      <dgm:prSet presAssocID="{0901C73E-84EB-3F48-8DCE-60DB29A9DA10}" presName="linNode" presStyleCnt="0"/>
      <dgm:spPr/>
    </dgm:pt>
    <dgm:pt modelId="{A223BBFE-8009-EA47-8C22-9115F7FD87DB}" type="pres">
      <dgm:prSet presAssocID="{0901C73E-84EB-3F48-8DCE-60DB29A9DA10}" presName="parentText" presStyleLbl="node1" presStyleIdx="1" presStyleCnt="3">
        <dgm:presLayoutVars>
          <dgm:chMax val="1"/>
          <dgm:bulletEnabled val="1"/>
        </dgm:presLayoutVars>
      </dgm:prSet>
      <dgm:spPr/>
      <dgm:t>
        <a:bodyPr/>
        <a:lstStyle/>
        <a:p>
          <a:endParaRPr lang="en-US"/>
        </a:p>
      </dgm:t>
    </dgm:pt>
    <dgm:pt modelId="{830C5A2E-3F01-7E4B-968B-C42B64FDDC01}" type="pres">
      <dgm:prSet presAssocID="{0901C73E-84EB-3F48-8DCE-60DB29A9DA10}" presName="descendantText" presStyleLbl="alignAccFollowNode1" presStyleIdx="1" presStyleCnt="3">
        <dgm:presLayoutVars>
          <dgm:bulletEnabled val="1"/>
        </dgm:presLayoutVars>
      </dgm:prSet>
      <dgm:spPr>
        <a:xfrm rot="5400000">
          <a:off x="6726850" y="-1407883"/>
          <a:ext cx="1031449" cy="6816541"/>
        </a:xfrm>
        <a:prstGeom prst="round2SameRect">
          <a:avLst/>
        </a:prstGeom>
      </dgm:spPr>
      <dgm:t>
        <a:bodyPr/>
        <a:lstStyle/>
        <a:p>
          <a:endParaRPr lang="en-US"/>
        </a:p>
      </dgm:t>
    </dgm:pt>
    <dgm:pt modelId="{1D8C1507-F622-4D4A-BE8E-23ED420E3D7B}" type="pres">
      <dgm:prSet presAssocID="{C855F4C3-3593-B64B-9941-1514A4620A88}" presName="sp" presStyleCnt="0"/>
      <dgm:spPr/>
    </dgm:pt>
    <dgm:pt modelId="{4D0F8190-4B6E-CA47-8E95-D6321C6D6B8D}" type="pres">
      <dgm:prSet presAssocID="{7EC14D8F-6475-C843-9BCA-B17185773C98}" presName="linNode" presStyleCnt="0"/>
      <dgm:spPr/>
    </dgm:pt>
    <dgm:pt modelId="{A8DC611B-86F9-F441-8E8F-1C37B5C882FF}" type="pres">
      <dgm:prSet presAssocID="{7EC14D8F-6475-C843-9BCA-B17185773C98}" presName="parentText" presStyleLbl="node1" presStyleIdx="2" presStyleCnt="3">
        <dgm:presLayoutVars>
          <dgm:chMax val="1"/>
          <dgm:bulletEnabled val="1"/>
        </dgm:presLayoutVars>
      </dgm:prSet>
      <dgm:spPr/>
      <dgm:t>
        <a:bodyPr/>
        <a:lstStyle/>
        <a:p>
          <a:endParaRPr lang="en-US"/>
        </a:p>
      </dgm:t>
    </dgm:pt>
    <dgm:pt modelId="{F80C7B16-D23E-034C-95D6-11727F83D57F}" type="pres">
      <dgm:prSet presAssocID="{7EC14D8F-6475-C843-9BCA-B17185773C98}" presName="descendantText" presStyleLbl="alignAccFollowNode1" presStyleIdx="2" presStyleCnt="3">
        <dgm:presLayoutVars>
          <dgm:bulletEnabled val="1"/>
        </dgm:presLayoutVars>
      </dgm:prSet>
      <dgm:spPr>
        <a:xfrm rot="5400000">
          <a:off x="6726850" y="-54106"/>
          <a:ext cx="1031449" cy="6816541"/>
        </a:xfrm>
        <a:prstGeom prst="round2SameRect">
          <a:avLst/>
        </a:prstGeom>
      </dgm:spPr>
      <dgm:t>
        <a:bodyPr/>
        <a:lstStyle/>
        <a:p>
          <a:endParaRPr lang="en-US"/>
        </a:p>
      </dgm:t>
    </dgm:pt>
  </dgm:ptLst>
  <dgm:cxnLst>
    <dgm:cxn modelId="{1795C26B-5D2D-C24E-848E-75D8EE713FC5}" type="presOf" srcId="{492D3CBD-65E1-BA47-8498-C85E53162AD5}" destId="{7CF997CC-745A-5B49-B5D1-3E5D1BB087DD}" srcOrd="0" destOrd="0" presId="urn:microsoft.com/office/officeart/2005/8/layout/vList5"/>
    <dgm:cxn modelId="{089856E8-33A0-F848-82F7-60FA75D03762}" srcId="{7EC14D8F-6475-C843-9BCA-B17185773C98}" destId="{444654F1-12C1-EF48-A8C4-EE01456E74AF}" srcOrd="1" destOrd="0" parTransId="{856ACC81-DEE5-634F-A752-89BDDCA96EFA}" sibTransId="{3D13C84F-5320-1043-8FA0-1DE05AD0154A}"/>
    <dgm:cxn modelId="{978284B7-52A4-9842-A8EB-F042E84B0897}" srcId="{7EC14D8F-6475-C843-9BCA-B17185773C98}" destId="{7D285E92-8FC2-B849-8D5C-93E46C8972B1}" srcOrd="0" destOrd="0" parTransId="{DB8B7A05-5EF5-BD45-9C2E-627BDC4E7055}" sibTransId="{F1C9A3F6-9ECC-A147-9D8B-125050A95A7A}"/>
    <dgm:cxn modelId="{B59FDE65-5C1F-6646-84A5-3F1839FFBBA2}" srcId="{492D3CBD-65E1-BA47-8498-C85E53162AD5}" destId="{429145E1-75C2-FB4F-AE2C-1760F3F709A4}" srcOrd="0" destOrd="0" parTransId="{FB56B274-ACBD-9340-B18E-05D2EFEE2ECD}" sibTransId="{3EFE8F5E-5370-774B-B936-7AA816F973A8}"/>
    <dgm:cxn modelId="{B4A64A4D-CE4D-D94F-A66E-71A20653E2F8}" srcId="{429145E1-75C2-FB4F-AE2C-1760F3F709A4}" destId="{8E527E90-9D15-F44C-BE9A-6B4587E806A7}" srcOrd="2" destOrd="0" parTransId="{6FE3BA85-E630-3144-8469-A3CA1C9D9799}" sibTransId="{83B51539-B0F3-D04A-8B87-AA2E9B3C0CC8}"/>
    <dgm:cxn modelId="{DE6CC49E-759E-AE4C-9C95-929C233D95F4}" type="presOf" srcId="{8E527E90-9D15-F44C-BE9A-6B4587E806A7}" destId="{6B1B49CF-D580-8548-9A0C-5E2F05B2B592}" srcOrd="0" destOrd="2" presId="urn:microsoft.com/office/officeart/2005/8/layout/vList5"/>
    <dgm:cxn modelId="{4C4DB3C6-264E-884C-94D8-2FD2DEE216AF}" type="presOf" srcId="{8A038489-BC90-1F41-A02A-B96BB46BFFAE}" destId="{F80C7B16-D23E-034C-95D6-11727F83D57F}" srcOrd="0" destOrd="2" presId="urn:microsoft.com/office/officeart/2005/8/layout/vList5"/>
    <dgm:cxn modelId="{72C9F810-341C-A940-88E3-88D2496257A4}" srcId="{0901C73E-84EB-3F48-8DCE-60DB29A9DA10}" destId="{D74E15B0-DD2E-6443-A224-ADDEDB232385}" srcOrd="0" destOrd="0" parTransId="{D070F39E-4B1D-494F-A300-3C6AE622B00A}" sibTransId="{3F415FFE-414C-BC46-97DD-08A27C114ADE}"/>
    <dgm:cxn modelId="{1B89D71C-1866-3648-8D35-6C93687E77DD}" type="presOf" srcId="{D74E15B0-DD2E-6443-A224-ADDEDB232385}" destId="{830C5A2E-3F01-7E4B-968B-C42B64FDDC01}" srcOrd="0" destOrd="0" presId="urn:microsoft.com/office/officeart/2005/8/layout/vList5"/>
    <dgm:cxn modelId="{81820770-AC32-D04B-898C-8D5D3D5F79A6}" srcId="{492D3CBD-65E1-BA47-8498-C85E53162AD5}" destId="{7EC14D8F-6475-C843-9BCA-B17185773C98}" srcOrd="2" destOrd="0" parTransId="{8FC1298C-5F09-0449-A8AE-7FBB8A02A39C}" sibTransId="{66DF67E0-DB86-1B49-88F0-F7E451ECFCCB}"/>
    <dgm:cxn modelId="{8D17E633-6220-3F47-980F-1DF1B68C36F4}" type="presOf" srcId="{25C72D03-8CFF-F74D-932C-26AA98C9114D}" destId="{6B1B49CF-D580-8548-9A0C-5E2F05B2B592}" srcOrd="0" destOrd="1" presId="urn:microsoft.com/office/officeart/2005/8/layout/vList5"/>
    <dgm:cxn modelId="{F828B538-C98E-EA4F-AEA5-23029E3C7DDC}" type="presOf" srcId="{E731E485-DF9A-B843-B7EF-D2AE5EE05E03}" destId="{830C5A2E-3F01-7E4B-968B-C42B64FDDC01}" srcOrd="0" destOrd="1" presId="urn:microsoft.com/office/officeart/2005/8/layout/vList5"/>
    <dgm:cxn modelId="{A32EC879-689B-7B41-80EA-F56923F0A731}" srcId="{429145E1-75C2-FB4F-AE2C-1760F3F709A4}" destId="{25C72D03-8CFF-F74D-932C-26AA98C9114D}" srcOrd="1" destOrd="0" parTransId="{ABB0906B-BF37-7840-AF16-CDBC20306092}" sibTransId="{BC9FECBB-75B0-5D4D-A887-8BE47275DBF8}"/>
    <dgm:cxn modelId="{A60FBFFC-1550-C941-A697-42D9424A19E0}" srcId="{7EC14D8F-6475-C843-9BCA-B17185773C98}" destId="{8A038489-BC90-1F41-A02A-B96BB46BFFAE}" srcOrd="2" destOrd="0" parTransId="{948A1D93-16AC-CA42-BB0E-180245BA0700}" sibTransId="{6F483263-19C8-DC4A-BB23-F870ED687C3C}"/>
    <dgm:cxn modelId="{D7FE2E82-C1EA-5045-8344-D2DD0EB820DC}" type="presOf" srcId="{3816F650-09AC-1247-86BD-E62AA1C6C585}" destId="{830C5A2E-3F01-7E4B-968B-C42B64FDDC01}" srcOrd="0" destOrd="2" presId="urn:microsoft.com/office/officeart/2005/8/layout/vList5"/>
    <dgm:cxn modelId="{3091616E-C246-CF49-980C-2568ECDB7527}" srcId="{0901C73E-84EB-3F48-8DCE-60DB29A9DA10}" destId="{E731E485-DF9A-B843-B7EF-D2AE5EE05E03}" srcOrd="1" destOrd="0" parTransId="{6E24537A-E9F1-964C-B7B7-287E7BCB6149}" sibTransId="{78E49392-A918-4E4F-8570-7331510C1B3A}"/>
    <dgm:cxn modelId="{00FCA1F5-A42B-D94B-9943-60D7D77A876D}" srcId="{0901C73E-84EB-3F48-8DCE-60DB29A9DA10}" destId="{3816F650-09AC-1247-86BD-E62AA1C6C585}" srcOrd="2" destOrd="0" parTransId="{7FACC506-7F44-5B4A-88E8-2631552AE80E}" sibTransId="{CF20F1C5-BBE5-504B-95AB-94CE57A79D6C}"/>
    <dgm:cxn modelId="{05FE7E25-378E-6E42-8B2A-4B377A9C5FA9}" type="presOf" srcId="{429145E1-75C2-FB4F-AE2C-1760F3F709A4}" destId="{891B4A46-C651-324C-A2AE-4135CFF15571}" srcOrd="0" destOrd="0" presId="urn:microsoft.com/office/officeart/2005/8/layout/vList5"/>
    <dgm:cxn modelId="{71E64ED5-71C5-864D-823B-5E2CB549119B}" srcId="{429145E1-75C2-FB4F-AE2C-1760F3F709A4}" destId="{1E72EC37-5E60-1845-A1B1-2CDA27083937}" srcOrd="0" destOrd="0" parTransId="{15CB829C-5A5B-F241-A906-390D382E685A}" sibTransId="{850AFB46-AEA5-4842-A4AA-E237208DA2A8}"/>
    <dgm:cxn modelId="{853B1C0E-BB85-F24F-896C-4C794A957871}" srcId="{492D3CBD-65E1-BA47-8498-C85E53162AD5}" destId="{0901C73E-84EB-3F48-8DCE-60DB29A9DA10}" srcOrd="1" destOrd="0" parTransId="{A048C91A-4699-CB49-B39B-E23F5A256E14}" sibTransId="{C855F4C3-3593-B64B-9941-1514A4620A88}"/>
    <dgm:cxn modelId="{94635F97-7175-1C4C-980E-DE1E3F2DE4E5}" type="presOf" srcId="{1E72EC37-5E60-1845-A1B1-2CDA27083937}" destId="{6B1B49CF-D580-8548-9A0C-5E2F05B2B592}" srcOrd="0" destOrd="0" presId="urn:microsoft.com/office/officeart/2005/8/layout/vList5"/>
    <dgm:cxn modelId="{AF6533BC-145E-3A47-B814-C1939D8BE3B3}" type="presOf" srcId="{0901C73E-84EB-3F48-8DCE-60DB29A9DA10}" destId="{A223BBFE-8009-EA47-8C22-9115F7FD87DB}" srcOrd="0" destOrd="0" presId="urn:microsoft.com/office/officeart/2005/8/layout/vList5"/>
    <dgm:cxn modelId="{59FFC2CB-2752-154C-AC14-5ECAAA85BF9D}" type="presOf" srcId="{7EC14D8F-6475-C843-9BCA-B17185773C98}" destId="{A8DC611B-86F9-F441-8E8F-1C37B5C882FF}" srcOrd="0" destOrd="0" presId="urn:microsoft.com/office/officeart/2005/8/layout/vList5"/>
    <dgm:cxn modelId="{8E9614BA-0439-174F-995A-9A95AD25CFB9}" type="presOf" srcId="{7D285E92-8FC2-B849-8D5C-93E46C8972B1}" destId="{F80C7B16-D23E-034C-95D6-11727F83D57F}" srcOrd="0" destOrd="0" presId="urn:microsoft.com/office/officeart/2005/8/layout/vList5"/>
    <dgm:cxn modelId="{4707B906-C2F2-A74D-A5D0-C1AC898CE7E8}" type="presOf" srcId="{444654F1-12C1-EF48-A8C4-EE01456E74AF}" destId="{F80C7B16-D23E-034C-95D6-11727F83D57F}" srcOrd="0" destOrd="1" presId="urn:microsoft.com/office/officeart/2005/8/layout/vList5"/>
    <dgm:cxn modelId="{DB31994C-75A8-DF44-830B-52C97536FFB8}" type="presParOf" srcId="{7CF997CC-745A-5B49-B5D1-3E5D1BB087DD}" destId="{D6E7A10B-F772-0F41-A1A8-E038B42FB422}" srcOrd="0" destOrd="0" presId="urn:microsoft.com/office/officeart/2005/8/layout/vList5"/>
    <dgm:cxn modelId="{685D4F0C-EE2E-524A-8E8E-8F0F0E94099D}" type="presParOf" srcId="{D6E7A10B-F772-0F41-A1A8-E038B42FB422}" destId="{891B4A46-C651-324C-A2AE-4135CFF15571}" srcOrd="0" destOrd="0" presId="urn:microsoft.com/office/officeart/2005/8/layout/vList5"/>
    <dgm:cxn modelId="{CC60CA21-FB3C-804B-87C9-707BD8C479E4}" type="presParOf" srcId="{D6E7A10B-F772-0F41-A1A8-E038B42FB422}" destId="{6B1B49CF-D580-8548-9A0C-5E2F05B2B592}" srcOrd="1" destOrd="0" presId="urn:microsoft.com/office/officeart/2005/8/layout/vList5"/>
    <dgm:cxn modelId="{23D05718-E1A0-394A-BB74-FA45F6557A9C}" type="presParOf" srcId="{7CF997CC-745A-5B49-B5D1-3E5D1BB087DD}" destId="{FE3C6BD6-98B3-7A4B-9033-93B822550773}" srcOrd="1" destOrd="0" presId="urn:microsoft.com/office/officeart/2005/8/layout/vList5"/>
    <dgm:cxn modelId="{92351E09-EA3E-F648-A057-D518272D90C8}" type="presParOf" srcId="{7CF997CC-745A-5B49-B5D1-3E5D1BB087DD}" destId="{12E073EC-AA45-1740-BFF7-E6D3FCEC05DE}" srcOrd="2" destOrd="0" presId="urn:microsoft.com/office/officeart/2005/8/layout/vList5"/>
    <dgm:cxn modelId="{3D50037D-B1B6-E747-A64F-7EDD7A968BF8}" type="presParOf" srcId="{12E073EC-AA45-1740-BFF7-E6D3FCEC05DE}" destId="{A223BBFE-8009-EA47-8C22-9115F7FD87DB}" srcOrd="0" destOrd="0" presId="urn:microsoft.com/office/officeart/2005/8/layout/vList5"/>
    <dgm:cxn modelId="{FA55E0C1-D991-6444-9F47-0F8B00D7E191}" type="presParOf" srcId="{12E073EC-AA45-1740-BFF7-E6D3FCEC05DE}" destId="{830C5A2E-3F01-7E4B-968B-C42B64FDDC01}" srcOrd="1" destOrd="0" presId="urn:microsoft.com/office/officeart/2005/8/layout/vList5"/>
    <dgm:cxn modelId="{059C52D2-9708-9F47-BAF0-84649358799E}" type="presParOf" srcId="{7CF997CC-745A-5B49-B5D1-3E5D1BB087DD}" destId="{1D8C1507-F622-4D4A-BE8E-23ED420E3D7B}" srcOrd="3" destOrd="0" presId="urn:microsoft.com/office/officeart/2005/8/layout/vList5"/>
    <dgm:cxn modelId="{E2EC322B-11C0-1E4F-8252-A7E43B263012}" type="presParOf" srcId="{7CF997CC-745A-5B49-B5D1-3E5D1BB087DD}" destId="{4D0F8190-4B6E-CA47-8E95-D6321C6D6B8D}" srcOrd="4" destOrd="0" presId="urn:microsoft.com/office/officeart/2005/8/layout/vList5"/>
    <dgm:cxn modelId="{2B83A8C6-5885-AD4A-B512-670F671CBAE4}" type="presParOf" srcId="{4D0F8190-4B6E-CA47-8E95-D6321C6D6B8D}" destId="{A8DC611B-86F9-F441-8E8F-1C37B5C882FF}" srcOrd="0" destOrd="0" presId="urn:microsoft.com/office/officeart/2005/8/layout/vList5"/>
    <dgm:cxn modelId="{2C9557BC-04AD-B646-A53E-30A728A6F551}" type="presParOf" srcId="{4D0F8190-4B6E-CA47-8E95-D6321C6D6B8D}" destId="{F80C7B16-D23E-034C-95D6-11727F83D57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B49CF-D580-8548-9A0C-5E2F05B2B592}">
      <dsp:nvSpPr>
        <dsp:cNvPr id="0" name=""/>
        <dsp:cNvSpPr/>
      </dsp:nvSpPr>
      <dsp:spPr>
        <a:xfrm rot="5400000">
          <a:off x="5155837" y="-2019854"/>
          <a:ext cx="1037850" cy="5340952"/>
        </a:xfrm>
        <a:prstGeom prst="round2SameRect">
          <a:avLst/>
        </a:prstGeom>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263525" lvl="1" indent="-171450" algn="l" defTabSz="622300">
            <a:lnSpc>
              <a:spcPct val="90000"/>
            </a:lnSpc>
            <a:spcBef>
              <a:spcPct val="0"/>
            </a:spcBef>
            <a:spcAft>
              <a:spcPct val="15000"/>
            </a:spcAft>
            <a:buFont typeface="Wingdings" panose="05000000000000000000" pitchFamily="2" charset="2"/>
            <a:buChar char="••"/>
          </a:pPr>
          <a:r>
            <a:rPr lang="en-US" sz="1400" kern="1200" dirty="0">
              <a:latin typeface="IBM Plex Sans" charset="0"/>
              <a:ea typeface="IBM Plex Sans" charset="0"/>
              <a:cs typeface="IBM Plex Sans" charset="0"/>
            </a:rPr>
            <a:t>Open Frameworks and open source approaches</a:t>
          </a:r>
        </a:p>
        <a:p>
          <a:pPr marL="263525" lvl="1" indent="-171450" algn="l" defTabSz="622300">
            <a:lnSpc>
              <a:spcPct val="90000"/>
            </a:lnSpc>
            <a:spcBef>
              <a:spcPct val="0"/>
            </a:spcBef>
            <a:spcAft>
              <a:spcPct val="15000"/>
            </a:spcAft>
            <a:buFont typeface="Wingdings" panose="05000000000000000000" pitchFamily="2" charset="2"/>
            <a:buChar char="••"/>
          </a:pPr>
          <a:r>
            <a:rPr lang="en-US" sz="1400" kern="1200" dirty="0">
              <a:latin typeface="IBM Plex Sans" charset="0"/>
              <a:ea typeface="IBM Plex Sans" charset="0"/>
              <a:cs typeface="IBM Plex Sans" charset="0"/>
            </a:rPr>
            <a:t>Security, privacy and transparency controls on Blockchain</a:t>
          </a:r>
        </a:p>
        <a:p>
          <a:pPr marL="263525" lvl="1" indent="-171450" algn="l" defTabSz="622300">
            <a:lnSpc>
              <a:spcPct val="90000"/>
            </a:lnSpc>
            <a:spcBef>
              <a:spcPct val="0"/>
            </a:spcBef>
            <a:spcAft>
              <a:spcPct val="15000"/>
            </a:spcAft>
            <a:buFont typeface="Wingdings" panose="05000000000000000000" pitchFamily="2" charset="2"/>
            <a:buChar char="••"/>
          </a:pPr>
          <a:r>
            <a:rPr lang="en-US" sz="1400" kern="1200" dirty="0">
              <a:latin typeface="IBM Plex Sans" charset="0"/>
              <a:ea typeface="IBM Plex Sans" charset="0"/>
              <a:cs typeface="IBM Plex Sans" charset="0"/>
            </a:rPr>
            <a:t>Openness to support technologies (e-signature, e-filings)</a:t>
          </a:r>
        </a:p>
      </dsp:txBody>
      <dsp:txXfrm rot="-5400000">
        <a:off x="3004286" y="182361"/>
        <a:ext cx="5290288" cy="936522"/>
      </dsp:txXfrm>
    </dsp:sp>
    <dsp:sp modelId="{891B4A46-C651-324C-A2AE-4135CFF15571}">
      <dsp:nvSpPr>
        <dsp:cNvPr id="0" name=""/>
        <dsp:cNvSpPr/>
      </dsp:nvSpPr>
      <dsp:spPr>
        <a:xfrm>
          <a:off x="0" y="1965"/>
          <a:ext cx="3004286" cy="1297313"/>
        </a:xfrm>
        <a:prstGeom prst="roundRect">
          <a:avLst/>
        </a:prstGeom>
        <a:solidFill>
          <a:srgbClr val="6A748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latin typeface="Helvetica Neue" charset="0"/>
              <a:ea typeface="Helvetica Neue" charset="0"/>
              <a:cs typeface="Helvetica Neue" charset="0"/>
            </a:rPr>
            <a:t>Encourage Responsible Innovation</a:t>
          </a:r>
        </a:p>
      </dsp:txBody>
      <dsp:txXfrm>
        <a:off x="63330" y="65295"/>
        <a:ext cx="2877626" cy="1170653"/>
      </dsp:txXfrm>
    </dsp:sp>
    <dsp:sp modelId="{830C5A2E-3F01-7E4B-968B-C42B64FDDC01}">
      <dsp:nvSpPr>
        <dsp:cNvPr id="0" name=""/>
        <dsp:cNvSpPr/>
      </dsp:nvSpPr>
      <dsp:spPr>
        <a:xfrm rot="5400000">
          <a:off x="5155837" y="-657674"/>
          <a:ext cx="1037850" cy="5340952"/>
        </a:xfrm>
        <a:prstGeom prst="round2SameRect">
          <a:avLst/>
        </a:prstGeom>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Model contract structures</a:t>
          </a:r>
        </a:p>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Starter policies </a:t>
          </a:r>
        </a:p>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Cognition + Blockchain = Reactive Contracts</a:t>
          </a:r>
        </a:p>
      </dsp:txBody>
      <dsp:txXfrm rot="-5400000">
        <a:off x="3004286" y="1544541"/>
        <a:ext cx="5290288" cy="936522"/>
      </dsp:txXfrm>
    </dsp:sp>
    <dsp:sp modelId="{A223BBFE-8009-EA47-8C22-9115F7FD87DB}">
      <dsp:nvSpPr>
        <dsp:cNvPr id="0" name=""/>
        <dsp:cNvSpPr/>
      </dsp:nvSpPr>
      <dsp:spPr>
        <a:xfrm>
          <a:off x="0" y="1364144"/>
          <a:ext cx="3004286" cy="1297313"/>
        </a:xfrm>
        <a:prstGeom prst="roundRect">
          <a:avLst/>
        </a:prstGeom>
        <a:solidFill>
          <a:srgbClr val="6A748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latin typeface="Helvetica Neue" charset="0"/>
              <a:ea typeface="Helvetica Neue" charset="0"/>
              <a:cs typeface="Helvetica Neue" charset="0"/>
            </a:rPr>
            <a:t>Sandbox Exploration</a:t>
          </a:r>
        </a:p>
      </dsp:txBody>
      <dsp:txXfrm>
        <a:off x="63330" y="1427474"/>
        <a:ext cx="2877626" cy="1170653"/>
      </dsp:txXfrm>
    </dsp:sp>
    <dsp:sp modelId="{F80C7B16-D23E-034C-95D6-11727F83D57F}">
      <dsp:nvSpPr>
        <dsp:cNvPr id="0" name=""/>
        <dsp:cNvSpPr/>
      </dsp:nvSpPr>
      <dsp:spPr>
        <a:xfrm rot="5400000">
          <a:off x="5155837" y="704504"/>
          <a:ext cx="1037850" cy="5340952"/>
        </a:xfrm>
        <a:prstGeom prst="round2SameRect">
          <a:avLst/>
        </a:prstGeom>
        <a:solidFill>
          <a:srgbClr val="373A6D">
            <a:alpha val="90000"/>
            <a:tint val="40000"/>
            <a:hueOff val="0"/>
            <a:satOff val="0"/>
            <a:lumOff val="0"/>
            <a:alphaOff val="0"/>
          </a:srgbClr>
        </a:solidFill>
        <a:ln w="25400" cap="flat" cmpd="sng" algn="ctr">
          <a:solidFill>
            <a:srgbClr val="373A6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Participate in emerging Blockchain networks </a:t>
          </a:r>
          <a:r>
            <a:rPr lang="mr-IN" sz="1400" kern="1200" dirty="0">
              <a:solidFill>
                <a:schemeClr val="tx1"/>
              </a:solidFill>
              <a:latin typeface="IBM Plex Sans" charset="0"/>
              <a:ea typeface="IBM Plex Sans" charset="0"/>
              <a:cs typeface="IBM Plex Sans" charset="0"/>
            </a:rPr>
            <a:t>–</a:t>
          </a:r>
          <a:r>
            <a:rPr lang="en-US" sz="1400" kern="1200" dirty="0">
              <a:solidFill>
                <a:schemeClr val="tx1"/>
              </a:solidFill>
              <a:latin typeface="IBM Plex Sans" charset="0"/>
              <a:ea typeface="IBM Plex Sans" charset="0"/>
              <a:cs typeface="IBM Plex Sans" charset="0"/>
            </a:rPr>
            <a:t> reviewer, approver</a:t>
          </a:r>
        </a:p>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Infuse transparency (and compliance) into the process</a:t>
          </a:r>
        </a:p>
        <a:p>
          <a:pPr marL="263525" lvl="1" indent="-171450" algn="l" defTabSz="755650">
            <a:lnSpc>
              <a:spcPct val="90000"/>
            </a:lnSpc>
            <a:spcBef>
              <a:spcPct val="0"/>
            </a:spcBef>
            <a:spcAft>
              <a:spcPct val="15000"/>
            </a:spcAft>
            <a:buFont typeface="Wingdings" panose="05000000000000000000" pitchFamily="2" charset="2"/>
            <a:buChar char="••"/>
          </a:pPr>
          <a:r>
            <a:rPr lang="en-US" sz="1400" kern="1200" dirty="0">
              <a:solidFill>
                <a:schemeClr val="tx1"/>
              </a:solidFill>
              <a:latin typeface="IBM Plex Sans" charset="0"/>
              <a:ea typeface="IBM Plex Sans" charset="0"/>
              <a:cs typeface="IBM Plex Sans" charset="0"/>
            </a:rPr>
            <a:t>Spur industry dialogue to craft future regulatory framework</a:t>
          </a:r>
        </a:p>
      </dsp:txBody>
      <dsp:txXfrm rot="-5400000">
        <a:off x="3004286" y="2906719"/>
        <a:ext cx="5290288" cy="936522"/>
      </dsp:txXfrm>
    </dsp:sp>
    <dsp:sp modelId="{A8DC611B-86F9-F441-8E8F-1C37B5C882FF}">
      <dsp:nvSpPr>
        <dsp:cNvPr id="0" name=""/>
        <dsp:cNvSpPr/>
      </dsp:nvSpPr>
      <dsp:spPr>
        <a:xfrm>
          <a:off x="0" y="2726323"/>
          <a:ext cx="3004286" cy="1297313"/>
        </a:xfrm>
        <a:prstGeom prst="roundRect">
          <a:avLst/>
        </a:prstGeom>
        <a:solidFill>
          <a:srgbClr val="6A748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latin typeface="Helvetica Neue" charset="0"/>
              <a:ea typeface="Helvetica Neue" charset="0"/>
              <a:cs typeface="Helvetica Neue" charset="0"/>
            </a:rPr>
            <a:t>Proactive Participation</a:t>
          </a:r>
        </a:p>
      </dsp:txBody>
      <dsp:txXfrm>
        <a:off x="63330" y="2789653"/>
        <a:ext cx="2877626" cy="11706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717FD6-8BE4-E14D-A925-BAD5521E3181}" type="datetimeFigureOut">
              <a:rPr lang="en-US" smtClean="0"/>
              <a:t>10/14/2017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71B21E-D6F6-4D43-9A72-382E1C6CB106}" type="slidenum">
              <a:rPr lang="en-US" smtClean="0"/>
              <a:t>‹#›</a:t>
            </a:fld>
            <a:endParaRPr lang="en-US" dirty="0"/>
          </a:p>
        </p:txBody>
      </p:sp>
    </p:spTree>
    <p:extLst>
      <p:ext uri="{BB962C8B-B14F-4D97-AF65-F5344CB8AC3E}">
        <p14:creationId xmlns:p14="http://schemas.microsoft.com/office/powerpoint/2010/main" val="1869418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2E2D8-65C7-7C4E-8234-AAE54205E36D}" type="datetimeFigureOut">
              <a:rPr lang="en-US" smtClean="0"/>
              <a:t>10/14/2017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89152D-EE5E-1943-9F5A-552F82390F62}" type="slidenum">
              <a:rPr lang="en-US" smtClean="0"/>
              <a:t>‹#›</a:t>
            </a:fld>
            <a:endParaRPr lang="en-US" dirty="0"/>
          </a:p>
        </p:txBody>
      </p:sp>
    </p:spTree>
    <p:extLst>
      <p:ext uri="{BB962C8B-B14F-4D97-AF65-F5344CB8AC3E}">
        <p14:creationId xmlns:p14="http://schemas.microsoft.com/office/powerpoint/2010/main" val="31254473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0"/>
              </a:spcBef>
              <a:spcAft>
                <a:spcPct val="0"/>
              </a:spcAft>
              <a:buClrTx/>
              <a:buSzTx/>
              <a:buFont typeface="Calibri" pitchFamily="34" charset="0"/>
              <a:buNone/>
              <a:tabLst/>
              <a:defRPr/>
            </a:pPr>
            <a:endParaRPr lang="en-US" dirty="0"/>
          </a:p>
        </p:txBody>
      </p:sp>
      <p:sp>
        <p:nvSpPr>
          <p:cNvPr id="4" name="Slide Number Placeholder 3"/>
          <p:cNvSpPr>
            <a:spLocks noGrp="1"/>
          </p:cNvSpPr>
          <p:nvPr>
            <p:ph type="sldNum" sz="quarter" idx="10"/>
          </p:nvPr>
        </p:nvSpPr>
        <p:spPr/>
        <p:txBody>
          <a:bodyPr/>
          <a:lstStyle/>
          <a:p>
            <a:fld id="{3D89152D-EE5E-1943-9F5A-552F82390F62}" type="slidenum">
              <a:rPr lang="en-US" smtClean="0"/>
              <a:t>1</a:t>
            </a:fld>
            <a:endParaRPr lang="en-US" dirty="0"/>
          </a:p>
        </p:txBody>
      </p:sp>
    </p:spTree>
    <p:extLst>
      <p:ext uri="{BB962C8B-B14F-4D97-AF65-F5344CB8AC3E}">
        <p14:creationId xmlns:p14="http://schemas.microsoft.com/office/powerpoint/2010/main" val="1326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418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developer.ibm.com</a:t>
            </a:r>
            <a:r>
              <a:rPr lang="en-US" dirty="0"/>
              <a:t>/</a:t>
            </a:r>
            <a:r>
              <a:rPr lang="en-US" dirty="0" err="1"/>
              <a:t>tv</a:t>
            </a:r>
            <a:r>
              <a:rPr lang="en-US" dirty="0"/>
              <a:t>/</a:t>
            </a:r>
            <a:r>
              <a:rPr lang="en-US" dirty="0" err="1"/>
              <a:t>blockchain</a:t>
            </a:r>
            <a:r>
              <a:rPr lang="en-US" dirty="0"/>
              <a:t>-in-</a:t>
            </a:r>
            <a:r>
              <a:rPr lang="en-US" dirty="0" err="1"/>
              <a:t>ibm</a:t>
            </a:r>
            <a:r>
              <a:rPr lang="en-US" dirty="0"/>
              <a:t>-global-financing/</a:t>
            </a:r>
          </a:p>
        </p:txBody>
      </p:sp>
      <p:sp>
        <p:nvSpPr>
          <p:cNvPr id="4" name="Slide Number Placeholder 3"/>
          <p:cNvSpPr>
            <a:spLocks noGrp="1"/>
          </p:cNvSpPr>
          <p:nvPr>
            <p:ph type="sldNum" sz="quarter" idx="10"/>
          </p:nvPr>
        </p:nvSpPr>
        <p:spPr/>
        <p:txBody>
          <a:bodyPr/>
          <a:lstStyle/>
          <a:p>
            <a:fld id="{CB30C8CE-2682-9447-88E1-DB827A624595}" type="slidenum">
              <a:rPr lang="en-US" smtClean="0"/>
              <a:t>5</a:t>
            </a:fld>
            <a:endParaRPr lang="en-US"/>
          </a:p>
        </p:txBody>
      </p:sp>
    </p:spTree>
    <p:extLst>
      <p:ext uri="{BB962C8B-B14F-4D97-AF65-F5344CB8AC3E}">
        <p14:creationId xmlns:p14="http://schemas.microsoft.com/office/powerpoint/2010/main" val="2488125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p:cNvGrpSpPr/>
          <p:nvPr userDrawn="1"/>
        </p:nvGrpSpPr>
        <p:grpSpPr>
          <a:xfrm>
            <a:off x="5119305" y="961192"/>
            <a:ext cx="3817339" cy="3750237"/>
            <a:chOff x="5119302" y="961186"/>
            <a:chExt cx="3817339" cy="3750237"/>
          </a:xfrm>
        </p:grpSpPr>
        <p:pic>
          <p:nvPicPr>
            <p:cNvPr id="9" name="Picture 8" descr="BLOCKCHAIN4_MARK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19302" y="961186"/>
              <a:ext cx="3750725" cy="2753303"/>
            </a:xfrm>
            <a:prstGeom prst="rect">
              <a:avLst/>
            </a:prstGeom>
          </p:spPr>
        </p:pic>
        <p:pic>
          <p:nvPicPr>
            <p:cNvPr id="10" name="Picture 9" descr="BLOCKCHAIN4_MARK_BLUE.png"/>
            <p:cNvPicPr>
              <a:picLocks noChangeAspect="1"/>
            </p:cNvPicPr>
            <p:nvPr userDrawn="1"/>
          </p:nvPicPr>
          <p:blipFill rotWithShape="1">
            <a:blip r:embed="rId2">
              <a:extLst>
                <a:ext uri="{28A0092B-C50C-407E-A947-70E740481C1C}">
                  <a14:useLocalDpi xmlns:a14="http://schemas.microsoft.com/office/drawing/2010/main"/>
                </a:ext>
              </a:extLst>
            </a:blip>
            <a:srcRect t="64581" r="47622"/>
            <a:stretch/>
          </p:blipFill>
          <p:spPr>
            <a:xfrm>
              <a:off x="6117123" y="3735952"/>
              <a:ext cx="1964559" cy="975189"/>
            </a:xfrm>
            <a:prstGeom prst="rect">
              <a:avLst/>
            </a:prstGeom>
          </p:spPr>
        </p:pic>
        <p:pic>
          <p:nvPicPr>
            <p:cNvPr id="11" name="Picture 10" descr="BLOCKCHAIN4_MARK_BLUE.png"/>
            <p:cNvPicPr>
              <a:picLocks noChangeAspect="1"/>
            </p:cNvPicPr>
            <p:nvPr userDrawn="1"/>
          </p:nvPicPr>
          <p:blipFill rotWithShape="1">
            <a:blip r:embed="rId2">
              <a:extLst>
                <a:ext uri="{28A0092B-C50C-407E-A947-70E740481C1C}">
                  <a14:useLocalDpi xmlns:a14="http://schemas.microsoft.com/office/drawing/2010/main"/>
                </a:ext>
              </a:extLst>
            </a:blip>
            <a:srcRect t="64581" r="78119"/>
            <a:stretch/>
          </p:blipFill>
          <p:spPr>
            <a:xfrm>
              <a:off x="8115939" y="3736234"/>
              <a:ext cx="820702" cy="975189"/>
            </a:xfrm>
            <a:prstGeom prst="rect">
              <a:avLst/>
            </a:prstGeom>
          </p:spPr>
        </p:pic>
      </p:grpSp>
      <p:pic>
        <p:nvPicPr>
          <p:cNvPr id="15" name="Picture 14" descr="8bar_white.png"/>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89563" y="4790928"/>
            <a:ext cx="432460" cy="176405"/>
          </a:xfrm>
          <a:prstGeom prst="rect">
            <a:avLst/>
          </a:prstGeom>
          <a:noFill/>
        </p:spPr>
      </p:pic>
      <p:pic>
        <p:nvPicPr>
          <p:cNvPr id="3" name="Picture 2"/>
          <p:cNvPicPr>
            <a:picLocks noChangeAspect="1"/>
          </p:cNvPicPr>
          <p:nvPr userDrawn="1"/>
        </p:nvPicPr>
        <p:blipFill>
          <a:blip r:embed="rId5">
            <a:alphaModFix/>
            <a:duotone>
              <a:prstClr val="black"/>
              <a:schemeClr val="tx1">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9159" y="1685036"/>
            <a:ext cx="2014444" cy="280270"/>
          </a:xfrm>
          <a:prstGeom prst="rect">
            <a:avLst/>
          </a:prstGeom>
          <a:solidFill>
            <a:schemeClr val="bg1"/>
          </a:solidFill>
        </p:spPr>
      </p:pic>
      <p:sp>
        <p:nvSpPr>
          <p:cNvPr id="4" name="Text Placeholder 3"/>
          <p:cNvSpPr>
            <a:spLocks noGrp="1"/>
          </p:cNvSpPr>
          <p:nvPr>
            <p:ph type="body" sz="quarter" idx="10"/>
          </p:nvPr>
        </p:nvSpPr>
        <p:spPr>
          <a:xfrm>
            <a:off x="139703" y="139700"/>
            <a:ext cx="6083300" cy="495300"/>
          </a:xfrm>
        </p:spPr>
        <p:txBody>
          <a:bodyPr>
            <a:normAutofit/>
          </a:bodyPr>
          <a:lstStyle>
            <a:lvl1pPr marL="0" indent="0">
              <a:buNone/>
              <a:defRPr sz="2400" b="1">
                <a:solidFill>
                  <a:srgbClr val="0164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7"/>
          <p:cNvSpPr>
            <a:spLocks noGrp="1"/>
          </p:cNvSpPr>
          <p:nvPr>
            <p:ph type="body" sz="quarter" idx="11" hasCustomPrompt="1"/>
          </p:nvPr>
        </p:nvSpPr>
        <p:spPr>
          <a:xfrm>
            <a:off x="139700" y="654266"/>
            <a:ext cx="3048000" cy="755434"/>
          </a:xfrm>
        </p:spPr>
        <p:txBody>
          <a:bodyPr>
            <a:noAutofit/>
          </a:bodyPr>
          <a:lstStyle>
            <a:lvl1pPr marL="0" indent="0">
              <a:spcBef>
                <a:spcPts val="0"/>
              </a:spcBef>
              <a:buNone/>
              <a:defRPr sz="1400" i="1">
                <a:solidFill>
                  <a:schemeClr val="tx1">
                    <a:lumMod val="65000"/>
                    <a:lumOff val="35000"/>
                  </a:schemeClr>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Presenter Name</a:t>
            </a:r>
          </a:p>
          <a:p>
            <a:pPr lvl="0"/>
            <a:r>
              <a:rPr lang="en-US" dirty="0"/>
              <a:t>Presenter Title</a:t>
            </a:r>
          </a:p>
          <a:p>
            <a:pPr lvl="0"/>
            <a:r>
              <a:rPr lang="en-US" dirty="0"/>
              <a:t>Date</a:t>
            </a:r>
          </a:p>
        </p:txBody>
      </p:sp>
      <p:sp>
        <p:nvSpPr>
          <p:cNvPr id="7"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65000"/>
                    <a:lumOff val="35000"/>
                  </a:schemeClr>
                </a:solidFill>
                <a:latin typeface="IBM Plex Sans" charset="0"/>
                <a:ea typeface="IBM Plex Sans" charset="0"/>
                <a:cs typeface="IBM Plex Sans" charset="0"/>
              </a:rPr>
              <a:t>© 2017 IBM Corporation</a:t>
            </a:r>
            <a:endParaRPr lang="en-US" sz="800" dirty="0">
              <a:solidFill>
                <a:schemeClr val="tx1">
                  <a:lumMod val="65000"/>
                  <a:lumOff val="35000"/>
                </a:schemeClr>
              </a:solidFill>
              <a:latin typeface="IBM Plex Sans" charset="0"/>
              <a:ea typeface="IBM Plex Sans" charset="0"/>
              <a:cs typeface="IBM Plex Sans" charset="0"/>
            </a:endParaRPr>
          </a:p>
        </p:txBody>
      </p:sp>
    </p:spTree>
    <p:extLst>
      <p:ext uri="{BB962C8B-B14F-4D97-AF65-F5344CB8AC3E}">
        <p14:creationId xmlns:p14="http://schemas.microsoft.com/office/powerpoint/2010/main" val="3981069848"/>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5" name="Title 4"/>
          <p:cNvSpPr>
            <a:spLocks noGrp="1"/>
          </p:cNvSpPr>
          <p:nvPr>
            <p:ph type="title"/>
          </p:nvPr>
        </p:nvSpPr>
        <p:spPr>
          <a:xfrm>
            <a:off x="228600" y="201168"/>
            <a:ext cx="4826000" cy="4493752"/>
          </a:xfrm>
        </p:spPr>
        <p:txBody>
          <a:bodyPr/>
          <a:lstStyle>
            <a:lvl1pPr>
              <a:lnSpc>
                <a:spcPct val="90000"/>
              </a:lnSpc>
              <a:defRPr>
                <a:solidFill>
                  <a:schemeClr val="accent2"/>
                </a:solidFill>
              </a:defRPr>
            </a:lvl1pPr>
          </a:lstStyle>
          <a:p>
            <a:r>
              <a:rPr lang="en-US"/>
              <a:t>Click to edit Master title style</a:t>
            </a:r>
            <a:endParaRPr lang="en-US" dirty="0"/>
          </a:p>
        </p:txBody>
      </p:sp>
      <p:sp>
        <p:nvSpPr>
          <p:cNvPr id="7"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11292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572000" cy="855726"/>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39977" algn="dec"/>
              </a:tabLst>
              <a:defRPr/>
            </a:lvl1pPr>
            <a:lvl2pPr marL="173030" indent="-173030">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78" rtl="0" eaLnBrk="1" fontAlgn="auto" latinLnBrk="0" hangingPunct="1">
              <a:lnSpc>
                <a:spcPct val="100000"/>
              </a:lnSpc>
              <a:spcBef>
                <a:spcPts val="0"/>
              </a:spcBef>
              <a:spcAft>
                <a:spcPts val="0"/>
              </a:spcAft>
              <a:buClrTx/>
              <a:buSzTx/>
              <a:buFont typeface="Arial"/>
              <a:buNone/>
              <a:tabLst>
                <a:tab pos="4023158"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39977"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78" rtl="0" eaLnBrk="1" fontAlgn="auto" latinLnBrk="0" hangingPunct="1">
              <a:lnSpc>
                <a:spcPct val="100000"/>
              </a:lnSpc>
              <a:spcBef>
                <a:spcPts val="1100"/>
              </a:spcBef>
              <a:spcAft>
                <a:spcPts val="0"/>
              </a:spcAft>
              <a:buClrTx/>
              <a:buSzTx/>
              <a:buFont typeface="Arial"/>
              <a:buNone/>
              <a:tabLst>
                <a:tab pos="4023158"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033074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4800" b="1" baseline="0">
                <a:solidFill>
                  <a:schemeClr val="accent2"/>
                </a:solidFill>
              </a:defRPr>
            </a:lvl1pPr>
          </a:lstStyle>
          <a:p>
            <a:pPr lvl="0"/>
            <a:r>
              <a:rPr lang="en-US"/>
              <a:t>Click to edit Master text styles</a:t>
            </a:r>
          </a:p>
        </p:txBody>
      </p:sp>
      <p:sp>
        <p:nvSpPr>
          <p:cNvPr id="7" name="Slide Number Placeholder 4"/>
          <p:cNvSpPr txBox="1">
            <a:spLocks/>
          </p:cNvSpPr>
          <p:nvPr userDrawn="1"/>
        </p:nvSpPr>
        <p:spPr>
          <a:xfrm>
            <a:off x="6997700" y="4767263"/>
            <a:ext cx="2133600" cy="273844"/>
          </a:xfrm>
          <a:prstGeom prst="rect">
            <a:avLst/>
          </a:prstGeom>
        </p:spPr>
        <p:txBody>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8BF69C1-739F-1B47-B5E3-FA651BCAB105}" type="slidenum">
              <a:rPr lang="en-US" sz="800" smtClean="0"/>
              <a:pPr algn="r"/>
              <a:t>‹#›</a:t>
            </a:fld>
            <a:endParaRPr lang="en-US" sz="800" dirty="0"/>
          </a:p>
        </p:txBody>
      </p:sp>
    </p:spTree>
    <p:extLst>
      <p:ext uri="{BB962C8B-B14F-4D97-AF65-F5344CB8AC3E}">
        <p14:creationId xmlns:p14="http://schemas.microsoft.com/office/powerpoint/2010/main" val="1972455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4800" b="1" baseline="0">
                <a:solidFill>
                  <a:schemeClr val="accent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Drag picture to placeholder or click icon to add</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142634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82"/>
            <a:ext cx="8686800" cy="4473575"/>
          </a:xfrm>
        </p:spPr>
        <p:txBody>
          <a:bodyPr/>
          <a:lstStyle>
            <a:lvl1pPr>
              <a:lnSpc>
                <a:spcPct val="90000"/>
              </a:lnSpc>
              <a:defRPr sz="9600" b="1"/>
            </a:lvl1pPr>
          </a:lstStyle>
          <a:p>
            <a:r>
              <a:rPr lang="en-US" dirty="0"/>
              <a:t>Click to edit Master title style</a:t>
            </a:r>
          </a:p>
        </p:txBody>
      </p:sp>
      <p:sp>
        <p:nvSpPr>
          <p:cNvPr id="5"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7"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17088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3" y="201174"/>
            <a:ext cx="5187463" cy="4520805"/>
          </a:xfrm>
        </p:spPr>
        <p:txBody>
          <a:bodyPr/>
          <a:lstStyle>
            <a:lvl1pPr marL="117469" indent="-117469">
              <a:tabLst/>
              <a:defRPr>
                <a:solidFill>
                  <a:schemeClr val="accent2"/>
                </a:solidFill>
              </a:defRPr>
            </a:lvl1pPr>
          </a:lstStyle>
          <a:p>
            <a:r>
              <a:rPr lang="en-US"/>
              <a:t>Click to edit Master title style</a:t>
            </a:r>
            <a:endParaRPr lang="en-US" dirty="0"/>
          </a:p>
        </p:txBody>
      </p:sp>
      <p:sp>
        <p:nvSpPr>
          <p:cNvPr id="6"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405200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419600" cy="4328050"/>
          </a:xfrm>
        </p:spPr>
        <p:txBody>
          <a:bodyPr/>
          <a:lstStyle/>
          <a:p>
            <a:r>
              <a:rPr lang="en-US" dirty="0"/>
              <a:t>Click to edit Master title style</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351723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3" y="201168"/>
            <a:ext cx="4356100" cy="959358"/>
          </a:xfrm>
        </p:spPr>
        <p:txBody>
          <a:bodyPr/>
          <a:lstStyle/>
          <a:p>
            <a:r>
              <a:rPr lang="en-US"/>
              <a:t>Click to edit Master title style</a:t>
            </a:r>
            <a:endParaRPr lang="en-US" dirty="0"/>
          </a:p>
        </p:txBody>
      </p:sp>
      <p:sp>
        <p:nvSpPr>
          <p:cNvPr id="8" name="Text Placeholder 7"/>
          <p:cNvSpPr>
            <a:spLocks noGrp="1"/>
          </p:cNvSpPr>
          <p:nvPr>
            <p:ph type="body" sz="quarter" idx="12"/>
          </p:nvPr>
        </p:nvSpPr>
        <p:spPr>
          <a:xfrm>
            <a:off x="228600" y="1124718"/>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8"/>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378710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572000" cy="502158"/>
          </a:xfrm>
        </p:spPr>
        <p:txBody>
          <a:bodyPr/>
          <a:lstStyle/>
          <a:p>
            <a:r>
              <a:rPr lang="en-US"/>
              <a:t>Click to edit Master title style</a:t>
            </a:r>
            <a:endParaRPr lang="en-US" dirty="0"/>
          </a:p>
        </p:txBody>
      </p:sp>
      <p:sp>
        <p:nvSpPr>
          <p:cNvPr id="6" name="Content Placeholder 5"/>
          <p:cNvSpPr>
            <a:spLocks noGrp="1"/>
          </p:cNvSpPr>
          <p:nvPr>
            <p:ph sz="quarter" idx="12"/>
          </p:nvPr>
        </p:nvSpPr>
        <p:spPr>
          <a:xfrm>
            <a:off x="228600" y="995524"/>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52"/>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208965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6" name="Text Placeholder 5"/>
          <p:cNvSpPr>
            <a:spLocks noGrp="1"/>
          </p:cNvSpPr>
          <p:nvPr>
            <p:ph type="body" sz="quarter" idx="12"/>
          </p:nvPr>
        </p:nvSpPr>
        <p:spPr>
          <a:xfrm>
            <a:off x="4800600" y="1093475"/>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228600" y="1093475"/>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5"/>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5"/>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4"/>
          <p:cNvSpPr>
            <a:spLocks noGrp="1"/>
          </p:cNvSpPr>
          <p:nvPr>
            <p:ph type="sldNum" sz="quarter" idx="17"/>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245509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5" name="Picture 14" descr="8bar_white.png"/>
          <p:cNvPicPr>
            <a:picLocks noChangeAspect="1"/>
          </p:cNvPicPr>
          <p:nvPr userDrawn="1"/>
        </p:nvPicPr>
        <p:blipFill>
          <a:blip r:embed="rId2">
            <a:duotone>
              <a:prstClr val="black"/>
              <a:schemeClr val="tx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89563" y="4790928"/>
            <a:ext cx="432460" cy="176405"/>
          </a:xfrm>
          <a:prstGeom prst="rect">
            <a:avLst/>
          </a:prstGeom>
        </p:spPr>
      </p:pic>
      <p:sp>
        <p:nvSpPr>
          <p:cNvPr id="4" name="Text Placeholder 3"/>
          <p:cNvSpPr>
            <a:spLocks noGrp="1"/>
          </p:cNvSpPr>
          <p:nvPr>
            <p:ph type="body" sz="quarter" idx="10" hasCustomPrompt="1"/>
          </p:nvPr>
        </p:nvSpPr>
        <p:spPr>
          <a:xfrm>
            <a:off x="139703" y="139700"/>
            <a:ext cx="6083300" cy="495300"/>
          </a:xfrm>
        </p:spPr>
        <p:txBody>
          <a:bodyPr>
            <a:normAutofit/>
          </a:bodyPr>
          <a:lstStyle>
            <a:lvl1pPr marL="0" indent="0">
              <a:buNone/>
              <a:defRPr sz="2400" b="1">
                <a:solidFill>
                  <a:srgbClr val="0164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
        <p:nvSpPr>
          <p:cNvPr id="8" name="Text Placeholder 7"/>
          <p:cNvSpPr>
            <a:spLocks noGrp="1"/>
          </p:cNvSpPr>
          <p:nvPr>
            <p:ph type="body" sz="quarter" idx="11" hasCustomPrompt="1"/>
          </p:nvPr>
        </p:nvSpPr>
        <p:spPr>
          <a:xfrm>
            <a:off x="133351" y="1871736"/>
            <a:ext cx="3048000" cy="755434"/>
          </a:xfrm>
        </p:spPr>
        <p:txBody>
          <a:bodyPr>
            <a:noAutofit/>
          </a:bodyPr>
          <a:lstStyle>
            <a:lvl1pPr marL="0" indent="0">
              <a:spcBef>
                <a:spcPts val="0"/>
              </a:spcBef>
              <a:buNone/>
              <a:defRPr sz="1400" i="1" baseline="0">
                <a:solidFill>
                  <a:schemeClr val="tx1">
                    <a:lumMod val="65000"/>
                    <a:lumOff val="35000"/>
                  </a:schemeClr>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Presenter Name</a:t>
            </a:r>
          </a:p>
          <a:p>
            <a:pPr lvl="0"/>
            <a:r>
              <a:rPr lang="en-US" dirty="0"/>
              <a:t>Presenter Email</a:t>
            </a:r>
          </a:p>
          <a:p>
            <a:pPr lvl="0"/>
            <a:r>
              <a:rPr lang="en-US" dirty="0"/>
              <a:t>Presenter Phone</a:t>
            </a:r>
          </a:p>
        </p:txBody>
      </p:sp>
      <p:sp>
        <p:nvSpPr>
          <p:cNvPr id="2" name="TextBox 1"/>
          <p:cNvSpPr txBox="1"/>
          <p:nvPr userDrawn="1"/>
        </p:nvSpPr>
        <p:spPr>
          <a:xfrm>
            <a:off x="139701" y="3863907"/>
            <a:ext cx="5394827" cy="1169551"/>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000" dirty="0">
                <a:solidFill>
                  <a:schemeClr val="tx1">
                    <a:lumMod val="65000"/>
                    <a:lumOff val="35000"/>
                  </a:schemeClr>
                </a:solidFill>
                <a:latin typeface="IBM Plex Sans" charset="0"/>
                <a:ea typeface="IBM Plex Sans" charset="0"/>
                <a:cs typeface="IBM Plex Sans" charset="0"/>
              </a:rPr>
              <a:t>© Copyright IBM Corporation 2017.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represents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p:txBody>
      </p:sp>
      <p:grpSp>
        <p:nvGrpSpPr>
          <p:cNvPr id="7" name="Group 6"/>
          <p:cNvGrpSpPr/>
          <p:nvPr userDrawn="1"/>
        </p:nvGrpSpPr>
        <p:grpSpPr>
          <a:xfrm>
            <a:off x="5119305" y="961192"/>
            <a:ext cx="3817339" cy="3750237"/>
            <a:chOff x="5119302" y="961186"/>
            <a:chExt cx="3817339" cy="3750237"/>
          </a:xfrm>
        </p:grpSpPr>
        <p:pic>
          <p:nvPicPr>
            <p:cNvPr id="9" name="Picture 8" descr="BLOCKCHAIN4_MARK_BLUE.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119302" y="961186"/>
              <a:ext cx="3750725" cy="2753303"/>
            </a:xfrm>
            <a:prstGeom prst="rect">
              <a:avLst/>
            </a:prstGeom>
          </p:spPr>
        </p:pic>
        <p:pic>
          <p:nvPicPr>
            <p:cNvPr id="10" name="Picture 9" descr="BLOCKCHAIN4_MARK_BLUE.png"/>
            <p:cNvPicPr>
              <a:picLocks noChangeAspect="1"/>
            </p:cNvPicPr>
            <p:nvPr userDrawn="1"/>
          </p:nvPicPr>
          <p:blipFill rotWithShape="1">
            <a:blip r:embed="rId4">
              <a:extLst>
                <a:ext uri="{28A0092B-C50C-407E-A947-70E740481C1C}">
                  <a14:useLocalDpi xmlns:a14="http://schemas.microsoft.com/office/drawing/2010/main"/>
                </a:ext>
              </a:extLst>
            </a:blip>
            <a:srcRect t="64581" r="47622"/>
            <a:stretch/>
          </p:blipFill>
          <p:spPr>
            <a:xfrm>
              <a:off x="6117123" y="3735952"/>
              <a:ext cx="1964559" cy="975189"/>
            </a:xfrm>
            <a:prstGeom prst="rect">
              <a:avLst/>
            </a:prstGeom>
          </p:spPr>
        </p:pic>
        <p:pic>
          <p:nvPicPr>
            <p:cNvPr id="11" name="Picture 10" descr="BLOCKCHAIN4_MARK_BLUE.png"/>
            <p:cNvPicPr>
              <a:picLocks noChangeAspect="1"/>
            </p:cNvPicPr>
            <p:nvPr userDrawn="1"/>
          </p:nvPicPr>
          <p:blipFill rotWithShape="1">
            <a:blip r:embed="rId4">
              <a:extLst>
                <a:ext uri="{28A0092B-C50C-407E-A947-70E740481C1C}">
                  <a14:useLocalDpi xmlns:a14="http://schemas.microsoft.com/office/drawing/2010/main"/>
                </a:ext>
              </a:extLst>
            </a:blip>
            <a:srcRect t="64581" r="78119"/>
            <a:stretch/>
          </p:blipFill>
          <p:spPr>
            <a:xfrm>
              <a:off x="8115939" y="3736234"/>
              <a:ext cx="820702" cy="975189"/>
            </a:xfrm>
            <a:prstGeom prst="rect">
              <a:avLst/>
            </a:prstGeom>
          </p:spPr>
        </p:pic>
      </p:grpSp>
    </p:spTree>
    <p:extLst>
      <p:ext uri="{BB962C8B-B14F-4D97-AF65-F5344CB8AC3E}">
        <p14:creationId xmlns:p14="http://schemas.microsoft.com/office/powerpoint/2010/main" val="1814866077"/>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3" y="411480"/>
            <a:ext cx="4229100" cy="640080"/>
          </a:xfrm>
        </p:spPr>
        <p:txBody>
          <a:bodyPr/>
          <a:lstStyle/>
          <a:p>
            <a:r>
              <a:rPr lang="en-US" dirty="0"/>
              <a:t>Click to edit Master title style</a:t>
            </a:r>
          </a:p>
        </p:txBody>
      </p:sp>
      <p:sp>
        <p:nvSpPr>
          <p:cNvPr id="7" name="Text Placeholder 6"/>
          <p:cNvSpPr>
            <a:spLocks noGrp="1"/>
          </p:cNvSpPr>
          <p:nvPr>
            <p:ph type="body" sz="quarter" idx="14"/>
          </p:nvPr>
        </p:nvSpPr>
        <p:spPr>
          <a:xfrm>
            <a:off x="228600" y="1097286"/>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p:cNvSpPr>
            <a:spLocks noGrp="1"/>
          </p:cNvSpPr>
          <p:nvPr>
            <p:ph type="sldNum" sz="quarter" idx="16"/>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202367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3" y="201168"/>
            <a:ext cx="4229100" cy="640080"/>
          </a:xfrm>
        </p:spPr>
        <p:txBody>
          <a:bodyPr/>
          <a:lstStyle/>
          <a:p>
            <a:r>
              <a:rPr lang="en-US"/>
              <a:t>Click to edit Master title style</a:t>
            </a:r>
            <a:endParaRPr lang="en-US" dirty="0"/>
          </a:p>
        </p:txBody>
      </p:sp>
      <p:sp>
        <p:nvSpPr>
          <p:cNvPr id="7" name="Text Placeholder 6"/>
          <p:cNvSpPr>
            <a:spLocks noGrp="1"/>
          </p:cNvSpPr>
          <p:nvPr>
            <p:ph type="body" sz="quarter" idx="14"/>
          </p:nvPr>
        </p:nvSpPr>
        <p:spPr>
          <a:xfrm>
            <a:off x="228600" y="1097285"/>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5"/>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4"/>
          <p:cNvSpPr>
            <a:spLocks noGrp="1"/>
          </p:cNvSpPr>
          <p:nvPr>
            <p:ph type="sldNum" sz="quarter" idx="17"/>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930599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267200" cy="3566160"/>
          </a:xfrm>
        </p:spPr>
        <p:txBody>
          <a:bodyPr/>
          <a:lstStyle/>
          <a:p>
            <a:r>
              <a:rPr lang="en-US" dirty="0"/>
              <a:t>Click to edit Master title style</a:t>
            </a:r>
          </a:p>
        </p:txBody>
      </p:sp>
      <p:sp>
        <p:nvSpPr>
          <p:cNvPr id="6" name="Text Placeholder 5"/>
          <p:cNvSpPr>
            <a:spLocks noGrp="1"/>
          </p:cNvSpPr>
          <p:nvPr>
            <p:ph type="body" sz="quarter" idx="12"/>
          </p:nvPr>
        </p:nvSpPr>
        <p:spPr>
          <a:xfrm>
            <a:off x="4800600" y="1097286"/>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086600" y="1097286"/>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278312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defTabSz="685766"/>
            <a:endParaRPr lang="en-US" sz="1200" dirty="0">
              <a:solidFill>
                <a:srgbClr val="FFFFFF"/>
              </a:solidFill>
              <a:latin typeface="IBM Plex Sans Regular" charset="0"/>
              <a:cs typeface="IBM Plex Sans Regular" charset="0"/>
            </a:endParaRPr>
          </a:p>
        </p:txBody>
      </p:sp>
      <p:sp>
        <p:nvSpPr>
          <p:cNvPr id="2" name="Title 1"/>
          <p:cNvSpPr>
            <a:spLocks noGrp="1"/>
          </p:cNvSpPr>
          <p:nvPr>
            <p:ph type="title"/>
          </p:nvPr>
        </p:nvSpPr>
        <p:spPr>
          <a:xfrm>
            <a:off x="228603" y="1033272"/>
            <a:ext cx="4229100" cy="3566160"/>
          </a:xfrm>
        </p:spPr>
        <p:txBody>
          <a:bodyPr/>
          <a:lstStyle/>
          <a:p>
            <a:r>
              <a:rPr lang="en-US" dirty="0"/>
              <a:t>Click to edit Master title style</a:t>
            </a:r>
          </a:p>
        </p:txBody>
      </p:sp>
      <p:sp>
        <p:nvSpPr>
          <p:cNvPr id="6" name="Text Placeholder 5"/>
          <p:cNvSpPr>
            <a:spLocks noGrp="1"/>
          </p:cNvSpPr>
          <p:nvPr>
            <p:ph type="body" sz="quarter" idx="12"/>
          </p:nvPr>
        </p:nvSpPr>
        <p:spPr>
          <a:xfrm>
            <a:off x="4800600" y="111129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2"/>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89900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74"/>
            <a:ext cx="4343400" cy="4402899"/>
          </a:xfrm>
        </p:spPr>
        <p:txBody>
          <a:bodyPr/>
          <a:lstStyle/>
          <a:p>
            <a:r>
              <a:rPr lang="en-US"/>
              <a:t>Click to edit Master title style</a:t>
            </a:r>
            <a:endParaRPr lang="en-US" dirty="0"/>
          </a:p>
        </p:txBody>
      </p:sp>
      <p:sp>
        <p:nvSpPr>
          <p:cNvPr id="7" name="Slide Number Placeholder 4"/>
          <p:cNvSpPr>
            <a:spLocks noGrp="1"/>
          </p:cNvSpPr>
          <p:nvPr>
            <p:ph type="sldNum" sz="quarter" idx="16"/>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402476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3" y="201174"/>
            <a:ext cx="4381500" cy="4402899"/>
          </a:xfrm>
        </p:spPr>
        <p:txBody>
          <a:bodyPr/>
          <a:lstStyle/>
          <a:p>
            <a:r>
              <a:rPr lang="en-US"/>
              <a:t>Click to edit Master title style</a:t>
            </a:r>
            <a:endParaRPr lang="en-US" dirty="0"/>
          </a:p>
        </p:txBody>
      </p:sp>
      <p:sp>
        <p:nvSpPr>
          <p:cNvPr id="6"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912414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3" y="201168"/>
            <a:ext cx="4356100" cy="381000"/>
          </a:xfrm>
        </p:spPr>
        <p:txBody>
          <a:bodyPr/>
          <a:lstStyle/>
          <a:p>
            <a:r>
              <a:rPr lang="en-US"/>
              <a:t>Click to edit Master title style</a:t>
            </a:r>
            <a:endParaRPr lang="en-US" dirty="0"/>
          </a:p>
        </p:txBody>
      </p:sp>
      <p:sp>
        <p:nvSpPr>
          <p:cNvPr id="6"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2055163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2" name="Text Placeholder 11"/>
          <p:cNvSpPr>
            <a:spLocks noGrp="1"/>
          </p:cNvSpPr>
          <p:nvPr>
            <p:ph type="body" sz="quarter" idx="13"/>
          </p:nvPr>
        </p:nvSpPr>
        <p:spPr>
          <a:xfrm>
            <a:off x="228600" y="182882"/>
            <a:ext cx="4114800" cy="300037"/>
          </a:xfrm>
        </p:spPr>
        <p:txBody>
          <a:bodyPr/>
          <a:lstStyle>
            <a:lvl1pPr>
              <a:defRPr sz="1600" b="1">
                <a:solidFill>
                  <a:schemeClr val="accent2"/>
                </a:solidFill>
              </a:defRPr>
            </a:lvl1pPr>
          </a:lstStyle>
          <a:p>
            <a:pPr lvl="0"/>
            <a:r>
              <a:rPr lang="en-US" dirty="0"/>
              <a:t>Click to edit Master text styles</a:t>
            </a:r>
          </a:p>
        </p:txBody>
      </p:sp>
      <p:sp>
        <p:nvSpPr>
          <p:cNvPr id="7" name="Text Placeholder 6"/>
          <p:cNvSpPr>
            <a:spLocks noGrp="1"/>
          </p:cNvSpPr>
          <p:nvPr>
            <p:ph type="body" sz="quarter" idx="14"/>
          </p:nvPr>
        </p:nvSpPr>
        <p:spPr>
          <a:xfrm>
            <a:off x="228600" y="1097286"/>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11" name="Slide Number Placeholder 4"/>
          <p:cNvSpPr>
            <a:spLocks noGrp="1"/>
          </p:cNvSpPr>
          <p:nvPr>
            <p:ph type="sldNum" sz="quarter" idx="18"/>
          </p:nvPr>
        </p:nvSpPr>
        <p:spPr>
          <a:xfrm>
            <a:off x="6997700" y="4767263"/>
            <a:ext cx="2133600" cy="273844"/>
          </a:xfrm>
        </p:spPr>
        <p:txBody>
          <a:bodyPr/>
          <a:lstStyle>
            <a:lvl1pPr algn="r">
              <a:defRPr sz="800">
                <a:solidFill>
                  <a:schemeClr val="bg2"/>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651552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3"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
        <p:nvSpPr>
          <p:cNvPr id="9"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bg2"/>
                </a:solidFill>
                <a:latin typeface="IBM Plex Sans" charset="0"/>
                <a:ea typeface="IBM Plex Sans" charset="0"/>
                <a:cs typeface="IBM Plex Sans" charset="0"/>
              </a:rPr>
              <a:t>© 2017 IBM Corporation</a:t>
            </a:r>
            <a:endParaRPr lang="en-US" sz="800" dirty="0">
              <a:solidFill>
                <a:schemeClr val="bg2"/>
              </a:solidFill>
              <a:latin typeface="IBM Plex Sans" charset="0"/>
              <a:ea typeface="IBM Plex Sans" charset="0"/>
              <a:cs typeface="IBM Plex Sans" charset="0"/>
            </a:endParaRPr>
          </a:p>
        </p:txBody>
      </p:sp>
      <p:sp>
        <p:nvSpPr>
          <p:cNvPr id="13" name="Slide Number Placeholder 4"/>
          <p:cNvSpPr>
            <a:spLocks noGrp="1"/>
          </p:cNvSpPr>
          <p:nvPr>
            <p:ph type="sldNum" sz="quarter" idx="19"/>
          </p:nvPr>
        </p:nvSpPr>
        <p:spPr>
          <a:xfrm>
            <a:off x="6997700" y="4767263"/>
            <a:ext cx="2133600" cy="273844"/>
          </a:xfrm>
        </p:spPr>
        <p:txBody>
          <a:bodyPr/>
          <a:lstStyle>
            <a:lvl1pPr algn="r">
              <a:defRPr sz="800">
                <a:solidFill>
                  <a:schemeClr val="bg2"/>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95462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9"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4"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6" name="Title 5"/>
          <p:cNvSpPr>
            <a:spLocks noGrp="1"/>
          </p:cNvSpPr>
          <p:nvPr>
            <p:ph type="title"/>
          </p:nvPr>
        </p:nvSpPr>
        <p:spPr>
          <a:xfrm>
            <a:off x="3" y="-1"/>
            <a:ext cx="9143999" cy="2571751"/>
          </a:xfrm>
          <a:solidFill>
            <a:schemeClr val="tx1"/>
          </a:solidFill>
        </p:spPr>
        <p:txBody>
          <a:bodyPr lIns="228600" tIns="155448" rIns="228600" bIns="228600"/>
          <a:lstStyle>
            <a:lvl1pPr>
              <a:defRPr sz="4800">
                <a:solidFill>
                  <a:schemeClr val="bg2"/>
                </a:solidFill>
              </a:defRPr>
            </a:lvl1pPr>
          </a:lstStyle>
          <a:p>
            <a:r>
              <a:rPr lang="en-US" dirty="0"/>
              <a:t>Click to edit Master title style</a:t>
            </a:r>
          </a:p>
        </p:txBody>
      </p:sp>
      <p:sp>
        <p:nvSpPr>
          <p:cNvPr id="9"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bg2"/>
                </a:solidFill>
                <a:latin typeface="IBM Plex Sans" charset="0"/>
                <a:ea typeface="IBM Plex Sans" charset="0"/>
                <a:cs typeface="IBM Plex Sans" charset="0"/>
              </a:rPr>
              <a:t>© 2017 IBM Corporation</a:t>
            </a:r>
            <a:endParaRPr lang="en-US" sz="800" dirty="0">
              <a:solidFill>
                <a:schemeClr val="bg2"/>
              </a:solidFill>
              <a:latin typeface="IBM Plex Sans" charset="0"/>
              <a:ea typeface="IBM Plex Sans" charset="0"/>
              <a:cs typeface="IBM Plex Sans" charset="0"/>
            </a:endParaRPr>
          </a:p>
        </p:txBody>
      </p:sp>
      <p:sp>
        <p:nvSpPr>
          <p:cNvPr id="11" name="Slide Number Placeholder 4"/>
          <p:cNvSpPr>
            <a:spLocks noGrp="1"/>
          </p:cNvSpPr>
          <p:nvPr>
            <p:ph type="sldNum" sz="quarter" idx="19"/>
          </p:nvPr>
        </p:nvSpPr>
        <p:spPr>
          <a:xfrm>
            <a:off x="6997700" y="4767263"/>
            <a:ext cx="2133600" cy="273844"/>
          </a:xfrm>
        </p:spPr>
        <p:txBody>
          <a:bodyPr/>
          <a:lstStyle>
            <a:lvl1pPr algn="r">
              <a:defRPr sz="800">
                <a:solidFill>
                  <a:schemeClr val="bg2"/>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05688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97700" y="4767263"/>
            <a:ext cx="2133600" cy="273844"/>
          </a:xfrm>
        </p:spPr>
        <p:txBody>
          <a:bodyPr/>
          <a:lstStyle>
            <a:lvl1pPr>
              <a:defRPr sz="800">
                <a:solidFill>
                  <a:schemeClr val="bg1">
                    <a:lumMod val="50000"/>
                  </a:schemeClr>
                </a:solidFill>
              </a:defRPr>
            </a:lvl1pPr>
          </a:lstStyle>
          <a:p>
            <a:fld id="{08BF69C1-739F-1B47-B5E3-FA651BCAB105}"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1931" y="177038"/>
            <a:ext cx="1211580" cy="194310"/>
          </a:xfrm>
          <a:prstGeom prst="rect">
            <a:avLst/>
          </a:prstGeom>
        </p:spPr>
      </p:pic>
      <p:sp>
        <p:nvSpPr>
          <p:cNvPr id="8" name="Text Placeholder 7"/>
          <p:cNvSpPr>
            <a:spLocks noGrp="1"/>
          </p:cNvSpPr>
          <p:nvPr>
            <p:ph type="body" sz="quarter" idx="13" hasCustomPrompt="1"/>
          </p:nvPr>
        </p:nvSpPr>
        <p:spPr>
          <a:xfrm>
            <a:off x="125734" y="144464"/>
            <a:ext cx="7138423" cy="571500"/>
          </a:xfrm>
        </p:spPr>
        <p:txBody>
          <a:bodyPr/>
          <a:lstStyle>
            <a:lvl1pPr marL="0" indent="0">
              <a:buNone/>
              <a:defRPr sz="24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Table Of Contents (IBM </a:t>
            </a:r>
            <a:r>
              <a:rPr lang="en-US" dirty="0" err="1"/>
              <a:t>Plex</a:t>
            </a:r>
            <a:r>
              <a:rPr lang="en-US" dirty="0"/>
              <a:t> Sans 24)</a:t>
            </a:r>
          </a:p>
        </p:txBody>
      </p:sp>
      <p:sp>
        <p:nvSpPr>
          <p:cNvPr id="3" name="Text Placeholder 2"/>
          <p:cNvSpPr>
            <a:spLocks noGrp="1"/>
          </p:cNvSpPr>
          <p:nvPr>
            <p:ph type="body" sz="quarter" idx="14" hasCustomPrompt="1"/>
          </p:nvPr>
        </p:nvSpPr>
        <p:spPr>
          <a:xfrm>
            <a:off x="125417" y="798513"/>
            <a:ext cx="3984625" cy="3509962"/>
          </a:xfrm>
        </p:spPr>
        <p:txBody>
          <a:bodyPr>
            <a:normAutofit/>
          </a:bodyPr>
          <a:lstStyle>
            <a:lvl1pPr marL="0" indent="0">
              <a:buNone/>
              <a:defRPr sz="1400" baseline="0"/>
            </a:lvl1pPr>
            <a:lvl2pPr>
              <a:defRPr sz="1400"/>
            </a:lvl2pPr>
            <a:lvl3pPr>
              <a:defRPr sz="1400"/>
            </a:lvl3pPr>
            <a:lvl4pPr>
              <a:defRPr sz="1400"/>
            </a:lvl4pPr>
            <a:lvl5pPr>
              <a:defRPr sz="1400"/>
            </a:lvl5pPr>
          </a:lstStyle>
          <a:p>
            <a:pPr lvl="0"/>
            <a:r>
              <a:rPr lang="en-US" dirty="0"/>
              <a:t>Part One			</a:t>
            </a:r>
            <a:r>
              <a:rPr lang="en-US"/>
              <a:t>		00</a:t>
            </a:r>
            <a:endParaRPr lang="en-US" dirty="0"/>
          </a:p>
          <a:p>
            <a:pPr lvl="0"/>
            <a:r>
              <a:rPr lang="en-US" dirty="0"/>
              <a:t>Part Two					00</a:t>
            </a:r>
          </a:p>
          <a:p>
            <a:pPr lvl="0"/>
            <a:r>
              <a:rPr lang="en-US" dirty="0"/>
              <a:t>Part Three					00</a:t>
            </a:r>
          </a:p>
        </p:txBody>
      </p:sp>
      <p:sp>
        <p:nvSpPr>
          <p:cNvPr id="10"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pic>
        <p:nvPicPr>
          <p:cNvPr id="11" name="Picture 10" descr="BLOCKCHAIN4_MARK_BLU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Tree>
    <p:extLst>
      <p:ext uri="{BB962C8B-B14F-4D97-AF65-F5344CB8AC3E}">
        <p14:creationId xmlns:p14="http://schemas.microsoft.com/office/powerpoint/2010/main" val="1146470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6" name="Title 5"/>
          <p:cNvSpPr>
            <a:spLocks noGrp="1"/>
          </p:cNvSpPr>
          <p:nvPr>
            <p:ph type="title"/>
          </p:nvPr>
        </p:nvSpPr>
        <p:spPr>
          <a:xfrm>
            <a:off x="3"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
        <p:nvSpPr>
          <p:cNvPr id="7"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4940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6" name="Slide Number Placeholder 4"/>
          <p:cNvSpPr txBox="1">
            <a:spLocks/>
          </p:cNvSpPr>
          <p:nvPr userDrawn="1"/>
        </p:nvSpPr>
        <p:spPr>
          <a:xfrm>
            <a:off x="6997700" y="4767263"/>
            <a:ext cx="2133600" cy="273844"/>
          </a:xfrm>
          <a:prstGeom prst="rect">
            <a:avLst/>
          </a:prstGeom>
        </p:spPr>
        <p:txBody>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8BF69C1-739F-1B47-B5E3-FA651BCAB105}" type="slidenum">
              <a:rPr lang="en-US" sz="800" smtClean="0"/>
              <a:pPr algn="r"/>
              <a:t>‹#›</a:t>
            </a:fld>
            <a:endParaRPr lang="en-US" sz="800" dirty="0"/>
          </a:p>
        </p:txBody>
      </p:sp>
    </p:spTree>
    <p:extLst>
      <p:ext uri="{BB962C8B-B14F-4D97-AF65-F5344CB8AC3E}">
        <p14:creationId xmlns:p14="http://schemas.microsoft.com/office/powerpoint/2010/main" val="1678636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8"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703151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4" y="201168"/>
            <a:ext cx="4557713" cy="895024"/>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1" y="1097286"/>
            <a:ext cx="5186363"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688289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LOCKCHAIN4_MARK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
        <p:nvSpPr>
          <p:cNvPr id="10" name="Text Placeholder 7"/>
          <p:cNvSpPr>
            <a:spLocks noGrp="1"/>
          </p:cNvSpPr>
          <p:nvPr>
            <p:ph type="body" sz="quarter" idx="14" hasCustomPrompt="1"/>
          </p:nvPr>
        </p:nvSpPr>
        <p:spPr>
          <a:xfrm>
            <a:off x="125734" y="144464"/>
            <a:ext cx="7138423" cy="571500"/>
          </a:xfrm>
        </p:spPr>
        <p:txBody>
          <a:bodyPr/>
          <a:lstStyle>
            <a:lvl1pPr marL="0" indent="0">
              <a:buNone/>
              <a:defRPr sz="24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Title Goes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931" y="177038"/>
            <a:ext cx="1211580" cy="194310"/>
          </a:xfrm>
          <a:prstGeom prst="rect">
            <a:avLst/>
          </a:prstGeom>
        </p:spPr>
      </p:pic>
      <p:sp>
        <p:nvSpPr>
          <p:cNvPr id="13"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14"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942292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3" y="201168"/>
            <a:ext cx="4371975" cy="895024"/>
          </a:xfrm>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225417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343400" cy="895024"/>
          </a:xfrm>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693165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1" y="201168"/>
            <a:ext cx="4271963" cy="895024"/>
          </a:xfrm>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69" indent="-117469">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336458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228600" y="192030"/>
            <a:ext cx="1828800" cy="4408995"/>
          </a:xfrm>
        </p:spPr>
        <p:txBody>
          <a:bodyPr/>
          <a:lstStyle>
            <a:lvl1pPr>
              <a:defRPr sz="1600" b="1">
                <a:solidFill>
                  <a:schemeClr val="accent2"/>
                </a:solidFill>
              </a:defRPr>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
        <p:nvSpPr>
          <p:cNvPr id="9"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675515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6"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46592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BLOCKCHAIN4_MARK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
        <p:nvSpPr>
          <p:cNvPr id="4"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5" name="Slide Number Placeholder 4"/>
          <p:cNvSpPr>
            <a:spLocks noGrp="1"/>
          </p:cNvSpPr>
          <p:nvPr>
            <p:ph type="sldNum" sz="quarter" idx="12"/>
          </p:nvPr>
        </p:nvSpPr>
        <p:spPr>
          <a:xfrm>
            <a:off x="6997700" y="4767263"/>
            <a:ext cx="2133600" cy="273844"/>
          </a:xfrm>
        </p:spPr>
        <p:txBody>
          <a:bodyPr/>
          <a:lstStyle>
            <a:lvl1pPr>
              <a:defRPr sz="800">
                <a:solidFill>
                  <a:schemeClr val="bg1">
                    <a:lumMod val="50000"/>
                  </a:schemeClr>
                </a:solidFill>
              </a:defRPr>
            </a:lvl1pPr>
          </a:lstStyle>
          <a:p>
            <a:fld id="{08BF69C1-739F-1B47-B5E3-FA651BCAB105}" type="slidenum">
              <a:rPr lang="en-US" smtClean="0"/>
              <a:pPr/>
              <a:t>‹#›</a:t>
            </a:fld>
            <a:endParaRPr lang="en-US" dirty="0"/>
          </a:p>
        </p:txBody>
      </p:sp>
      <p:sp>
        <p:nvSpPr>
          <p:cNvPr id="8" name="Text Placeholder 7"/>
          <p:cNvSpPr>
            <a:spLocks noGrp="1"/>
          </p:cNvSpPr>
          <p:nvPr>
            <p:ph type="body" sz="quarter" idx="13" hasCustomPrompt="1"/>
          </p:nvPr>
        </p:nvSpPr>
        <p:spPr>
          <a:xfrm>
            <a:off x="125734" y="144464"/>
            <a:ext cx="7138423" cy="571500"/>
          </a:xfrm>
        </p:spPr>
        <p:txBody>
          <a:bodyPr/>
          <a:lstStyle>
            <a:lvl1pPr marL="0" indent="0">
              <a:buNone/>
              <a:defRPr sz="24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 (IBM </a:t>
            </a:r>
            <a:r>
              <a:rPr lang="en-US" dirty="0" err="1"/>
              <a:t>Plex</a:t>
            </a:r>
            <a:r>
              <a:rPr lang="en-US" dirty="0"/>
              <a:t> Sans 24)</a:t>
            </a:r>
          </a:p>
        </p:txBody>
      </p:sp>
      <p:sp>
        <p:nvSpPr>
          <p:cNvPr id="17" name="Text Placeholder 16"/>
          <p:cNvSpPr>
            <a:spLocks noGrp="1"/>
          </p:cNvSpPr>
          <p:nvPr>
            <p:ph type="body" sz="quarter" idx="15" hasCustomPrompt="1"/>
          </p:nvPr>
        </p:nvSpPr>
        <p:spPr>
          <a:xfrm>
            <a:off x="125413" y="812806"/>
            <a:ext cx="7138987" cy="938213"/>
          </a:xfrm>
        </p:spPr>
        <p:txBody>
          <a:bodyPr>
            <a:noAutofit/>
          </a:bodyPr>
          <a:lstStyle>
            <a:lvl1pPr marL="165092" indent="-165092">
              <a:tabLst/>
              <a:defRPr sz="1400" baseline="0"/>
            </a:lvl1pPr>
            <a:lvl2pPr>
              <a:defRPr sz="1400"/>
            </a:lvl2pPr>
            <a:lvl3pPr>
              <a:defRPr sz="1400"/>
            </a:lvl3pPr>
            <a:lvl4pPr>
              <a:defRPr sz="1400"/>
            </a:lvl4pPr>
            <a:lvl5pPr>
              <a:defRPr sz="1400"/>
            </a:lvl5pPr>
          </a:lstStyle>
          <a:p>
            <a:pPr lvl="0"/>
            <a:r>
              <a:rPr lang="en-US" dirty="0"/>
              <a:t>Bulleted list (IBM </a:t>
            </a:r>
            <a:r>
              <a:rPr lang="en-US" dirty="0" err="1"/>
              <a:t>Plex</a:t>
            </a:r>
            <a:r>
              <a:rPr lang="en-US" dirty="0"/>
              <a:t> Sans no smaller than 14)</a:t>
            </a:r>
          </a:p>
          <a:p>
            <a:pPr lvl="0"/>
            <a:r>
              <a:rPr lang="en-US" dirty="0"/>
              <a:t>Text goes here lorem ipsum dolor</a:t>
            </a:r>
          </a:p>
          <a:p>
            <a:pPr lvl="0"/>
            <a:r>
              <a:rPr lang="en-US" dirty="0"/>
              <a:t>Text goes here lorem ipsum dolor</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931" y="177038"/>
            <a:ext cx="1211580" cy="194310"/>
          </a:xfrm>
          <a:prstGeom prst="rect">
            <a:avLst/>
          </a:prstGeom>
        </p:spPr>
      </p:pic>
    </p:spTree>
    <p:extLst>
      <p:ext uri="{BB962C8B-B14F-4D97-AF65-F5344CB8AC3E}">
        <p14:creationId xmlns:p14="http://schemas.microsoft.com/office/powerpoint/2010/main" val="415594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12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4" y="201168"/>
            <a:ext cx="4329113" cy="855726"/>
          </a:xfrm>
        </p:spPr>
        <p:txBody>
          <a:bodyPr/>
          <a:lstStyle/>
          <a:p>
            <a:r>
              <a:rPr lang="en-US" dirty="0"/>
              <a:t>Click to edit Master title style</a:t>
            </a: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39977" algn="dec"/>
              </a:tabLst>
              <a:defRPr sz="1100"/>
            </a:lvl1pPr>
            <a:lvl2pPr marL="173030" indent="-173030">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78" rtl="0" eaLnBrk="1" fontAlgn="auto" latinLnBrk="0" hangingPunct="1">
              <a:lnSpc>
                <a:spcPct val="100000"/>
              </a:lnSpc>
              <a:spcBef>
                <a:spcPts val="0"/>
              </a:spcBef>
              <a:spcAft>
                <a:spcPts val="0"/>
              </a:spcAft>
              <a:buClrTx/>
              <a:buSzTx/>
              <a:buFont typeface="Arial"/>
              <a:buNone/>
              <a:tabLst>
                <a:tab pos="4023158" algn="r"/>
              </a:tabLst>
              <a:defRPr/>
            </a:pPr>
            <a:r>
              <a:rPr lang="en-US" dirty="0"/>
              <a:t>Click to edit Master text styles</a:t>
            </a:r>
          </a:p>
        </p:txBody>
      </p:sp>
      <p:sp>
        <p:nvSpPr>
          <p:cNvPr id="8"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494713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6"/>
            <a:ext cx="1297608" cy="526097"/>
          </a:xfrm>
          <a:prstGeom prst="rect">
            <a:avLst/>
          </a:prstGeom>
        </p:spPr>
      </p:pic>
      <p:sp>
        <p:nvSpPr>
          <p:cNvPr id="7" name="Slide Number Placeholder 4"/>
          <p:cNvSpPr>
            <a:spLocks noGrp="1"/>
          </p:cNvSpPr>
          <p:nvPr>
            <p:ph type="sldNum" sz="quarter" idx="15"/>
          </p:nvPr>
        </p:nvSpPr>
        <p:spPr>
          <a:xfrm>
            <a:off x="6997700" y="4767263"/>
            <a:ext cx="2133600" cy="273844"/>
          </a:xfr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214730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text (two columns)">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736432" y="804714"/>
            <a:ext cx="4114800" cy="2868928"/>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164432" y="804720"/>
            <a:ext cx="4114800" cy="2868927"/>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LOCKCHAIN4_MARK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
        <p:nvSpPr>
          <p:cNvPr id="9"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931" y="177038"/>
            <a:ext cx="1211580" cy="194310"/>
          </a:xfrm>
          <a:prstGeom prst="rect">
            <a:avLst/>
          </a:prstGeom>
        </p:spPr>
      </p:pic>
      <p:sp>
        <p:nvSpPr>
          <p:cNvPr id="13" name="Text Placeholder 7"/>
          <p:cNvSpPr>
            <a:spLocks noGrp="1"/>
          </p:cNvSpPr>
          <p:nvPr>
            <p:ph type="body" sz="quarter" idx="13" hasCustomPrompt="1"/>
          </p:nvPr>
        </p:nvSpPr>
        <p:spPr>
          <a:xfrm>
            <a:off x="125734" y="144464"/>
            <a:ext cx="7138423" cy="571500"/>
          </a:xfrm>
        </p:spPr>
        <p:txBody>
          <a:bodyPr/>
          <a:lstStyle>
            <a:lvl1pPr marL="0" indent="0">
              <a:buNone/>
              <a:defRPr sz="24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Headline (IBM </a:t>
            </a:r>
            <a:r>
              <a:rPr lang="en-US" dirty="0" err="1"/>
              <a:t>Plex</a:t>
            </a:r>
            <a:r>
              <a:rPr lang="en-US" dirty="0"/>
              <a:t> Sans 24)</a:t>
            </a:r>
          </a:p>
        </p:txBody>
      </p:sp>
      <p:sp>
        <p:nvSpPr>
          <p:cNvPr id="14" name="Slide Number Placeholder 4"/>
          <p:cNvSpPr>
            <a:spLocks noGrp="1"/>
          </p:cNvSpPr>
          <p:nvPr>
            <p:ph type="sldNum" sz="quarter" idx="15"/>
          </p:nvPr>
        </p:nvSpPr>
        <p:spPr>
          <a:xfrm>
            <a:off x="6997700" y="4767263"/>
            <a:ext cx="2133600" cy="273844"/>
          </a:xfrm>
        </p:spPr>
        <p:txBody>
          <a:bodyPr/>
          <a:lstStyle>
            <a:lvl1pPr>
              <a:defRPr sz="800">
                <a:solidFill>
                  <a:schemeClr val="bg1">
                    <a:lumMod val="50000"/>
                  </a:schemeClr>
                </a:solidFill>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101384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BLOCKCHAIN4_MARK_BLU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
        <p:nvSpPr>
          <p:cNvPr id="5" name="Slide Number Placeholder 4"/>
          <p:cNvSpPr>
            <a:spLocks noGrp="1"/>
          </p:cNvSpPr>
          <p:nvPr>
            <p:ph type="sldNum" sz="quarter" idx="12"/>
          </p:nvPr>
        </p:nvSpPr>
        <p:spPr>
          <a:xfrm>
            <a:off x="6997700" y="4767263"/>
            <a:ext cx="2133600" cy="273844"/>
          </a:xfrm>
        </p:spPr>
        <p:txBody>
          <a:bodyPr/>
          <a:lstStyle>
            <a:lvl1pPr>
              <a:defRPr sz="800">
                <a:solidFill>
                  <a:schemeClr val="bg1">
                    <a:lumMod val="50000"/>
                  </a:schemeClr>
                </a:solidFill>
              </a:defRPr>
            </a:lvl1pPr>
          </a:lstStyle>
          <a:p>
            <a:fld id="{08BF69C1-739F-1B47-B5E3-FA651BCAB105}" type="slidenum">
              <a:rPr lang="en-US" smtClean="0"/>
              <a:pPr/>
              <a:t>‹#›</a:t>
            </a:fld>
            <a:endParaRPr lang="en-US" dirty="0"/>
          </a:p>
        </p:txBody>
      </p:sp>
      <p:sp>
        <p:nvSpPr>
          <p:cNvPr id="10" name="Text Placeholder 7"/>
          <p:cNvSpPr>
            <a:spLocks noGrp="1"/>
          </p:cNvSpPr>
          <p:nvPr>
            <p:ph type="body" sz="quarter" idx="13" hasCustomPrompt="1"/>
          </p:nvPr>
        </p:nvSpPr>
        <p:spPr>
          <a:xfrm>
            <a:off x="125734" y="144464"/>
            <a:ext cx="7138423" cy="571500"/>
          </a:xfrm>
        </p:spPr>
        <p:txBody>
          <a:bodyPr/>
          <a:lstStyle>
            <a:lvl1pPr marL="0" indent="0">
              <a:buNone/>
              <a:defRPr sz="2400" b="1">
                <a:ln>
                  <a:noFill/>
                </a:ln>
                <a:solidFill>
                  <a:srgbClr val="0164FF"/>
                </a:solidFill>
              </a:defRPr>
            </a:lvl1pPr>
            <a:lvl2pPr>
              <a:defRPr>
                <a:ln>
                  <a:noFill/>
                </a:ln>
                <a:solidFill>
                  <a:schemeClr val="accent1"/>
                </a:solidFill>
              </a:defRPr>
            </a:lvl2pPr>
            <a:lvl3pPr>
              <a:defRPr>
                <a:ln>
                  <a:noFill/>
                </a:ln>
                <a:solidFill>
                  <a:schemeClr val="accent1"/>
                </a:solidFill>
              </a:defRPr>
            </a:lvl3pPr>
            <a:lvl4pPr>
              <a:defRPr>
                <a:ln>
                  <a:noFill/>
                </a:ln>
                <a:solidFill>
                  <a:schemeClr val="accent1"/>
                </a:solidFill>
              </a:defRPr>
            </a:lvl4pPr>
            <a:lvl5pPr>
              <a:defRPr>
                <a:ln>
                  <a:noFill/>
                </a:ln>
                <a:solidFill>
                  <a:schemeClr val="accent1"/>
                </a:solidFill>
              </a:defRPr>
            </a:lvl5pPr>
          </a:lstStyle>
          <a:p>
            <a:pPr lvl="0"/>
            <a:r>
              <a:rPr lang="en-US" dirty="0"/>
              <a:t>Divider Title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1931" y="177038"/>
            <a:ext cx="1211580" cy="194310"/>
          </a:xfrm>
          <a:prstGeom prst="rect">
            <a:avLst/>
          </a:prstGeom>
        </p:spPr>
      </p:pic>
      <p:sp>
        <p:nvSpPr>
          <p:cNvPr id="7"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Tree>
    <p:extLst>
      <p:ext uri="{BB962C8B-B14F-4D97-AF65-F5344CB8AC3E}">
        <p14:creationId xmlns:p14="http://schemas.microsoft.com/office/powerpoint/2010/main" val="15492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315" y="1272222"/>
            <a:ext cx="8581720" cy="3210751"/>
          </a:xfrm>
        </p:spPr>
        <p:txBody>
          <a:bodyPr>
            <a:noAutofit/>
          </a:bodyPr>
          <a:lstStyle>
            <a:lvl1pPr>
              <a:lnSpc>
                <a:spcPct val="140000"/>
              </a:lnSpc>
              <a:defRPr sz="1651"/>
            </a:lvl1pPr>
            <a:lvl2pPr>
              <a:lnSpc>
                <a:spcPct val="140000"/>
              </a:lnSpc>
              <a:defRPr sz="1651"/>
            </a:lvl2pPr>
            <a:lvl3pPr>
              <a:lnSpc>
                <a:spcPct val="140000"/>
              </a:lnSpc>
              <a:defRPr sz="1651"/>
            </a:lvl3pPr>
            <a:lvl4pPr>
              <a:lnSpc>
                <a:spcPct val="140000"/>
              </a:lnSpc>
              <a:defRPr sz="1651"/>
            </a:lvl4pPr>
            <a:lvl5pPr>
              <a:lnSpc>
                <a:spcPct val="140000"/>
              </a:lnSpc>
              <a:defRPr sz="16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56801" y="4811511"/>
            <a:ext cx="678427" cy="273844"/>
          </a:xfrm>
          <a:prstGeom prst="rect">
            <a:avLst/>
          </a:prstGeom>
        </p:spPr>
        <p:txBody>
          <a:bodyPr/>
          <a:lstStyle>
            <a:lvl1pPr>
              <a:defRPr>
                <a:solidFill>
                  <a:schemeClr val="accent6"/>
                </a:solidFill>
              </a:defRPr>
            </a:lvl1pPr>
          </a:lstStyle>
          <a:p>
            <a:fld id="{3A5D2E96-09D4-684C-BDED-6024B7F4284C}" type="slidenum">
              <a:rPr lang="en-US" smtClean="0">
                <a:solidFill>
                  <a:srgbClr val="75787B"/>
                </a:solidFill>
              </a:rPr>
              <a:pPr/>
              <a:t>‹#›</a:t>
            </a:fld>
            <a:endParaRPr lang="en-US">
              <a:solidFill>
                <a:srgbClr val="75787B"/>
              </a:solidFill>
            </a:endParaRPr>
          </a:p>
        </p:txBody>
      </p:sp>
      <p:sp>
        <p:nvSpPr>
          <p:cNvPr id="10" name="Title 1"/>
          <p:cNvSpPr>
            <a:spLocks noGrp="1"/>
          </p:cNvSpPr>
          <p:nvPr>
            <p:ph type="title"/>
          </p:nvPr>
        </p:nvSpPr>
        <p:spPr>
          <a:xfrm>
            <a:off x="269161" y="153632"/>
            <a:ext cx="6944443" cy="493465"/>
          </a:xfrm>
        </p:spPr>
        <p:txBody>
          <a:bodyPr anchor="t">
            <a:noAutofit/>
          </a:bodyPr>
          <a:lstStyle/>
          <a:p>
            <a:r>
              <a:rPr lang="en-US"/>
              <a:t>Click to edit Master title style</a:t>
            </a:r>
            <a:endParaRPr lang="en-US" dirty="0"/>
          </a:p>
        </p:txBody>
      </p:sp>
      <p:sp>
        <p:nvSpPr>
          <p:cNvPr id="11" name="Text Placeholder 6"/>
          <p:cNvSpPr>
            <a:spLocks noGrp="1"/>
          </p:cNvSpPr>
          <p:nvPr>
            <p:ph type="body" sz="quarter" idx="13" hasCustomPrompt="1"/>
          </p:nvPr>
        </p:nvSpPr>
        <p:spPr>
          <a:xfrm>
            <a:off x="264851" y="643026"/>
            <a:ext cx="6948752" cy="233278"/>
          </a:xfrm>
        </p:spPr>
        <p:txBody>
          <a:bodyPr lIns="91440" tIns="0" rIns="91440" bIns="0" anchor="b" anchorCtr="0">
            <a:noAutofit/>
          </a:bodyPr>
          <a:lstStyle>
            <a:lvl1pPr>
              <a:defRPr sz="1351">
                <a:solidFill>
                  <a:schemeClr val="accent3"/>
                </a:solidFill>
              </a:defRPr>
            </a:lvl1pPr>
          </a:lstStyle>
          <a:p>
            <a:pPr lvl="0"/>
            <a:r>
              <a:rPr lang="en-US" dirty="0"/>
              <a:t>Subtitle text style</a:t>
            </a:r>
          </a:p>
        </p:txBody>
      </p:sp>
      <p:sp>
        <p:nvSpPr>
          <p:cNvPr id="9" name="Footer Placeholder 11"/>
          <p:cNvSpPr>
            <a:spLocks noGrp="1"/>
          </p:cNvSpPr>
          <p:nvPr>
            <p:ph type="ftr" sz="quarter" idx="3"/>
          </p:nvPr>
        </p:nvSpPr>
        <p:spPr>
          <a:xfrm>
            <a:off x="1914627" y="4895573"/>
            <a:ext cx="3086100" cy="108368"/>
          </a:xfrm>
          <a:prstGeom prst="rect">
            <a:avLst/>
          </a:prstGeom>
        </p:spPr>
        <p:txBody>
          <a:bodyPr vert="horz" lIns="68580" tIns="34290" rIns="68580" bIns="34290" rtlCol="0" anchor="ctr"/>
          <a:lstStyle>
            <a:lvl1pPr algn="l">
              <a:defRPr sz="451">
                <a:solidFill>
                  <a:schemeClr val="accent3"/>
                </a:solidFill>
              </a:defRPr>
            </a:lvl1pPr>
          </a:lstStyle>
          <a:p>
            <a:endParaRPr lang="en-US">
              <a:solidFill>
                <a:srgbClr val="0061A0"/>
              </a:solidFill>
            </a:endParaRPr>
          </a:p>
        </p:txBody>
      </p:sp>
    </p:spTree>
    <p:extLst>
      <p:ext uri="{BB962C8B-B14F-4D97-AF65-F5344CB8AC3E}">
        <p14:creationId xmlns:p14="http://schemas.microsoft.com/office/powerpoint/2010/main" val="285825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a:t>Click to edit Master title style</a:t>
            </a:r>
          </a:p>
        </p:txBody>
      </p:sp>
      <p:sp>
        <p:nvSpPr>
          <p:cNvPr id="3" name="Content Placeholder 2"/>
          <p:cNvSpPr>
            <a:spLocks noGrp="1"/>
          </p:cNvSpPr>
          <p:nvPr>
            <p:ph idx="1"/>
          </p:nvPr>
        </p:nvSpPr>
        <p:spPr bwMode="white"/>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46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4" name="Title 3"/>
          <p:cNvSpPr>
            <a:spLocks noGrp="1"/>
          </p:cNvSpPr>
          <p:nvPr>
            <p:ph type="title"/>
          </p:nvPr>
        </p:nvSpPr>
        <p:spPr>
          <a:xfrm>
            <a:off x="228599" y="203781"/>
            <a:ext cx="4813301" cy="4479344"/>
          </a:xfrm>
        </p:spPr>
        <p:txBody>
          <a:bodyPr/>
          <a:lstStyle>
            <a:lvl1pPr>
              <a:lnSpc>
                <a:spcPct val="90000"/>
              </a:lnSpc>
              <a:defRPr sz="24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538390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image" Target="../media/image1.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IBM Plex Sans" charset="0"/>
                <a:ea typeface="IBM Plex Sans" charset="0"/>
                <a:cs typeface="IBM Plex Sans" charset="0"/>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IBM Plex Sans" charset="0"/>
                <a:ea typeface="IBM Plex Sans" charset="0"/>
                <a:cs typeface="IBM Plex Sans"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IBM Plex Sans" charset="0"/>
                <a:ea typeface="IBM Plex Sans" charset="0"/>
                <a:cs typeface="IBM Plex Sans" charset="0"/>
              </a:defRPr>
            </a:lvl1pPr>
          </a:lstStyle>
          <a:p>
            <a:fld id="{08BF69C1-739F-1B47-B5E3-FA651BCAB105}" type="slidenum">
              <a:rPr lang="en-US" smtClean="0"/>
              <a:pPr/>
              <a:t>‹#›</a:t>
            </a:fld>
            <a:endParaRPr lang="en-US" dirty="0"/>
          </a:p>
        </p:txBody>
      </p:sp>
    </p:spTree>
    <p:extLst>
      <p:ext uri="{BB962C8B-B14F-4D97-AF65-F5344CB8AC3E}">
        <p14:creationId xmlns:p14="http://schemas.microsoft.com/office/powerpoint/2010/main" val="3040455469"/>
      </p:ext>
    </p:extLst>
  </p:cSld>
  <p:clrMap bg1="lt1" tx1="dk1" bg2="lt2" tx2="dk2" accent1="accent1" accent2="accent2" accent3="accent3" accent4="accent4" accent5="accent5" accent6="accent6" hlink="hlink" folHlink="folHlink"/>
  <p:sldLayoutIdLst>
    <p:sldLayoutId id="2147483649" r:id="rId1"/>
    <p:sldLayoutId id="2147483757" r:id="rId2"/>
    <p:sldLayoutId id="2147483662" r:id="rId3"/>
    <p:sldLayoutId id="2147483650" r:id="rId4"/>
    <p:sldLayoutId id="2147483673" r:id="rId5"/>
    <p:sldLayoutId id="2147483660" r:id="rId6"/>
    <p:sldLayoutId id="2147483758" r:id="rId7"/>
    <p:sldLayoutId id="2147483759" r:id="rId8"/>
  </p:sldLayoutIdLst>
  <p:hf hdr="0" dt="0"/>
  <p:txStyles>
    <p:titleStyle>
      <a:lvl1pPr algn="ctr" defTabSz="457178" rtl="0" eaLnBrk="1" latinLnBrk="0" hangingPunct="1">
        <a:spcBef>
          <a:spcPct val="0"/>
        </a:spcBef>
        <a:buNone/>
        <a:defRPr sz="4400" kern="1200">
          <a:solidFill>
            <a:schemeClr val="tx1"/>
          </a:solidFill>
          <a:latin typeface="IBM Plex Sans" charset="0"/>
          <a:ea typeface="IBM Plex Sans" charset="0"/>
          <a:cs typeface="IBM Plex Sans" charset="0"/>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IBM Plex Sans" charset="0"/>
          <a:ea typeface="IBM Plex Sans" charset="0"/>
          <a:cs typeface="IBM Plex Sans" charset="0"/>
        </a:defRPr>
      </a:lvl1pPr>
      <a:lvl2pPr marL="742913" indent="-285737" algn="l" defTabSz="457178" rtl="0" eaLnBrk="1" latinLnBrk="0" hangingPunct="1">
        <a:spcBef>
          <a:spcPct val="20000"/>
        </a:spcBef>
        <a:buFont typeface="Arial"/>
        <a:buChar char="–"/>
        <a:defRPr sz="2800" kern="1200">
          <a:solidFill>
            <a:schemeClr val="tx1"/>
          </a:solidFill>
          <a:latin typeface="IBM Plex Sans" charset="0"/>
          <a:ea typeface="IBM Plex Sans" charset="0"/>
          <a:cs typeface="IBM Plex Sans" charset="0"/>
        </a:defRPr>
      </a:lvl2pPr>
      <a:lvl3pPr marL="1142942" indent="-228589" algn="l" defTabSz="457178" rtl="0" eaLnBrk="1" latinLnBrk="0" hangingPunct="1">
        <a:spcBef>
          <a:spcPct val="20000"/>
        </a:spcBef>
        <a:buFont typeface="Arial"/>
        <a:buChar char="•"/>
        <a:defRPr sz="2400" kern="1200">
          <a:solidFill>
            <a:schemeClr val="tx1"/>
          </a:solidFill>
          <a:latin typeface="IBM Plex Sans" charset="0"/>
          <a:ea typeface="IBM Plex Sans" charset="0"/>
          <a:cs typeface="IBM Plex Sans" charset="0"/>
        </a:defRPr>
      </a:lvl3pPr>
      <a:lvl4pPr marL="1600120" indent="-228589" algn="l" defTabSz="457178" rtl="0" eaLnBrk="1" latinLnBrk="0" hangingPunct="1">
        <a:spcBef>
          <a:spcPct val="20000"/>
        </a:spcBef>
        <a:buFont typeface="Arial"/>
        <a:buChar char="–"/>
        <a:defRPr sz="2000" kern="1200">
          <a:solidFill>
            <a:schemeClr val="tx1"/>
          </a:solidFill>
          <a:latin typeface="IBM Plex Sans" charset="0"/>
          <a:ea typeface="IBM Plex Sans" charset="0"/>
          <a:cs typeface="IBM Plex Sans" charset="0"/>
        </a:defRPr>
      </a:lvl4pPr>
      <a:lvl5pPr marL="2057298" indent="-228589" algn="l" defTabSz="457178" rtl="0" eaLnBrk="1" latinLnBrk="0" hangingPunct="1">
        <a:spcBef>
          <a:spcPct val="20000"/>
        </a:spcBef>
        <a:buFont typeface="Arial"/>
        <a:buChar char="»"/>
        <a:defRPr sz="2000" kern="1200">
          <a:solidFill>
            <a:schemeClr val="tx1"/>
          </a:solidFill>
          <a:latin typeface="IBM Plex Sans" charset="0"/>
          <a:ea typeface="IBM Plex Sans" charset="0"/>
          <a:cs typeface="IBM Plex Sans" charset="0"/>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74"/>
            <a:ext cx="44196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30"/>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3"/>
          <p:cNvSpPr txBox="1">
            <a:spLocks/>
          </p:cNvSpPr>
          <p:nvPr userDrawn="1"/>
        </p:nvSpPr>
        <p:spPr>
          <a:xfrm>
            <a:off x="125735" y="4891497"/>
            <a:ext cx="4809015" cy="9351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800" dirty="0">
                <a:solidFill>
                  <a:schemeClr val="tx1">
                    <a:lumMod val="50000"/>
                    <a:lumOff val="50000"/>
                  </a:schemeClr>
                </a:solidFill>
                <a:latin typeface="IBM Plex Sans" charset="0"/>
                <a:ea typeface="IBM Plex Sans" charset="0"/>
                <a:cs typeface="IBM Plex Sans" charset="0"/>
              </a:rPr>
              <a:t>© 2017 IBM Corporation</a:t>
            </a:r>
            <a:endParaRPr lang="en-US" sz="800" dirty="0">
              <a:solidFill>
                <a:schemeClr val="tx1">
                  <a:lumMod val="50000"/>
                  <a:lumOff val="50000"/>
                </a:schemeClr>
              </a:solidFill>
              <a:latin typeface="IBM Plex Sans" charset="0"/>
              <a:ea typeface="IBM Plex Sans" charset="0"/>
              <a:cs typeface="IBM Plex Sans" charset="0"/>
            </a:endParaRPr>
          </a:p>
        </p:txBody>
      </p:sp>
      <p:sp>
        <p:nvSpPr>
          <p:cNvPr id="8" name="Slide Number Placeholder 4"/>
          <p:cNvSpPr>
            <a:spLocks noGrp="1"/>
          </p:cNvSpPr>
          <p:nvPr>
            <p:ph type="sldNum" sz="quarter" idx="4"/>
          </p:nvPr>
        </p:nvSpPr>
        <p:spPr>
          <a:xfrm>
            <a:off x="6997700" y="4767263"/>
            <a:ext cx="2133600" cy="273844"/>
          </a:xfrm>
          <a:prstGeom prst="rect">
            <a:avLst/>
          </a:prstGeom>
        </p:spPr>
        <p:txBody>
          <a:bodyPr/>
          <a:lstStyle>
            <a:lvl1pPr algn="r">
              <a:defRPr sz="800">
                <a:solidFill>
                  <a:schemeClr val="bg1">
                    <a:lumMod val="50000"/>
                  </a:schemeClr>
                </a:solidFill>
              </a:defRPr>
            </a:lvl1pPr>
          </a:lstStyle>
          <a:p>
            <a:fld id="{08BF69C1-739F-1B47-B5E3-FA651BCAB105}" type="slidenum">
              <a:rPr lang="en-US" smtClean="0"/>
              <a:pPr/>
              <a:t>‹#›</a:t>
            </a:fld>
            <a:endParaRPr lang="en-US" dirty="0"/>
          </a:p>
        </p:txBody>
      </p:sp>
      <p:pic>
        <p:nvPicPr>
          <p:cNvPr id="10" name="Picture 9" descr="BLOCKCHAIN4_MARK_BLUE.png"/>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7360629" y="3860806"/>
            <a:ext cx="1548471" cy="1136689"/>
          </a:xfrm>
          <a:prstGeom prst="rect">
            <a:avLst/>
          </a:prstGeom>
        </p:spPr>
      </p:pic>
    </p:spTree>
    <p:extLst>
      <p:ext uri="{BB962C8B-B14F-4D97-AF65-F5344CB8AC3E}">
        <p14:creationId xmlns:p14="http://schemas.microsoft.com/office/powerpoint/2010/main" val="79113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Lst>
  <p:hf hdr="0" dt="0"/>
  <p:txStyles>
    <p:titleStyle>
      <a:lvl1pPr algn="l" defTabSz="457178" rtl="0" eaLnBrk="1" latinLnBrk="0" hangingPunct="1">
        <a:lnSpc>
          <a:spcPct val="90000"/>
        </a:lnSpc>
        <a:spcBef>
          <a:spcPct val="0"/>
        </a:spcBef>
        <a:buNone/>
        <a:defRPr sz="2400" b="1" i="0" kern="1200">
          <a:solidFill>
            <a:schemeClr val="accent2"/>
          </a:solidFill>
          <a:latin typeface="+mj-lt"/>
          <a:ea typeface="IBM Plex Sans Regular" charset="0"/>
          <a:cs typeface="IBM Plex Sans Regular" charset="0"/>
        </a:defRPr>
      </a:lvl1pPr>
    </p:titleStyle>
    <p:bodyStyle>
      <a:lvl1pPr marL="0" indent="0" algn="l" defTabSz="457178" rtl="0" eaLnBrk="1" latinLnBrk="0" hangingPunct="1">
        <a:lnSpc>
          <a:spcPct val="100000"/>
        </a:lnSpc>
        <a:spcBef>
          <a:spcPts val="1100"/>
        </a:spcBef>
        <a:buFont typeface="Arial"/>
        <a:buNone/>
        <a:defRPr sz="1400" b="0" i="0" kern="1200">
          <a:solidFill>
            <a:schemeClr val="tx1"/>
          </a:solidFill>
          <a:latin typeface="+mn-lt"/>
          <a:ea typeface="IBM Plex Sans Regular" charset="0"/>
          <a:cs typeface="IBM Plex Sans Regular" charset="0"/>
        </a:defRPr>
      </a:lvl1pPr>
      <a:lvl2pPr marL="173030" indent="-173030" algn="l" defTabSz="457178" rtl="0" eaLnBrk="1" latinLnBrk="0" hangingPunct="1">
        <a:lnSpc>
          <a:spcPct val="100000"/>
        </a:lnSpc>
        <a:spcBef>
          <a:spcPts val="1100"/>
        </a:spcBef>
        <a:spcAft>
          <a:spcPts val="0"/>
        </a:spcAft>
        <a:buFont typeface="Arial"/>
        <a:buChar char="–"/>
        <a:defRPr sz="1400" b="0" i="0" kern="1200">
          <a:solidFill>
            <a:schemeClr val="tx1"/>
          </a:solidFill>
          <a:latin typeface="+mn-lt"/>
          <a:ea typeface="IBM Plex Sans Regular" charset="0"/>
          <a:cs typeface="IBM Plex Sans Regular" charset="0"/>
        </a:defRPr>
      </a:lvl2pPr>
      <a:lvl3pPr marL="396855" indent="-173030" algn="l" defTabSz="457178" rtl="0" eaLnBrk="1" latinLnBrk="0" hangingPunct="1">
        <a:lnSpc>
          <a:spcPct val="100000"/>
        </a:lnSpc>
        <a:spcBef>
          <a:spcPts val="1100"/>
        </a:spcBef>
        <a:spcAft>
          <a:spcPts val="0"/>
        </a:spcAft>
        <a:buFont typeface="Arial"/>
        <a:buChar char="•"/>
        <a:defRPr sz="1400" b="0" i="0" kern="1200">
          <a:solidFill>
            <a:schemeClr val="tx1"/>
          </a:solidFill>
          <a:latin typeface="+mn-lt"/>
          <a:ea typeface="IBM Plex Sans Regular" charset="0"/>
          <a:cs typeface="IBM Plex Sans Regular" charset="0"/>
        </a:defRPr>
      </a:lvl3pPr>
      <a:lvl4pPr marL="625443" indent="-168266" algn="l" defTabSz="457178" rtl="0" eaLnBrk="1" latinLnBrk="0" hangingPunct="1">
        <a:lnSpc>
          <a:spcPct val="100000"/>
        </a:lnSpc>
        <a:spcBef>
          <a:spcPts val="1100"/>
        </a:spcBef>
        <a:spcAft>
          <a:spcPts val="0"/>
        </a:spcAft>
        <a:buFont typeface="Arial"/>
        <a:buChar char="–"/>
        <a:defRPr sz="1400" b="0" i="0" kern="1200">
          <a:solidFill>
            <a:schemeClr val="tx1"/>
          </a:solidFill>
          <a:latin typeface="+mn-lt"/>
          <a:ea typeface="IBM Plex Sans Regular" charset="0"/>
          <a:cs typeface="IBM Plex Sans Regular" charset="0"/>
        </a:defRPr>
      </a:lvl4pPr>
      <a:lvl5pPr marL="803235" indent="-173030" algn="l" defTabSz="457178" rtl="0" eaLnBrk="1" latinLnBrk="0" hangingPunct="1">
        <a:lnSpc>
          <a:spcPct val="100000"/>
        </a:lnSpc>
        <a:spcBef>
          <a:spcPts val="1100"/>
        </a:spcBef>
        <a:spcAft>
          <a:spcPts val="0"/>
        </a:spcAft>
        <a:buFont typeface="Arial"/>
        <a:buChar char="»"/>
        <a:defRPr sz="1400" b="0" i="0" kern="1200">
          <a:solidFill>
            <a:schemeClr val="tx1"/>
          </a:solidFill>
          <a:latin typeface="+mn-lt"/>
          <a:ea typeface="IBM Plex Sans Regular" charset="0"/>
          <a:cs typeface="IBM Plex Sans Regular" charset="0"/>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userDrawn="1">
          <p15:clr>
            <a:srgbClr val="F26B43"/>
          </p15:clr>
        </p15:guide>
        <p15:guide id="2" orient="horz" pos="1619" userDrawn="1">
          <p15:clr>
            <a:srgbClr val="F26B43"/>
          </p15:clr>
        </p15:guide>
        <p15:guide id="3" orient="horz" pos="1216" userDrawn="1">
          <p15:clr>
            <a:srgbClr val="F26B43"/>
          </p15:clr>
        </p15:guide>
        <p15:guide id="5" orient="horz" pos="813" userDrawn="1">
          <p15:clr>
            <a:srgbClr val="F26B43"/>
          </p15:clr>
        </p15:guide>
        <p15:guide id="7" orient="horz" pos="2022" userDrawn="1">
          <p15:clr>
            <a:srgbClr val="F26B43"/>
          </p15:clr>
        </p15:guide>
        <p15:guide id="8" orient="horz" pos="2426" userDrawn="1">
          <p15:clr>
            <a:srgbClr val="F26B43"/>
          </p15:clr>
        </p15:guide>
        <p15:guide id="9" orient="horz" pos="2829" userDrawn="1">
          <p15:clr>
            <a:srgbClr val="F26B43"/>
          </p15:clr>
        </p15:guide>
        <p15:guide id="11" pos="2880" userDrawn="1">
          <p15:clr>
            <a:srgbClr val="F26B43"/>
          </p15:clr>
        </p15:guide>
        <p15:guide id="13" pos="2736" userDrawn="1">
          <p15:clr>
            <a:srgbClr val="F26B43"/>
          </p15:clr>
        </p15:guide>
        <p15:guide id="15" pos="1584" userDrawn="1">
          <p15:clr>
            <a:srgbClr val="F26B43"/>
          </p15:clr>
        </p15:guide>
        <p15:guide id="17" pos="1440" userDrawn="1">
          <p15:clr>
            <a:srgbClr val="F26B43"/>
          </p15:clr>
        </p15:guide>
        <p15:guide id="20" pos="3024" userDrawn="1">
          <p15:clr>
            <a:srgbClr val="F26B43"/>
          </p15:clr>
        </p15:guide>
        <p15:guide id="22" pos="4320" userDrawn="1">
          <p15:clr>
            <a:srgbClr val="F26B43"/>
          </p15:clr>
        </p15:guide>
        <p15:guide id="24" pos="144" userDrawn="1">
          <p15:clr>
            <a:srgbClr val="F26B43"/>
          </p15:clr>
        </p15:guide>
        <p15:guide id="26" pos="5616" userDrawn="1">
          <p15:clr>
            <a:srgbClr val="F26B43"/>
          </p15:clr>
        </p15:guide>
        <p15:guide id="27" orient="horz" pos="142" userDrawn="1">
          <p15:clr>
            <a:srgbClr val="F26B43"/>
          </p15:clr>
        </p15:guide>
        <p15:guide id="31" pos="4176" userDrawn="1">
          <p15:clr>
            <a:srgbClr val="F26B43"/>
          </p15:clr>
        </p15:guide>
        <p15:guide id="32" pos="4464" userDrawn="1">
          <p15:clr>
            <a:srgbClr val="F26B43"/>
          </p15:clr>
        </p15:guide>
        <p15:guide id="34" orient="horz" pos="3098" userDrawn="1">
          <p15:clr>
            <a:srgbClr val="F26B43"/>
          </p15:clr>
        </p15:guide>
        <p15:guide id="35" orient="horz" pos="420" userDrawn="1">
          <p15:clr>
            <a:srgbClr val="F26B43"/>
          </p15:clr>
        </p15:guide>
        <p15:guide id="36"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tif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tiff"/><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jpe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5.svg"/><Relationship Id="rId9" Type="http://schemas.openxmlformats.org/officeDocument/2006/relationships/image" Target="../media/image27.png"/><Relationship Id="rId14" Type="http://schemas.openxmlformats.org/officeDocument/2006/relationships/hyperlink" Target="http://securekey.com/press-releases/ibm-securekey-technologies-deliver-blockchain-based-digital-identity-network-consume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www.hyperledger.org/"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9702" y="139701"/>
            <a:ext cx="6083300" cy="681615"/>
          </a:xfrm>
        </p:spPr>
        <p:txBody>
          <a:bodyPr>
            <a:normAutofit fontScale="70000" lnSpcReduction="20000"/>
          </a:bodyPr>
          <a:lstStyle/>
          <a:p>
            <a:r>
              <a:rPr lang="en-US" sz="3400" dirty="0"/>
              <a:t>Blockchain &amp; Standards</a:t>
            </a:r>
          </a:p>
          <a:p>
            <a:r>
              <a:rPr lang="en-US" sz="2600" b="0" i="1" dirty="0"/>
              <a:t>ANSI SPRING</a:t>
            </a:r>
          </a:p>
        </p:txBody>
      </p:sp>
      <p:sp>
        <p:nvSpPr>
          <p:cNvPr id="31" name="Text Placeholder 2"/>
          <p:cNvSpPr txBox="1">
            <a:spLocks/>
          </p:cNvSpPr>
          <p:nvPr/>
        </p:nvSpPr>
        <p:spPr>
          <a:xfrm>
            <a:off x="139703" y="4635227"/>
            <a:ext cx="455863" cy="224867"/>
          </a:xfrm>
          <a:prstGeom prst="rect">
            <a:avLst/>
          </a:prstGeom>
        </p:spPr>
        <p:txBody>
          <a:bodyPr vert="horz" lIns="91440" tIns="45720" rIns="91440" bIns="45720" rtlCol="0">
            <a:noAutofit/>
          </a:bodyPr>
          <a:lstStyle>
            <a:lvl1pPr marL="0" indent="0" algn="l" defTabSz="457200" rtl="0" eaLnBrk="1" latinLnBrk="0" hangingPunct="1">
              <a:spcBef>
                <a:spcPts val="0"/>
              </a:spcBef>
              <a:buFont typeface="Arial"/>
              <a:buNone/>
              <a:defRPr sz="1400" i="1" kern="1200">
                <a:solidFill>
                  <a:schemeClr val="bg1"/>
                </a:solidFill>
                <a:latin typeface="IBM Plex Sans" charset="0"/>
                <a:ea typeface="IBM Plex Sans" charset="0"/>
                <a:cs typeface="IBM Plex Sans" charset="0"/>
              </a:defRPr>
            </a:lvl1pPr>
            <a:lvl2pPr marL="742950" indent="-285750" algn="l" defTabSz="457200" rtl="0" eaLnBrk="1" latinLnBrk="0" hangingPunct="1">
              <a:spcBef>
                <a:spcPct val="20000"/>
              </a:spcBef>
              <a:buFont typeface="Arial"/>
              <a:buChar char="–"/>
              <a:defRPr sz="1400" kern="1200">
                <a:solidFill>
                  <a:schemeClr val="bg1"/>
                </a:solidFill>
                <a:latin typeface="IBM Plex Sans" charset="0"/>
                <a:ea typeface="IBM Plex Sans" charset="0"/>
                <a:cs typeface="IBM Plex Sans" charset="0"/>
              </a:defRPr>
            </a:lvl2pPr>
            <a:lvl3pPr marL="1143000" indent="-228600" algn="l" defTabSz="457200" rtl="0" eaLnBrk="1" latinLnBrk="0" hangingPunct="1">
              <a:spcBef>
                <a:spcPct val="20000"/>
              </a:spcBef>
              <a:buFont typeface="Arial"/>
              <a:buChar char="•"/>
              <a:defRPr sz="1400" kern="1200">
                <a:solidFill>
                  <a:schemeClr val="bg1"/>
                </a:solidFill>
                <a:latin typeface="IBM Plex Sans" charset="0"/>
                <a:ea typeface="IBM Plex Sans" charset="0"/>
                <a:cs typeface="IBM Plex Sans" charset="0"/>
              </a:defRPr>
            </a:lvl3pPr>
            <a:lvl4pPr marL="1600200" indent="-228600" algn="l" defTabSz="457200" rtl="0" eaLnBrk="1" latinLnBrk="0" hangingPunct="1">
              <a:spcBef>
                <a:spcPct val="20000"/>
              </a:spcBef>
              <a:buFont typeface="Arial"/>
              <a:buChar char="–"/>
              <a:defRPr sz="1400" kern="1200">
                <a:solidFill>
                  <a:schemeClr val="bg1"/>
                </a:solidFill>
                <a:latin typeface="IBM Plex Sans" charset="0"/>
                <a:ea typeface="IBM Plex Sans" charset="0"/>
                <a:cs typeface="IBM Plex Sans" charset="0"/>
              </a:defRPr>
            </a:lvl4pPr>
            <a:lvl5pPr marL="2057400" indent="-228600" algn="l" defTabSz="457200" rtl="0" eaLnBrk="1" latinLnBrk="0" hangingPunct="1">
              <a:spcBef>
                <a:spcPct val="20000"/>
              </a:spcBef>
              <a:buFont typeface="Arial"/>
              <a:buChar char="»"/>
              <a:defRPr sz="1400" kern="1200">
                <a:solidFill>
                  <a:schemeClr val="bg1"/>
                </a:solidFill>
                <a:latin typeface="IBM Plex Sans" charset="0"/>
                <a:ea typeface="IBM Plex Sans" charset="0"/>
                <a:cs typeface="IBM Plex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700" i="0" dirty="0"/>
              <a:t>V5.0</a:t>
            </a:r>
          </a:p>
        </p:txBody>
      </p:sp>
      <p:sp>
        <p:nvSpPr>
          <p:cNvPr id="9" name="TextBox 8"/>
          <p:cNvSpPr txBox="1"/>
          <p:nvPr/>
        </p:nvSpPr>
        <p:spPr>
          <a:xfrm>
            <a:off x="139700" y="4112008"/>
            <a:ext cx="3771866" cy="307777"/>
          </a:xfrm>
          <a:prstGeom prst="rect">
            <a:avLst/>
          </a:prstGeom>
          <a:noFill/>
        </p:spPr>
        <p:txBody>
          <a:bodyPr wrap="none" rtlCol="0">
            <a:spAutoFit/>
          </a:bodyPr>
          <a:lstStyle/>
          <a:p>
            <a:pPr defTabSz="685698"/>
            <a:r>
              <a:rPr lang="en-US" altLang="x-none" sz="1400" dirty="0">
                <a:latin typeface="IBM Plex Sans" charset="0"/>
                <a:ea typeface="IBM Plex Sans" charset="0"/>
                <a:cs typeface="IBM Plex Sans" charset="0"/>
              </a:rPr>
              <a:t>Heather Kreger, CTO International Standards</a:t>
            </a:r>
          </a:p>
        </p:txBody>
      </p:sp>
    </p:spTree>
    <p:extLst>
      <p:ext uri="{BB962C8B-B14F-4D97-AF65-F5344CB8AC3E}">
        <p14:creationId xmlns:p14="http://schemas.microsoft.com/office/powerpoint/2010/main" val="1924636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292D7-F0CD-4527-9E5E-085464AE458D}"/>
              </a:ext>
            </a:extLst>
          </p:cNvPr>
          <p:cNvSpPr>
            <a:spLocks noGrp="1"/>
          </p:cNvSpPr>
          <p:nvPr>
            <p:ph type="sldNum" sz="quarter" idx="12"/>
          </p:nvPr>
        </p:nvSpPr>
        <p:spPr/>
        <p:txBody>
          <a:bodyPr/>
          <a:lstStyle/>
          <a:p>
            <a:fld id="{08BF69C1-739F-1B47-B5E3-FA651BCAB105}" type="slidenum">
              <a:rPr lang="en-US" smtClean="0"/>
              <a:pPr/>
              <a:t>10</a:t>
            </a:fld>
            <a:endParaRPr lang="en-US" dirty="0"/>
          </a:p>
        </p:txBody>
      </p:sp>
      <p:sp>
        <p:nvSpPr>
          <p:cNvPr id="4" name="Text Placeholder 3">
            <a:extLst>
              <a:ext uri="{FF2B5EF4-FFF2-40B4-BE49-F238E27FC236}">
                <a16:creationId xmlns:a16="http://schemas.microsoft.com/office/drawing/2014/main" id="{F77062A0-282C-499A-AB33-BE624A6A405E}"/>
              </a:ext>
            </a:extLst>
          </p:cNvPr>
          <p:cNvSpPr>
            <a:spLocks noGrp="1"/>
          </p:cNvSpPr>
          <p:nvPr>
            <p:ph type="body" sz="quarter" idx="15"/>
          </p:nvPr>
        </p:nvSpPr>
        <p:spPr/>
        <p:txBody>
          <a:bodyPr/>
          <a:lstStyle/>
          <a:p>
            <a:r>
              <a:rPr lang="en-US" dirty="0"/>
              <a:t>ANSI X9 -  financial standards body has a blockchain study group which is identifying areas where </a:t>
            </a:r>
            <a:r>
              <a:rPr lang="en-US" u="sng" dirty="0"/>
              <a:t>new standards must be developed</a:t>
            </a:r>
            <a:r>
              <a:rPr lang="en-US" dirty="0"/>
              <a:t> or </a:t>
            </a:r>
            <a:r>
              <a:rPr lang="en-US" u="sng" dirty="0"/>
              <a:t>existing standards must be modified</a:t>
            </a:r>
            <a:r>
              <a:rPr lang="en-US" dirty="0"/>
              <a:t> in order to support the use of blockchain in financial services.  </a:t>
            </a:r>
          </a:p>
          <a:p>
            <a:endParaRPr lang="en-US" dirty="0"/>
          </a:p>
          <a:p>
            <a:r>
              <a:rPr lang="en-US" dirty="0"/>
              <a:t>SWIFT – Society for Worldwide Interbank Financial Telecommunication – hosts standard secure messaging platform for financial institutions - exploring DLT for banking  secure network</a:t>
            </a:r>
          </a:p>
          <a:p>
            <a:endParaRPr lang="en-US" dirty="0"/>
          </a:p>
          <a:p>
            <a:r>
              <a:rPr lang="en-US" dirty="0"/>
              <a:t>ISO TC 307 – Blockchain and Distributed Ledger Technology – International Standards Organization working on global standards, just starting, Currently Terminology</a:t>
            </a:r>
          </a:p>
          <a:p>
            <a:endParaRPr lang="en-US" dirty="0"/>
          </a:p>
          <a:p>
            <a:endParaRPr lang="en-US" dirty="0"/>
          </a:p>
        </p:txBody>
      </p:sp>
      <p:sp>
        <p:nvSpPr>
          <p:cNvPr id="5" name="Title 1">
            <a:extLst>
              <a:ext uri="{FF2B5EF4-FFF2-40B4-BE49-F238E27FC236}">
                <a16:creationId xmlns:a16="http://schemas.microsoft.com/office/drawing/2014/main" id="{0AAAE2DC-37FE-4C27-9B5B-F0FD2F7C4F4E}"/>
              </a:ext>
            </a:extLst>
          </p:cNvPr>
          <p:cNvSpPr>
            <a:spLocks noGrp="1"/>
          </p:cNvSpPr>
          <p:nvPr>
            <p:ph type="body" sz="quarter" idx="13"/>
          </p:nvPr>
        </p:nvSpPr>
        <p:spPr>
          <a:xfrm>
            <a:off x="125731" y="144465"/>
            <a:ext cx="7753140" cy="571500"/>
          </a:xfrm>
        </p:spPr>
        <p:txBody>
          <a:bodyPr>
            <a:normAutofit fontScale="97500"/>
          </a:bodyPr>
          <a:lstStyle/>
          <a:p>
            <a:r>
              <a:rPr lang="en-US" dirty="0"/>
              <a:t>Some relevant Blockchain standards work in progress</a:t>
            </a:r>
          </a:p>
        </p:txBody>
      </p:sp>
      <p:sp>
        <p:nvSpPr>
          <p:cNvPr id="10" name="Rectangle 9">
            <a:extLst>
              <a:ext uri="{FF2B5EF4-FFF2-40B4-BE49-F238E27FC236}">
                <a16:creationId xmlns:a16="http://schemas.microsoft.com/office/drawing/2014/main" id="{C9CD134B-E0E7-412E-B00D-737E91ABDE24}"/>
              </a:ext>
            </a:extLst>
          </p:cNvPr>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87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BF69C1-739F-1B47-B5E3-FA651BCAB105}" type="slidenum">
              <a:rPr lang="en-US" smtClean="0"/>
              <a:pPr/>
              <a:t>11</a:t>
            </a:fld>
            <a:endParaRPr lang="en-US" dirty="0"/>
          </a:p>
        </p:txBody>
      </p:sp>
      <p:sp>
        <p:nvSpPr>
          <p:cNvPr id="3" name="Text Placeholder 2"/>
          <p:cNvSpPr>
            <a:spLocks noGrp="1"/>
          </p:cNvSpPr>
          <p:nvPr>
            <p:ph type="body" sz="quarter" idx="13"/>
          </p:nvPr>
        </p:nvSpPr>
        <p:spPr/>
        <p:txBody>
          <a:bodyPr/>
          <a:lstStyle/>
          <a:p>
            <a:r>
              <a:rPr lang="en-US" dirty="0">
                <a:solidFill>
                  <a:srgbClr val="1169FC"/>
                </a:solidFill>
              </a:rPr>
              <a:t>Regulatory View </a:t>
            </a:r>
          </a:p>
        </p:txBody>
      </p:sp>
      <p:sp>
        <p:nvSpPr>
          <p:cNvPr id="6" name="Text Placeholder 7"/>
          <p:cNvSpPr txBox="1">
            <a:spLocks/>
          </p:cNvSpPr>
          <p:nvPr/>
        </p:nvSpPr>
        <p:spPr>
          <a:xfrm>
            <a:off x="4829175" y="627200"/>
            <a:ext cx="4114800" cy="306751"/>
          </a:xfrm>
          <a:prstGeom prst="rect">
            <a:avLst/>
          </a:prstGeom>
          <a:solidFill>
            <a:schemeClr val="bg1">
              <a:lumMod val="90000"/>
            </a:schemeClr>
          </a:solidFill>
        </p:spPr>
        <p:txBody>
          <a:bodyPr anchor="ct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marL="0" indent="0" algn="ctr" defTabSz="685766">
              <a:buClr>
                <a:srgbClr val="404C4C"/>
              </a:buClr>
              <a:buNone/>
            </a:pPr>
            <a:r>
              <a:rPr lang="en-US" sz="1200" b="1" kern="0" dirty="0"/>
              <a:t>United States</a:t>
            </a:r>
          </a:p>
        </p:txBody>
      </p:sp>
      <p:sp>
        <p:nvSpPr>
          <p:cNvPr id="8" name="Text Placeholder 9"/>
          <p:cNvSpPr txBox="1">
            <a:spLocks/>
          </p:cNvSpPr>
          <p:nvPr/>
        </p:nvSpPr>
        <p:spPr>
          <a:xfrm>
            <a:off x="285751" y="2302039"/>
            <a:ext cx="4457700" cy="306067"/>
          </a:xfrm>
          <a:prstGeom prst="rect">
            <a:avLst/>
          </a:prstGeom>
          <a:solidFill>
            <a:schemeClr val="bg1">
              <a:lumMod val="90000"/>
            </a:schemeClr>
          </a:solidFill>
        </p:spPr>
        <p:txBody>
          <a:bodyPr anchor="ct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marL="0" indent="0" algn="ctr" defTabSz="685766">
              <a:buClr>
                <a:srgbClr val="404C4C"/>
              </a:buClr>
              <a:buNone/>
            </a:pPr>
            <a:r>
              <a:rPr lang="en-US" sz="1200" b="1" kern="0" dirty="0"/>
              <a:t>International</a:t>
            </a:r>
          </a:p>
        </p:txBody>
      </p:sp>
      <p:sp>
        <p:nvSpPr>
          <p:cNvPr id="9" name="Content Placeholder 10"/>
          <p:cNvSpPr txBox="1">
            <a:spLocks/>
          </p:cNvSpPr>
          <p:nvPr/>
        </p:nvSpPr>
        <p:spPr>
          <a:xfrm>
            <a:off x="285749" y="2562723"/>
            <a:ext cx="4543427" cy="2400299"/>
          </a:xfrm>
          <a:prstGeom prst="rect">
            <a:avLst/>
          </a:prstGeom>
        </p:spPr>
        <p:txBody>
          <a:bodyP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defTabSz="685766">
              <a:buClr>
                <a:srgbClr val="404C4C"/>
              </a:buClr>
            </a:pPr>
            <a:r>
              <a:rPr lang="en-US" sz="1051" kern="0" dirty="0">
                <a:latin typeface="IBM Plex Sans" charset="0"/>
                <a:ea typeface="IBM Plex Sans" charset="0"/>
                <a:cs typeface="IBM Plex Sans" charset="0"/>
              </a:rPr>
              <a:t>The </a:t>
            </a:r>
            <a:r>
              <a:rPr lang="en-US" sz="1051" b="1" kern="0" dirty="0">
                <a:latin typeface="IBM Plex Sans" charset="0"/>
                <a:ea typeface="IBM Plex Sans" charset="0"/>
                <a:cs typeface="IBM Plex Sans" charset="0"/>
              </a:rPr>
              <a:t>European Commission </a:t>
            </a:r>
            <a:r>
              <a:rPr lang="en-US" sz="1051" kern="0" dirty="0">
                <a:latin typeface="IBM Plex Sans" charset="0"/>
                <a:ea typeface="IBM Plex Sans" charset="0"/>
                <a:cs typeface="IBM Plex Sans" charset="0"/>
              </a:rPr>
              <a:t>plans to set up an observatory and forum on distributer ledger technology to help it understand what role public authorities should play in developing and helping uptake of the technology.</a:t>
            </a:r>
          </a:p>
          <a:p>
            <a:pPr defTabSz="685766">
              <a:buClr>
                <a:srgbClr val="404C4C"/>
              </a:buClr>
            </a:pPr>
            <a:r>
              <a:rPr lang="en-US" sz="1051" b="1" kern="0" dirty="0">
                <a:latin typeface="IBM Plex Sans" charset="0"/>
                <a:ea typeface="IBM Plex Sans" charset="0"/>
                <a:cs typeface="IBM Plex Sans" charset="0"/>
              </a:rPr>
              <a:t>Dubai’s</a:t>
            </a:r>
            <a:r>
              <a:rPr lang="en-US" sz="1051" kern="0" dirty="0">
                <a:latin typeface="IBM Plex Sans" charset="0"/>
                <a:ea typeface="IBM Plex Sans" charset="0"/>
                <a:cs typeface="IBM Plex Sans" charset="0"/>
              </a:rPr>
              <a:t> financial regulator has revealed its vision to embrace Blockchain development by setting up the required infrastructure and facilitates for testing of Blockchain technology innovations</a:t>
            </a:r>
          </a:p>
          <a:p>
            <a:pPr defTabSz="685766">
              <a:buClr>
                <a:srgbClr val="404C4C"/>
              </a:buClr>
            </a:pPr>
            <a:r>
              <a:rPr lang="en-US" sz="1051" b="1" kern="0" dirty="0">
                <a:latin typeface="IBM Plex Sans" charset="0"/>
                <a:ea typeface="IBM Plex Sans" charset="0"/>
                <a:cs typeface="IBM Plex Sans" charset="0"/>
              </a:rPr>
              <a:t>Russia's</a:t>
            </a:r>
            <a:r>
              <a:rPr lang="en-US" sz="1051" kern="0" dirty="0">
                <a:latin typeface="IBM Plex Sans" charset="0"/>
                <a:ea typeface="IBM Plex Sans" charset="0"/>
                <a:cs typeface="IBM Plex Sans" charset="0"/>
              </a:rPr>
              <a:t> government is said to be moving ahead with plans to introduce rules for blockchain use by 2019</a:t>
            </a:r>
          </a:p>
          <a:p>
            <a:pPr defTabSz="685766">
              <a:buClr>
                <a:srgbClr val="404C4C"/>
              </a:buClr>
            </a:pPr>
            <a:r>
              <a:rPr lang="en-US" sz="1051" b="1" kern="0" dirty="0">
                <a:latin typeface="IBM Plex Sans" charset="0"/>
                <a:ea typeface="IBM Plex Sans" charset="0"/>
                <a:cs typeface="IBM Plex Sans" charset="0"/>
              </a:rPr>
              <a:t>The Bank of England </a:t>
            </a:r>
            <a:r>
              <a:rPr lang="en-US" sz="1051" kern="0" dirty="0">
                <a:latin typeface="IBM Plex Sans" charset="0"/>
                <a:ea typeface="IBM Plex Sans" charset="0"/>
                <a:cs typeface="IBM Plex Sans" charset="0"/>
              </a:rPr>
              <a:t>has an active working group studying the benefits of blockchain technology.  Published several whitepapers on this topic.  Member of </a:t>
            </a:r>
            <a:r>
              <a:rPr lang="en-US" sz="1051" kern="0" dirty="0" err="1">
                <a:latin typeface="IBM Plex Sans" charset="0"/>
                <a:ea typeface="IBM Plex Sans" charset="0"/>
                <a:cs typeface="IBM Plex Sans" charset="0"/>
              </a:rPr>
              <a:t>Hyperledger</a:t>
            </a:r>
            <a:r>
              <a:rPr lang="en-US" sz="1051" kern="0" dirty="0">
                <a:latin typeface="IBM Plex Sans" charset="0"/>
                <a:ea typeface="IBM Plex Sans" charset="0"/>
                <a:cs typeface="IBM Plex Sans" charset="0"/>
              </a:rPr>
              <a:t> Project.</a:t>
            </a:r>
          </a:p>
        </p:txBody>
      </p:sp>
      <p:sp>
        <p:nvSpPr>
          <p:cNvPr id="10" name="Text Placeholder 9"/>
          <p:cNvSpPr txBox="1">
            <a:spLocks/>
          </p:cNvSpPr>
          <p:nvPr/>
        </p:nvSpPr>
        <p:spPr>
          <a:xfrm>
            <a:off x="285751" y="627195"/>
            <a:ext cx="4457700" cy="306067"/>
          </a:xfrm>
          <a:prstGeom prst="rect">
            <a:avLst/>
          </a:prstGeom>
          <a:solidFill>
            <a:schemeClr val="bg1">
              <a:lumMod val="90000"/>
            </a:schemeClr>
          </a:solidFill>
        </p:spPr>
        <p:txBody>
          <a:bodyPr anchor="ct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marL="0" indent="0" algn="ctr" defTabSz="685766">
              <a:buClr>
                <a:srgbClr val="404C4C"/>
              </a:buClr>
              <a:buNone/>
            </a:pPr>
            <a:r>
              <a:rPr lang="en-US" sz="1200" b="1" kern="0" dirty="0"/>
              <a:t>Canada</a:t>
            </a:r>
          </a:p>
        </p:txBody>
      </p:sp>
      <p:sp>
        <p:nvSpPr>
          <p:cNvPr id="11" name="Content Placeholder 10"/>
          <p:cNvSpPr txBox="1">
            <a:spLocks/>
          </p:cNvSpPr>
          <p:nvPr/>
        </p:nvSpPr>
        <p:spPr>
          <a:xfrm>
            <a:off x="285749" y="933949"/>
            <a:ext cx="4543427" cy="1371599"/>
          </a:xfrm>
          <a:prstGeom prst="rect">
            <a:avLst/>
          </a:prstGeom>
          <a:noFill/>
        </p:spPr>
        <p:txBody>
          <a:bodyP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defTabSz="685766">
              <a:buClr>
                <a:srgbClr val="404C4C"/>
              </a:buClr>
            </a:pPr>
            <a:r>
              <a:rPr lang="en-US" sz="1051" kern="0" dirty="0">
                <a:latin typeface="IBM Plex Sans" charset="0"/>
                <a:ea typeface="IBM Plex Sans" charset="0"/>
                <a:cs typeface="IBM Plex Sans" charset="0"/>
              </a:rPr>
              <a:t>The </a:t>
            </a:r>
            <a:r>
              <a:rPr lang="en-US" sz="1051" b="1" kern="0" dirty="0">
                <a:latin typeface="IBM Plex Sans" charset="0"/>
                <a:ea typeface="IBM Plex Sans" charset="0"/>
                <a:cs typeface="IBM Plex Sans" charset="0"/>
              </a:rPr>
              <a:t>Bank of Canada </a:t>
            </a:r>
            <a:r>
              <a:rPr lang="en-US" sz="1051" kern="0" dirty="0">
                <a:latin typeface="IBM Plex Sans" charset="0"/>
                <a:ea typeface="IBM Plex Sans" charset="0"/>
                <a:cs typeface="IBM Plex Sans" charset="0"/>
              </a:rPr>
              <a:t>participated in Project Jasper a POC for DLT-based wholesale payment system. </a:t>
            </a:r>
            <a:r>
              <a:rPr lang="en-CA" sz="1051" kern="0" dirty="0">
                <a:latin typeface="IBM Plex Sans" charset="0"/>
                <a:ea typeface="IBM Plex Sans" charset="0"/>
                <a:cs typeface="IBM Plex Sans" charset="0"/>
              </a:rPr>
              <a:t>Conclusion: A pure stand-alone DLT system is unlikely to match the net benefits of a centralized wholesale payment system. However, there are benefits to DLT based in its interaction with broader FMI ecosystem through integrating other assets on the same ledger as payments greatly simplifying collateral pledging and asset sales, reaping economies of scope and reducing costs to participants. </a:t>
            </a:r>
            <a:endParaRPr lang="en-US" sz="1051" kern="0" dirty="0">
              <a:latin typeface="IBM Plex Sans" charset="0"/>
              <a:ea typeface="IBM Plex Sans" charset="0"/>
              <a:cs typeface="IBM Plex Sans" charset="0"/>
            </a:endParaRPr>
          </a:p>
        </p:txBody>
      </p:sp>
      <p:sp>
        <p:nvSpPr>
          <p:cNvPr id="12" name="Rectangle 11"/>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8"/>
          <p:cNvSpPr txBox="1">
            <a:spLocks/>
          </p:cNvSpPr>
          <p:nvPr/>
        </p:nvSpPr>
        <p:spPr>
          <a:xfrm>
            <a:off x="4829175" y="933947"/>
            <a:ext cx="4114800" cy="3348275"/>
          </a:xfrm>
          <a:prstGeom prst="rect">
            <a:avLst/>
          </a:prstGeom>
        </p:spPr>
        <p:txBody>
          <a:bodyPr/>
          <a:lstStyle>
            <a:lvl1pPr marL="173038" indent="-173038" algn="l" rtl="0" eaLnBrk="1" fontAlgn="base" hangingPunct="1">
              <a:spcBef>
                <a:spcPct val="50000"/>
              </a:spcBef>
              <a:spcAft>
                <a:spcPct val="0"/>
              </a:spcAft>
              <a:buClr>
                <a:schemeClr val="tx1"/>
              </a:buClr>
              <a:buFont typeface="Wingdings" charset="2"/>
              <a:buChar char="§"/>
              <a:defRPr sz="1600">
                <a:solidFill>
                  <a:srgbClr val="414C4D"/>
                </a:solidFill>
                <a:latin typeface="Helvetica Neue"/>
                <a:ea typeface="MS PGothic" pitchFamily="34" charset="-128"/>
                <a:cs typeface="MS PGothic" pitchFamily="34" charset="-128"/>
              </a:defRPr>
            </a:lvl1pPr>
            <a:lvl2pPr marL="509588" indent="-163513" algn="l" rtl="0" eaLnBrk="1" fontAlgn="base" hangingPunct="1">
              <a:spcBef>
                <a:spcPct val="0"/>
              </a:spcBef>
              <a:spcAft>
                <a:spcPct val="0"/>
              </a:spcAft>
              <a:buClr>
                <a:schemeClr val="tx1"/>
              </a:buClr>
              <a:buFont typeface="Arial" charset="0"/>
              <a:buChar char="–"/>
              <a:defRPr sz="1400">
                <a:solidFill>
                  <a:srgbClr val="20939E"/>
                </a:solidFill>
                <a:latin typeface="Helvetica Neue"/>
                <a:ea typeface="MS PGothic" pitchFamily="34" charset="-128"/>
              </a:defRPr>
            </a:lvl2pPr>
            <a:lvl3pPr marL="855663" indent="-173038" algn="l" rtl="0" eaLnBrk="1" fontAlgn="base" hangingPunct="1">
              <a:spcBef>
                <a:spcPct val="0"/>
              </a:spcBef>
              <a:spcAft>
                <a:spcPct val="0"/>
              </a:spcAft>
              <a:buClr>
                <a:schemeClr val="tx1"/>
              </a:buClr>
              <a:buChar char="•"/>
              <a:defRPr sz="1200">
                <a:solidFill>
                  <a:srgbClr val="414C4D"/>
                </a:solidFill>
                <a:latin typeface="Helvetica Neue"/>
                <a:ea typeface="ＭＳ Ｐゴシック" charset="-128"/>
              </a:defRPr>
            </a:lvl3pPr>
            <a:lvl4pPr marL="1203325" indent="-173038" algn="l" rtl="0" eaLnBrk="1" fontAlgn="base" hangingPunct="1">
              <a:spcBef>
                <a:spcPct val="20000"/>
              </a:spcBef>
              <a:spcAft>
                <a:spcPct val="0"/>
              </a:spcAft>
              <a:buClr>
                <a:schemeClr val="bg1"/>
              </a:buClr>
              <a:defRPr sz="1600">
                <a:solidFill>
                  <a:schemeClr val="bg1"/>
                </a:solidFill>
                <a:latin typeface="+mn-lt"/>
                <a:ea typeface="ＭＳ Ｐゴシック" charset="-128"/>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charset="-128"/>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defTabSz="685766">
              <a:buClr>
                <a:srgbClr val="404C4C"/>
              </a:buClr>
            </a:pPr>
            <a:r>
              <a:rPr lang="en-US" sz="1051" kern="0" dirty="0">
                <a:latin typeface="IBM Plex Sans" charset="0"/>
                <a:ea typeface="IBM Plex Sans" charset="0"/>
                <a:cs typeface="IBM Plex Sans" charset="0"/>
              </a:rPr>
              <a:t>The state of </a:t>
            </a:r>
            <a:r>
              <a:rPr lang="en-US" sz="1051" b="1" kern="0" dirty="0">
                <a:latin typeface="IBM Plex Sans" charset="0"/>
                <a:ea typeface="IBM Plex Sans" charset="0"/>
                <a:cs typeface="IBM Plex Sans" charset="0"/>
              </a:rPr>
              <a:t>Delaware </a:t>
            </a:r>
            <a:r>
              <a:rPr lang="en-US" sz="1051" kern="0" dirty="0">
                <a:latin typeface="IBM Plex Sans" charset="0"/>
                <a:ea typeface="IBM Plex Sans" charset="0"/>
                <a:cs typeface="IBM Plex Sans" charset="0"/>
              </a:rPr>
              <a:t>has passed amendments to state law that make explicit the right to trade stocks on a Blockchain  </a:t>
            </a:r>
            <a:r>
              <a:rPr lang="en-US" sz="1051" kern="0" dirty="0">
                <a:solidFill>
                  <a:srgbClr val="0070C0"/>
                </a:solidFill>
                <a:latin typeface="IBM Plex Sans" charset="0"/>
                <a:ea typeface="IBM Plex Sans" charset="0"/>
                <a:cs typeface="IBM Plex Sans" charset="0"/>
              </a:rPr>
              <a:t>(Jul 2017)</a:t>
            </a:r>
          </a:p>
          <a:p>
            <a:pPr defTabSz="685766">
              <a:buClr>
                <a:srgbClr val="404C4C"/>
              </a:buClr>
            </a:pPr>
            <a:r>
              <a:rPr lang="en-US" sz="1051" kern="0" dirty="0">
                <a:solidFill>
                  <a:srgbClr val="404C4C"/>
                </a:solidFill>
                <a:latin typeface="IBM Plex Sans" charset="0"/>
                <a:ea typeface="IBM Plex Sans" charset="0"/>
                <a:cs typeface="IBM Plex Sans" charset="0"/>
              </a:rPr>
              <a:t>Legislators of the state of </a:t>
            </a:r>
            <a:r>
              <a:rPr lang="en-US" sz="1051" b="1" kern="0" dirty="0">
                <a:solidFill>
                  <a:srgbClr val="404C4C"/>
                </a:solidFill>
                <a:latin typeface="IBM Plex Sans" charset="0"/>
                <a:ea typeface="IBM Plex Sans" charset="0"/>
                <a:cs typeface="IBM Plex Sans" charset="0"/>
              </a:rPr>
              <a:t>Illinois</a:t>
            </a:r>
            <a:r>
              <a:rPr lang="en-US" sz="1051" kern="0" dirty="0">
                <a:solidFill>
                  <a:srgbClr val="404C4C"/>
                </a:solidFill>
                <a:latin typeface="IBM Plex Sans" charset="0"/>
                <a:ea typeface="IBM Plex Sans" charset="0"/>
                <a:cs typeface="IBM Plex Sans" charset="0"/>
              </a:rPr>
              <a:t>, have officially advanced a bill to establish a government task force to regulate the Blockchain industry and sector </a:t>
            </a:r>
            <a:r>
              <a:rPr lang="en-US" sz="1051" kern="0" dirty="0">
                <a:solidFill>
                  <a:srgbClr val="0070C0"/>
                </a:solidFill>
                <a:latin typeface="IBM Plex Sans" charset="0"/>
                <a:ea typeface="IBM Plex Sans" charset="0"/>
                <a:cs typeface="IBM Plex Sans" charset="0"/>
              </a:rPr>
              <a:t>(Q1 2017)</a:t>
            </a:r>
            <a:endParaRPr lang="en-US" sz="1051" kern="0" dirty="0">
              <a:solidFill>
                <a:srgbClr val="404C4C"/>
              </a:solidFill>
              <a:latin typeface="IBM Plex Sans" charset="0"/>
              <a:ea typeface="IBM Plex Sans" charset="0"/>
              <a:cs typeface="IBM Plex Sans" charset="0"/>
            </a:endParaRPr>
          </a:p>
          <a:p>
            <a:pPr defTabSz="685766">
              <a:buClr>
                <a:srgbClr val="404C4C"/>
              </a:buClr>
            </a:pPr>
            <a:r>
              <a:rPr lang="en-US" sz="1051" kern="0" dirty="0">
                <a:latin typeface="IBM Plex Sans" charset="0"/>
                <a:ea typeface="IBM Plex Sans" charset="0"/>
                <a:cs typeface="IBM Plex Sans" charset="0"/>
              </a:rPr>
              <a:t>The </a:t>
            </a:r>
            <a:r>
              <a:rPr lang="en-US" sz="1051" b="1" kern="0" dirty="0">
                <a:latin typeface="IBM Plex Sans" charset="0"/>
                <a:ea typeface="IBM Plex Sans" charset="0"/>
                <a:cs typeface="IBM Plex Sans" charset="0"/>
              </a:rPr>
              <a:t>Security and Exchange Commission </a:t>
            </a:r>
            <a:r>
              <a:rPr lang="en-US" sz="1051" kern="0" dirty="0">
                <a:latin typeface="IBM Plex Sans" charset="0"/>
                <a:ea typeface="IBM Plex Sans" charset="0"/>
                <a:cs typeface="IBM Plex Sans" charset="0"/>
              </a:rPr>
              <a:t>created the Distributed Ledger Technology Working Group (DLTWG) dedicated to protecting its users and investors from fraud in the sector </a:t>
            </a:r>
            <a:r>
              <a:rPr lang="en-US" sz="1051" kern="0" dirty="0">
                <a:solidFill>
                  <a:srgbClr val="0070C0"/>
                </a:solidFill>
                <a:latin typeface="IBM Plex Sans" charset="0"/>
                <a:ea typeface="IBM Plex Sans" charset="0"/>
                <a:cs typeface="IBM Plex Sans" charset="0"/>
              </a:rPr>
              <a:t>(Jan 2017)</a:t>
            </a:r>
            <a:endParaRPr lang="en-US" sz="1051" kern="0" dirty="0">
              <a:latin typeface="IBM Plex Sans" charset="0"/>
              <a:ea typeface="IBM Plex Sans" charset="0"/>
              <a:cs typeface="IBM Plex Sans" charset="0"/>
            </a:endParaRPr>
          </a:p>
          <a:p>
            <a:pPr defTabSz="685766">
              <a:buClr>
                <a:srgbClr val="404C4C"/>
              </a:buClr>
            </a:pPr>
            <a:r>
              <a:rPr lang="en-US" sz="1051" b="1" kern="0" dirty="0">
                <a:latin typeface="IBM Plex Sans" charset="0"/>
                <a:ea typeface="IBM Plex Sans" charset="0"/>
                <a:cs typeface="IBM Plex Sans" charset="0"/>
              </a:rPr>
              <a:t>Nevada</a:t>
            </a:r>
            <a:r>
              <a:rPr lang="en-US" sz="1051" kern="0" dirty="0">
                <a:latin typeface="IBM Plex Sans" charset="0"/>
                <a:ea typeface="IBM Plex Sans" charset="0"/>
                <a:cs typeface="IBM Plex Sans" charset="0"/>
              </a:rPr>
              <a:t> has become the first state to ban local governments from taxing Blockchain use </a:t>
            </a:r>
            <a:r>
              <a:rPr lang="en-US" sz="1051" kern="0" dirty="0">
                <a:solidFill>
                  <a:srgbClr val="0070C0"/>
                </a:solidFill>
                <a:latin typeface="IBM Plex Sans" charset="0"/>
                <a:ea typeface="IBM Plex Sans" charset="0"/>
                <a:cs typeface="IBM Plex Sans" charset="0"/>
              </a:rPr>
              <a:t>(Jun 2017)</a:t>
            </a:r>
          </a:p>
          <a:p>
            <a:pPr defTabSz="685766">
              <a:buClr>
                <a:srgbClr val="404C4C"/>
              </a:buClr>
            </a:pPr>
            <a:r>
              <a:rPr lang="en-US" sz="1051" b="1" kern="0" dirty="0">
                <a:latin typeface="IBM Plex Sans" charset="0"/>
                <a:ea typeface="IBM Plex Sans" charset="0"/>
                <a:cs typeface="IBM Plex Sans" charset="0"/>
              </a:rPr>
              <a:t>Arizona</a:t>
            </a:r>
            <a:r>
              <a:rPr lang="en-US" sz="1051" kern="0" dirty="0">
                <a:solidFill>
                  <a:srgbClr val="0070C0"/>
                </a:solidFill>
                <a:latin typeface="IBM Plex Sans" charset="0"/>
                <a:ea typeface="IBM Plex Sans" charset="0"/>
                <a:cs typeface="IBM Plex Sans" charset="0"/>
              </a:rPr>
              <a:t> </a:t>
            </a:r>
            <a:r>
              <a:rPr lang="en-US" sz="1051" kern="0" dirty="0">
                <a:latin typeface="IBM Plex Sans" charset="0"/>
                <a:ea typeface="IBM Plex Sans" charset="0"/>
                <a:cs typeface="IBM Plex Sans" charset="0"/>
              </a:rPr>
              <a:t>approves a bill seeking to enshrine signatures recorded on a blockchain and smart contracts – self-executing pieces of code – under state law. Specifically, the bill aimed to make those types of records "considered to be in an electronic format and to be an electronic record“ </a:t>
            </a:r>
            <a:r>
              <a:rPr lang="en-US" sz="1051" kern="0" dirty="0">
                <a:solidFill>
                  <a:srgbClr val="0070C0"/>
                </a:solidFill>
                <a:latin typeface="IBM Plex Sans" charset="0"/>
                <a:ea typeface="IBM Plex Sans" charset="0"/>
                <a:cs typeface="IBM Plex Sans" charset="0"/>
              </a:rPr>
              <a:t>(Mar 2017)</a:t>
            </a:r>
          </a:p>
          <a:p>
            <a:pPr defTabSz="685766">
              <a:buClr>
                <a:srgbClr val="404C4C"/>
              </a:buClr>
            </a:pPr>
            <a:r>
              <a:rPr lang="en-US" sz="1051" b="1" kern="0" dirty="0">
                <a:latin typeface="IBM Plex Sans" charset="0"/>
                <a:ea typeface="IBM Plex Sans" charset="0"/>
                <a:cs typeface="IBM Plex Sans" charset="0"/>
              </a:rPr>
              <a:t>Vermont</a:t>
            </a:r>
            <a:r>
              <a:rPr lang="en-US" sz="1051" kern="0" dirty="0">
                <a:latin typeface="IBM Plex Sans" charset="0"/>
                <a:ea typeface="IBM Plex Sans" charset="0"/>
                <a:cs typeface="IBM Plex Sans" charset="0"/>
              </a:rPr>
              <a:t> allows "a fact or record" verified through blockchain technology as "authentic“ </a:t>
            </a:r>
            <a:r>
              <a:rPr lang="en-US" sz="1051" kern="0" dirty="0">
                <a:solidFill>
                  <a:srgbClr val="0070C0"/>
                </a:solidFill>
                <a:latin typeface="IBM Plex Sans" charset="0"/>
                <a:ea typeface="IBM Plex Sans" charset="0"/>
                <a:cs typeface="IBM Plex Sans" charset="0"/>
              </a:rPr>
              <a:t>(May 2016)</a:t>
            </a:r>
          </a:p>
        </p:txBody>
      </p:sp>
    </p:spTree>
    <p:extLst>
      <p:ext uri="{BB962C8B-B14F-4D97-AF65-F5344CB8AC3E}">
        <p14:creationId xmlns:p14="http://schemas.microsoft.com/office/powerpoint/2010/main" val="614294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BF69C1-739F-1B47-B5E3-FA651BCAB105}" type="slidenum">
              <a:rPr lang="en-US" smtClean="0"/>
              <a:pPr/>
              <a:t>12</a:t>
            </a:fld>
            <a:endParaRPr lang="en-US" dirty="0"/>
          </a:p>
        </p:txBody>
      </p:sp>
      <p:sp>
        <p:nvSpPr>
          <p:cNvPr id="3" name="Text Placeholder 2"/>
          <p:cNvSpPr>
            <a:spLocks noGrp="1"/>
          </p:cNvSpPr>
          <p:nvPr>
            <p:ph type="body" sz="quarter" idx="13"/>
          </p:nvPr>
        </p:nvSpPr>
        <p:spPr/>
        <p:txBody>
          <a:bodyPr/>
          <a:lstStyle/>
          <a:p>
            <a:r>
              <a:rPr lang="en-US" dirty="0"/>
              <a:t>What Role Can Regulators Play</a:t>
            </a:r>
          </a:p>
        </p:txBody>
      </p:sp>
      <p:sp>
        <p:nvSpPr>
          <p:cNvPr id="6" name="Rectangle 5"/>
          <p:cNvSpPr/>
          <p:nvPr/>
        </p:nvSpPr>
        <p:spPr>
          <a:xfrm>
            <a:off x="7349096" y="3647816"/>
            <a:ext cx="1576552" cy="1422119"/>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144649824"/>
              </p:ext>
            </p:extLst>
          </p:nvPr>
        </p:nvGraphicFramePr>
        <p:xfrm>
          <a:off x="399385" y="712841"/>
          <a:ext cx="8345239" cy="4025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92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BF69C1-739F-1B47-B5E3-FA651BCAB105}" type="slidenum">
              <a:rPr lang="en-US" smtClean="0"/>
              <a:pPr/>
              <a:t>2</a:t>
            </a:fld>
            <a:endParaRPr lang="en-US" dirty="0"/>
          </a:p>
        </p:txBody>
      </p:sp>
      <p:sp>
        <p:nvSpPr>
          <p:cNvPr id="3" name="Text Placeholder 2"/>
          <p:cNvSpPr>
            <a:spLocks noGrp="1"/>
          </p:cNvSpPr>
          <p:nvPr>
            <p:ph type="body" sz="quarter" idx="13"/>
          </p:nvPr>
        </p:nvSpPr>
        <p:spPr/>
        <p:txBody>
          <a:bodyPr/>
          <a:lstStyle/>
          <a:p>
            <a:r>
              <a:rPr lang="en-US" dirty="0"/>
              <a:t>Requirements of blockchain for business</a:t>
            </a:r>
          </a:p>
        </p:txBody>
      </p:sp>
      <p:grpSp>
        <p:nvGrpSpPr>
          <p:cNvPr id="34" name="Group 33"/>
          <p:cNvGrpSpPr/>
          <p:nvPr/>
        </p:nvGrpSpPr>
        <p:grpSpPr>
          <a:xfrm>
            <a:off x="112717" y="993780"/>
            <a:ext cx="8918575" cy="3155951"/>
            <a:chOff x="1" y="1372961"/>
            <a:chExt cx="8918574" cy="3155950"/>
          </a:xfrm>
        </p:grpSpPr>
        <p:pic>
          <p:nvPicPr>
            <p:cNvPr id="5" name="Picture 50" descr="bc_for_biz_ledg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2539" y="1461861"/>
              <a:ext cx="1873250" cy="1309688"/>
            </a:xfrm>
            <a:prstGeom prst="rect">
              <a:avLst/>
            </a:prstGeom>
            <a:noFill/>
          </p:spPr>
        </p:pic>
        <p:pic>
          <p:nvPicPr>
            <p:cNvPr id="6" name="Picture 51" descr="bc_for_biz_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4901" y="1465036"/>
              <a:ext cx="1873250" cy="1309688"/>
            </a:xfrm>
            <a:prstGeom prst="rect">
              <a:avLst/>
            </a:prstGeom>
            <a:noFill/>
            <a:ln w="9525">
              <a:noFill/>
              <a:miter lim="800000"/>
              <a:headEnd/>
              <a:tailEnd/>
            </a:ln>
          </p:spPr>
        </p:pic>
        <p:sp>
          <p:nvSpPr>
            <p:cNvPr id="7" name="Rectangle 16"/>
            <p:cNvSpPr>
              <a:spLocks noChangeArrowheads="1"/>
            </p:cNvSpPr>
            <p:nvPr/>
          </p:nvSpPr>
          <p:spPr bwMode="auto">
            <a:xfrm>
              <a:off x="254001" y="1690461"/>
              <a:ext cx="1995488" cy="682625"/>
            </a:xfrm>
            <a:prstGeom prst="rect">
              <a:avLst/>
            </a:prstGeom>
            <a:noFill/>
            <a:ln w="25400" algn="ctr">
              <a:noFill/>
              <a:miter lim="800000"/>
              <a:headEnd/>
              <a:tailEnd/>
            </a:ln>
          </p:spPr>
          <p:txBody>
            <a:bodyPr anchor="ctr"/>
            <a:lstStyle/>
            <a:p>
              <a:pPr algn="r" defTabSz="457167"/>
              <a:r>
                <a:rPr lang="en-GB" sz="1400" dirty="0">
                  <a:solidFill>
                    <a:srgbClr val="325C80"/>
                  </a:solidFill>
                  <a:latin typeface="IBM Plex Sans" charset="0"/>
                  <a:ea typeface="IBM Plex Sans" charset="0"/>
                  <a:cs typeface="IBM Plex Sans" charset="0"/>
                </a:rPr>
                <a:t>Append-only distributed system of record shared across business network</a:t>
              </a:r>
            </a:p>
          </p:txBody>
        </p:sp>
        <p:sp>
          <p:nvSpPr>
            <p:cNvPr id="8" name="Rectangle 14"/>
            <p:cNvSpPr>
              <a:spLocks noChangeArrowheads="1"/>
            </p:cNvSpPr>
            <p:nvPr/>
          </p:nvSpPr>
          <p:spPr bwMode="auto">
            <a:xfrm>
              <a:off x="7013575" y="1638074"/>
              <a:ext cx="1905000" cy="1006475"/>
            </a:xfrm>
            <a:prstGeom prst="rect">
              <a:avLst/>
            </a:prstGeom>
            <a:noFill/>
            <a:ln w="25400" algn="ctr">
              <a:noFill/>
              <a:miter lim="800000"/>
              <a:headEnd/>
              <a:tailEnd/>
            </a:ln>
          </p:spPr>
          <p:txBody>
            <a:bodyPr anchor="ctr"/>
            <a:lstStyle/>
            <a:p>
              <a:pPr defTabSz="457167"/>
              <a:r>
                <a:rPr lang="en-GB" sz="1400" dirty="0">
                  <a:solidFill>
                    <a:srgbClr val="AD1625"/>
                  </a:solidFill>
                  <a:latin typeface="IBM Plex Sans" charset="0"/>
                  <a:ea typeface="IBM Plex Sans" charset="0"/>
                  <a:cs typeface="IBM Plex Sans" charset="0"/>
                </a:rPr>
                <a:t>Business terms embedded in transaction database &amp; executed with transactions</a:t>
              </a:r>
            </a:p>
          </p:txBody>
        </p:sp>
        <p:sp>
          <p:nvSpPr>
            <p:cNvPr id="9" name="Rectangle 15"/>
            <p:cNvSpPr>
              <a:spLocks noChangeArrowheads="1"/>
            </p:cNvSpPr>
            <p:nvPr/>
          </p:nvSpPr>
          <p:spPr bwMode="auto">
            <a:xfrm>
              <a:off x="6987668" y="3226810"/>
              <a:ext cx="1658937" cy="927326"/>
            </a:xfrm>
            <a:prstGeom prst="rect">
              <a:avLst/>
            </a:prstGeom>
            <a:noFill/>
            <a:ln w="25400" algn="ctr">
              <a:noFill/>
              <a:miter lim="800000"/>
              <a:headEnd/>
              <a:tailEnd/>
            </a:ln>
          </p:spPr>
          <p:txBody>
            <a:bodyPr anchor="ctr"/>
            <a:lstStyle/>
            <a:p>
              <a:pPr defTabSz="457167"/>
              <a:r>
                <a:rPr lang="en-GB" sz="1400" dirty="0">
                  <a:solidFill>
                    <a:srgbClr val="4B8400"/>
                  </a:solidFill>
                  <a:latin typeface="IBM Plex Sans" charset="0"/>
                  <a:ea typeface="IBM Plex Sans" charset="0"/>
                  <a:cs typeface="IBM Plex Sans" charset="0"/>
                </a:rPr>
                <a:t>Transactions are endorsed by relevant participants</a:t>
              </a:r>
            </a:p>
          </p:txBody>
        </p:sp>
        <p:sp>
          <p:nvSpPr>
            <p:cNvPr id="10" name="Rectangle 19"/>
            <p:cNvSpPr>
              <a:spLocks noChangeArrowheads="1"/>
            </p:cNvSpPr>
            <p:nvPr/>
          </p:nvSpPr>
          <p:spPr bwMode="auto">
            <a:xfrm>
              <a:off x="360363" y="3293836"/>
              <a:ext cx="1909762" cy="963613"/>
            </a:xfrm>
            <a:prstGeom prst="rect">
              <a:avLst/>
            </a:prstGeom>
            <a:solidFill>
              <a:srgbClr val="FFFFFF">
                <a:alpha val="70195"/>
              </a:srgbClr>
            </a:solidFill>
            <a:ln w="28575">
              <a:noFill/>
              <a:miter lim="800000"/>
              <a:headEnd/>
              <a:tailEnd/>
            </a:ln>
          </p:spPr>
          <p:txBody>
            <a:bodyPr wrap="none" anchor="ctr"/>
            <a:lstStyle/>
            <a:p>
              <a:pPr defTabSz="457167"/>
              <a:endParaRPr lang="en-US" sz="1900">
                <a:solidFill>
                  <a:srgbClr val="404C4C"/>
                </a:solidFill>
              </a:endParaRPr>
            </a:p>
          </p:txBody>
        </p:sp>
        <p:sp>
          <p:nvSpPr>
            <p:cNvPr id="11" name="Rectangle 13"/>
            <p:cNvSpPr>
              <a:spLocks noChangeArrowheads="1"/>
            </p:cNvSpPr>
            <p:nvPr/>
          </p:nvSpPr>
          <p:spPr bwMode="auto">
            <a:xfrm>
              <a:off x="1" y="3323999"/>
              <a:ext cx="2257425" cy="896937"/>
            </a:xfrm>
            <a:prstGeom prst="rect">
              <a:avLst/>
            </a:prstGeom>
            <a:noFill/>
            <a:ln w="25400" algn="ctr">
              <a:noFill/>
              <a:miter lim="800000"/>
              <a:headEnd/>
              <a:tailEnd/>
            </a:ln>
          </p:spPr>
          <p:txBody>
            <a:bodyPr anchor="ctr"/>
            <a:lstStyle/>
            <a:p>
              <a:pPr algn="r" defTabSz="457167"/>
              <a:r>
                <a:rPr lang="en-GB" sz="1400" dirty="0">
                  <a:solidFill>
                    <a:srgbClr val="562F72"/>
                  </a:solidFill>
                  <a:latin typeface="IBM Plex Sans" charset="0"/>
                  <a:ea typeface="IBM Plex Sans" charset="0"/>
                  <a:cs typeface="IBM Plex Sans" charset="0"/>
                </a:rPr>
                <a:t>Ensuring appropriate visibility; transactions are secure, authenticated </a:t>
              </a:r>
              <a:br>
                <a:rPr lang="en-GB" sz="1400" dirty="0">
                  <a:solidFill>
                    <a:srgbClr val="562F72"/>
                  </a:solidFill>
                  <a:latin typeface="IBM Plex Sans" charset="0"/>
                  <a:ea typeface="IBM Plex Sans" charset="0"/>
                  <a:cs typeface="IBM Plex Sans" charset="0"/>
                </a:rPr>
              </a:br>
              <a:r>
                <a:rPr lang="en-GB" sz="1400" dirty="0">
                  <a:solidFill>
                    <a:srgbClr val="562F72"/>
                  </a:solidFill>
                  <a:latin typeface="IBM Plex Sans" charset="0"/>
                  <a:ea typeface="IBM Plex Sans" charset="0"/>
                  <a:cs typeface="IBM Plex Sans" charset="0"/>
                </a:rPr>
                <a:t>&amp; verifiable</a:t>
              </a:r>
            </a:p>
          </p:txBody>
        </p:sp>
        <p:sp>
          <p:nvSpPr>
            <p:cNvPr id="12" name="Rectangle 6"/>
            <p:cNvSpPr>
              <a:spLocks noChangeArrowheads="1"/>
            </p:cNvSpPr>
            <p:nvPr/>
          </p:nvSpPr>
          <p:spPr bwMode="auto">
            <a:xfrm>
              <a:off x="4913314" y="1463449"/>
              <a:ext cx="1876425" cy="1312862"/>
            </a:xfrm>
            <a:prstGeom prst="rect">
              <a:avLst/>
            </a:prstGeom>
            <a:solidFill>
              <a:srgbClr val="AD1625">
                <a:alpha val="65097"/>
              </a:srgbClr>
            </a:solidFill>
            <a:ln w="19050">
              <a:noFill/>
              <a:miter lim="800000"/>
              <a:headEnd/>
              <a:tailEnd/>
            </a:ln>
          </p:spPr>
          <p:txBody>
            <a:bodyPr wrap="none" anchor="ctr"/>
            <a:lstStyle/>
            <a:p>
              <a:pPr defTabSz="457167"/>
              <a:endParaRPr lang="en-US" sz="1900">
                <a:solidFill>
                  <a:srgbClr val="404C4C"/>
                </a:solidFill>
              </a:endParaRPr>
            </a:p>
          </p:txBody>
        </p:sp>
        <p:pic>
          <p:nvPicPr>
            <p:cNvPr id="13" name="Picture 77" descr="bc_for_biz_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9363" y="3098574"/>
              <a:ext cx="1878012" cy="1312862"/>
            </a:xfrm>
            <a:prstGeom prst="rect">
              <a:avLst/>
            </a:prstGeom>
            <a:noFill/>
            <a:ln w="9525">
              <a:noFill/>
              <a:miter lim="800000"/>
              <a:headEnd/>
              <a:tailEnd/>
            </a:ln>
          </p:spPr>
        </p:pic>
        <p:sp>
          <p:nvSpPr>
            <p:cNvPr id="14" name="Rectangle 5"/>
            <p:cNvSpPr>
              <a:spLocks noChangeArrowheads="1"/>
            </p:cNvSpPr>
            <p:nvPr/>
          </p:nvSpPr>
          <p:spPr bwMode="auto">
            <a:xfrm>
              <a:off x="2519363" y="3100160"/>
              <a:ext cx="1876425" cy="1312863"/>
            </a:xfrm>
            <a:prstGeom prst="rect">
              <a:avLst/>
            </a:prstGeom>
            <a:solidFill>
              <a:srgbClr val="562F72">
                <a:alpha val="65097"/>
              </a:srgbClr>
            </a:solidFill>
            <a:ln w="19050">
              <a:noFill/>
              <a:miter lim="800000"/>
              <a:headEnd/>
              <a:tailEnd/>
            </a:ln>
          </p:spPr>
          <p:txBody>
            <a:bodyPr wrap="none" anchor="ctr"/>
            <a:lstStyle/>
            <a:p>
              <a:pPr defTabSz="457167"/>
              <a:endParaRPr lang="en-US" sz="1900">
                <a:solidFill>
                  <a:srgbClr val="404C4C"/>
                </a:solidFill>
              </a:endParaRPr>
            </a:p>
          </p:txBody>
        </p:sp>
        <p:sp>
          <p:nvSpPr>
            <p:cNvPr id="15" name="Text Box 78"/>
            <p:cNvSpPr txBox="1">
              <a:spLocks noChangeArrowheads="1"/>
            </p:cNvSpPr>
            <p:nvPr/>
          </p:nvSpPr>
          <p:spPr bwMode="auto">
            <a:xfrm>
              <a:off x="2630489" y="3970779"/>
              <a:ext cx="889603" cy="384721"/>
            </a:xfrm>
            <a:prstGeom prst="rect">
              <a:avLst/>
            </a:prstGeom>
            <a:noFill/>
            <a:ln w="9525">
              <a:noFill/>
              <a:miter lim="800000"/>
              <a:headEnd/>
              <a:tailEnd/>
            </a:ln>
          </p:spPr>
          <p:txBody>
            <a:bodyPr wrap="none">
              <a:spAutoFit/>
            </a:bodyPr>
            <a:lstStyle/>
            <a:p>
              <a:pPr defTabSz="685698"/>
              <a:r>
                <a:rPr lang="en-GB" sz="1900">
                  <a:solidFill>
                    <a:srgbClr val="FFFFFF"/>
                  </a:solidFill>
                </a:rPr>
                <a:t>Privacy</a:t>
              </a:r>
              <a:endParaRPr lang="en-US" sz="1900" dirty="0">
                <a:solidFill>
                  <a:srgbClr val="FFFFFF"/>
                </a:solidFill>
              </a:endParaRPr>
            </a:p>
          </p:txBody>
        </p:sp>
        <p:pic>
          <p:nvPicPr>
            <p:cNvPr id="16" name="Picture 79" descr="bc_for_biz_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4901" y="3100160"/>
              <a:ext cx="1878013" cy="1312863"/>
            </a:xfrm>
            <a:prstGeom prst="rect">
              <a:avLst/>
            </a:prstGeom>
            <a:noFill/>
            <a:ln w="9525">
              <a:noFill/>
              <a:miter lim="800000"/>
              <a:headEnd/>
              <a:tailEnd/>
            </a:ln>
          </p:spPr>
        </p:pic>
        <p:sp>
          <p:nvSpPr>
            <p:cNvPr id="17" name="Rectangle 4"/>
            <p:cNvSpPr>
              <a:spLocks noChangeArrowheads="1"/>
            </p:cNvSpPr>
            <p:nvPr/>
          </p:nvSpPr>
          <p:spPr bwMode="auto">
            <a:xfrm>
              <a:off x="4911725" y="3098574"/>
              <a:ext cx="1876425" cy="1312862"/>
            </a:xfrm>
            <a:prstGeom prst="rect">
              <a:avLst/>
            </a:prstGeom>
            <a:solidFill>
              <a:srgbClr val="4B8400">
                <a:alpha val="65097"/>
              </a:srgbClr>
            </a:solidFill>
            <a:ln w="19050">
              <a:noFill/>
              <a:miter lim="800000"/>
              <a:headEnd/>
              <a:tailEnd/>
            </a:ln>
          </p:spPr>
          <p:txBody>
            <a:bodyPr wrap="none" anchor="ctr"/>
            <a:lstStyle/>
            <a:p>
              <a:pPr defTabSz="457167"/>
              <a:endParaRPr lang="en-US" sz="1900">
                <a:solidFill>
                  <a:srgbClr val="404C4C"/>
                </a:solidFill>
              </a:endParaRPr>
            </a:p>
          </p:txBody>
        </p:sp>
        <p:sp>
          <p:nvSpPr>
            <p:cNvPr id="18" name="Rectangle 7"/>
            <p:cNvSpPr>
              <a:spLocks noChangeArrowheads="1"/>
            </p:cNvSpPr>
            <p:nvPr/>
          </p:nvSpPr>
          <p:spPr bwMode="auto">
            <a:xfrm>
              <a:off x="2517775" y="1461860"/>
              <a:ext cx="1881188" cy="1314450"/>
            </a:xfrm>
            <a:prstGeom prst="rect">
              <a:avLst/>
            </a:prstGeom>
            <a:solidFill>
              <a:srgbClr val="325C80">
                <a:alpha val="60001"/>
              </a:srgbClr>
            </a:solidFill>
            <a:ln w="19050">
              <a:noFill/>
              <a:miter lim="800000"/>
              <a:headEnd/>
              <a:tailEnd/>
            </a:ln>
          </p:spPr>
          <p:txBody>
            <a:bodyPr wrap="none" anchor="ctr"/>
            <a:lstStyle/>
            <a:p>
              <a:pPr defTabSz="457167"/>
              <a:endParaRPr lang="en-US" sz="1900">
                <a:solidFill>
                  <a:srgbClr val="404C4C"/>
                </a:solidFill>
              </a:endParaRPr>
            </a:p>
          </p:txBody>
        </p:sp>
        <p:sp>
          <p:nvSpPr>
            <p:cNvPr id="19" name="Text Box 74"/>
            <p:cNvSpPr txBox="1">
              <a:spLocks noChangeArrowheads="1"/>
            </p:cNvSpPr>
            <p:nvPr/>
          </p:nvSpPr>
          <p:spPr bwMode="auto">
            <a:xfrm>
              <a:off x="2566989" y="1485674"/>
              <a:ext cx="1349375" cy="677108"/>
            </a:xfrm>
            <a:prstGeom prst="rect">
              <a:avLst/>
            </a:prstGeom>
            <a:noFill/>
            <a:ln w="9525">
              <a:noFill/>
              <a:miter lim="800000"/>
              <a:headEnd/>
              <a:tailEnd/>
            </a:ln>
          </p:spPr>
          <p:txBody>
            <a:bodyPr>
              <a:spAutoFit/>
            </a:bodyPr>
            <a:lstStyle/>
            <a:p>
              <a:pPr defTabSz="685698"/>
              <a:r>
                <a:rPr lang="en-GB" sz="1900">
                  <a:solidFill>
                    <a:srgbClr val="FFFFFF"/>
                  </a:solidFill>
                </a:rPr>
                <a:t>Shared ledger</a:t>
              </a:r>
              <a:endParaRPr lang="en-US" sz="1900">
                <a:solidFill>
                  <a:srgbClr val="FFFFFF"/>
                </a:solidFill>
              </a:endParaRPr>
            </a:p>
          </p:txBody>
        </p:sp>
        <p:grpSp>
          <p:nvGrpSpPr>
            <p:cNvPr id="20" name="Group 37"/>
            <p:cNvGrpSpPr>
              <a:grpSpLocks/>
            </p:cNvGrpSpPr>
            <p:nvPr/>
          </p:nvGrpSpPr>
          <p:grpSpPr bwMode="auto">
            <a:xfrm>
              <a:off x="2398714" y="1372961"/>
              <a:ext cx="2116137" cy="1489075"/>
              <a:chOff x="1541" y="774"/>
              <a:chExt cx="1333" cy="938"/>
            </a:xfrm>
          </p:grpSpPr>
          <p:sp>
            <p:nvSpPr>
              <p:cNvPr id="21" name="Freeform 38"/>
              <p:cNvSpPr>
                <a:spLocks/>
              </p:cNvSpPr>
              <p:nvPr/>
            </p:nvSpPr>
            <p:spPr bwMode="auto">
              <a:xfrm flipH="1">
                <a:off x="1541" y="774"/>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325C80"/>
                </a:solidFill>
                <a:round/>
                <a:headEnd/>
                <a:tailEnd/>
              </a:ln>
            </p:spPr>
            <p:txBody>
              <a:bodyPr/>
              <a:lstStyle/>
              <a:p>
                <a:pPr defTabSz="685698"/>
                <a:endParaRPr lang="en-US" sz="1900">
                  <a:solidFill>
                    <a:srgbClr val="404C4C"/>
                  </a:solidFill>
                </a:endParaRPr>
              </a:p>
            </p:txBody>
          </p:sp>
          <p:sp>
            <p:nvSpPr>
              <p:cNvPr id="22" name="Freeform 39"/>
              <p:cNvSpPr>
                <a:spLocks/>
              </p:cNvSpPr>
              <p:nvPr/>
            </p:nvSpPr>
            <p:spPr bwMode="auto">
              <a:xfrm>
                <a:off x="2737" y="781"/>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325C80"/>
                </a:solidFill>
                <a:round/>
                <a:headEnd/>
                <a:tailEnd/>
              </a:ln>
            </p:spPr>
            <p:txBody>
              <a:bodyPr/>
              <a:lstStyle/>
              <a:p>
                <a:pPr defTabSz="685698"/>
                <a:endParaRPr lang="en-US" sz="1900">
                  <a:solidFill>
                    <a:srgbClr val="404C4C"/>
                  </a:solidFill>
                </a:endParaRPr>
              </a:p>
            </p:txBody>
          </p:sp>
        </p:grpSp>
        <p:grpSp>
          <p:nvGrpSpPr>
            <p:cNvPr id="23" name="Group 40"/>
            <p:cNvGrpSpPr>
              <a:grpSpLocks/>
            </p:cNvGrpSpPr>
            <p:nvPr/>
          </p:nvGrpSpPr>
          <p:grpSpPr bwMode="auto">
            <a:xfrm>
              <a:off x="4789489" y="1379311"/>
              <a:ext cx="2116137" cy="1489075"/>
              <a:chOff x="1541" y="774"/>
              <a:chExt cx="1333" cy="938"/>
            </a:xfrm>
          </p:grpSpPr>
          <p:sp>
            <p:nvSpPr>
              <p:cNvPr id="24" name="Freeform 41"/>
              <p:cNvSpPr>
                <a:spLocks/>
              </p:cNvSpPr>
              <p:nvPr/>
            </p:nvSpPr>
            <p:spPr bwMode="auto">
              <a:xfrm flipH="1">
                <a:off x="1541" y="774"/>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AD1625"/>
                </a:solidFill>
                <a:round/>
                <a:headEnd/>
                <a:tailEnd/>
              </a:ln>
            </p:spPr>
            <p:txBody>
              <a:bodyPr/>
              <a:lstStyle/>
              <a:p>
                <a:pPr defTabSz="685698"/>
                <a:endParaRPr lang="en-US" sz="1900">
                  <a:solidFill>
                    <a:srgbClr val="404C4C"/>
                  </a:solidFill>
                </a:endParaRPr>
              </a:p>
            </p:txBody>
          </p:sp>
          <p:sp>
            <p:nvSpPr>
              <p:cNvPr id="25" name="Freeform 42"/>
              <p:cNvSpPr>
                <a:spLocks/>
              </p:cNvSpPr>
              <p:nvPr/>
            </p:nvSpPr>
            <p:spPr bwMode="auto">
              <a:xfrm>
                <a:off x="2737" y="781"/>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AD1625"/>
                </a:solidFill>
                <a:round/>
                <a:headEnd/>
                <a:tailEnd/>
              </a:ln>
            </p:spPr>
            <p:txBody>
              <a:bodyPr/>
              <a:lstStyle/>
              <a:p>
                <a:pPr defTabSz="685698"/>
                <a:endParaRPr lang="en-US" sz="1900">
                  <a:solidFill>
                    <a:srgbClr val="404C4C"/>
                  </a:solidFill>
                </a:endParaRPr>
              </a:p>
            </p:txBody>
          </p:sp>
        </p:grpSp>
        <p:grpSp>
          <p:nvGrpSpPr>
            <p:cNvPr id="26" name="Group 43"/>
            <p:cNvGrpSpPr>
              <a:grpSpLocks/>
            </p:cNvGrpSpPr>
            <p:nvPr/>
          </p:nvGrpSpPr>
          <p:grpSpPr bwMode="auto">
            <a:xfrm>
              <a:off x="2392364" y="3033486"/>
              <a:ext cx="2116137" cy="1489075"/>
              <a:chOff x="1541" y="774"/>
              <a:chExt cx="1333" cy="938"/>
            </a:xfrm>
          </p:grpSpPr>
          <p:sp>
            <p:nvSpPr>
              <p:cNvPr id="27" name="Freeform 44"/>
              <p:cNvSpPr>
                <a:spLocks/>
              </p:cNvSpPr>
              <p:nvPr/>
            </p:nvSpPr>
            <p:spPr bwMode="auto">
              <a:xfrm flipH="1">
                <a:off x="1541" y="774"/>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562F72"/>
                </a:solidFill>
                <a:round/>
                <a:headEnd/>
                <a:tailEnd/>
              </a:ln>
            </p:spPr>
            <p:txBody>
              <a:bodyPr/>
              <a:lstStyle/>
              <a:p>
                <a:pPr defTabSz="685698"/>
                <a:endParaRPr lang="en-US" sz="1900">
                  <a:solidFill>
                    <a:srgbClr val="404C4C"/>
                  </a:solidFill>
                </a:endParaRPr>
              </a:p>
            </p:txBody>
          </p:sp>
          <p:sp>
            <p:nvSpPr>
              <p:cNvPr id="28" name="Freeform 45"/>
              <p:cNvSpPr>
                <a:spLocks/>
              </p:cNvSpPr>
              <p:nvPr/>
            </p:nvSpPr>
            <p:spPr bwMode="auto">
              <a:xfrm>
                <a:off x="2737" y="781"/>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562F72"/>
                </a:solidFill>
                <a:round/>
                <a:headEnd/>
                <a:tailEnd/>
              </a:ln>
            </p:spPr>
            <p:txBody>
              <a:bodyPr/>
              <a:lstStyle/>
              <a:p>
                <a:pPr defTabSz="685698"/>
                <a:endParaRPr lang="en-US" sz="1900">
                  <a:solidFill>
                    <a:srgbClr val="404C4C"/>
                  </a:solidFill>
                </a:endParaRPr>
              </a:p>
            </p:txBody>
          </p:sp>
        </p:grpSp>
        <p:grpSp>
          <p:nvGrpSpPr>
            <p:cNvPr id="29" name="Group 46"/>
            <p:cNvGrpSpPr>
              <a:grpSpLocks/>
            </p:cNvGrpSpPr>
            <p:nvPr/>
          </p:nvGrpSpPr>
          <p:grpSpPr bwMode="auto">
            <a:xfrm>
              <a:off x="4783139" y="3039836"/>
              <a:ext cx="2116137" cy="1489075"/>
              <a:chOff x="1541" y="774"/>
              <a:chExt cx="1333" cy="938"/>
            </a:xfrm>
          </p:grpSpPr>
          <p:sp>
            <p:nvSpPr>
              <p:cNvPr id="30" name="Freeform 47"/>
              <p:cNvSpPr>
                <a:spLocks/>
              </p:cNvSpPr>
              <p:nvPr/>
            </p:nvSpPr>
            <p:spPr bwMode="auto">
              <a:xfrm flipH="1">
                <a:off x="1541" y="774"/>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4B8400"/>
                </a:solidFill>
                <a:round/>
                <a:headEnd/>
                <a:tailEnd/>
              </a:ln>
            </p:spPr>
            <p:txBody>
              <a:bodyPr/>
              <a:lstStyle/>
              <a:p>
                <a:pPr defTabSz="685698"/>
                <a:endParaRPr lang="en-US" sz="1900">
                  <a:solidFill>
                    <a:srgbClr val="404C4C"/>
                  </a:solidFill>
                </a:endParaRPr>
              </a:p>
            </p:txBody>
          </p:sp>
          <p:sp>
            <p:nvSpPr>
              <p:cNvPr id="31" name="Freeform 48"/>
              <p:cNvSpPr>
                <a:spLocks/>
              </p:cNvSpPr>
              <p:nvPr/>
            </p:nvSpPr>
            <p:spPr bwMode="auto">
              <a:xfrm>
                <a:off x="2737" y="781"/>
                <a:ext cx="137" cy="931"/>
              </a:xfrm>
              <a:custGeom>
                <a:avLst/>
                <a:gdLst>
                  <a:gd name="T0" fmla="*/ 0 w 84"/>
                  <a:gd name="T1" fmla="*/ 0 h 678"/>
                  <a:gd name="T2" fmla="*/ 364 w 84"/>
                  <a:gd name="T3" fmla="*/ 0 h 678"/>
                  <a:gd name="T4" fmla="*/ 351 w 84"/>
                  <a:gd name="T5" fmla="*/ 1755 h 678"/>
                  <a:gd name="T6" fmla="*/ 0 w 84"/>
                  <a:gd name="T7" fmla="*/ 1755 h 678"/>
                  <a:gd name="T8" fmla="*/ 0 60000 65536"/>
                  <a:gd name="T9" fmla="*/ 0 60000 65536"/>
                  <a:gd name="T10" fmla="*/ 0 60000 65536"/>
                  <a:gd name="T11" fmla="*/ 0 60000 65536"/>
                  <a:gd name="T12" fmla="*/ 0 w 84"/>
                  <a:gd name="T13" fmla="*/ 0 h 678"/>
                  <a:gd name="T14" fmla="*/ 84 w 84"/>
                  <a:gd name="T15" fmla="*/ 678 h 678"/>
                </a:gdLst>
                <a:ahLst/>
                <a:cxnLst>
                  <a:cxn ang="T8">
                    <a:pos x="T0" y="T1"/>
                  </a:cxn>
                  <a:cxn ang="T9">
                    <a:pos x="T2" y="T3"/>
                  </a:cxn>
                  <a:cxn ang="T10">
                    <a:pos x="T4" y="T5"/>
                  </a:cxn>
                  <a:cxn ang="T11">
                    <a:pos x="T6" y="T7"/>
                  </a:cxn>
                </a:cxnLst>
                <a:rect l="T12" t="T13" r="T14" b="T15"/>
                <a:pathLst>
                  <a:path w="84" h="678">
                    <a:moveTo>
                      <a:pt x="0" y="0"/>
                    </a:moveTo>
                    <a:lnTo>
                      <a:pt x="84" y="0"/>
                    </a:lnTo>
                    <a:lnTo>
                      <a:pt x="81" y="678"/>
                    </a:lnTo>
                    <a:lnTo>
                      <a:pt x="0" y="678"/>
                    </a:lnTo>
                  </a:path>
                </a:pathLst>
              </a:custGeom>
              <a:noFill/>
              <a:ln w="28575" cmpd="sng">
                <a:solidFill>
                  <a:srgbClr val="4B8400"/>
                </a:solidFill>
                <a:round/>
                <a:headEnd/>
                <a:tailEnd/>
              </a:ln>
            </p:spPr>
            <p:txBody>
              <a:bodyPr/>
              <a:lstStyle/>
              <a:p>
                <a:pPr defTabSz="685698"/>
                <a:endParaRPr lang="en-US" sz="1900">
                  <a:solidFill>
                    <a:srgbClr val="404C4C"/>
                  </a:solidFill>
                </a:endParaRPr>
              </a:p>
            </p:txBody>
          </p:sp>
        </p:grpSp>
        <p:sp>
          <p:nvSpPr>
            <p:cNvPr id="32" name="Text Box 76"/>
            <p:cNvSpPr txBox="1">
              <a:spLocks noChangeArrowheads="1"/>
            </p:cNvSpPr>
            <p:nvPr/>
          </p:nvSpPr>
          <p:spPr bwMode="auto">
            <a:xfrm>
              <a:off x="5722132" y="1503136"/>
              <a:ext cx="1002518" cy="677108"/>
            </a:xfrm>
            <a:prstGeom prst="rect">
              <a:avLst/>
            </a:prstGeom>
            <a:noFill/>
            <a:ln w="9525">
              <a:noFill/>
              <a:miter lim="800000"/>
              <a:headEnd/>
              <a:tailEnd/>
            </a:ln>
          </p:spPr>
          <p:txBody>
            <a:bodyPr wrap="none">
              <a:spAutoFit/>
            </a:bodyPr>
            <a:lstStyle/>
            <a:p>
              <a:pPr algn="r" defTabSz="685698"/>
              <a:r>
                <a:rPr lang="en-GB" sz="1900">
                  <a:solidFill>
                    <a:srgbClr val="FFFFFF"/>
                  </a:solidFill>
                </a:rPr>
                <a:t>Smart </a:t>
              </a:r>
            </a:p>
            <a:p>
              <a:pPr algn="r" defTabSz="685698"/>
              <a:r>
                <a:rPr lang="en-GB" sz="1900">
                  <a:solidFill>
                    <a:srgbClr val="FFFFFF"/>
                  </a:solidFill>
                </a:rPr>
                <a:t>contract</a:t>
              </a:r>
              <a:endParaRPr lang="en-US" sz="1900">
                <a:solidFill>
                  <a:srgbClr val="FFFFFF"/>
                </a:solidFill>
              </a:endParaRPr>
            </a:p>
          </p:txBody>
        </p:sp>
        <p:sp>
          <p:nvSpPr>
            <p:cNvPr id="33" name="Text Box 80"/>
            <p:cNvSpPr txBox="1">
              <a:spLocks noChangeArrowheads="1"/>
            </p:cNvSpPr>
            <p:nvPr/>
          </p:nvSpPr>
          <p:spPr bwMode="auto">
            <a:xfrm>
              <a:off x="5963025" y="3970779"/>
              <a:ext cx="674928" cy="384721"/>
            </a:xfrm>
            <a:prstGeom prst="rect">
              <a:avLst/>
            </a:prstGeom>
            <a:noFill/>
            <a:ln w="9525">
              <a:noFill/>
              <a:miter lim="800000"/>
              <a:headEnd/>
              <a:tailEnd/>
            </a:ln>
          </p:spPr>
          <p:txBody>
            <a:bodyPr wrap="none">
              <a:spAutoFit/>
            </a:bodyPr>
            <a:lstStyle/>
            <a:p>
              <a:pPr defTabSz="685698"/>
              <a:r>
                <a:rPr lang="en-GB" sz="1900">
                  <a:solidFill>
                    <a:srgbClr val="FFFFFF"/>
                  </a:solidFill>
                </a:rPr>
                <a:t>Trust</a:t>
              </a:r>
              <a:endParaRPr lang="en-US" sz="1900" dirty="0">
                <a:solidFill>
                  <a:srgbClr val="FFFFFF"/>
                </a:solidFill>
              </a:endParaRPr>
            </a:p>
          </p:txBody>
        </p:sp>
      </p:grpSp>
      <p:sp>
        <p:nvSpPr>
          <p:cNvPr id="35" name="Text Placeholder 2">
            <a:extLst>
              <a:ext uri="{FF2B5EF4-FFF2-40B4-BE49-F238E27FC236}">
                <a16:creationId xmlns:a16="http://schemas.microsoft.com/office/drawing/2014/main" id="{00AC9960-38F5-4989-85D1-68277B3AF3AD}"/>
              </a:ext>
            </a:extLst>
          </p:cNvPr>
          <p:cNvSpPr txBox="1">
            <a:spLocks/>
          </p:cNvSpPr>
          <p:nvPr/>
        </p:nvSpPr>
        <p:spPr>
          <a:xfrm>
            <a:off x="1058355" y="4370312"/>
            <a:ext cx="7138423" cy="5715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b="1" kern="1200">
                <a:ln>
                  <a:noFill/>
                </a:ln>
                <a:solidFill>
                  <a:srgbClr val="0164FF"/>
                </a:solidFill>
                <a:latin typeface="IBM Plex Sans" charset="0"/>
                <a:ea typeface="IBM Plex Sans" charset="0"/>
                <a:cs typeface="IBM Plex Sans" charset="0"/>
              </a:defRPr>
            </a:lvl1pPr>
            <a:lvl2pPr marL="742950" indent="-285750" algn="l" defTabSz="457200" rtl="0" eaLnBrk="1" latinLnBrk="0" hangingPunct="1">
              <a:spcBef>
                <a:spcPct val="20000"/>
              </a:spcBef>
              <a:buFont typeface="Arial"/>
              <a:buChar char="–"/>
              <a:defRPr sz="2800" kern="1200">
                <a:ln>
                  <a:noFill/>
                </a:ln>
                <a:solidFill>
                  <a:schemeClr val="accent1"/>
                </a:solidFill>
                <a:latin typeface="IBM Plex Sans" charset="0"/>
                <a:ea typeface="IBM Plex Sans" charset="0"/>
                <a:cs typeface="IBM Plex Sans" charset="0"/>
              </a:defRPr>
            </a:lvl2pPr>
            <a:lvl3pPr marL="1143000" indent="-228600" algn="l" defTabSz="457200" rtl="0" eaLnBrk="1" latinLnBrk="0" hangingPunct="1">
              <a:spcBef>
                <a:spcPct val="20000"/>
              </a:spcBef>
              <a:buFont typeface="Arial"/>
              <a:buChar char="•"/>
              <a:defRPr sz="2400" kern="1200">
                <a:ln>
                  <a:noFill/>
                </a:ln>
                <a:solidFill>
                  <a:schemeClr val="accent1"/>
                </a:solidFill>
                <a:latin typeface="IBM Plex Sans" charset="0"/>
                <a:ea typeface="IBM Plex Sans" charset="0"/>
                <a:cs typeface="IBM Plex Sans" charset="0"/>
              </a:defRPr>
            </a:lvl3pPr>
            <a:lvl4pPr marL="1600200" indent="-228600" algn="l" defTabSz="457200" rtl="0" eaLnBrk="1" latinLnBrk="0" hangingPunct="1">
              <a:spcBef>
                <a:spcPct val="20000"/>
              </a:spcBef>
              <a:buFont typeface="Arial"/>
              <a:buChar char="–"/>
              <a:defRPr sz="2000" kern="1200">
                <a:ln>
                  <a:noFill/>
                </a:ln>
                <a:solidFill>
                  <a:schemeClr val="accent1"/>
                </a:solidFill>
                <a:latin typeface="IBM Plex Sans" charset="0"/>
                <a:ea typeface="IBM Plex Sans" charset="0"/>
                <a:cs typeface="IBM Plex Sans" charset="0"/>
              </a:defRPr>
            </a:lvl4pPr>
            <a:lvl5pPr marL="2057400" indent="-228600" algn="l" defTabSz="457200" rtl="0" eaLnBrk="1" latinLnBrk="0" hangingPunct="1">
              <a:spcBef>
                <a:spcPct val="20000"/>
              </a:spcBef>
              <a:buFont typeface="Arial"/>
              <a:buChar char="»"/>
              <a:defRPr sz="2000" kern="1200">
                <a:ln>
                  <a:noFill/>
                </a:ln>
                <a:solidFill>
                  <a:schemeClr val="accent1"/>
                </a:solidFill>
                <a:latin typeface="IBM Plex Sans" charset="0"/>
                <a:ea typeface="IBM Plex Sans" charset="0"/>
                <a:cs typeface="IBM Plex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Its about business – not just finance</a:t>
            </a:r>
          </a:p>
        </p:txBody>
      </p:sp>
      <p:sp>
        <p:nvSpPr>
          <p:cNvPr id="36" name="Rectangle 35">
            <a:extLst>
              <a:ext uri="{FF2B5EF4-FFF2-40B4-BE49-F238E27FC236}">
                <a16:creationId xmlns:a16="http://schemas.microsoft.com/office/drawing/2014/main" id="{95153307-C639-4470-8994-DB21948AE901}"/>
              </a:ext>
            </a:extLst>
          </p:cNvPr>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86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08BF69C1-739F-1B47-B5E3-FA651BCAB105}" type="slidenum">
              <a:rPr lang="en-US" smtClean="0"/>
              <a:pPr/>
              <a:t>3</a:t>
            </a:fld>
            <a:endParaRPr lang="en-US" dirty="0"/>
          </a:p>
        </p:txBody>
      </p:sp>
      <p:sp>
        <p:nvSpPr>
          <p:cNvPr id="3" name="Text Placeholder 2"/>
          <p:cNvSpPr>
            <a:spLocks noGrp="1"/>
          </p:cNvSpPr>
          <p:nvPr>
            <p:ph type="body" sz="quarter" idx="13"/>
          </p:nvPr>
        </p:nvSpPr>
        <p:spPr/>
        <p:txBody>
          <a:bodyPr>
            <a:normAutofit fontScale="85000" lnSpcReduction="10000"/>
          </a:bodyPr>
          <a:lstStyle/>
          <a:p>
            <a:r>
              <a:rPr lang="en-US" dirty="0"/>
              <a:t>Block chain applies across industries - Client Examples</a:t>
            </a:r>
          </a:p>
        </p:txBody>
      </p:sp>
      <p:grpSp>
        <p:nvGrpSpPr>
          <p:cNvPr id="5" name="Group 4">
            <a:extLst>
              <a:ext uri="{FF2B5EF4-FFF2-40B4-BE49-F238E27FC236}">
                <a16:creationId xmlns:a16="http://schemas.microsoft.com/office/drawing/2014/main" id="{174FF9F6-116C-46CA-BE19-29932DC218F3}"/>
              </a:ext>
            </a:extLst>
          </p:cNvPr>
          <p:cNvGrpSpPr/>
          <p:nvPr/>
        </p:nvGrpSpPr>
        <p:grpSpPr>
          <a:xfrm>
            <a:off x="942386" y="607781"/>
            <a:ext cx="7386857" cy="4258988"/>
            <a:chOff x="752621" y="1540413"/>
            <a:chExt cx="12646854" cy="6206192"/>
          </a:xfrm>
        </p:grpSpPr>
        <p:sp>
          <p:nvSpPr>
            <p:cNvPr id="6" name="Rectangle 5">
              <a:extLst>
                <a:ext uri="{FF2B5EF4-FFF2-40B4-BE49-F238E27FC236}">
                  <a16:creationId xmlns:a16="http://schemas.microsoft.com/office/drawing/2014/main" id="{EE5614B0-2E51-46C1-B88A-3AFAF5616700}"/>
                </a:ext>
              </a:extLst>
            </p:cNvPr>
            <p:cNvSpPr/>
            <p:nvPr/>
          </p:nvSpPr>
          <p:spPr>
            <a:xfrm>
              <a:off x="1981200" y="1540413"/>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7" name="Rectangle 6">
              <a:extLst>
                <a:ext uri="{FF2B5EF4-FFF2-40B4-BE49-F238E27FC236}">
                  <a16:creationId xmlns:a16="http://schemas.microsoft.com/office/drawing/2014/main" id="{4DF94BB7-C468-463D-BE9D-AC1EFD4912E0}"/>
                </a:ext>
              </a:extLst>
            </p:cNvPr>
            <p:cNvSpPr/>
            <p:nvPr/>
          </p:nvSpPr>
          <p:spPr>
            <a:xfrm>
              <a:off x="752621" y="1540413"/>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Trade</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logistics</a:t>
              </a:r>
            </a:p>
          </p:txBody>
        </p:sp>
        <p:sp>
          <p:nvSpPr>
            <p:cNvPr id="8" name="Rectangle 7">
              <a:extLst>
                <a:ext uri="{FF2B5EF4-FFF2-40B4-BE49-F238E27FC236}">
                  <a16:creationId xmlns:a16="http://schemas.microsoft.com/office/drawing/2014/main" id="{1B360BD0-8DFC-4533-8851-418FBCDBC537}"/>
                </a:ext>
              </a:extLst>
            </p:cNvPr>
            <p:cNvSpPr/>
            <p:nvPr/>
          </p:nvSpPr>
          <p:spPr>
            <a:xfrm>
              <a:off x="6221435" y="1540413"/>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9" name="Rectangle 8">
              <a:extLst>
                <a:ext uri="{FF2B5EF4-FFF2-40B4-BE49-F238E27FC236}">
                  <a16:creationId xmlns:a16="http://schemas.microsoft.com/office/drawing/2014/main" id="{1E51A729-801A-4FBD-95D1-C4375BFF1677}"/>
                </a:ext>
              </a:extLst>
            </p:cNvPr>
            <p:cNvSpPr/>
            <p:nvPr/>
          </p:nvSpPr>
          <p:spPr>
            <a:xfrm>
              <a:off x="4992856" y="1540413"/>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Credit</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default</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swaps</a:t>
              </a:r>
            </a:p>
          </p:txBody>
        </p:sp>
        <p:sp>
          <p:nvSpPr>
            <p:cNvPr id="10" name="Rectangle 9">
              <a:extLst>
                <a:ext uri="{FF2B5EF4-FFF2-40B4-BE49-F238E27FC236}">
                  <a16:creationId xmlns:a16="http://schemas.microsoft.com/office/drawing/2014/main" id="{2782CB6B-1110-46E7-8448-A9F98B3F4E80}"/>
                </a:ext>
              </a:extLst>
            </p:cNvPr>
            <p:cNvSpPr/>
            <p:nvPr/>
          </p:nvSpPr>
          <p:spPr>
            <a:xfrm>
              <a:off x="10464017" y="1540413"/>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11" name="Rectangle 10">
              <a:extLst>
                <a:ext uri="{FF2B5EF4-FFF2-40B4-BE49-F238E27FC236}">
                  <a16:creationId xmlns:a16="http://schemas.microsoft.com/office/drawing/2014/main" id="{C6719EB0-28A9-41BD-81C0-9B6821EA2A92}"/>
                </a:ext>
              </a:extLst>
            </p:cNvPr>
            <p:cNvSpPr/>
            <p:nvPr/>
          </p:nvSpPr>
          <p:spPr>
            <a:xfrm>
              <a:off x="9235438" y="1540413"/>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Diamond provenance</a:t>
              </a:r>
            </a:p>
          </p:txBody>
        </p:sp>
        <p:sp>
          <p:nvSpPr>
            <p:cNvPr id="12" name="Rectangle 11">
              <a:extLst>
                <a:ext uri="{FF2B5EF4-FFF2-40B4-BE49-F238E27FC236}">
                  <a16:creationId xmlns:a16="http://schemas.microsoft.com/office/drawing/2014/main" id="{C5783227-4C84-4784-9759-5023DFE4A75A}"/>
                </a:ext>
              </a:extLst>
            </p:cNvPr>
            <p:cNvSpPr/>
            <p:nvPr/>
          </p:nvSpPr>
          <p:spPr>
            <a:xfrm>
              <a:off x="1981200" y="310896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13" name="Rectangle 12">
              <a:extLst>
                <a:ext uri="{FF2B5EF4-FFF2-40B4-BE49-F238E27FC236}">
                  <a16:creationId xmlns:a16="http://schemas.microsoft.com/office/drawing/2014/main" id="{2E15069F-FF10-44B2-8DFC-58139C460089}"/>
                </a:ext>
              </a:extLst>
            </p:cNvPr>
            <p:cNvSpPr/>
            <p:nvPr/>
          </p:nvSpPr>
          <p:spPr>
            <a:xfrm>
              <a:off x="752621" y="310896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FX</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netting</a:t>
              </a:r>
            </a:p>
          </p:txBody>
        </p:sp>
        <p:sp>
          <p:nvSpPr>
            <p:cNvPr id="14" name="Rectangle 13">
              <a:extLst>
                <a:ext uri="{FF2B5EF4-FFF2-40B4-BE49-F238E27FC236}">
                  <a16:creationId xmlns:a16="http://schemas.microsoft.com/office/drawing/2014/main" id="{DC05F788-A1ED-456E-846D-AD8E60CD4EAE}"/>
                </a:ext>
              </a:extLst>
            </p:cNvPr>
            <p:cNvSpPr/>
            <p:nvPr/>
          </p:nvSpPr>
          <p:spPr>
            <a:xfrm>
              <a:off x="6221435" y="310896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15" name="Rectangle 14">
              <a:extLst>
                <a:ext uri="{FF2B5EF4-FFF2-40B4-BE49-F238E27FC236}">
                  <a16:creationId xmlns:a16="http://schemas.microsoft.com/office/drawing/2014/main" id="{51EF89EB-170B-4726-87CB-37903044C303}"/>
                </a:ext>
              </a:extLst>
            </p:cNvPr>
            <p:cNvSpPr/>
            <p:nvPr/>
          </p:nvSpPr>
          <p:spPr>
            <a:xfrm>
              <a:off x="4992856" y="310896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Settlements through </a:t>
              </a:r>
            </a:p>
            <a:p>
              <a:pPr defTabSz="685750">
                <a:lnSpc>
                  <a:spcPct val="90000"/>
                </a:lnSpc>
                <a:defRPr/>
              </a:pPr>
              <a:r>
                <a:rPr lang="en-US" sz="1013" kern="0" dirty="0">
                  <a:solidFill>
                    <a:prstClr val="white"/>
                  </a:solidFill>
                  <a:latin typeface="Arial"/>
                  <a:ea typeface="ＭＳ Ｐゴシック"/>
                  <a:cs typeface=""/>
                </a:rPr>
                <a:t>digital currency</a:t>
              </a:r>
            </a:p>
          </p:txBody>
        </p:sp>
        <p:sp>
          <p:nvSpPr>
            <p:cNvPr id="16" name="Rectangle 15">
              <a:extLst>
                <a:ext uri="{FF2B5EF4-FFF2-40B4-BE49-F238E27FC236}">
                  <a16:creationId xmlns:a16="http://schemas.microsoft.com/office/drawing/2014/main" id="{E7D799C6-99FF-48C2-93F5-6C957625DC55}"/>
                </a:ext>
              </a:extLst>
            </p:cNvPr>
            <p:cNvSpPr/>
            <p:nvPr/>
          </p:nvSpPr>
          <p:spPr>
            <a:xfrm>
              <a:off x="10464017" y="310896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17" name="Rectangle 16">
              <a:extLst>
                <a:ext uri="{FF2B5EF4-FFF2-40B4-BE49-F238E27FC236}">
                  <a16:creationId xmlns:a16="http://schemas.microsoft.com/office/drawing/2014/main" id="{C712E53A-2627-41D5-8A36-11621490FA76}"/>
                </a:ext>
              </a:extLst>
            </p:cNvPr>
            <p:cNvSpPr/>
            <p:nvPr/>
          </p:nvSpPr>
          <p:spPr>
            <a:xfrm>
              <a:off x="9235438" y="310896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Identity management</a:t>
              </a:r>
            </a:p>
          </p:txBody>
        </p:sp>
        <p:sp>
          <p:nvSpPr>
            <p:cNvPr id="18" name="Rectangle 17">
              <a:extLst>
                <a:ext uri="{FF2B5EF4-FFF2-40B4-BE49-F238E27FC236}">
                  <a16:creationId xmlns:a16="http://schemas.microsoft.com/office/drawing/2014/main" id="{0F8A5989-DE60-4A20-BF84-2C2941643957}"/>
                </a:ext>
              </a:extLst>
            </p:cNvPr>
            <p:cNvSpPr/>
            <p:nvPr/>
          </p:nvSpPr>
          <p:spPr>
            <a:xfrm>
              <a:off x="1981200" y="467985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19" name="Rectangle 18">
              <a:extLst>
                <a:ext uri="{FF2B5EF4-FFF2-40B4-BE49-F238E27FC236}">
                  <a16:creationId xmlns:a16="http://schemas.microsoft.com/office/drawing/2014/main" id="{73991353-EE1D-4707-8F59-5C7EA2E440F8}"/>
                </a:ext>
              </a:extLst>
            </p:cNvPr>
            <p:cNvSpPr/>
            <p:nvPr/>
          </p:nvSpPr>
          <p:spPr>
            <a:xfrm>
              <a:off x="752621" y="467985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Food</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safety</a:t>
              </a:r>
            </a:p>
          </p:txBody>
        </p:sp>
        <p:sp>
          <p:nvSpPr>
            <p:cNvPr id="20" name="Rectangle 19">
              <a:extLst>
                <a:ext uri="{FF2B5EF4-FFF2-40B4-BE49-F238E27FC236}">
                  <a16:creationId xmlns:a16="http://schemas.microsoft.com/office/drawing/2014/main" id="{2D67B6A4-FE7D-4B80-8BC5-3A921A6A8186}"/>
                </a:ext>
              </a:extLst>
            </p:cNvPr>
            <p:cNvSpPr/>
            <p:nvPr/>
          </p:nvSpPr>
          <p:spPr>
            <a:xfrm>
              <a:off x="6221435" y="467985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21" name="Rectangle 20">
              <a:extLst>
                <a:ext uri="{FF2B5EF4-FFF2-40B4-BE49-F238E27FC236}">
                  <a16:creationId xmlns:a16="http://schemas.microsoft.com/office/drawing/2014/main" id="{D3A02688-658C-4653-A12E-848085E033F7}"/>
                </a:ext>
              </a:extLst>
            </p:cNvPr>
            <p:cNvSpPr/>
            <p:nvPr/>
          </p:nvSpPr>
          <p:spPr>
            <a:xfrm>
              <a:off x="4992856" y="467985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Trade</a:t>
              </a:r>
              <a:br>
                <a:rPr lang="en-US" sz="1013" kern="0" dirty="0">
                  <a:solidFill>
                    <a:prstClr val="white"/>
                  </a:solidFill>
                  <a:latin typeface="Arial"/>
                  <a:ea typeface="ＭＳ Ｐゴシック"/>
                  <a:cs typeface=""/>
                </a:rPr>
              </a:br>
              <a:r>
                <a:rPr lang="en-US" sz="1013" kern="0" dirty="0">
                  <a:solidFill>
                    <a:prstClr val="white"/>
                  </a:solidFill>
                  <a:latin typeface="Arial"/>
                  <a:ea typeface="ＭＳ Ｐゴシック"/>
                  <a:cs typeface=""/>
                </a:rPr>
                <a:t>finance</a:t>
              </a:r>
            </a:p>
          </p:txBody>
        </p:sp>
        <p:sp>
          <p:nvSpPr>
            <p:cNvPr id="22" name="Rectangle 21">
              <a:extLst>
                <a:ext uri="{FF2B5EF4-FFF2-40B4-BE49-F238E27FC236}">
                  <a16:creationId xmlns:a16="http://schemas.microsoft.com/office/drawing/2014/main" id="{3052F939-DF4C-4578-9FD4-480689A26020}"/>
                </a:ext>
              </a:extLst>
            </p:cNvPr>
            <p:cNvSpPr/>
            <p:nvPr/>
          </p:nvSpPr>
          <p:spPr>
            <a:xfrm>
              <a:off x="10464017" y="4679850"/>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23" name="Rectangle 22">
              <a:extLst>
                <a:ext uri="{FF2B5EF4-FFF2-40B4-BE49-F238E27FC236}">
                  <a16:creationId xmlns:a16="http://schemas.microsoft.com/office/drawing/2014/main" id="{EA4F5D7B-7A14-4320-B4A3-0027558740F1}"/>
                </a:ext>
              </a:extLst>
            </p:cNvPr>
            <p:cNvSpPr/>
            <p:nvPr/>
          </p:nvSpPr>
          <p:spPr>
            <a:xfrm>
              <a:off x="9235438" y="4679850"/>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Dispute resolution</a:t>
              </a:r>
            </a:p>
          </p:txBody>
        </p:sp>
        <p:sp>
          <p:nvSpPr>
            <p:cNvPr id="24" name="Rectangle 23">
              <a:extLst>
                <a:ext uri="{FF2B5EF4-FFF2-40B4-BE49-F238E27FC236}">
                  <a16:creationId xmlns:a16="http://schemas.microsoft.com/office/drawing/2014/main" id="{04DECECF-7ACF-4902-BE21-A0E5F49A3325}"/>
                </a:ext>
              </a:extLst>
            </p:cNvPr>
            <p:cNvSpPr/>
            <p:nvPr/>
          </p:nvSpPr>
          <p:spPr>
            <a:xfrm>
              <a:off x="1981200" y="6255429"/>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25" name="Rectangle 24">
              <a:extLst>
                <a:ext uri="{FF2B5EF4-FFF2-40B4-BE49-F238E27FC236}">
                  <a16:creationId xmlns:a16="http://schemas.microsoft.com/office/drawing/2014/main" id="{6852E9D0-52C9-4A3D-BF55-E8CE3703B7A6}"/>
                </a:ext>
              </a:extLst>
            </p:cNvPr>
            <p:cNvSpPr/>
            <p:nvPr/>
          </p:nvSpPr>
          <p:spPr>
            <a:xfrm>
              <a:off x="752621" y="6255429"/>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Low liquidity securities </a:t>
              </a:r>
            </a:p>
            <a:p>
              <a:pPr defTabSz="685750">
                <a:lnSpc>
                  <a:spcPct val="90000"/>
                </a:lnSpc>
                <a:defRPr/>
              </a:pPr>
              <a:r>
                <a:rPr lang="en-US" sz="1013" kern="0" dirty="0">
                  <a:solidFill>
                    <a:prstClr val="white"/>
                  </a:solidFill>
                  <a:latin typeface="Arial"/>
                  <a:ea typeface="ＭＳ Ｐゴシック"/>
                  <a:cs typeface=""/>
                </a:rPr>
                <a:t>trading and settlement</a:t>
              </a:r>
            </a:p>
          </p:txBody>
        </p:sp>
        <p:sp>
          <p:nvSpPr>
            <p:cNvPr id="26" name="Rectangle 25">
              <a:extLst>
                <a:ext uri="{FF2B5EF4-FFF2-40B4-BE49-F238E27FC236}">
                  <a16:creationId xmlns:a16="http://schemas.microsoft.com/office/drawing/2014/main" id="{147DB001-29CB-4EE6-B8A4-C63FF061DFAB}"/>
                </a:ext>
              </a:extLst>
            </p:cNvPr>
            <p:cNvSpPr/>
            <p:nvPr/>
          </p:nvSpPr>
          <p:spPr>
            <a:xfrm>
              <a:off x="6221435" y="6255429"/>
              <a:ext cx="2935458"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27" name="Rectangle 26">
              <a:extLst>
                <a:ext uri="{FF2B5EF4-FFF2-40B4-BE49-F238E27FC236}">
                  <a16:creationId xmlns:a16="http://schemas.microsoft.com/office/drawing/2014/main" id="{B7AFD01D-069E-4899-9986-0013528A9DFD}"/>
                </a:ext>
              </a:extLst>
            </p:cNvPr>
            <p:cNvSpPr/>
            <p:nvPr/>
          </p:nvSpPr>
          <p:spPr>
            <a:xfrm>
              <a:off x="4992856" y="6255429"/>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Rewards points </a:t>
              </a:r>
            </a:p>
            <a:p>
              <a:pPr defTabSz="685750">
                <a:lnSpc>
                  <a:spcPct val="90000"/>
                </a:lnSpc>
                <a:defRPr/>
              </a:pPr>
              <a:r>
                <a:rPr lang="en-US" sz="1013" kern="0" dirty="0">
                  <a:solidFill>
                    <a:prstClr val="white"/>
                  </a:solidFill>
                  <a:latin typeface="Arial"/>
                  <a:ea typeface="ＭＳ Ｐゴシック"/>
                  <a:cs typeface=""/>
                </a:rPr>
                <a:t>management</a:t>
              </a:r>
            </a:p>
          </p:txBody>
        </p:sp>
        <p:sp>
          <p:nvSpPr>
            <p:cNvPr id="28" name="Rectangle 27">
              <a:extLst>
                <a:ext uri="{FF2B5EF4-FFF2-40B4-BE49-F238E27FC236}">
                  <a16:creationId xmlns:a16="http://schemas.microsoft.com/office/drawing/2014/main" id="{2ADC7BD5-1199-4FBF-BAA8-049682F97633}"/>
                </a:ext>
              </a:extLst>
            </p:cNvPr>
            <p:cNvSpPr/>
            <p:nvPr/>
          </p:nvSpPr>
          <p:spPr>
            <a:xfrm>
              <a:off x="10464018" y="6255430"/>
              <a:ext cx="2935457" cy="1491175"/>
            </a:xfrm>
            <a:prstGeom prst="rect">
              <a:avLst/>
            </a:prstGeom>
            <a:solidFill>
              <a:srgbClr val="F3F4F6"/>
            </a:solidFill>
            <a:ln w="25400" cap="flat" cmpd="sng" algn="ctr">
              <a:noFill/>
              <a:prstDash val="solid"/>
            </a:ln>
            <a:effectLst/>
          </p:spPr>
          <p:txBody>
            <a:bodyPr rtlCol="0" anchor="ctr"/>
            <a:lstStyle/>
            <a:p>
              <a:pPr algn="ctr" defTabSz="685750">
                <a:lnSpc>
                  <a:spcPct val="90000"/>
                </a:lnSpc>
                <a:defRPr/>
              </a:pPr>
              <a:endParaRPr lang="en-US" sz="1013" kern="0" dirty="0">
                <a:solidFill>
                  <a:prstClr val="white"/>
                </a:solidFill>
                <a:latin typeface="Arial"/>
                <a:ea typeface="ＭＳ Ｐゴシック"/>
                <a:cs typeface=""/>
              </a:endParaRPr>
            </a:p>
          </p:txBody>
        </p:sp>
        <p:sp>
          <p:nvSpPr>
            <p:cNvPr id="29" name="Rectangle 28">
              <a:extLst>
                <a:ext uri="{FF2B5EF4-FFF2-40B4-BE49-F238E27FC236}">
                  <a16:creationId xmlns:a16="http://schemas.microsoft.com/office/drawing/2014/main" id="{39ED99F5-2AB6-46EF-A2AE-923AD8D9413C}"/>
                </a:ext>
              </a:extLst>
            </p:cNvPr>
            <p:cNvSpPr/>
            <p:nvPr/>
          </p:nvSpPr>
          <p:spPr>
            <a:xfrm>
              <a:off x="9235438" y="6255429"/>
              <a:ext cx="1551442" cy="1491175"/>
            </a:xfrm>
            <a:prstGeom prst="rect">
              <a:avLst/>
            </a:prstGeom>
            <a:solidFill>
              <a:srgbClr val="1F929D"/>
            </a:solidFill>
            <a:ln w="25400" cap="flat" cmpd="sng" algn="ctr">
              <a:noFill/>
              <a:prstDash val="solid"/>
            </a:ln>
            <a:effectLst/>
          </p:spPr>
          <p:txBody>
            <a:bodyPr tIns="51435" rIns="0" rtlCol="0" anchor="t" anchorCtr="0"/>
            <a:lstStyle/>
            <a:p>
              <a:pPr defTabSz="685750">
                <a:lnSpc>
                  <a:spcPct val="90000"/>
                </a:lnSpc>
                <a:defRPr/>
              </a:pPr>
              <a:r>
                <a:rPr lang="en-US" sz="1013" kern="0" dirty="0">
                  <a:solidFill>
                    <a:prstClr val="white"/>
                  </a:solidFill>
                  <a:latin typeface="Arial"/>
                  <a:ea typeface="ＭＳ Ｐゴシック"/>
                  <a:cs typeface=""/>
                </a:rPr>
                <a:t>Contract management</a:t>
              </a:r>
            </a:p>
          </p:txBody>
        </p:sp>
      </p:grpSp>
      <p:pic>
        <p:nvPicPr>
          <p:cNvPr id="30" name="Picture 29">
            <a:extLst>
              <a:ext uri="{FF2B5EF4-FFF2-40B4-BE49-F238E27FC236}">
                <a16:creationId xmlns:a16="http://schemas.microsoft.com/office/drawing/2014/main" id="{BDAEE985-75CB-4323-A28F-E62606D4FFCF}"/>
              </a:ext>
            </a:extLst>
          </p:cNvPr>
          <p:cNvPicPr>
            <a:picLocks noChangeAspect="1"/>
          </p:cNvPicPr>
          <p:nvPr/>
        </p:nvPicPr>
        <p:blipFill>
          <a:blip r:embed="rId2"/>
          <a:stretch>
            <a:fillRect/>
          </a:stretch>
        </p:blipFill>
        <p:spPr>
          <a:xfrm>
            <a:off x="4632027" y="716124"/>
            <a:ext cx="878557" cy="260815"/>
          </a:xfrm>
          <a:prstGeom prst="rect">
            <a:avLst/>
          </a:prstGeom>
        </p:spPr>
      </p:pic>
      <p:pic>
        <p:nvPicPr>
          <p:cNvPr id="31" name="Picture 30">
            <a:extLst>
              <a:ext uri="{FF2B5EF4-FFF2-40B4-BE49-F238E27FC236}">
                <a16:creationId xmlns:a16="http://schemas.microsoft.com/office/drawing/2014/main" id="{531DE346-A683-4859-B516-75268F79FE4A}"/>
              </a:ext>
            </a:extLst>
          </p:cNvPr>
          <p:cNvPicPr>
            <a:picLocks noChangeAspect="1"/>
          </p:cNvPicPr>
          <p:nvPr/>
        </p:nvPicPr>
        <p:blipFill>
          <a:blip r:embed="rId3"/>
          <a:stretch>
            <a:fillRect/>
          </a:stretch>
        </p:blipFill>
        <p:spPr>
          <a:xfrm>
            <a:off x="2219311" y="716124"/>
            <a:ext cx="751429" cy="827087"/>
          </a:xfrm>
          <a:prstGeom prst="rect">
            <a:avLst/>
          </a:prstGeom>
        </p:spPr>
      </p:pic>
      <p:pic>
        <p:nvPicPr>
          <p:cNvPr id="32" name="Picture 2" descr="https://c1.staticflickr.com/9/8823/27680419843_935989fd13_b.jpg">
            <a:extLst>
              <a:ext uri="{FF2B5EF4-FFF2-40B4-BE49-F238E27FC236}">
                <a16:creationId xmlns:a16="http://schemas.microsoft.com/office/drawing/2014/main" id="{AD71ECA1-928E-4D92-AA4B-540C24B25AFE}"/>
              </a:ext>
            </a:extLst>
          </p:cNvPr>
          <p:cNvPicPr>
            <a:picLocks noChangeAspect="1" noChangeArrowheads="1"/>
          </p:cNvPicPr>
          <p:nvPr/>
        </p:nvPicPr>
        <p:blipFill>
          <a:blip r:embed="rId4"/>
          <a:srcRect l="2227" t="33116" r="1715" b="32148"/>
          <a:stretch>
            <a:fillRect/>
          </a:stretch>
        </p:blipFill>
        <p:spPr bwMode="auto">
          <a:xfrm>
            <a:off x="6833670" y="671770"/>
            <a:ext cx="1456007" cy="349397"/>
          </a:xfrm>
          <a:prstGeom prst="rect">
            <a:avLst/>
          </a:prstGeom>
          <a:noFill/>
        </p:spPr>
      </p:pic>
      <p:pic>
        <p:nvPicPr>
          <p:cNvPr id="33" name="Picture 36" descr="Mizuho Financial">
            <a:extLst>
              <a:ext uri="{FF2B5EF4-FFF2-40B4-BE49-F238E27FC236}">
                <a16:creationId xmlns:a16="http://schemas.microsoft.com/office/drawing/2014/main" id="{1C74DF52-EA8A-4503-AE12-754054197F73}"/>
              </a:ext>
            </a:extLst>
          </p:cNvPr>
          <p:cNvPicPr>
            <a:picLocks noChangeAspect="1" noChangeArrowheads="1"/>
          </p:cNvPicPr>
          <p:nvPr/>
        </p:nvPicPr>
        <p:blipFill>
          <a:blip r:embed="rId5" cstate="print"/>
          <a:srcRect/>
          <a:stretch>
            <a:fillRect/>
          </a:stretch>
        </p:blipFill>
        <p:spPr bwMode="auto">
          <a:xfrm>
            <a:off x="4647452" y="1762117"/>
            <a:ext cx="857309" cy="510960"/>
          </a:xfrm>
          <a:prstGeom prst="rect">
            <a:avLst/>
          </a:prstGeom>
          <a:solidFill>
            <a:srgbClr val="F3F4F6"/>
          </a:solidFill>
          <a:effectLst/>
        </p:spPr>
      </p:pic>
      <p:pic>
        <p:nvPicPr>
          <p:cNvPr id="34" name="Picture 37" descr="Logo_Credit_mutuel_ARKEA">
            <a:extLst>
              <a:ext uri="{FF2B5EF4-FFF2-40B4-BE49-F238E27FC236}">
                <a16:creationId xmlns:a16="http://schemas.microsoft.com/office/drawing/2014/main" id="{13B71A94-490C-417D-B234-A0AAC970718E}"/>
              </a:ext>
            </a:extLst>
          </p:cNvPr>
          <p:cNvPicPr>
            <a:picLocks noChangeAspect="1" noChangeArrowheads="1"/>
          </p:cNvPicPr>
          <p:nvPr/>
        </p:nvPicPr>
        <p:blipFill>
          <a:blip r:embed="rId6" cstate="print"/>
          <a:srcRect/>
          <a:stretch>
            <a:fillRect/>
          </a:stretch>
        </p:blipFill>
        <p:spPr bwMode="auto">
          <a:xfrm>
            <a:off x="6957086" y="1820595"/>
            <a:ext cx="1165063" cy="410745"/>
          </a:xfrm>
          <a:prstGeom prst="rect">
            <a:avLst/>
          </a:prstGeom>
          <a:solidFill>
            <a:srgbClr val="F3F4F6"/>
          </a:solidFill>
          <a:effectLst/>
        </p:spPr>
      </p:pic>
      <p:pic>
        <p:nvPicPr>
          <p:cNvPr id="35" name="Picture 66">
            <a:extLst>
              <a:ext uri="{FF2B5EF4-FFF2-40B4-BE49-F238E27FC236}">
                <a16:creationId xmlns:a16="http://schemas.microsoft.com/office/drawing/2014/main" id="{160AA541-1496-4317-9746-941E07BDEA66}"/>
              </a:ext>
            </a:extLst>
          </p:cNvPr>
          <p:cNvPicPr>
            <a:picLocks noChangeAspect="1"/>
          </p:cNvPicPr>
          <p:nvPr/>
        </p:nvPicPr>
        <p:blipFill>
          <a:blip r:embed="rId7"/>
          <a:srcRect/>
          <a:stretch>
            <a:fillRect/>
          </a:stretch>
        </p:blipFill>
        <p:spPr bwMode="auto">
          <a:xfrm>
            <a:off x="4708409" y="4081589"/>
            <a:ext cx="733655" cy="577565"/>
          </a:xfrm>
          <a:prstGeom prst="rect">
            <a:avLst/>
          </a:prstGeom>
          <a:solidFill>
            <a:srgbClr val="F3F4F6"/>
          </a:solidFill>
          <a:ln w="9525">
            <a:noFill/>
            <a:miter lim="800000"/>
            <a:headEnd/>
            <a:tailEnd/>
          </a:ln>
          <a:effectLst/>
        </p:spPr>
      </p:pic>
      <p:pic>
        <p:nvPicPr>
          <p:cNvPr id="36" name="Picture 144" descr="Mitsubishi_UFJ_Financial_Group_logo">
            <a:extLst>
              <a:ext uri="{FF2B5EF4-FFF2-40B4-BE49-F238E27FC236}">
                <a16:creationId xmlns:a16="http://schemas.microsoft.com/office/drawing/2014/main" id="{0F1642C8-DB19-4B37-BC8D-ED87A4A73665}"/>
              </a:ext>
            </a:extLst>
          </p:cNvPr>
          <p:cNvPicPr>
            <a:picLocks noChangeAspect="1" noChangeArrowheads="1"/>
          </p:cNvPicPr>
          <p:nvPr/>
        </p:nvPicPr>
        <p:blipFill>
          <a:blip r:embed="rId8" cstate="print"/>
          <a:srcRect/>
          <a:stretch>
            <a:fillRect/>
          </a:stretch>
        </p:blipFill>
        <p:spPr bwMode="auto">
          <a:xfrm>
            <a:off x="7276988" y="3980747"/>
            <a:ext cx="525261" cy="650697"/>
          </a:xfrm>
          <a:prstGeom prst="rect">
            <a:avLst/>
          </a:prstGeom>
          <a:solidFill>
            <a:srgbClr val="F3F4F6"/>
          </a:solidFill>
          <a:effectLst/>
        </p:spPr>
      </p:pic>
      <p:pic>
        <p:nvPicPr>
          <p:cNvPr id="37" name="Picture 155" descr="CLS">
            <a:extLst>
              <a:ext uri="{FF2B5EF4-FFF2-40B4-BE49-F238E27FC236}">
                <a16:creationId xmlns:a16="http://schemas.microsoft.com/office/drawing/2014/main" id="{7E6DD536-3B7D-4B11-B725-DB17274FE32C}"/>
              </a:ext>
            </a:extLst>
          </p:cNvPr>
          <p:cNvPicPr>
            <a:picLocks noChangeAspect="1" noChangeArrowheads="1"/>
          </p:cNvPicPr>
          <p:nvPr/>
        </p:nvPicPr>
        <p:blipFill>
          <a:blip r:embed="rId9"/>
          <a:srcRect/>
          <a:stretch>
            <a:fillRect/>
          </a:stretch>
        </p:blipFill>
        <p:spPr bwMode="auto">
          <a:xfrm>
            <a:off x="2058001" y="1867548"/>
            <a:ext cx="1112648" cy="669719"/>
          </a:xfrm>
          <a:prstGeom prst="rect">
            <a:avLst/>
          </a:prstGeom>
          <a:solidFill>
            <a:srgbClr val="F3F4F6"/>
          </a:solidFill>
          <a:effectLst/>
        </p:spPr>
      </p:pic>
      <p:pic>
        <p:nvPicPr>
          <p:cNvPr id="38" name="Picture 156" descr="walmart">
            <a:extLst>
              <a:ext uri="{FF2B5EF4-FFF2-40B4-BE49-F238E27FC236}">
                <a16:creationId xmlns:a16="http://schemas.microsoft.com/office/drawing/2014/main" id="{40235557-D5DF-4E81-B576-CCD45426E9FE}"/>
              </a:ext>
            </a:extLst>
          </p:cNvPr>
          <p:cNvPicPr>
            <a:picLocks noChangeAspect="1" noChangeArrowheads="1"/>
          </p:cNvPicPr>
          <p:nvPr/>
        </p:nvPicPr>
        <p:blipFill>
          <a:blip r:embed="rId10"/>
          <a:srcRect/>
          <a:stretch>
            <a:fillRect/>
          </a:stretch>
        </p:blipFill>
        <p:spPr bwMode="auto">
          <a:xfrm>
            <a:off x="1955255" y="2948423"/>
            <a:ext cx="1296616" cy="444641"/>
          </a:xfrm>
          <a:prstGeom prst="rect">
            <a:avLst/>
          </a:prstGeom>
          <a:solidFill>
            <a:srgbClr val="F3F4F6"/>
          </a:solidFill>
          <a:effectLst/>
        </p:spPr>
      </p:pic>
      <p:pic>
        <p:nvPicPr>
          <p:cNvPr id="39" name="Picture 162" descr="ibm">
            <a:extLst>
              <a:ext uri="{FF2B5EF4-FFF2-40B4-BE49-F238E27FC236}">
                <a16:creationId xmlns:a16="http://schemas.microsoft.com/office/drawing/2014/main" id="{9816707D-DF28-42F0-BCD9-951A3CEDC1EF}"/>
              </a:ext>
            </a:extLst>
          </p:cNvPr>
          <p:cNvPicPr>
            <a:picLocks noChangeAspect="1" noChangeArrowheads="1"/>
          </p:cNvPicPr>
          <p:nvPr/>
        </p:nvPicPr>
        <p:blipFill>
          <a:blip r:embed="rId11"/>
          <a:srcRect/>
          <a:stretch>
            <a:fillRect/>
          </a:stretch>
        </p:blipFill>
        <p:spPr bwMode="auto">
          <a:xfrm>
            <a:off x="7004757" y="2850413"/>
            <a:ext cx="1069712" cy="653261"/>
          </a:xfrm>
          <a:prstGeom prst="rect">
            <a:avLst/>
          </a:prstGeom>
          <a:solidFill>
            <a:srgbClr val="F3F4F6"/>
          </a:solidFill>
          <a:effectLst/>
        </p:spPr>
      </p:pic>
      <p:pic>
        <p:nvPicPr>
          <p:cNvPr id="40" name="Picture 163" descr="jpx">
            <a:extLst>
              <a:ext uri="{FF2B5EF4-FFF2-40B4-BE49-F238E27FC236}">
                <a16:creationId xmlns:a16="http://schemas.microsoft.com/office/drawing/2014/main" id="{982C6308-5E9D-4750-B178-E1A0B5042652}"/>
              </a:ext>
            </a:extLst>
          </p:cNvPr>
          <p:cNvPicPr>
            <a:picLocks noChangeAspect="1" noChangeArrowheads="1"/>
          </p:cNvPicPr>
          <p:nvPr/>
        </p:nvPicPr>
        <p:blipFill>
          <a:blip r:embed="rId12"/>
          <a:srcRect t="7690" b="11988"/>
          <a:stretch>
            <a:fillRect/>
          </a:stretch>
        </p:blipFill>
        <p:spPr bwMode="auto">
          <a:xfrm>
            <a:off x="2292914" y="3906360"/>
            <a:ext cx="659775" cy="868855"/>
          </a:xfrm>
          <a:prstGeom prst="rect">
            <a:avLst/>
          </a:prstGeom>
          <a:solidFill>
            <a:srgbClr val="F3F4F6"/>
          </a:solidFill>
          <a:effectLst/>
        </p:spPr>
      </p:pic>
      <p:pic>
        <p:nvPicPr>
          <p:cNvPr id="41" name="Picture 165" descr="baml">
            <a:extLst>
              <a:ext uri="{FF2B5EF4-FFF2-40B4-BE49-F238E27FC236}">
                <a16:creationId xmlns:a16="http://schemas.microsoft.com/office/drawing/2014/main" id="{65CA4980-EBE5-4D97-882B-9888DA110D95}"/>
              </a:ext>
            </a:extLst>
          </p:cNvPr>
          <p:cNvPicPr>
            <a:picLocks noChangeAspect="1" noChangeArrowheads="1"/>
          </p:cNvPicPr>
          <p:nvPr/>
        </p:nvPicPr>
        <p:blipFill>
          <a:blip r:embed="rId13"/>
          <a:srcRect/>
          <a:stretch>
            <a:fillRect/>
          </a:stretch>
        </p:blipFill>
        <p:spPr bwMode="auto">
          <a:xfrm>
            <a:off x="4657498" y="2732327"/>
            <a:ext cx="1170455" cy="442799"/>
          </a:xfrm>
          <a:prstGeom prst="rect">
            <a:avLst/>
          </a:prstGeom>
          <a:solidFill>
            <a:srgbClr val="F3F4F6"/>
          </a:solidFill>
          <a:effectLst/>
        </p:spPr>
      </p:pic>
      <p:pic>
        <p:nvPicPr>
          <p:cNvPr id="42" name="Picture 166" descr="hsbc">
            <a:extLst>
              <a:ext uri="{FF2B5EF4-FFF2-40B4-BE49-F238E27FC236}">
                <a16:creationId xmlns:a16="http://schemas.microsoft.com/office/drawing/2014/main" id="{D7D8D6A8-B41D-4819-AEBD-8A918954FADF}"/>
              </a:ext>
            </a:extLst>
          </p:cNvPr>
          <p:cNvPicPr>
            <a:picLocks noChangeAspect="1" noChangeArrowheads="1"/>
          </p:cNvPicPr>
          <p:nvPr/>
        </p:nvPicPr>
        <p:blipFill>
          <a:blip r:embed="rId14"/>
          <a:srcRect/>
          <a:stretch>
            <a:fillRect/>
          </a:stretch>
        </p:blipFill>
        <p:spPr bwMode="auto">
          <a:xfrm>
            <a:off x="4386259" y="3264420"/>
            <a:ext cx="1047051" cy="350685"/>
          </a:xfrm>
          <a:prstGeom prst="rect">
            <a:avLst/>
          </a:prstGeom>
          <a:solidFill>
            <a:srgbClr val="F3F4F6"/>
          </a:solidFill>
          <a:effectLst/>
        </p:spPr>
      </p:pic>
    </p:spTree>
    <p:extLst>
      <p:ext uri="{BB962C8B-B14F-4D97-AF65-F5344CB8AC3E}">
        <p14:creationId xmlns:p14="http://schemas.microsoft.com/office/powerpoint/2010/main" val="198153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A5D2E96-09D4-684C-BDED-6024B7F4284C}" type="slidenum">
              <a:rPr lang="en-US" smtClean="0">
                <a:solidFill>
                  <a:srgbClr val="75787B"/>
                </a:solidFill>
              </a:rPr>
              <a:pPr/>
              <a:t>4</a:t>
            </a:fld>
            <a:endParaRPr lang="en-US">
              <a:solidFill>
                <a:srgbClr val="75787B"/>
              </a:solidFill>
            </a:endParaRPr>
          </a:p>
        </p:txBody>
      </p:sp>
      <p:sp>
        <p:nvSpPr>
          <p:cNvPr id="4" name="Title 3"/>
          <p:cNvSpPr>
            <a:spLocks noGrp="1"/>
          </p:cNvSpPr>
          <p:nvPr>
            <p:ph type="title"/>
          </p:nvPr>
        </p:nvSpPr>
        <p:spPr>
          <a:xfrm>
            <a:off x="514351" y="66284"/>
            <a:ext cx="6484680" cy="493465"/>
          </a:xfrm>
        </p:spPr>
        <p:txBody>
          <a:bodyPr/>
          <a:lstStyle/>
          <a:p>
            <a:r>
              <a:rPr lang="en-US" sz="4000" dirty="0"/>
              <a:t>Digital Identity</a:t>
            </a:r>
          </a:p>
        </p:txBody>
      </p:sp>
      <p:sp>
        <p:nvSpPr>
          <p:cNvPr id="5" name="Text Placeholder 4"/>
          <p:cNvSpPr>
            <a:spLocks noGrp="1"/>
          </p:cNvSpPr>
          <p:nvPr>
            <p:ph type="body" sz="quarter" idx="13"/>
          </p:nvPr>
        </p:nvSpPr>
        <p:spPr>
          <a:xfrm>
            <a:off x="514352" y="782177"/>
            <a:ext cx="8286749" cy="433092"/>
          </a:xfrm>
        </p:spPr>
        <p:txBody>
          <a:bodyPr anchor="t"/>
          <a:lstStyle/>
          <a:p>
            <a:pPr marL="0" indent="0">
              <a:buNone/>
            </a:pPr>
            <a:r>
              <a:rPr lang="en-US" dirty="0">
                <a:solidFill>
                  <a:schemeClr val="tx1"/>
                </a:solidFill>
              </a:rPr>
              <a:t>SecureKey and Canadian Banks found digital identity verification network</a:t>
            </a:r>
          </a:p>
        </p:txBody>
      </p:sp>
      <p:sp>
        <p:nvSpPr>
          <p:cNvPr id="8" name="Content Placeholder 1"/>
          <p:cNvSpPr txBox="1">
            <a:spLocks/>
          </p:cNvSpPr>
          <p:nvPr/>
        </p:nvSpPr>
        <p:spPr>
          <a:xfrm>
            <a:off x="4617196" y="2253764"/>
            <a:ext cx="4057651" cy="2493229"/>
          </a:xfrm>
          <a:prstGeom prst="rect">
            <a:avLst/>
          </a:prstGeom>
          <a:solidFill>
            <a:schemeClr val="bg1">
              <a:lumMod val="95000"/>
            </a:schemeClr>
          </a:solidFill>
        </p:spPr>
        <p:txBody>
          <a:bodyPr vert="horz" lIns="51435" tIns="25719" rIns="51435" bIns="25719" rtlCol="0">
            <a:noAutofit/>
          </a:bodyPr>
          <a:lstStyle>
            <a:lvl1pPr marL="0" indent="0" algn="l" defTabSz="685800" rtl="0" eaLnBrk="1" latinLnBrk="0" hangingPunct="1">
              <a:lnSpc>
                <a:spcPct val="140000"/>
              </a:lnSpc>
              <a:spcBef>
                <a:spcPts val="750"/>
              </a:spcBef>
              <a:buFont typeface="Arial"/>
              <a:buNone/>
              <a:defRPr sz="2200" kern="1200">
                <a:solidFill>
                  <a:schemeClr val="tx1"/>
                </a:solidFill>
                <a:latin typeface="+mn-lt"/>
                <a:ea typeface="+mn-ea"/>
                <a:cs typeface="+mn-cs"/>
              </a:defRPr>
            </a:lvl1pPr>
            <a:lvl2pPr marL="130969" indent="-126206" algn="l" defTabSz="685800" rtl="0" eaLnBrk="1" latinLnBrk="0" hangingPunct="1">
              <a:lnSpc>
                <a:spcPct val="140000"/>
              </a:lnSpc>
              <a:spcBef>
                <a:spcPts val="375"/>
              </a:spcBef>
              <a:buFont typeface="Arial"/>
              <a:buChar char="•"/>
              <a:tabLst/>
              <a:defRPr sz="2200" kern="1200">
                <a:solidFill>
                  <a:schemeClr val="tx1"/>
                </a:solidFill>
                <a:latin typeface="+mn-lt"/>
                <a:ea typeface="+mn-ea"/>
                <a:cs typeface="+mn-cs"/>
              </a:defRPr>
            </a:lvl2pPr>
            <a:lvl3pPr marL="302419" indent="-171450" algn="l" defTabSz="685800" rtl="0" eaLnBrk="1" latinLnBrk="0" hangingPunct="1">
              <a:lnSpc>
                <a:spcPct val="140000"/>
              </a:lnSpc>
              <a:spcBef>
                <a:spcPts val="375"/>
              </a:spcBef>
              <a:buFont typeface=".AppleSystemUIFont" charset="-120"/>
              <a:buChar char="−"/>
              <a:tabLst/>
              <a:defRPr sz="2200" kern="1200">
                <a:solidFill>
                  <a:schemeClr val="tx1"/>
                </a:solidFill>
                <a:latin typeface="+mn-lt"/>
                <a:ea typeface="+mn-ea"/>
                <a:cs typeface="+mn-cs"/>
              </a:defRPr>
            </a:lvl3pPr>
            <a:lvl4pPr marL="428625" indent="-132160" algn="l" defTabSz="685800" rtl="0" eaLnBrk="1" latinLnBrk="0" hangingPunct="1">
              <a:lnSpc>
                <a:spcPct val="140000"/>
              </a:lnSpc>
              <a:spcBef>
                <a:spcPts val="375"/>
              </a:spcBef>
              <a:buFont typeface="Arial"/>
              <a:buChar char="•"/>
              <a:tabLst/>
              <a:defRPr sz="2200" kern="1200">
                <a:solidFill>
                  <a:schemeClr val="tx1"/>
                </a:solidFill>
                <a:latin typeface="+mn-lt"/>
                <a:ea typeface="+mn-ea"/>
                <a:cs typeface="+mn-cs"/>
              </a:defRPr>
            </a:lvl4pPr>
            <a:lvl5pPr marL="560785" indent="-170260" algn="l" defTabSz="685800" rtl="0" eaLnBrk="1" latinLnBrk="0" hangingPunct="1">
              <a:lnSpc>
                <a:spcPct val="140000"/>
              </a:lnSpc>
              <a:spcBef>
                <a:spcPts val="375"/>
              </a:spcBef>
              <a:buFont typeface=".AppleSystemUIFont" charset="-120"/>
              <a:buChar char="−"/>
              <a:tabLst/>
              <a:defRPr sz="2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a:lnSpc>
                <a:spcPct val="100000"/>
              </a:lnSpc>
              <a:spcBef>
                <a:spcPts val="451"/>
              </a:spcBef>
            </a:pPr>
            <a:r>
              <a:rPr lang="en-US" sz="1351" b="1" dirty="0"/>
              <a:t>Benefits</a:t>
            </a:r>
          </a:p>
          <a:p>
            <a:pPr>
              <a:lnSpc>
                <a:spcPct val="100000"/>
              </a:lnSpc>
              <a:spcBef>
                <a:spcPts val="451"/>
              </a:spcBef>
            </a:pPr>
            <a:r>
              <a:rPr lang="en-US" sz="1351" b="1" dirty="0"/>
              <a:t>Customers:</a:t>
            </a:r>
            <a:r>
              <a:rPr lang="en-US" sz="1351" dirty="0"/>
              <a:t> Convenience, simplified experience, full control and consent over identity usage, privacy, security, trust</a:t>
            </a:r>
          </a:p>
          <a:p>
            <a:pPr>
              <a:lnSpc>
                <a:spcPct val="100000"/>
              </a:lnSpc>
              <a:spcBef>
                <a:spcPts val="451"/>
              </a:spcBef>
            </a:pPr>
            <a:r>
              <a:rPr lang="en-US" sz="1351" b="1" dirty="0"/>
              <a:t>Businesses:</a:t>
            </a:r>
            <a:r>
              <a:rPr lang="en-US" sz="1351" dirty="0"/>
              <a:t> Reduced costs and risks of data breach/theft, efficient compliance management and monitoring, new revenue streams, rapid on-boarding, personalized customer services</a:t>
            </a:r>
          </a:p>
          <a:p>
            <a:pPr>
              <a:lnSpc>
                <a:spcPct val="100000"/>
              </a:lnSpc>
              <a:spcBef>
                <a:spcPts val="451"/>
              </a:spcBef>
            </a:pPr>
            <a:r>
              <a:rPr lang="en-US" sz="1351" b="1" dirty="0"/>
              <a:t>Regulators/Auditors:</a:t>
            </a:r>
            <a:r>
              <a:rPr lang="en-US" sz="1351" dirty="0"/>
              <a:t> Standardized process, rapid auditing, increased efficiency in compliance control, monitoring and quality </a:t>
            </a:r>
          </a:p>
        </p:txBody>
      </p:sp>
      <p:sp>
        <p:nvSpPr>
          <p:cNvPr id="9" name="Content Placeholder 1"/>
          <p:cNvSpPr txBox="1">
            <a:spLocks/>
          </p:cNvSpPr>
          <p:nvPr/>
        </p:nvSpPr>
        <p:spPr>
          <a:xfrm>
            <a:off x="4617195" y="1055012"/>
            <a:ext cx="3796595" cy="1760527"/>
          </a:xfrm>
          <a:prstGeom prst="rect">
            <a:avLst/>
          </a:prstGeom>
        </p:spPr>
        <p:txBody>
          <a:bodyPr vert="horz" lIns="51435" tIns="25719" rIns="51435" bIns="25719" rtlCol="0">
            <a:noAutofit/>
          </a:bodyPr>
          <a:lstStyle>
            <a:lvl1pPr marL="0" indent="0" algn="l" defTabSz="685800" rtl="0" eaLnBrk="1" latinLnBrk="0" hangingPunct="1">
              <a:lnSpc>
                <a:spcPct val="140000"/>
              </a:lnSpc>
              <a:spcBef>
                <a:spcPts val="750"/>
              </a:spcBef>
              <a:buFont typeface="Arial"/>
              <a:buNone/>
              <a:defRPr sz="2200" kern="1200">
                <a:solidFill>
                  <a:schemeClr val="tx1"/>
                </a:solidFill>
                <a:latin typeface="+mn-lt"/>
                <a:ea typeface="+mn-ea"/>
                <a:cs typeface="+mn-cs"/>
              </a:defRPr>
            </a:lvl1pPr>
            <a:lvl2pPr marL="130969" indent="-126206" algn="l" defTabSz="685800" rtl="0" eaLnBrk="1" latinLnBrk="0" hangingPunct="1">
              <a:lnSpc>
                <a:spcPct val="140000"/>
              </a:lnSpc>
              <a:spcBef>
                <a:spcPts val="375"/>
              </a:spcBef>
              <a:buFont typeface="Arial"/>
              <a:buChar char="•"/>
              <a:tabLst/>
              <a:defRPr sz="2200" kern="1200">
                <a:solidFill>
                  <a:schemeClr val="tx1"/>
                </a:solidFill>
                <a:latin typeface="+mn-lt"/>
                <a:ea typeface="+mn-ea"/>
                <a:cs typeface="+mn-cs"/>
              </a:defRPr>
            </a:lvl2pPr>
            <a:lvl3pPr marL="302419" indent="-171450" algn="l" defTabSz="685800" rtl="0" eaLnBrk="1" latinLnBrk="0" hangingPunct="1">
              <a:lnSpc>
                <a:spcPct val="140000"/>
              </a:lnSpc>
              <a:spcBef>
                <a:spcPts val="375"/>
              </a:spcBef>
              <a:buFont typeface=".AppleSystemUIFont" charset="-120"/>
              <a:buChar char="−"/>
              <a:tabLst/>
              <a:defRPr sz="2200" kern="1200">
                <a:solidFill>
                  <a:schemeClr val="tx1"/>
                </a:solidFill>
                <a:latin typeface="+mn-lt"/>
                <a:ea typeface="+mn-ea"/>
                <a:cs typeface="+mn-cs"/>
              </a:defRPr>
            </a:lvl3pPr>
            <a:lvl4pPr marL="428625" indent="-132160" algn="l" defTabSz="685800" rtl="0" eaLnBrk="1" latinLnBrk="0" hangingPunct="1">
              <a:lnSpc>
                <a:spcPct val="140000"/>
              </a:lnSpc>
              <a:spcBef>
                <a:spcPts val="375"/>
              </a:spcBef>
              <a:buFont typeface="Arial"/>
              <a:buChar char="•"/>
              <a:tabLst/>
              <a:defRPr sz="2200" kern="1200">
                <a:solidFill>
                  <a:schemeClr val="tx1"/>
                </a:solidFill>
                <a:latin typeface="+mn-lt"/>
                <a:ea typeface="+mn-ea"/>
                <a:cs typeface="+mn-cs"/>
              </a:defRPr>
            </a:lvl4pPr>
            <a:lvl5pPr marL="560785" indent="-170260" algn="l" defTabSz="685800" rtl="0" eaLnBrk="1" latinLnBrk="0" hangingPunct="1">
              <a:lnSpc>
                <a:spcPct val="140000"/>
              </a:lnSpc>
              <a:spcBef>
                <a:spcPts val="375"/>
              </a:spcBef>
              <a:buFont typeface=".AppleSystemUIFont" charset="-120"/>
              <a:buChar char="−"/>
              <a:tabLst/>
              <a:defRPr sz="2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a:lstStyle>
          <a:p>
            <a:pPr marL="175014" indent="-175014">
              <a:lnSpc>
                <a:spcPct val="100000"/>
              </a:lnSpc>
            </a:pPr>
            <a:r>
              <a:rPr lang="en-US" sz="1351" b="1" dirty="0"/>
              <a:t>How it works:</a:t>
            </a:r>
          </a:p>
          <a:p>
            <a:pPr marL="175014" indent="-175014">
              <a:lnSpc>
                <a:spcPct val="100000"/>
              </a:lnSpc>
              <a:buFont typeface="+mj-lt"/>
              <a:buAutoNum type="arabicPeriod"/>
            </a:pPr>
            <a:r>
              <a:rPr lang="en-US" sz="1351" dirty="0"/>
              <a:t>Consumers use an app to verify their identity.</a:t>
            </a:r>
          </a:p>
          <a:p>
            <a:pPr marL="175014" indent="-175014">
              <a:lnSpc>
                <a:spcPct val="100000"/>
              </a:lnSpc>
              <a:buFont typeface="+mj-lt"/>
              <a:buAutoNum type="arabicPeriod"/>
            </a:pPr>
            <a:r>
              <a:rPr lang="en-US" sz="1351" dirty="0"/>
              <a:t>Service provider only sees what it needs to see. All personal information is kept private.</a:t>
            </a:r>
          </a:p>
        </p:txBody>
      </p:sp>
      <p:sp>
        <p:nvSpPr>
          <p:cNvPr id="23" name="Oval 22"/>
          <p:cNvSpPr/>
          <p:nvPr/>
        </p:nvSpPr>
        <p:spPr>
          <a:xfrm>
            <a:off x="1094472" y="1286611"/>
            <a:ext cx="2057400" cy="2057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solidFill>
                  <a:schemeClr val="tx1"/>
                </a:solidFill>
              </a:rPr>
              <a:t>Consumer Digital Identity</a:t>
            </a:r>
            <a:endParaRPr lang="en-US" sz="825" dirty="0">
              <a:solidFill>
                <a:schemeClr val="tx1"/>
              </a:solidFill>
            </a:endParaRPr>
          </a:p>
        </p:txBody>
      </p:sp>
      <p:sp>
        <p:nvSpPr>
          <p:cNvPr id="24" name="Oval 23"/>
          <p:cNvSpPr/>
          <p:nvPr/>
        </p:nvSpPr>
        <p:spPr>
          <a:xfrm>
            <a:off x="2905203" y="2475237"/>
            <a:ext cx="342900" cy="3429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sp>
        <p:nvSpPr>
          <p:cNvPr id="28" name="TextBox 27"/>
          <p:cNvSpPr txBox="1"/>
          <p:nvPr/>
        </p:nvSpPr>
        <p:spPr>
          <a:xfrm>
            <a:off x="2833474" y="2784476"/>
            <a:ext cx="486367" cy="169223"/>
          </a:xfrm>
          <a:prstGeom prst="rect">
            <a:avLst/>
          </a:prstGeom>
          <a:solidFill>
            <a:schemeClr val="bg1"/>
          </a:solidFill>
        </p:spPr>
        <p:txBody>
          <a:bodyPr wrap="square" lIns="68580" tIns="0" rIns="68580" bIns="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800" b="1"/>
            </a:lvl1pPr>
          </a:lstStyle>
          <a:p>
            <a:r>
              <a:rPr lang="en-US" sz="600" dirty="0"/>
              <a:t>Service Provider</a:t>
            </a:r>
          </a:p>
        </p:txBody>
      </p:sp>
      <p:sp>
        <p:nvSpPr>
          <p:cNvPr id="21" name="Oval 20"/>
          <p:cNvSpPr/>
          <p:nvPr/>
        </p:nvSpPr>
        <p:spPr>
          <a:xfrm>
            <a:off x="1242647" y="1449505"/>
            <a:ext cx="342900" cy="3429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sp>
        <p:nvSpPr>
          <p:cNvPr id="22" name="TextBox 21"/>
          <p:cNvSpPr txBox="1"/>
          <p:nvPr/>
        </p:nvSpPr>
        <p:spPr>
          <a:xfrm>
            <a:off x="1186245" y="1692565"/>
            <a:ext cx="490951" cy="112844"/>
          </a:xfrm>
          <a:prstGeom prst="rect">
            <a:avLst/>
          </a:prstGeom>
          <a:solidFill>
            <a:schemeClr val="bg1"/>
          </a:solidFill>
        </p:spPr>
        <p:txBody>
          <a:bodyPr wrap="square" lIns="68580" tIns="0" rIns="68580" bIns="0" rtlCol="0" anchor="ctr">
            <a:noAutofit/>
          </a:bodyPr>
          <a:lstStyle/>
          <a:p>
            <a:pPr algn="ctr"/>
            <a:r>
              <a:rPr lang="en-US" sz="600" b="1" dirty="0"/>
              <a:t>Bank 1</a:t>
            </a:r>
          </a:p>
        </p:txBody>
      </p:sp>
      <p:pic>
        <p:nvPicPr>
          <p:cNvPr id="36" name="Graphic 35" descr="Bank"/>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92444" y="1436498"/>
            <a:ext cx="286464" cy="286464"/>
          </a:xfrm>
          <a:prstGeom prst="rect">
            <a:avLst/>
          </a:prstGeom>
          <a:solidFill>
            <a:schemeClr val="bg1"/>
          </a:solidFill>
        </p:spPr>
      </p:pic>
      <p:grpSp>
        <p:nvGrpSpPr>
          <p:cNvPr id="37" name="Group 36"/>
          <p:cNvGrpSpPr/>
          <p:nvPr/>
        </p:nvGrpSpPr>
        <p:grpSpPr>
          <a:xfrm>
            <a:off x="2393959" y="1476809"/>
            <a:ext cx="998315" cy="358661"/>
            <a:chOff x="2914731" y="2264986"/>
            <a:chExt cx="1331086" cy="478214"/>
          </a:xfrm>
        </p:grpSpPr>
        <p:sp>
          <p:nvSpPr>
            <p:cNvPr id="38" name="Oval 37"/>
            <p:cNvSpPr/>
            <p:nvPr/>
          </p:nvSpPr>
          <p:spPr>
            <a:xfrm>
              <a:off x="3352799" y="2264986"/>
              <a:ext cx="494245" cy="478214"/>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pic>
          <p:nvPicPr>
            <p:cNvPr id="39" name="Graphic 38" descr="Employee Badg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390424" y="2274452"/>
              <a:ext cx="381952" cy="381952"/>
            </a:xfrm>
            <a:prstGeom prst="rect">
              <a:avLst/>
            </a:prstGeom>
          </p:spPr>
        </p:pic>
        <p:sp>
          <p:nvSpPr>
            <p:cNvPr id="41" name="TextBox 40"/>
            <p:cNvSpPr txBox="1"/>
            <p:nvPr/>
          </p:nvSpPr>
          <p:spPr>
            <a:xfrm>
              <a:off x="2914731" y="2606703"/>
              <a:ext cx="1331086" cy="136497"/>
            </a:xfrm>
            <a:prstGeom prst="rect">
              <a:avLst/>
            </a:prstGeom>
            <a:solidFill>
              <a:schemeClr val="bg1"/>
            </a:solidFill>
          </p:spPr>
          <p:txBody>
            <a:bodyPr wrap="square" lIns="68580" tIns="0" rIns="68580" bIns="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800" b="1"/>
              </a:lvl1pPr>
            </a:lstStyle>
            <a:p>
              <a:r>
                <a:rPr lang="en-US" sz="600" dirty="0"/>
                <a:t>Consumer Identity App</a:t>
              </a:r>
            </a:p>
          </p:txBody>
        </p:sp>
      </p:grpSp>
      <p:pic>
        <p:nvPicPr>
          <p:cNvPr id="44" name="Graphic 43" descr="Meeting"/>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916313" y="2486347"/>
            <a:ext cx="320680" cy="320680"/>
          </a:xfrm>
          <a:prstGeom prst="rect">
            <a:avLst/>
          </a:prstGeom>
        </p:spPr>
      </p:pic>
      <p:sp>
        <p:nvSpPr>
          <p:cNvPr id="45" name="Oval 44"/>
          <p:cNvSpPr/>
          <p:nvPr/>
        </p:nvSpPr>
        <p:spPr>
          <a:xfrm>
            <a:off x="993211" y="2533569"/>
            <a:ext cx="342900" cy="3429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sp>
        <p:nvSpPr>
          <p:cNvPr id="46" name="TextBox 45"/>
          <p:cNvSpPr txBox="1"/>
          <p:nvPr/>
        </p:nvSpPr>
        <p:spPr>
          <a:xfrm>
            <a:off x="960176" y="2778661"/>
            <a:ext cx="453923" cy="108647"/>
          </a:xfrm>
          <a:prstGeom prst="rect">
            <a:avLst/>
          </a:prstGeom>
          <a:solidFill>
            <a:schemeClr val="bg1"/>
          </a:solidFill>
        </p:spPr>
        <p:txBody>
          <a:bodyPr wrap="square" lIns="68580" tIns="0" rIns="68580" bIns="0" rtlCol="0" anchor="ctr">
            <a:noAutofit/>
          </a:bodyPr>
          <a:lstStyle/>
          <a:p>
            <a:pPr algn="ctr"/>
            <a:r>
              <a:rPr lang="en-US" sz="600" b="1"/>
              <a:t>Bank 2</a:t>
            </a:r>
            <a:endParaRPr lang="en-US" sz="600" b="1" dirty="0"/>
          </a:p>
        </p:txBody>
      </p:sp>
      <p:pic>
        <p:nvPicPr>
          <p:cNvPr id="47" name="Graphic 46" descr="Bank"/>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43008" y="2520562"/>
            <a:ext cx="286464" cy="286464"/>
          </a:xfrm>
          <a:prstGeom prst="rect">
            <a:avLst/>
          </a:prstGeom>
        </p:spPr>
      </p:pic>
      <p:sp>
        <p:nvSpPr>
          <p:cNvPr id="48" name="Oval 47"/>
          <p:cNvSpPr/>
          <p:nvPr/>
        </p:nvSpPr>
        <p:spPr>
          <a:xfrm>
            <a:off x="1975066" y="3157477"/>
            <a:ext cx="293103" cy="3429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sp>
        <p:nvSpPr>
          <p:cNvPr id="49" name="TextBox 48"/>
          <p:cNvSpPr txBox="1"/>
          <p:nvPr/>
        </p:nvSpPr>
        <p:spPr>
          <a:xfrm>
            <a:off x="1872822" y="3417732"/>
            <a:ext cx="490951" cy="111679"/>
          </a:xfrm>
          <a:prstGeom prst="rect">
            <a:avLst/>
          </a:prstGeom>
          <a:solidFill>
            <a:schemeClr val="bg1"/>
          </a:solidFill>
        </p:spPr>
        <p:txBody>
          <a:bodyPr wrap="square" lIns="68580" tIns="0" rIns="68580" bIns="0" rtlCol="0" anchor="ctr">
            <a:noAutofit/>
          </a:bodyPr>
          <a:lstStyle/>
          <a:p>
            <a:pPr algn="ctr"/>
            <a:r>
              <a:rPr lang="en-US" sz="600" b="1"/>
              <a:t>Bank N</a:t>
            </a:r>
            <a:endParaRPr lang="en-US" sz="600" b="1" dirty="0"/>
          </a:p>
        </p:txBody>
      </p:sp>
      <p:pic>
        <p:nvPicPr>
          <p:cNvPr id="50" name="Graphic 49" descr="Bank"/>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975061" y="3144470"/>
            <a:ext cx="286464" cy="286464"/>
          </a:xfrm>
          <a:prstGeom prst="rect">
            <a:avLst/>
          </a:prstGeom>
        </p:spPr>
      </p:pic>
      <p:grpSp>
        <p:nvGrpSpPr>
          <p:cNvPr id="6" name="Group 5"/>
          <p:cNvGrpSpPr/>
          <p:nvPr/>
        </p:nvGrpSpPr>
        <p:grpSpPr>
          <a:xfrm>
            <a:off x="851904" y="3573007"/>
            <a:ext cx="2819249" cy="1047367"/>
            <a:chOff x="4572000" y="4800600"/>
            <a:chExt cx="4273838" cy="1581263"/>
          </a:xfrm>
        </p:grpSpPr>
        <p:pic>
          <p:nvPicPr>
            <p:cNvPr id="42" name="Picture 41"/>
            <p:cNvPicPr>
              <a:picLocks noChangeAspect="1"/>
            </p:cNvPicPr>
            <p:nvPr/>
          </p:nvPicPr>
          <p:blipFill rotWithShape="1">
            <a:blip r:embed="rId9">
              <a:extLst>
                <a:ext uri="{28A0092B-C50C-407E-A947-70E740481C1C}">
                  <a14:useLocalDpi xmlns:a14="http://schemas.microsoft.com/office/drawing/2010/main" val="0"/>
                </a:ext>
              </a:extLst>
            </a:blip>
            <a:srcRect t="7854" b="24818"/>
            <a:stretch/>
          </p:blipFill>
          <p:spPr>
            <a:xfrm>
              <a:off x="4572000" y="5356515"/>
              <a:ext cx="914400" cy="388828"/>
            </a:xfrm>
            <a:prstGeom prst="rect">
              <a:avLst/>
            </a:prstGeom>
          </p:spPr>
        </p:pic>
        <p:pic>
          <p:nvPicPr>
            <p:cNvPr id="2050" name="Picture 2" descr="http://www.interagrovial.com.uy/sites/interagrovial.com.uy/files/images/SCOTIABANK.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1600" y="5039892"/>
              <a:ext cx="1707400" cy="422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ineconcept.com/userfiles/image/bmo_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5429" y="5462474"/>
              <a:ext cx="1573127" cy="5339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en/thumb/1/10/TD_Bank.svg/1280px-TD_Bank.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8039" y="5058100"/>
              <a:ext cx="1330206" cy="40437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a:cxnSpLocks/>
            </p:cNvCxnSpPr>
            <p:nvPr/>
          </p:nvCxnSpPr>
          <p:spPr>
            <a:xfrm>
              <a:off x="5486400" y="4800600"/>
              <a:ext cx="0" cy="1581263"/>
            </a:xfrm>
            <a:prstGeom prst="line">
              <a:avLst/>
            </a:prstGeom>
            <a:ln w="22225">
              <a:solidFill>
                <a:srgbClr val="8ECD4F"/>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3"/>
            <a:stretch>
              <a:fillRect/>
            </a:stretch>
          </p:blipFill>
          <p:spPr>
            <a:xfrm>
              <a:off x="7398039" y="5546807"/>
              <a:ext cx="1447799" cy="380130"/>
            </a:xfrm>
            <a:prstGeom prst="rect">
              <a:avLst/>
            </a:prstGeom>
          </p:spPr>
        </p:pic>
      </p:grpSp>
      <p:sp>
        <p:nvSpPr>
          <p:cNvPr id="2" name="Rectangle 1"/>
          <p:cNvSpPr/>
          <p:nvPr/>
        </p:nvSpPr>
        <p:spPr>
          <a:xfrm>
            <a:off x="1823372" y="4912252"/>
            <a:ext cx="5527683" cy="207877"/>
          </a:xfrm>
          <a:prstGeom prst="rect">
            <a:avLst/>
          </a:prstGeom>
        </p:spPr>
        <p:txBody>
          <a:bodyPr wrap="square">
            <a:spAutoFit/>
          </a:bodyPr>
          <a:lstStyle/>
          <a:p>
            <a:r>
              <a:rPr lang="en-US" sz="751" dirty="0">
                <a:hlinkClick r:id="rId14"/>
              </a:rPr>
              <a:t>http://securekey.com/press-releases/ibm-securekey-technologies-deliver-blockchain-based-digital-identity-network-consumers/</a:t>
            </a:r>
            <a:r>
              <a:rPr lang="en-US" sz="751" dirty="0"/>
              <a:t> </a:t>
            </a:r>
          </a:p>
        </p:txBody>
      </p:sp>
      <p:sp>
        <p:nvSpPr>
          <p:cNvPr id="32" name="Text Placeholder 4">
            <a:extLst>
              <a:ext uri="{FF2B5EF4-FFF2-40B4-BE49-F238E27FC236}">
                <a16:creationId xmlns:a16="http://schemas.microsoft.com/office/drawing/2014/main" id="{888CC82E-0D8B-46B1-AC36-6F609161C7A3}"/>
              </a:ext>
            </a:extLst>
          </p:cNvPr>
          <p:cNvSpPr txBox="1">
            <a:spLocks/>
          </p:cNvSpPr>
          <p:nvPr/>
        </p:nvSpPr>
        <p:spPr>
          <a:xfrm>
            <a:off x="642146" y="4731889"/>
            <a:ext cx="8286749" cy="433092"/>
          </a:xfrm>
          <a:prstGeom prst="rect">
            <a:avLst/>
          </a:prstGeom>
        </p:spPr>
        <p:txBody>
          <a:bodyPr vert="horz" lIns="91440" tIns="0" rIns="91440" bIns="0" rtlCol="0" anchor="t" anchorCtr="0">
            <a:noAutofit/>
          </a:bodyPr>
          <a:lstStyle>
            <a:lvl1pPr marL="342900" indent="-342900" algn="l" defTabSz="457200" rtl="0" eaLnBrk="1" latinLnBrk="0" hangingPunct="1">
              <a:spcBef>
                <a:spcPct val="20000"/>
              </a:spcBef>
              <a:buFont typeface="Arial"/>
              <a:buChar char="•"/>
              <a:defRPr sz="1350" kern="1200">
                <a:solidFill>
                  <a:schemeClr val="accent3"/>
                </a:solidFill>
                <a:latin typeface="IBM Plex Sans" charset="0"/>
                <a:ea typeface="IBM Plex Sans" charset="0"/>
                <a:cs typeface="IBM Plex Sans" charset="0"/>
              </a:defRPr>
            </a:lvl1pPr>
            <a:lvl2pPr marL="742950" indent="-285750" algn="l" defTabSz="457200" rtl="0" eaLnBrk="1" latinLnBrk="0" hangingPunct="1">
              <a:spcBef>
                <a:spcPct val="20000"/>
              </a:spcBef>
              <a:buFont typeface="Arial"/>
              <a:buChar char="–"/>
              <a:defRPr sz="2800" kern="1200">
                <a:solidFill>
                  <a:schemeClr val="tx1"/>
                </a:solidFill>
                <a:latin typeface="IBM Plex Sans" charset="0"/>
                <a:ea typeface="IBM Plex Sans" charset="0"/>
                <a:cs typeface="IBM Plex Sans" charset="0"/>
              </a:defRPr>
            </a:lvl2pPr>
            <a:lvl3pPr marL="1143000" indent="-228600" algn="l" defTabSz="457200" rtl="0" eaLnBrk="1" latinLnBrk="0" hangingPunct="1">
              <a:spcBef>
                <a:spcPct val="20000"/>
              </a:spcBef>
              <a:buFont typeface="Arial"/>
              <a:buChar char="•"/>
              <a:defRPr sz="2400" kern="1200">
                <a:solidFill>
                  <a:schemeClr val="tx1"/>
                </a:solidFill>
                <a:latin typeface="IBM Plex Sans" charset="0"/>
                <a:ea typeface="IBM Plex Sans" charset="0"/>
                <a:cs typeface="IBM Plex Sans" charset="0"/>
              </a:defRPr>
            </a:lvl3pPr>
            <a:lvl4pPr marL="1600200" indent="-228600" algn="l" defTabSz="457200" rtl="0" eaLnBrk="1" latinLnBrk="0" hangingPunct="1">
              <a:spcBef>
                <a:spcPct val="20000"/>
              </a:spcBef>
              <a:buFont typeface="Arial"/>
              <a:buChar char="–"/>
              <a:defRPr sz="2000" kern="1200">
                <a:solidFill>
                  <a:schemeClr val="tx1"/>
                </a:solidFill>
                <a:latin typeface="IBM Plex Sans" charset="0"/>
                <a:ea typeface="IBM Plex Sans" charset="0"/>
                <a:cs typeface="IBM Plex Sans" charset="0"/>
              </a:defRPr>
            </a:lvl4pPr>
            <a:lvl5pPr marL="2057400" indent="-228600" algn="l" defTabSz="457200" rtl="0" eaLnBrk="1" latinLnBrk="0" hangingPunct="1">
              <a:spcBef>
                <a:spcPct val="20000"/>
              </a:spcBef>
              <a:buFont typeface="Arial"/>
              <a:buChar char="»"/>
              <a:defRPr sz="2000" kern="1200">
                <a:solidFill>
                  <a:schemeClr val="tx1"/>
                </a:solidFill>
                <a:latin typeface="IBM Plex Sans" charset="0"/>
                <a:ea typeface="IBM Plex Sans" charset="0"/>
                <a:cs typeface="IBM Plex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1" dirty="0">
                <a:solidFill>
                  <a:schemeClr val="tx1"/>
                </a:solidFill>
              </a:rPr>
              <a:t>… using NIST Digital Identity standards!</a:t>
            </a:r>
          </a:p>
        </p:txBody>
      </p:sp>
    </p:spTree>
    <p:extLst>
      <p:ext uri="{BB962C8B-B14F-4D97-AF65-F5344CB8AC3E}">
        <p14:creationId xmlns:p14="http://schemas.microsoft.com/office/powerpoint/2010/main" val="204678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797" y="2"/>
            <a:ext cx="8666099" cy="565459"/>
          </a:xfrm>
        </p:spPr>
        <p:txBody>
          <a:bodyPr>
            <a:noAutofit/>
          </a:bodyPr>
          <a:lstStyle/>
          <a:p>
            <a:pPr algn="ctr"/>
            <a:r>
              <a:rPr lang="en-US" sz="2400" dirty="0">
                <a:solidFill>
                  <a:schemeClr val="tx2">
                    <a:lumMod val="40000"/>
                    <a:lumOff val="60000"/>
                  </a:schemeClr>
                </a:solidFill>
              </a:rPr>
              <a:t>Use Case: </a:t>
            </a:r>
            <a:r>
              <a:rPr lang="en-US" sz="2400" dirty="0">
                <a:solidFill>
                  <a:srgbClr val="FF6600"/>
                </a:solidFill>
              </a:rPr>
              <a:t>Blockchain Solution for IBM Global Financing (IGF)</a:t>
            </a:r>
          </a:p>
        </p:txBody>
      </p:sp>
      <p:sp>
        <p:nvSpPr>
          <p:cNvPr id="5" name="Content Placeholder 4"/>
          <p:cNvSpPr>
            <a:spLocks noGrp="1"/>
          </p:cNvSpPr>
          <p:nvPr>
            <p:ph idx="1"/>
          </p:nvPr>
        </p:nvSpPr>
        <p:spPr>
          <a:xfrm>
            <a:off x="136859" y="1143262"/>
            <a:ext cx="4625912" cy="3703792"/>
          </a:xfrm>
          <a:ln w="3175" cmpd="sng">
            <a:solidFill>
              <a:srgbClr val="002F4F"/>
            </a:solidFill>
          </a:ln>
        </p:spPr>
        <p:txBody>
          <a:bodyPr>
            <a:normAutofit lnSpcReduction="10000"/>
          </a:bodyPr>
          <a:lstStyle/>
          <a:p>
            <a:pPr marL="0" indent="0">
              <a:buNone/>
            </a:pPr>
            <a:r>
              <a:rPr lang="en-US" sz="1500" dirty="0">
                <a:solidFill>
                  <a:srgbClr val="92D050"/>
                </a:solidFill>
              </a:rPr>
              <a:t>What?</a:t>
            </a:r>
          </a:p>
          <a:p>
            <a:pPr marL="0" indent="0">
              <a:buNone/>
            </a:pPr>
            <a:r>
              <a:rPr lang="en-US" sz="1375" dirty="0"/>
              <a:t>Improve the efficiency of our commercial financing business by sharing data in a secure and transparent manner on Blockchain</a:t>
            </a:r>
            <a:endParaRPr lang="en-US" sz="625" dirty="0"/>
          </a:p>
          <a:p>
            <a:pPr marL="0" indent="0">
              <a:buNone/>
            </a:pPr>
            <a:endParaRPr lang="en-US" sz="1000" dirty="0"/>
          </a:p>
          <a:p>
            <a:pPr marL="0" indent="0">
              <a:buNone/>
            </a:pPr>
            <a:r>
              <a:rPr lang="en-US" sz="1500" dirty="0">
                <a:solidFill>
                  <a:srgbClr val="92D050"/>
                </a:solidFill>
              </a:rPr>
              <a:t>How?</a:t>
            </a:r>
          </a:p>
          <a:p>
            <a:r>
              <a:rPr lang="en-US" sz="1375" dirty="0"/>
              <a:t>Blockchain enables Comprehensive View of key operational data:</a:t>
            </a:r>
          </a:p>
          <a:p>
            <a:pPr marL="0" indent="0">
              <a:buNone/>
            </a:pPr>
            <a:r>
              <a:rPr lang="en-US" sz="1375" dirty="0">
                <a:solidFill>
                  <a:srgbClr val="FFC000"/>
                </a:solidFill>
              </a:rPr>
              <a:t>   </a:t>
            </a:r>
            <a:r>
              <a:rPr lang="en-US" sz="1000" dirty="0">
                <a:solidFill>
                  <a:srgbClr val="FFC000"/>
                </a:solidFill>
              </a:rPr>
              <a:t>Purchase Order &gt; Transaction Approval &gt; Shipments &gt; Invoices &gt; Remittances</a:t>
            </a:r>
            <a:endParaRPr lang="en-US" sz="563" dirty="0">
              <a:solidFill>
                <a:srgbClr val="92D050"/>
              </a:solidFill>
            </a:endParaRPr>
          </a:p>
          <a:p>
            <a:pPr marL="0" indent="0">
              <a:buNone/>
            </a:pPr>
            <a:endParaRPr lang="en-US" sz="875" dirty="0">
              <a:solidFill>
                <a:srgbClr val="92D050"/>
              </a:solidFill>
            </a:endParaRPr>
          </a:p>
          <a:p>
            <a:pPr marL="0" indent="0">
              <a:buNone/>
            </a:pPr>
            <a:r>
              <a:rPr lang="en-US" sz="1500" dirty="0">
                <a:solidFill>
                  <a:srgbClr val="92D050"/>
                </a:solidFill>
              </a:rPr>
              <a:t>Benefits</a:t>
            </a:r>
          </a:p>
          <a:p>
            <a:r>
              <a:rPr lang="en-US" sz="1375" dirty="0"/>
              <a:t>Fewer disputes &amp; faster settlement</a:t>
            </a:r>
          </a:p>
          <a:p>
            <a:r>
              <a:rPr lang="en-US" sz="1375" dirty="0"/>
              <a:t>Reduction in dispute resolution time: 40+ days to under 10 days</a:t>
            </a:r>
          </a:p>
          <a:p>
            <a:r>
              <a:rPr lang="en-US" sz="1375" dirty="0"/>
              <a:t>Improved capital efficiency; freer flow of capital</a:t>
            </a:r>
            <a:endParaRPr lang="en-US" sz="1375" dirty="0">
              <a:solidFill>
                <a:srgbClr val="92D050"/>
              </a:solidFill>
            </a:endParaRPr>
          </a:p>
        </p:txBody>
      </p:sp>
      <p:grpSp>
        <p:nvGrpSpPr>
          <p:cNvPr id="12" name="Group 11"/>
          <p:cNvGrpSpPr/>
          <p:nvPr/>
        </p:nvGrpSpPr>
        <p:grpSpPr>
          <a:xfrm>
            <a:off x="5050291" y="1143267"/>
            <a:ext cx="3913088" cy="1471073"/>
            <a:chOff x="8740570" y="765984"/>
            <a:chExt cx="5681078" cy="1993857"/>
          </a:xfrm>
        </p:grpSpPr>
        <p:cxnSp>
          <p:nvCxnSpPr>
            <p:cNvPr id="39" name="Elbow Connector 38"/>
            <p:cNvCxnSpPr>
              <a:stCxn id="9" idx="0"/>
              <a:endCxn id="49" idx="0"/>
            </p:cNvCxnSpPr>
            <p:nvPr/>
          </p:nvCxnSpPr>
          <p:spPr>
            <a:xfrm rot="5400000" flipH="1" flipV="1">
              <a:off x="11461886" y="-985061"/>
              <a:ext cx="25881" cy="4623647"/>
            </a:xfrm>
            <a:prstGeom prst="bentConnector3">
              <a:avLst>
                <a:gd name="adj1" fmla="val 983273"/>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Content Placeholder 7"/>
            <p:cNvSpPr txBox="1">
              <a:spLocks/>
            </p:cNvSpPr>
            <p:nvPr/>
          </p:nvSpPr>
          <p:spPr>
            <a:xfrm>
              <a:off x="9622039" y="765984"/>
              <a:ext cx="861053" cy="381314"/>
            </a:xfrm>
            <a:prstGeom prst="rect">
              <a:avLst/>
            </a:prstGeom>
            <a:solidFill>
              <a:schemeClr val="accent4">
                <a:lumMod val="25000"/>
                <a:alpha val="51000"/>
              </a:schemeClr>
            </a:solidFill>
          </p:spPr>
          <p:txBody>
            <a:bodyPr>
              <a:normAutofit fontScale="85000" lnSpcReduction="10000"/>
            </a:bodyPr>
            <a:lstStyle>
              <a:lvl1pPr marL="489833" indent="-489833" algn="l" defTabSz="653110" rtl="0" eaLnBrk="1" latinLnBrk="0" hangingPunct="1">
                <a:spcBef>
                  <a:spcPct val="20000"/>
                </a:spcBef>
                <a:buFont typeface="Arial"/>
                <a:buChar char="•"/>
                <a:defRPr sz="4000" b="0" i="0" kern="1200">
                  <a:solidFill>
                    <a:schemeClr val="tx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3200" b="0" i="0" kern="1200">
                  <a:solidFill>
                    <a:schemeClr val="tx1"/>
                  </a:solidFill>
                  <a:latin typeface="Helvetica Neue Light"/>
                  <a:ea typeface="+mn-ea"/>
                  <a:cs typeface="Helvetica Neue Light"/>
                </a:defRPr>
              </a:lvl2pPr>
              <a:lvl3pPr marL="1632776" indent="-326555" algn="l" defTabSz="653110" rtl="0" eaLnBrk="1" latinLnBrk="0" hangingPunct="1">
                <a:spcBef>
                  <a:spcPct val="20000"/>
                </a:spcBef>
                <a:buFont typeface="Arial"/>
                <a:buChar char="•"/>
                <a:defRPr sz="2800" b="0" i="0" kern="1200">
                  <a:solidFill>
                    <a:schemeClr val="tx1"/>
                  </a:solidFill>
                  <a:latin typeface="Helvetica Neue Light"/>
                  <a:ea typeface="+mn-ea"/>
                  <a:cs typeface="Helvetica Neue Light"/>
                </a:defRPr>
              </a:lvl3pPr>
              <a:lvl4pPr marL="228588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4pPr>
              <a:lvl5pPr marL="293899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fontAlgn="base">
                <a:spcAft>
                  <a:spcPct val="0"/>
                </a:spcAft>
                <a:buNone/>
              </a:pPr>
              <a:r>
                <a:rPr lang="en-US" sz="1200" b="1" dirty="0">
                  <a:solidFill>
                    <a:schemeClr val="bg1"/>
                  </a:solidFill>
                </a:rPr>
                <a:t>orders</a:t>
              </a:r>
              <a:endParaRPr lang="en-US" sz="1000" b="1" dirty="0">
                <a:solidFill>
                  <a:schemeClr val="bg1"/>
                </a:solidFill>
              </a:endParaRPr>
            </a:p>
          </p:txBody>
        </p:sp>
        <p:sp>
          <p:nvSpPr>
            <p:cNvPr id="41" name="Content Placeholder 7"/>
            <p:cNvSpPr txBox="1">
              <a:spLocks/>
            </p:cNvSpPr>
            <p:nvPr/>
          </p:nvSpPr>
          <p:spPr>
            <a:xfrm>
              <a:off x="8767494" y="1772898"/>
              <a:ext cx="1108797" cy="370653"/>
            </a:xfrm>
            <a:prstGeom prst="rect">
              <a:avLst/>
            </a:prstGeom>
          </p:spPr>
          <p:txBody>
            <a:bodyPr>
              <a:normAutofit/>
            </a:bodyPr>
            <a:lstStyle>
              <a:lvl1pPr marL="489833" indent="-489833" algn="l" defTabSz="653110" rtl="0" eaLnBrk="1" latinLnBrk="0" hangingPunct="1">
                <a:spcBef>
                  <a:spcPct val="20000"/>
                </a:spcBef>
                <a:buFont typeface="Arial"/>
                <a:buChar char="•"/>
                <a:defRPr sz="4000" b="0" i="0" kern="1200">
                  <a:solidFill>
                    <a:schemeClr val="tx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3200" b="0" i="0" kern="1200">
                  <a:solidFill>
                    <a:schemeClr val="tx1"/>
                  </a:solidFill>
                  <a:latin typeface="Helvetica Neue Light"/>
                  <a:ea typeface="+mn-ea"/>
                  <a:cs typeface="Helvetica Neue Light"/>
                </a:defRPr>
              </a:lvl2pPr>
              <a:lvl3pPr marL="1632776" indent="-326555" algn="l" defTabSz="653110" rtl="0" eaLnBrk="1" latinLnBrk="0" hangingPunct="1">
                <a:spcBef>
                  <a:spcPct val="20000"/>
                </a:spcBef>
                <a:buFont typeface="Arial"/>
                <a:buChar char="•"/>
                <a:defRPr sz="2800" b="0" i="0" kern="1200">
                  <a:solidFill>
                    <a:schemeClr val="tx1"/>
                  </a:solidFill>
                  <a:latin typeface="Helvetica Neue Light"/>
                  <a:ea typeface="+mn-ea"/>
                  <a:cs typeface="Helvetica Neue Light"/>
                </a:defRPr>
              </a:lvl3pPr>
              <a:lvl4pPr marL="228588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4pPr>
              <a:lvl5pPr marL="293899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fontAlgn="base">
                <a:spcAft>
                  <a:spcPct val="0"/>
                </a:spcAft>
                <a:buNone/>
              </a:pPr>
              <a:r>
                <a:rPr lang="en-US" sz="1000" b="1" dirty="0">
                  <a:solidFill>
                    <a:srgbClr val="FFFFFF"/>
                  </a:solidFill>
                </a:rPr>
                <a:t>Partners</a:t>
              </a:r>
            </a:p>
          </p:txBody>
        </p:sp>
        <p:sp>
          <p:nvSpPr>
            <p:cNvPr id="42" name="Content Placeholder 7"/>
            <p:cNvSpPr txBox="1">
              <a:spLocks/>
            </p:cNvSpPr>
            <p:nvPr/>
          </p:nvSpPr>
          <p:spPr>
            <a:xfrm>
              <a:off x="13312851" y="1825578"/>
              <a:ext cx="1108797" cy="317973"/>
            </a:xfrm>
            <a:prstGeom prst="rect">
              <a:avLst/>
            </a:prstGeom>
            <a:noFill/>
          </p:spPr>
          <p:txBody>
            <a:bodyPr>
              <a:noAutofit/>
            </a:bodyPr>
            <a:lstStyle>
              <a:lvl1pPr marL="489833" indent="-489833" algn="l" defTabSz="653110" rtl="0" eaLnBrk="1" latinLnBrk="0" hangingPunct="1">
                <a:spcBef>
                  <a:spcPct val="20000"/>
                </a:spcBef>
                <a:buFont typeface="Arial"/>
                <a:buChar char="•"/>
                <a:defRPr sz="4000" b="0" i="0" kern="1200">
                  <a:solidFill>
                    <a:schemeClr val="tx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3200" b="0" i="0" kern="1200">
                  <a:solidFill>
                    <a:schemeClr val="tx1"/>
                  </a:solidFill>
                  <a:latin typeface="Helvetica Neue Light"/>
                  <a:ea typeface="+mn-ea"/>
                  <a:cs typeface="Helvetica Neue Light"/>
                </a:defRPr>
              </a:lvl2pPr>
              <a:lvl3pPr marL="1632776" indent="-326555" algn="l" defTabSz="653110" rtl="0" eaLnBrk="1" latinLnBrk="0" hangingPunct="1">
                <a:spcBef>
                  <a:spcPct val="20000"/>
                </a:spcBef>
                <a:buFont typeface="Arial"/>
                <a:buChar char="•"/>
                <a:defRPr sz="2800" b="0" i="0" kern="1200">
                  <a:solidFill>
                    <a:schemeClr val="tx1"/>
                  </a:solidFill>
                  <a:latin typeface="Helvetica Neue Light"/>
                  <a:ea typeface="+mn-ea"/>
                  <a:cs typeface="Helvetica Neue Light"/>
                </a:defRPr>
              </a:lvl3pPr>
              <a:lvl4pPr marL="228588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4pPr>
              <a:lvl5pPr marL="293899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fontAlgn="base">
                <a:spcAft>
                  <a:spcPct val="0"/>
                </a:spcAft>
                <a:buNone/>
              </a:pPr>
              <a:r>
                <a:rPr lang="en-US" sz="875" b="1" dirty="0">
                  <a:solidFill>
                    <a:srgbClr val="FFFFFF"/>
                  </a:solidFill>
                </a:rPr>
                <a:t>Suppliers</a:t>
              </a:r>
            </a:p>
          </p:txBody>
        </p:sp>
        <p:cxnSp>
          <p:nvCxnSpPr>
            <p:cNvPr id="43" name="Elbow Connector 42"/>
            <p:cNvCxnSpPr>
              <a:stCxn id="42" idx="2"/>
              <a:endCxn id="41" idx="2"/>
            </p:cNvCxnSpPr>
            <p:nvPr/>
          </p:nvCxnSpPr>
          <p:spPr>
            <a:xfrm rot="5400000">
              <a:off x="11594572" y="-129127"/>
              <a:ext cx="12700" cy="4545357"/>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Content Placeholder 7"/>
            <p:cNvSpPr txBox="1">
              <a:spLocks/>
            </p:cNvSpPr>
            <p:nvPr/>
          </p:nvSpPr>
          <p:spPr>
            <a:xfrm>
              <a:off x="11392158" y="2378528"/>
              <a:ext cx="2293550" cy="381313"/>
            </a:xfrm>
            <a:prstGeom prst="rect">
              <a:avLst/>
            </a:prstGeom>
            <a:solidFill>
              <a:schemeClr val="accent4">
                <a:lumMod val="25000"/>
                <a:alpha val="51000"/>
              </a:schemeClr>
            </a:solidFill>
          </p:spPr>
          <p:txBody>
            <a:bodyPr>
              <a:noAutofit/>
            </a:bodyPr>
            <a:lstStyle>
              <a:lvl1pPr marL="489833" indent="-489833" algn="l" defTabSz="653110" rtl="0" eaLnBrk="1" latinLnBrk="0" hangingPunct="1">
                <a:spcBef>
                  <a:spcPct val="20000"/>
                </a:spcBef>
                <a:buFont typeface="Arial"/>
                <a:buChar char="•"/>
                <a:defRPr sz="4000" b="0" i="0" kern="1200">
                  <a:solidFill>
                    <a:schemeClr val="tx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3200" b="0" i="0" kern="1200">
                  <a:solidFill>
                    <a:schemeClr val="tx1"/>
                  </a:solidFill>
                  <a:latin typeface="Helvetica Neue Light"/>
                  <a:ea typeface="+mn-ea"/>
                  <a:cs typeface="Helvetica Neue Light"/>
                </a:defRPr>
              </a:lvl2pPr>
              <a:lvl3pPr marL="1632776" indent="-326555" algn="l" defTabSz="653110" rtl="0" eaLnBrk="1" latinLnBrk="0" hangingPunct="1">
                <a:spcBef>
                  <a:spcPct val="20000"/>
                </a:spcBef>
                <a:buFont typeface="Arial"/>
                <a:buChar char="•"/>
                <a:defRPr sz="2800" b="0" i="0" kern="1200">
                  <a:solidFill>
                    <a:schemeClr val="tx1"/>
                  </a:solidFill>
                  <a:latin typeface="Helvetica Neue Light"/>
                  <a:ea typeface="+mn-ea"/>
                  <a:cs typeface="Helvetica Neue Light"/>
                </a:defRPr>
              </a:lvl3pPr>
              <a:lvl4pPr marL="228588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4pPr>
              <a:lvl5pPr marL="293899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fontAlgn="base">
                <a:spcAft>
                  <a:spcPct val="0"/>
                </a:spcAft>
                <a:buNone/>
              </a:pPr>
              <a:r>
                <a:rPr lang="en-US" sz="1100" b="1" dirty="0">
                  <a:solidFill>
                    <a:schemeClr val="bg1"/>
                  </a:solidFill>
                </a:rPr>
                <a:t>products and services</a:t>
              </a:r>
            </a:p>
          </p:txBody>
        </p:sp>
        <p:pic>
          <p:nvPicPr>
            <p:cNvPr id="45" name="Picture 44"/>
            <p:cNvPicPr>
              <a:picLocks noChangeAspect="1"/>
            </p:cNvPicPr>
            <p:nvPr/>
          </p:nvPicPr>
          <p:blipFill rotWithShape="1">
            <a:blip r:embed="rId3"/>
            <a:srcRect l="48131" t="31092" r="45487" b="34362"/>
            <a:stretch/>
          </p:blipFill>
          <p:spPr>
            <a:xfrm>
              <a:off x="11219707" y="1298139"/>
              <a:ext cx="577271" cy="548975"/>
            </a:xfrm>
            <a:prstGeom prst="rect">
              <a:avLst/>
            </a:prstGeom>
          </p:spPr>
        </p:pic>
        <p:sp>
          <p:nvSpPr>
            <p:cNvPr id="46" name="Content Placeholder 7"/>
            <p:cNvSpPr txBox="1">
              <a:spLocks/>
            </p:cNvSpPr>
            <p:nvPr/>
          </p:nvSpPr>
          <p:spPr>
            <a:xfrm>
              <a:off x="11237247" y="1820563"/>
              <a:ext cx="530504" cy="356855"/>
            </a:xfrm>
            <a:prstGeom prst="rect">
              <a:avLst/>
            </a:prstGeom>
          </p:spPr>
          <p:txBody>
            <a:bodyPr>
              <a:normAutofit fontScale="77500" lnSpcReduction="20000"/>
            </a:bodyPr>
            <a:lstStyle>
              <a:lvl1pPr marL="489833" indent="-489833" algn="l" defTabSz="653110" rtl="0" eaLnBrk="1" latinLnBrk="0" hangingPunct="1">
                <a:spcBef>
                  <a:spcPct val="20000"/>
                </a:spcBef>
                <a:buFont typeface="Arial"/>
                <a:buChar char="•"/>
                <a:defRPr sz="4000" b="0" i="0" kern="1200">
                  <a:solidFill>
                    <a:schemeClr val="tx1"/>
                  </a:solidFill>
                  <a:latin typeface="Helvetica Neue Light"/>
                  <a:ea typeface="+mn-ea"/>
                  <a:cs typeface="Helvetica Neue Light"/>
                </a:defRPr>
              </a:lvl1pPr>
              <a:lvl2pPr marL="1061304" indent="-408194" algn="l" defTabSz="653110" rtl="0" eaLnBrk="1" latinLnBrk="0" hangingPunct="1">
                <a:spcBef>
                  <a:spcPct val="20000"/>
                </a:spcBef>
                <a:buFont typeface="Arial"/>
                <a:buChar char="–"/>
                <a:defRPr sz="3200" b="0" i="0" kern="1200">
                  <a:solidFill>
                    <a:schemeClr val="tx1"/>
                  </a:solidFill>
                  <a:latin typeface="Helvetica Neue Light"/>
                  <a:ea typeface="+mn-ea"/>
                  <a:cs typeface="Helvetica Neue Light"/>
                </a:defRPr>
              </a:lvl2pPr>
              <a:lvl3pPr marL="1632776" indent="-326555" algn="l" defTabSz="653110" rtl="0" eaLnBrk="1" latinLnBrk="0" hangingPunct="1">
                <a:spcBef>
                  <a:spcPct val="20000"/>
                </a:spcBef>
                <a:buFont typeface="Arial"/>
                <a:buChar char="•"/>
                <a:defRPr sz="2800" b="0" i="0" kern="1200">
                  <a:solidFill>
                    <a:schemeClr val="tx1"/>
                  </a:solidFill>
                  <a:latin typeface="Helvetica Neue Light"/>
                  <a:ea typeface="+mn-ea"/>
                  <a:cs typeface="Helvetica Neue Light"/>
                </a:defRPr>
              </a:lvl3pPr>
              <a:lvl4pPr marL="228588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4pPr>
              <a:lvl5pPr marL="2938996" indent="-326555" algn="l" defTabSz="653110" rtl="0" eaLnBrk="1" latinLnBrk="0" hangingPunct="1">
                <a:spcBef>
                  <a:spcPct val="20000"/>
                </a:spcBef>
                <a:buFont typeface="Arial"/>
                <a:buChar char="»"/>
                <a:defRPr sz="2400" b="0" i="0" kern="1200">
                  <a:solidFill>
                    <a:schemeClr val="tx1"/>
                  </a:solidFill>
                  <a:latin typeface="Helvetica Neue Light"/>
                  <a:ea typeface="+mn-ea"/>
                  <a:cs typeface="Helvetica Neue Light"/>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lgn="ctr" fontAlgn="base">
                <a:spcAft>
                  <a:spcPct val="0"/>
                </a:spcAft>
                <a:buNone/>
              </a:pPr>
              <a:r>
                <a:rPr lang="en-US" sz="1000" b="1" dirty="0">
                  <a:solidFill>
                    <a:srgbClr val="FFFFFF"/>
                  </a:solidFill>
                </a:rPr>
                <a:t>IGF</a:t>
              </a:r>
            </a:p>
          </p:txBody>
        </p:sp>
        <p:cxnSp>
          <p:nvCxnSpPr>
            <p:cNvPr id="47" name="Straight Arrow Connector 46"/>
            <p:cNvCxnSpPr>
              <a:stCxn id="9" idx="3"/>
              <a:endCxn id="45" idx="1"/>
            </p:cNvCxnSpPr>
            <p:nvPr/>
          </p:nvCxnSpPr>
          <p:spPr>
            <a:xfrm flipV="1">
              <a:off x="9585435" y="1572627"/>
              <a:ext cx="1634272" cy="114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45" idx="3"/>
              <a:endCxn id="49" idx="1"/>
            </p:cNvCxnSpPr>
            <p:nvPr/>
          </p:nvCxnSpPr>
          <p:spPr>
            <a:xfrm>
              <a:off x="11796978" y="1572627"/>
              <a:ext cx="1727205" cy="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rotWithShape="1">
            <a:blip r:embed="rId3"/>
            <a:srcRect l="79365" t="28148" r="13768" b="35603"/>
            <a:stretch/>
          </p:blipFill>
          <p:spPr>
            <a:xfrm>
              <a:off x="13524183" y="1313821"/>
              <a:ext cx="524933" cy="524933"/>
            </a:xfrm>
            <a:prstGeom prst="rect">
              <a:avLst/>
            </a:prstGeom>
          </p:spPr>
        </p:pic>
        <p:pic>
          <p:nvPicPr>
            <p:cNvPr id="50" name="Picture 49"/>
            <p:cNvPicPr>
              <a:picLocks noChangeAspect="1"/>
            </p:cNvPicPr>
            <p:nvPr/>
          </p:nvPicPr>
          <p:blipFill>
            <a:blip r:embed="rId4">
              <a:lum bright="70000" contrast="-70000"/>
            </a:blip>
            <a:stretch>
              <a:fillRect/>
            </a:stretch>
          </p:blipFill>
          <p:spPr>
            <a:xfrm>
              <a:off x="10158934" y="1280758"/>
              <a:ext cx="451776" cy="418892"/>
            </a:xfrm>
            <a:prstGeom prst="rect">
              <a:avLst/>
            </a:prstGeom>
          </p:spPr>
        </p:pic>
        <p:pic>
          <p:nvPicPr>
            <p:cNvPr id="51" name="Picture 50"/>
            <p:cNvPicPr>
              <a:picLocks noChangeAspect="1"/>
            </p:cNvPicPr>
            <p:nvPr/>
          </p:nvPicPr>
          <p:blipFill>
            <a:blip r:embed="rId4">
              <a:lum bright="70000" contrast="-70000"/>
            </a:blip>
            <a:stretch>
              <a:fillRect/>
            </a:stretch>
          </p:blipFill>
          <p:spPr>
            <a:xfrm>
              <a:off x="12369395" y="1292674"/>
              <a:ext cx="451776" cy="418892"/>
            </a:xfrm>
            <a:prstGeom prst="rect">
              <a:avLst/>
            </a:prstGeom>
          </p:spPr>
        </p:pic>
        <p:pic>
          <p:nvPicPr>
            <p:cNvPr id="9" name="Picture 8"/>
            <p:cNvPicPr>
              <a:picLocks noChangeAspect="1"/>
            </p:cNvPicPr>
            <p:nvPr/>
          </p:nvPicPr>
          <p:blipFill>
            <a:blip r:embed="rId5">
              <a:lum bright="70000" contrast="-70000"/>
            </a:blip>
            <a:stretch>
              <a:fillRect/>
            </a:stretch>
          </p:blipFill>
          <p:spPr>
            <a:xfrm>
              <a:off x="8740570" y="1339702"/>
              <a:ext cx="844865" cy="488779"/>
            </a:xfrm>
            <a:prstGeom prst="rect">
              <a:avLst/>
            </a:prstGeom>
          </p:spPr>
        </p:pic>
      </p:grpSp>
      <p:graphicFrame>
        <p:nvGraphicFramePr>
          <p:cNvPr id="2" name="Table 1"/>
          <p:cNvGraphicFramePr>
            <a:graphicFrameLocks noGrp="1"/>
          </p:cNvGraphicFramePr>
          <p:nvPr>
            <p:extLst/>
          </p:nvPr>
        </p:nvGraphicFramePr>
        <p:xfrm>
          <a:off x="5199889" y="2647231"/>
          <a:ext cx="3630097" cy="1977392"/>
        </p:xfrm>
        <a:graphic>
          <a:graphicData uri="http://schemas.openxmlformats.org/drawingml/2006/table">
            <a:tbl>
              <a:tblPr firstRow="1" bandRow="1">
                <a:tableStyleId>{1E171933-4619-4E11-9A3F-F7608DF75F80}</a:tableStyleId>
              </a:tblPr>
              <a:tblGrid>
                <a:gridCol w="938320">
                  <a:extLst>
                    <a:ext uri="{9D8B030D-6E8A-4147-A177-3AD203B41FA5}">
                      <a16:colId xmlns:a16="http://schemas.microsoft.com/office/drawing/2014/main" val="20000"/>
                    </a:ext>
                  </a:extLst>
                </a:gridCol>
                <a:gridCol w="765403">
                  <a:extLst>
                    <a:ext uri="{9D8B030D-6E8A-4147-A177-3AD203B41FA5}">
                      <a16:colId xmlns:a16="http://schemas.microsoft.com/office/drawing/2014/main" val="20001"/>
                    </a:ext>
                  </a:extLst>
                </a:gridCol>
                <a:gridCol w="845159">
                  <a:extLst>
                    <a:ext uri="{9D8B030D-6E8A-4147-A177-3AD203B41FA5}">
                      <a16:colId xmlns:a16="http://schemas.microsoft.com/office/drawing/2014/main" val="20002"/>
                    </a:ext>
                  </a:extLst>
                </a:gridCol>
                <a:gridCol w="1081216">
                  <a:extLst>
                    <a:ext uri="{9D8B030D-6E8A-4147-A177-3AD203B41FA5}">
                      <a16:colId xmlns:a16="http://schemas.microsoft.com/office/drawing/2014/main" val="20003"/>
                    </a:ext>
                  </a:extLst>
                </a:gridCol>
              </a:tblGrid>
              <a:tr h="323851">
                <a:tc gridSpan="4">
                  <a:txBody>
                    <a:bodyPr/>
                    <a:lstStyle/>
                    <a:p>
                      <a:pPr algn="ctr"/>
                      <a:r>
                        <a:rPr lang="en-US" sz="1700" b="0" i="0" dirty="0">
                          <a:solidFill>
                            <a:schemeClr val="tx1">
                              <a:lumMod val="95000"/>
                            </a:schemeClr>
                          </a:solidFill>
                          <a:latin typeface="Helvetica Neue Thin"/>
                          <a:cs typeface="Helvetica Neue Thin"/>
                        </a:rPr>
                        <a:t>IGF world-wide</a:t>
                      </a:r>
                      <a:r>
                        <a:rPr lang="en-US" sz="1700" b="0" i="0" baseline="0" dirty="0">
                          <a:solidFill>
                            <a:schemeClr val="tx1">
                              <a:lumMod val="95000"/>
                            </a:schemeClr>
                          </a:solidFill>
                          <a:latin typeface="Helvetica Neue Thin"/>
                          <a:cs typeface="Helvetica Neue Thin"/>
                        </a:rPr>
                        <a:t> </a:t>
                      </a:r>
                      <a:r>
                        <a:rPr lang="en-US" sz="1700" b="0" i="0" dirty="0">
                          <a:solidFill>
                            <a:schemeClr val="tx1">
                              <a:lumMod val="95000"/>
                            </a:schemeClr>
                          </a:solidFill>
                          <a:latin typeface="Helvetica Neue Thin"/>
                          <a:cs typeface="Helvetica Neue Thin"/>
                        </a:rPr>
                        <a:t>statistics</a:t>
                      </a:r>
                    </a:p>
                  </a:txBody>
                  <a:tcPr marL="57151" marR="57151" marT="28575" marB="28575" anchor="ctr">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hMerge="1">
                  <a:txBody>
                    <a:bodyPr/>
                    <a:lstStyle/>
                    <a:p>
                      <a:pPr algn="ctr"/>
                      <a:endParaRPr lang="en-US" sz="1400" b="0" i="0" dirty="0">
                        <a:solidFill>
                          <a:schemeClr val="accent4">
                            <a:lumMod val="10000"/>
                          </a:schemeClr>
                        </a:solidFill>
                        <a:latin typeface="Helvetica Neue Thin"/>
                        <a:cs typeface="Helvetica Neue Thin"/>
                      </a:endParaRPr>
                    </a:p>
                  </a:txBody>
                  <a:tcPr/>
                </a:tc>
                <a:tc hMerge="1">
                  <a:txBody>
                    <a:bodyPr/>
                    <a:lstStyle/>
                    <a:p>
                      <a:endParaRPr lang="en-US"/>
                    </a:p>
                  </a:txBody>
                  <a:tcPr/>
                </a:tc>
                <a:tc hMerge="1">
                  <a:txBody>
                    <a:bodyPr/>
                    <a:lstStyle/>
                    <a:p>
                      <a:pPr algn="ctr"/>
                      <a:endParaRPr lang="en-US" sz="1400" b="0" i="0" dirty="0">
                        <a:solidFill>
                          <a:schemeClr val="accent4">
                            <a:lumMod val="10000"/>
                          </a:schemeClr>
                        </a:solidFill>
                        <a:latin typeface="Helvetica Neue Thin"/>
                        <a:cs typeface="Helvetica Neue Thin"/>
                      </a:endParaRPr>
                    </a:p>
                  </a:txBody>
                  <a:tcPr/>
                </a:tc>
                <a:extLst>
                  <a:ext uri="{0D108BD9-81ED-4DB2-BD59-A6C34878D82A}">
                    <a16:rowId xmlns:a16="http://schemas.microsoft.com/office/drawing/2014/main" val="10000"/>
                  </a:ext>
                </a:extLst>
              </a:tr>
              <a:tr h="697231">
                <a:tc>
                  <a:txBody>
                    <a:bodyPr/>
                    <a:lstStyle/>
                    <a:p>
                      <a:pPr algn="ctr"/>
                      <a:r>
                        <a:rPr lang="en-US" sz="2000" b="1" i="0" dirty="0">
                          <a:solidFill>
                            <a:schemeClr val="tx2">
                              <a:lumMod val="60000"/>
                              <a:lumOff val="40000"/>
                            </a:schemeClr>
                          </a:solidFill>
                          <a:latin typeface="Helvetica Neue"/>
                          <a:cs typeface="Helvetica Neue"/>
                        </a:rPr>
                        <a:t>4000+</a:t>
                      </a:r>
                    </a:p>
                    <a:p>
                      <a:pPr algn="ctr"/>
                      <a:r>
                        <a:rPr lang="en-US" sz="1100" b="0" i="0" dirty="0">
                          <a:solidFill>
                            <a:schemeClr val="tx1">
                              <a:lumMod val="95000"/>
                            </a:schemeClr>
                          </a:solidFill>
                          <a:latin typeface="Helvetica Neue Thin"/>
                          <a:cs typeface="Helvetica Neue Thin"/>
                        </a:rPr>
                        <a:t>Partners</a:t>
                      </a:r>
                      <a:r>
                        <a:rPr lang="en-US" sz="1100" b="0" i="0" baseline="0" dirty="0">
                          <a:solidFill>
                            <a:schemeClr val="tx1">
                              <a:lumMod val="95000"/>
                            </a:schemeClr>
                          </a:solidFill>
                          <a:latin typeface="Helvetica Neue Thin"/>
                          <a:cs typeface="Helvetica Neue Thin"/>
                        </a:rPr>
                        <a:t> and Suppliers</a:t>
                      </a:r>
                      <a:endParaRPr lang="en-US" sz="1100" b="0" i="0" dirty="0">
                        <a:solidFill>
                          <a:schemeClr val="tx1">
                            <a:lumMod val="95000"/>
                          </a:schemeClr>
                        </a:solidFill>
                        <a:latin typeface="Helvetica Neue Thin"/>
                        <a:cs typeface="Helvetica Neue Thin"/>
                      </a:endParaRPr>
                    </a:p>
                  </a:txBody>
                  <a:tcPr marL="57151" marR="57151" marT="28575" marB="28575">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gridSpan="2">
                  <a:txBody>
                    <a:bodyPr/>
                    <a:lstStyle/>
                    <a:p>
                      <a:pPr algn="ctr"/>
                      <a:r>
                        <a:rPr lang="en-US" sz="2000" b="1" i="0" dirty="0">
                          <a:solidFill>
                            <a:srgbClr val="5CD6FF"/>
                          </a:solidFill>
                          <a:latin typeface="Helvetica Neue"/>
                          <a:cs typeface="Helvetica Neue"/>
                        </a:rPr>
                        <a:t>2.9</a:t>
                      </a:r>
                      <a:r>
                        <a:rPr lang="en-US" sz="2000" b="1" i="0" baseline="0" dirty="0">
                          <a:solidFill>
                            <a:srgbClr val="5CD6FF"/>
                          </a:solidFill>
                          <a:latin typeface="Helvetica Neue"/>
                          <a:cs typeface="Helvetica Neue"/>
                        </a:rPr>
                        <a:t>M</a:t>
                      </a:r>
                    </a:p>
                    <a:p>
                      <a:pPr algn="ctr"/>
                      <a:r>
                        <a:rPr lang="en-US" sz="1100" b="0" i="0" baseline="0" dirty="0">
                          <a:solidFill>
                            <a:schemeClr val="tx1">
                              <a:lumMod val="95000"/>
                            </a:schemeClr>
                          </a:solidFill>
                          <a:latin typeface="Helvetica Neue Thin"/>
                          <a:cs typeface="Helvetica Neue Thin"/>
                        </a:rPr>
                        <a:t>Invoices / year</a:t>
                      </a:r>
                      <a:endParaRPr lang="en-US" sz="1100" b="0" i="0" dirty="0">
                        <a:solidFill>
                          <a:schemeClr val="tx1">
                            <a:lumMod val="95000"/>
                          </a:schemeClr>
                        </a:solidFill>
                        <a:latin typeface="Helvetica Neue Thin"/>
                        <a:cs typeface="Helvetica Neue Thin"/>
                      </a:endParaRPr>
                    </a:p>
                  </a:txBody>
                  <a:tcPr marL="57151" marR="57151" marT="28575" marB="28575">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hMerge="1">
                  <a:txBody>
                    <a:bodyPr/>
                    <a:lstStyle/>
                    <a:p>
                      <a:endParaRPr lang="en-US"/>
                    </a:p>
                  </a:txBody>
                  <a:tcPr/>
                </a:tc>
                <a:tc>
                  <a:txBody>
                    <a:bodyPr/>
                    <a:lstStyle/>
                    <a:p>
                      <a:pPr algn="ctr"/>
                      <a:r>
                        <a:rPr lang="en-US" sz="2000" b="1" i="0" dirty="0">
                          <a:solidFill>
                            <a:srgbClr val="5CD6FF"/>
                          </a:solidFill>
                          <a:latin typeface="Helvetica Neue"/>
                          <a:cs typeface="Helvetica Neue"/>
                        </a:rPr>
                        <a:t>$44B</a:t>
                      </a:r>
                    </a:p>
                    <a:p>
                      <a:pPr algn="ctr"/>
                      <a:r>
                        <a:rPr lang="en-US" sz="1100" b="0" i="0" dirty="0">
                          <a:solidFill>
                            <a:schemeClr val="tx1">
                              <a:lumMod val="95000"/>
                            </a:schemeClr>
                          </a:solidFill>
                          <a:latin typeface="Helvetica Neue Thin"/>
                          <a:cs typeface="Helvetica Neue Thin"/>
                        </a:rPr>
                        <a:t>Financed</a:t>
                      </a:r>
                      <a:r>
                        <a:rPr lang="en-US" sz="1100" b="0" i="0" baseline="0" dirty="0">
                          <a:solidFill>
                            <a:schemeClr val="tx1">
                              <a:lumMod val="95000"/>
                            </a:schemeClr>
                          </a:solidFill>
                          <a:latin typeface="Helvetica Neue Thin"/>
                          <a:cs typeface="Helvetica Neue Thin"/>
                        </a:rPr>
                        <a:t> / Year</a:t>
                      </a:r>
                      <a:endParaRPr lang="en-US" sz="1100" b="0" i="0" dirty="0">
                        <a:solidFill>
                          <a:schemeClr val="tx1">
                            <a:lumMod val="95000"/>
                          </a:schemeClr>
                        </a:solidFill>
                        <a:latin typeface="Helvetica Neue Thin"/>
                        <a:cs typeface="Helvetica Neue Thin"/>
                      </a:endParaRPr>
                    </a:p>
                  </a:txBody>
                  <a:tcPr marL="57151" marR="57151" marT="28575" marB="28575">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extLst>
                  <a:ext uri="{0D108BD9-81ED-4DB2-BD59-A6C34878D82A}">
                    <a16:rowId xmlns:a16="http://schemas.microsoft.com/office/drawing/2014/main" val="10001"/>
                  </a:ext>
                </a:extLst>
              </a:tr>
              <a:tr h="956311">
                <a:tc>
                  <a:txBody>
                    <a:bodyPr/>
                    <a:lstStyle/>
                    <a:p>
                      <a:pPr algn="ctr"/>
                      <a:r>
                        <a:rPr lang="en-US" sz="1500" b="0" i="0" dirty="0">
                          <a:solidFill>
                            <a:srgbClr val="FF6600"/>
                          </a:solidFill>
                          <a:latin typeface="Helvetica Neue"/>
                          <a:cs typeface="Helvetica Neue"/>
                        </a:rPr>
                        <a:t>$100M</a:t>
                      </a:r>
                    </a:p>
                    <a:p>
                      <a:pPr algn="ctr"/>
                      <a:r>
                        <a:rPr lang="en-US" sz="1100" b="0" i="0" dirty="0">
                          <a:solidFill>
                            <a:schemeClr val="tx1">
                              <a:lumMod val="95000"/>
                            </a:schemeClr>
                          </a:solidFill>
                          <a:latin typeface="Helvetica Neue Thin"/>
                          <a:cs typeface="Helvetica Neue Thin"/>
                        </a:rPr>
                        <a:t>Capital tied up any time!</a:t>
                      </a:r>
                    </a:p>
                  </a:txBody>
                  <a:tcPr marL="57151" marR="57151" marT="28575" marB="28575" anchor="ctr">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a:txBody>
                    <a:bodyPr/>
                    <a:lstStyle/>
                    <a:p>
                      <a:pPr algn="ctr"/>
                      <a:r>
                        <a:rPr lang="en-US" sz="1500" b="0" i="0" dirty="0">
                          <a:solidFill>
                            <a:srgbClr val="FF6600"/>
                          </a:solidFill>
                          <a:latin typeface="Helvetica Neue"/>
                          <a:cs typeface="Helvetica Neue"/>
                        </a:rPr>
                        <a:t>25,000</a:t>
                      </a:r>
                    </a:p>
                    <a:p>
                      <a:pPr algn="ctr"/>
                      <a:r>
                        <a:rPr lang="en-US" sz="1100" b="0" i="0" dirty="0">
                          <a:solidFill>
                            <a:schemeClr val="tx1">
                              <a:lumMod val="95000"/>
                            </a:schemeClr>
                          </a:solidFill>
                          <a:latin typeface="Helvetica Neue Thin"/>
                          <a:cs typeface="Helvetica Neue Thin"/>
                        </a:rPr>
                        <a:t>Disputes / year</a:t>
                      </a:r>
                    </a:p>
                  </a:txBody>
                  <a:tcPr marL="57151" marR="57151" marT="28575" marB="28575" anchor="ctr">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a:txBody>
                    <a:bodyPr/>
                    <a:lstStyle/>
                    <a:p>
                      <a:pPr algn="ctr"/>
                      <a:r>
                        <a:rPr lang="en-US" sz="1500" b="0" i="0" dirty="0">
                          <a:solidFill>
                            <a:srgbClr val="FF6600"/>
                          </a:solidFill>
                          <a:latin typeface="Helvetica Neue"/>
                          <a:cs typeface="Helvetica Neue"/>
                        </a:rPr>
                        <a:t>$31K</a:t>
                      </a:r>
                    </a:p>
                    <a:p>
                      <a:pPr algn="ctr"/>
                      <a:r>
                        <a:rPr lang="en-US" sz="1100" b="0" i="0" dirty="0">
                          <a:solidFill>
                            <a:schemeClr val="tx1">
                              <a:lumMod val="95000"/>
                            </a:schemeClr>
                          </a:solidFill>
                          <a:latin typeface="Helvetica Neue Thin"/>
                          <a:cs typeface="Helvetica Neue Thin"/>
                        </a:rPr>
                        <a:t>Avg. disputed</a:t>
                      </a:r>
                    </a:p>
                    <a:p>
                      <a:pPr algn="ctr"/>
                      <a:r>
                        <a:rPr lang="en-US" sz="1100" b="0" i="0" dirty="0">
                          <a:solidFill>
                            <a:schemeClr val="tx1">
                              <a:lumMod val="95000"/>
                            </a:schemeClr>
                          </a:solidFill>
                          <a:latin typeface="Helvetica Neue Thin"/>
                          <a:cs typeface="Helvetica Neue Thin"/>
                        </a:rPr>
                        <a:t>invoice value</a:t>
                      </a:r>
                    </a:p>
                  </a:txBody>
                  <a:tcPr marL="57151" marR="57151" marT="28575" marB="28575" anchor="ctr">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tc>
                  <a:txBody>
                    <a:bodyPr/>
                    <a:lstStyle/>
                    <a:p>
                      <a:pPr algn="ctr"/>
                      <a:r>
                        <a:rPr lang="en-US" sz="1500" b="0" i="0" dirty="0">
                          <a:solidFill>
                            <a:srgbClr val="FF6600"/>
                          </a:solidFill>
                          <a:latin typeface="Helvetica Neue"/>
                          <a:cs typeface="Helvetica Neue"/>
                        </a:rPr>
                        <a:t>44 days</a:t>
                      </a:r>
                    </a:p>
                    <a:p>
                      <a:pPr algn="ctr"/>
                      <a:r>
                        <a:rPr lang="en-US" sz="1100" b="0" i="0" dirty="0">
                          <a:solidFill>
                            <a:schemeClr val="tx1">
                              <a:lumMod val="95000"/>
                            </a:schemeClr>
                          </a:solidFill>
                          <a:latin typeface="Helvetica Neue Thin"/>
                          <a:cs typeface="Helvetica Neue Thin"/>
                        </a:rPr>
                        <a:t>Avg. time</a:t>
                      </a:r>
                      <a:r>
                        <a:rPr lang="en-US" sz="1100" b="0" i="0" baseline="0" dirty="0">
                          <a:solidFill>
                            <a:schemeClr val="tx1">
                              <a:lumMod val="95000"/>
                            </a:schemeClr>
                          </a:solidFill>
                          <a:latin typeface="Helvetica Neue Thin"/>
                          <a:cs typeface="Helvetica Neue Thin"/>
                        </a:rPr>
                        <a:t> to resolve a dispute</a:t>
                      </a:r>
                      <a:endParaRPr lang="en-US" sz="1100" b="0" i="0" dirty="0">
                        <a:solidFill>
                          <a:schemeClr val="tx1">
                            <a:lumMod val="95000"/>
                          </a:schemeClr>
                        </a:solidFill>
                        <a:latin typeface="Helvetica Neue Thin"/>
                        <a:cs typeface="Helvetica Neue Thin"/>
                      </a:endParaRPr>
                    </a:p>
                  </a:txBody>
                  <a:tcPr marL="57151" marR="57151" marT="28575" marB="28575" anchor="ctr">
                    <a:lnL w="12700" cap="flat" cmpd="sng" algn="ctr">
                      <a:solidFill>
                        <a:srgbClr val="808080">
                          <a:lumMod val="75000"/>
                        </a:srgbClr>
                      </a:solidFill>
                      <a:prstDash val="solid"/>
                      <a:round/>
                      <a:headEnd type="none" w="med" len="med"/>
                      <a:tailEnd type="none" w="med" len="med"/>
                    </a:lnL>
                    <a:lnR w="12700" cap="flat" cmpd="sng" algn="ctr">
                      <a:solidFill>
                        <a:srgbClr val="808080">
                          <a:lumMod val="75000"/>
                        </a:srgbClr>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52" name="Content Placeholder 2"/>
          <p:cNvSpPr txBox="1">
            <a:spLocks/>
          </p:cNvSpPr>
          <p:nvPr/>
        </p:nvSpPr>
        <p:spPr>
          <a:xfrm>
            <a:off x="576449" y="462975"/>
            <a:ext cx="7533131" cy="519667"/>
          </a:xfrm>
          <a:prstGeom prst="rect">
            <a:avLst/>
          </a:prstGeom>
          <a:ln>
            <a:noFill/>
          </a:ln>
        </p:spPr>
        <p:txBody>
          <a:bodyPr>
            <a:noAutofit/>
          </a:bodyPr>
          <a:lstStyle>
            <a:lvl1pPr marL="241300" indent="-241300" algn="l" defTabSz="1303338" rtl="0" eaLnBrk="0" fontAlgn="base" hangingPunct="0">
              <a:spcBef>
                <a:spcPct val="20000"/>
              </a:spcBef>
              <a:spcAft>
                <a:spcPct val="0"/>
              </a:spcAft>
              <a:buClr>
                <a:schemeClr val="tx1"/>
              </a:buClr>
              <a:buFont typeface="Arial" pitchFamily="34" charset="0"/>
              <a:buChar char="•"/>
              <a:defRPr sz="2900" b="0" i="0">
                <a:solidFill>
                  <a:schemeClr val="tx1"/>
                </a:solidFill>
                <a:latin typeface="Helvetica Neue Thin"/>
                <a:ea typeface="ＭＳ Ｐゴシック" charset="0"/>
                <a:cs typeface="Helvetica Neue Thin"/>
              </a:defRPr>
            </a:lvl1pPr>
            <a:lvl2pPr marL="815975" indent="-325438" algn="l" defTabSz="1303338" rtl="0" eaLnBrk="0" fontAlgn="base" hangingPunct="0">
              <a:spcBef>
                <a:spcPct val="20000"/>
              </a:spcBef>
              <a:spcAft>
                <a:spcPct val="0"/>
              </a:spcAft>
              <a:buClr>
                <a:schemeClr val="tx1"/>
              </a:buClr>
              <a:buFont typeface="Arial" pitchFamily="34" charset="0"/>
              <a:buChar char="–"/>
              <a:defRPr sz="2000" b="0" i="0">
                <a:solidFill>
                  <a:schemeClr val="tx1"/>
                </a:solidFill>
                <a:latin typeface="Helvetica Neue Thin"/>
                <a:ea typeface="ＭＳ Ｐゴシック" charset="0"/>
                <a:cs typeface="Helvetica Neue Thin"/>
              </a:defRPr>
            </a:lvl2pPr>
            <a:lvl3pPr marL="1463675" indent="-322263" algn="l" defTabSz="1303338" rtl="0" eaLnBrk="0" fontAlgn="base" hangingPunct="0">
              <a:spcBef>
                <a:spcPct val="20000"/>
              </a:spcBef>
              <a:spcAft>
                <a:spcPct val="0"/>
              </a:spcAft>
              <a:buClr>
                <a:schemeClr val="tx1"/>
              </a:buClr>
              <a:buChar char="•"/>
              <a:defRPr sz="2400" b="0" i="0">
                <a:solidFill>
                  <a:schemeClr val="tx1"/>
                </a:solidFill>
                <a:latin typeface="Helvetica Neue Thin"/>
                <a:ea typeface="ＭＳ Ｐゴシック" charset="0"/>
                <a:cs typeface="Helvetica Neue Thin"/>
              </a:defRPr>
            </a:lvl3pPr>
            <a:lvl4pPr marL="2114550" indent="-322263" algn="l" defTabSz="1303338" rtl="0" eaLnBrk="0" fontAlgn="base" hangingPunct="0">
              <a:spcBef>
                <a:spcPct val="20000"/>
              </a:spcBef>
              <a:spcAft>
                <a:spcPct val="0"/>
              </a:spcAft>
              <a:buClr>
                <a:schemeClr val="tx1"/>
              </a:buClr>
              <a:buChar char="–"/>
              <a:defRPr sz="2000" b="0" i="0">
                <a:solidFill>
                  <a:schemeClr val="tx1"/>
                </a:solidFill>
                <a:latin typeface="Helvetica Neue Thin"/>
                <a:ea typeface="ＭＳ Ｐゴシック" charset="0"/>
                <a:cs typeface="Helvetica Neue Thin"/>
              </a:defRPr>
            </a:lvl4pPr>
            <a:lvl5pPr marL="2767013" indent="-323850" algn="l" defTabSz="1303338" rtl="0" eaLnBrk="0" fontAlgn="base" hangingPunct="0">
              <a:spcBef>
                <a:spcPct val="20000"/>
              </a:spcBef>
              <a:spcAft>
                <a:spcPct val="0"/>
              </a:spcAft>
              <a:buClr>
                <a:schemeClr val="tx1"/>
              </a:buClr>
              <a:buChar char="»"/>
              <a:defRPr sz="2000" b="0" i="0">
                <a:solidFill>
                  <a:schemeClr val="tx1"/>
                </a:solidFill>
                <a:latin typeface="Helvetica Neue Thin"/>
                <a:ea typeface="ＭＳ Ｐゴシック" charset="0"/>
                <a:cs typeface="Helvetica Neue Thin"/>
              </a:defRPr>
            </a:lvl5pPr>
            <a:lvl6pPr marL="3226614" indent="-326782" algn="l" defTabSz="1305560" rtl="0" fontAlgn="base">
              <a:spcBef>
                <a:spcPct val="20000"/>
              </a:spcBef>
              <a:spcAft>
                <a:spcPct val="0"/>
              </a:spcAft>
              <a:buClr>
                <a:schemeClr val="tx1"/>
              </a:buClr>
              <a:defRPr>
                <a:solidFill>
                  <a:schemeClr val="tx1"/>
                </a:solidFill>
                <a:latin typeface="+mn-lt"/>
              </a:defRPr>
            </a:lvl6pPr>
            <a:lvl7pPr marL="3683480" indent="-326782" algn="l" defTabSz="1305560" rtl="0" fontAlgn="base">
              <a:spcBef>
                <a:spcPct val="20000"/>
              </a:spcBef>
              <a:spcAft>
                <a:spcPct val="0"/>
              </a:spcAft>
              <a:buClr>
                <a:schemeClr val="tx1"/>
              </a:buClr>
              <a:defRPr>
                <a:solidFill>
                  <a:schemeClr val="tx1"/>
                </a:solidFill>
                <a:latin typeface="+mn-lt"/>
              </a:defRPr>
            </a:lvl7pPr>
            <a:lvl8pPr marL="4140347" indent="-326782" algn="l" defTabSz="1305560" rtl="0" fontAlgn="base">
              <a:spcBef>
                <a:spcPct val="20000"/>
              </a:spcBef>
              <a:spcAft>
                <a:spcPct val="0"/>
              </a:spcAft>
              <a:buClr>
                <a:schemeClr val="tx1"/>
              </a:buClr>
              <a:defRPr>
                <a:solidFill>
                  <a:schemeClr val="tx1"/>
                </a:solidFill>
                <a:latin typeface="+mn-lt"/>
              </a:defRPr>
            </a:lvl8pPr>
            <a:lvl9pPr marL="4597212" indent="-326782" algn="l" defTabSz="1305560" rtl="0" fontAlgn="base">
              <a:spcBef>
                <a:spcPct val="20000"/>
              </a:spcBef>
              <a:spcAft>
                <a:spcPct val="0"/>
              </a:spcAft>
              <a:buClr>
                <a:schemeClr val="tx1"/>
              </a:buClr>
              <a:defRPr>
                <a:solidFill>
                  <a:schemeClr val="tx1"/>
                </a:solidFill>
                <a:latin typeface="+mn-lt"/>
              </a:defRPr>
            </a:lvl9pPr>
          </a:lstStyle>
          <a:p>
            <a:pPr marL="0" indent="0" algn="ctr">
              <a:buClr>
                <a:srgbClr val="FFFFFF"/>
              </a:buClr>
              <a:buNone/>
            </a:pPr>
            <a:r>
              <a:rPr lang="en-US" sz="1375" dirty="0">
                <a:solidFill>
                  <a:schemeClr val="tx2"/>
                </a:solidFill>
              </a:rPr>
              <a:t>Our Commercial Financing business provides working capital to IT suppliers, </a:t>
            </a:r>
            <a:br>
              <a:rPr lang="en-US" sz="1375" dirty="0">
                <a:solidFill>
                  <a:schemeClr val="tx2"/>
                </a:solidFill>
              </a:rPr>
            </a:br>
            <a:r>
              <a:rPr lang="en-US" sz="1375" dirty="0">
                <a:solidFill>
                  <a:schemeClr val="tx2"/>
                </a:solidFill>
              </a:rPr>
              <a:t>distributors and partners through financing of inventory and accounts receivables</a:t>
            </a:r>
          </a:p>
        </p:txBody>
      </p:sp>
    </p:spTree>
    <p:extLst>
      <p:ext uri="{BB962C8B-B14F-4D97-AF65-F5344CB8AC3E}">
        <p14:creationId xmlns:p14="http://schemas.microsoft.com/office/powerpoint/2010/main" val="91804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BF69C1-739F-1B47-B5E3-FA651BCAB105}" type="slidenum">
              <a:rPr lang="en-US" smtClean="0"/>
              <a:pPr/>
              <a:t>6</a:t>
            </a:fld>
            <a:endParaRPr lang="en-US" dirty="0"/>
          </a:p>
        </p:txBody>
      </p:sp>
      <p:sp>
        <p:nvSpPr>
          <p:cNvPr id="5" name="Title 1"/>
          <p:cNvSpPr>
            <a:spLocks/>
          </p:cNvSpPr>
          <p:nvPr/>
        </p:nvSpPr>
        <p:spPr bwMode="auto">
          <a:xfrm>
            <a:off x="275876" y="497465"/>
            <a:ext cx="2914651" cy="230832"/>
          </a:xfrm>
          <a:prstGeom prst="rect">
            <a:avLst/>
          </a:prstGeom>
          <a:noFill/>
          <a:ln w="3175">
            <a:noFill/>
            <a:miter lim="400000"/>
            <a:headEnd/>
            <a:tailEnd/>
          </a:ln>
        </p:spPr>
        <p:txBody>
          <a:bodyPr vert="horz" wrap="square" lIns="0" tIns="0" rIns="0" bIns="0" numCol="1" anchor="t" anchorCtr="0" compatLnSpc="1">
            <a:prstTxWarp prst="textNoShape">
              <a:avLst/>
            </a:prstTxWarp>
            <a:spAutoFit/>
          </a:bodyPr>
          <a:lstStyle/>
          <a:p>
            <a:pPr defTabSz="309547" hangingPunct="0"/>
            <a:r>
              <a:rPr lang="en-US" sz="1500" b="1" kern="0" dirty="0">
                <a:solidFill>
                  <a:srgbClr val="0500FF"/>
                </a:solidFill>
                <a:latin typeface="IBM Plex Sans" charset="0"/>
                <a:ea typeface="IBM Plex Sans" charset="0"/>
                <a:cs typeface="IBM Plex Sans" charset="0"/>
                <a:sym typeface="Helvetica"/>
              </a:rPr>
              <a:t>Unlock New Revenue</a:t>
            </a:r>
          </a:p>
        </p:txBody>
      </p:sp>
      <p:sp>
        <p:nvSpPr>
          <p:cNvPr id="6" name="focusing on occupant needs"/>
          <p:cNvSpPr/>
          <p:nvPr/>
        </p:nvSpPr>
        <p:spPr>
          <a:xfrm>
            <a:off x="272868" y="823227"/>
            <a:ext cx="2693371" cy="12708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lnSpc>
                <a:spcPct val="110000"/>
              </a:lnSpc>
              <a:defRPr sz="2000" b="0" cap="all" spc="300">
                <a:solidFill>
                  <a:srgbClr val="231F20">
                    <a:alpha val="67107"/>
                  </a:srgbClr>
                </a:solidFill>
              </a:defRPr>
            </a:lvl1pPr>
          </a:lstStyle>
          <a:p>
            <a:pPr algn="l" defTabSz="309547" hangingPunct="0"/>
            <a:r>
              <a:rPr lang="en-US" sz="751" kern="0" spc="113" dirty="0">
                <a:latin typeface="IBM Plex Sans" charset="0"/>
                <a:ea typeface="IBM Plex Sans" charset="0"/>
                <a:cs typeface="IBM Plex Sans" charset="0"/>
                <a:sym typeface="Helvetica"/>
              </a:rPr>
              <a:t>define</a:t>
            </a:r>
            <a:r>
              <a:rPr sz="751" kern="0" spc="113" dirty="0">
                <a:latin typeface="IBM Plex Sans" charset="0"/>
                <a:ea typeface="IBM Plex Sans" charset="0"/>
                <a:cs typeface="IBM Plex Sans" charset="0"/>
                <a:sym typeface="Helvetica"/>
              </a:rPr>
              <a:t> </a:t>
            </a:r>
            <a:r>
              <a:rPr lang="en-US" sz="751" kern="0" spc="113" dirty="0">
                <a:latin typeface="IBM Plex Sans" charset="0"/>
                <a:ea typeface="IBM Plex Sans" charset="0"/>
                <a:cs typeface="IBM Plex Sans" charset="0"/>
                <a:sym typeface="Helvetica"/>
              </a:rPr>
              <a:t>new business models</a:t>
            </a:r>
            <a:endParaRPr sz="751" kern="0" spc="113" dirty="0">
              <a:latin typeface="IBM Plex Sans" charset="0"/>
              <a:ea typeface="IBM Plex Sans" charset="0"/>
              <a:cs typeface="IBM Plex Sans" charset="0"/>
              <a:sym typeface="Helvetica"/>
            </a:endParaRPr>
          </a:p>
        </p:txBody>
      </p:sp>
      <p:grpSp>
        <p:nvGrpSpPr>
          <p:cNvPr id="7" name="Group 6"/>
          <p:cNvGrpSpPr/>
          <p:nvPr/>
        </p:nvGrpSpPr>
        <p:grpSpPr>
          <a:xfrm>
            <a:off x="177790" y="2529019"/>
            <a:ext cx="2593913" cy="1483735"/>
            <a:chOff x="6813654" y="3659827"/>
            <a:chExt cx="4600590" cy="2169473"/>
          </a:xfrm>
        </p:grpSpPr>
        <p:sp>
          <p:nvSpPr>
            <p:cNvPr id="8" name="Rectangle"/>
            <p:cNvSpPr/>
            <p:nvPr/>
          </p:nvSpPr>
          <p:spPr>
            <a:xfrm>
              <a:off x="6813655" y="3659827"/>
              <a:ext cx="2227003" cy="2169472"/>
            </a:xfrm>
            <a:prstGeom prst="rect">
              <a:avLst/>
            </a:prstGeom>
            <a:solidFill>
              <a:srgbClr val="F4F4F4"/>
            </a:solidFill>
            <a:ln w="3175">
              <a:miter lim="400000"/>
            </a:ln>
            <a:extLst>
              <a:ext uri="{C572A759-6A51-4108-AA02-DFA0A04FC94B}">
                <ma14:wrappingTextBoxFlag xmlns:ma14="http://schemas.microsoft.com/office/mac/drawingml/2011/main" xmlns="" val="1"/>
              </a:ext>
            </a:extLst>
          </p:spPr>
          <p:txBody>
            <a:bodyPr lIns="19051" tIns="19051" rIns="19051" bIns="19051" anchor="ctr"/>
            <a:lstStyle/>
            <a:p>
              <a:pPr defTabSz="309547" hangingPunct="0">
                <a:defRPr sz="3200"/>
              </a:pPr>
              <a:endParaRPr sz="1051" b="1" kern="0">
                <a:solidFill>
                  <a:srgbClr val="464646"/>
                </a:solidFill>
                <a:latin typeface="Helvetica"/>
                <a:cs typeface="Helvetica"/>
                <a:sym typeface="Helvetica"/>
              </a:endParaRPr>
            </a:p>
          </p:txBody>
        </p:sp>
        <p:sp>
          <p:nvSpPr>
            <p:cNvPr id="9" name="Rectangle"/>
            <p:cNvSpPr/>
            <p:nvPr/>
          </p:nvSpPr>
          <p:spPr>
            <a:xfrm>
              <a:off x="9175345" y="3659828"/>
              <a:ext cx="2238769" cy="2169472"/>
            </a:xfrm>
            <a:prstGeom prst="rect">
              <a:avLst/>
            </a:prstGeom>
            <a:solidFill>
              <a:srgbClr val="F4F4F4"/>
            </a:solidFill>
            <a:ln w="3175">
              <a:miter lim="400000"/>
            </a:ln>
          </p:spPr>
          <p:txBody>
            <a:bodyPr lIns="19051" tIns="19051" rIns="19051" bIns="19051" anchor="ctr"/>
            <a:lstStyle/>
            <a:p>
              <a:pPr defTabSz="309547" hangingPunct="0">
                <a:defRPr sz="3200"/>
              </a:pPr>
              <a:endParaRPr sz="1051" b="1" kern="0">
                <a:solidFill>
                  <a:srgbClr val="464646"/>
                </a:solidFill>
                <a:latin typeface="Helvetica"/>
                <a:cs typeface="Helvetica"/>
                <a:sym typeface="Helvetica"/>
              </a:endParaRPr>
            </a:p>
          </p:txBody>
        </p:sp>
        <p:sp>
          <p:nvSpPr>
            <p:cNvPr id="10" name="Increase in staff productivity by managing internal environmental conditions in real time."/>
            <p:cNvSpPr/>
            <p:nvPr/>
          </p:nvSpPr>
          <p:spPr>
            <a:xfrm>
              <a:off x="9175475" y="4732451"/>
              <a:ext cx="2238769" cy="1042856"/>
            </a:xfrm>
            <a:prstGeom prst="rect">
              <a:avLst/>
            </a:prstGeom>
            <a:ln w="3175">
              <a:miter lim="400000"/>
            </a:ln>
            <a:extLst>
              <a:ext uri="{C572A759-6A51-4108-AA02-DFA0A04FC94B}">
                <ma14:wrappingTextBoxFlag xmlns:ma14="http://schemas.microsoft.com/office/mac/drawingml/2011/main" xmlns="" val="1"/>
              </a:ext>
            </a:extLst>
          </p:spPr>
          <p:txBody>
            <a:bodyPr lIns="21431" tIns="21431" rIns="21431" bIns="21431"/>
            <a:lstStyle>
              <a:lvl1pPr algn="ctr">
                <a:lnSpc>
                  <a:spcPct val="110000"/>
                </a:lnSpc>
                <a:defRPr sz="2800" b="0"/>
              </a:lvl1pPr>
            </a:lstStyle>
            <a:p>
              <a:pPr defTabSz="309547" hangingPunct="0"/>
              <a:r>
                <a:rPr lang="en-US" sz="900" kern="0" dirty="0">
                  <a:solidFill>
                    <a:srgbClr val="464646"/>
                  </a:solidFill>
                  <a:latin typeface="IBM Plex Sans" charset="0"/>
                  <a:ea typeface="IBM Plex Sans" charset="0"/>
                  <a:cs typeface="IBM Plex Sans" charset="0"/>
                  <a:sym typeface="Helvetica"/>
                </a:rPr>
                <a:t>Projected global GDP stored on Blockchain by 2027</a:t>
              </a:r>
              <a:endParaRPr sz="900" kern="0" dirty="0">
                <a:solidFill>
                  <a:srgbClr val="464646"/>
                </a:solidFill>
                <a:latin typeface="IBM Plex Sans" charset="0"/>
                <a:ea typeface="IBM Plex Sans" charset="0"/>
                <a:cs typeface="IBM Plex Sans" charset="0"/>
                <a:sym typeface="Helvetica"/>
              </a:endParaRPr>
            </a:p>
          </p:txBody>
        </p:sp>
        <p:sp>
          <p:nvSpPr>
            <p:cNvPr id="11" name="Percentage of  millennials that…"/>
            <p:cNvSpPr/>
            <p:nvPr/>
          </p:nvSpPr>
          <p:spPr>
            <a:xfrm>
              <a:off x="6813654" y="4732452"/>
              <a:ext cx="2227007" cy="670813"/>
            </a:xfrm>
            <a:prstGeom prst="rect">
              <a:avLst/>
            </a:prstGeom>
            <a:ln w="3175">
              <a:miter lim="400000"/>
            </a:ln>
            <a:extLst>
              <a:ext uri="{C572A759-6A51-4108-AA02-DFA0A04FC94B}">
                <ma14:wrappingTextBoxFlag xmlns:ma14="http://schemas.microsoft.com/office/mac/drawingml/2011/main" xmlns="" val="1"/>
              </a:ext>
            </a:extLst>
          </p:spPr>
          <p:txBody>
            <a:bodyPr lIns="21431" tIns="21431" rIns="21431" bIns="21431">
              <a:spAutoFit/>
            </a:bodyPr>
            <a:lstStyle/>
            <a:p>
              <a:pPr algn="ctr" defTabSz="309547" hangingPunct="0">
                <a:defRPr sz="2800" b="0"/>
              </a:pPr>
              <a:r>
                <a:rPr lang="en-US" sz="900" kern="0" dirty="0">
                  <a:solidFill>
                    <a:srgbClr val="464646"/>
                  </a:solidFill>
                  <a:latin typeface="IBM Plex Sans" charset="0"/>
                  <a:ea typeface="IBM Plex Sans" charset="0"/>
                  <a:cs typeface="IBM Plex Sans" charset="0"/>
                  <a:sym typeface="Helvetica"/>
                </a:rPr>
                <a:t>New business value by 2025 in Financial Services</a:t>
              </a:r>
              <a:endParaRPr sz="900" kern="0" dirty="0">
                <a:solidFill>
                  <a:srgbClr val="464646"/>
                </a:solidFill>
                <a:latin typeface="IBM Plex Sans" charset="0"/>
                <a:ea typeface="IBM Plex Sans" charset="0"/>
                <a:cs typeface="IBM Plex Sans" charset="0"/>
                <a:sym typeface="Helvetica"/>
              </a:endParaRPr>
            </a:p>
          </p:txBody>
        </p:sp>
        <p:sp>
          <p:nvSpPr>
            <p:cNvPr id="12" name="1"/>
            <p:cNvSpPr/>
            <p:nvPr/>
          </p:nvSpPr>
          <p:spPr>
            <a:xfrm>
              <a:off x="7090956" y="4018761"/>
              <a:ext cx="1474659" cy="603309"/>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defRPr sz="13000" spc="260">
                  <a:latin typeface="Helvetica Neue"/>
                  <a:ea typeface="Helvetica Neue"/>
                  <a:cs typeface="Helvetica Neue"/>
                  <a:sym typeface="Helvetica Neue"/>
                </a:defRPr>
              </a:lvl1pPr>
            </a:lstStyle>
            <a:p>
              <a:pPr defTabSz="309547" hangingPunct="0"/>
              <a:r>
                <a:rPr lang="en-US" sz="2400" b="1" kern="0" spc="99" dirty="0">
                  <a:solidFill>
                    <a:srgbClr val="464646"/>
                  </a:solidFill>
                </a:rPr>
                <a:t>176B</a:t>
              </a:r>
              <a:endParaRPr sz="2400" b="1" kern="0" spc="99" dirty="0">
                <a:solidFill>
                  <a:srgbClr val="464646"/>
                </a:solidFill>
              </a:endParaRPr>
            </a:p>
          </p:txBody>
        </p:sp>
        <p:sp>
          <p:nvSpPr>
            <p:cNvPr id="13" name="%"/>
            <p:cNvSpPr/>
            <p:nvPr/>
          </p:nvSpPr>
          <p:spPr>
            <a:xfrm>
              <a:off x="6848646" y="4052225"/>
              <a:ext cx="279147" cy="468302"/>
            </a:xfrm>
            <a:prstGeom prst="rect">
              <a:avLst/>
            </a:prstGeom>
            <a:ln w="3175">
              <a:miter lim="400000"/>
            </a:ln>
            <a:extLst>
              <a:ext uri="{C572A759-6A51-4108-AA02-DFA0A04FC94B}">
                <ma14:wrappingTextBoxFlag xmlns:ma14="http://schemas.microsoft.com/office/mac/drawingml/2011/main" xmlns="" val="1"/>
              </a:ext>
            </a:extLst>
          </p:spPr>
          <p:txBody>
            <a:bodyPr wrap="square" lIns="21431" tIns="21431" rIns="21431" bIns="21431" anchor="ctr">
              <a:spAutoFit/>
            </a:bodyPr>
            <a:lstStyle>
              <a:lvl1pPr algn="ctr">
                <a:defRPr sz="6000" spc="119">
                  <a:latin typeface="Helvetica Neue"/>
                  <a:ea typeface="Helvetica Neue"/>
                  <a:cs typeface="Helvetica Neue"/>
                  <a:sym typeface="Helvetica Neue"/>
                </a:defRPr>
              </a:lvl1pPr>
            </a:lstStyle>
            <a:p>
              <a:pPr defTabSz="309547" hangingPunct="0"/>
              <a:r>
                <a:rPr lang="en-US" sz="1800" b="1" kern="0" spc="45" dirty="0">
                  <a:solidFill>
                    <a:srgbClr val="464646"/>
                  </a:solidFill>
                </a:rPr>
                <a:t>$</a:t>
              </a:r>
              <a:endParaRPr sz="1800" b="1" kern="0" spc="45" dirty="0">
                <a:solidFill>
                  <a:srgbClr val="464646"/>
                </a:solidFill>
              </a:endParaRPr>
            </a:p>
          </p:txBody>
        </p:sp>
        <p:sp>
          <p:nvSpPr>
            <p:cNvPr id="14" name="59"/>
            <p:cNvSpPr/>
            <p:nvPr/>
          </p:nvSpPr>
          <p:spPr>
            <a:xfrm>
              <a:off x="9692516" y="3985008"/>
              <a:ext cx="804142" cy="670813"/>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defRPr sz="13000" spc="260">
                  <a:latin typeface="Helvetica Neue"/>
                  <a:ea typeface="Helvetica Neue"/>
                  <a:cs typeface="Helvetica Neue"/>
                  <a:sym typeface="Helvetica Neue"/>
                </a:defRPr>
              </a:lvl1pPr>
            </a:lstStyle>
            <a:p>
              <a:pPr defTabSz="309547" hangingPunct="0"/>
              <a:r>
                <a:rPr lang="en-US" sz="2700" b="1" kern="0" spc="99" dirty="0">
                  <a:solidFill>
                    <a:srgbClr val="464646"/>
                  </a:solidFill>
                </a:rPr>
                <a:t>10</a:t>
              </a:r>
              <a:endParaRPr sz="2700" b="1" kern="0" spc="99" dirty="0">
                <a:solidFill>
                  <a:srgbClr val="464646"/>
                </a:solidFill>
              </a:endParaRPr>
            </a:p>
          </p:txBody>
        </p:sp>
        <p:sp>
          <p:nvSpPr>
            <p:cNvPr id="15" name="%"/>
            <p:cNvSpPr/>
            <p:nvPr/>
          </p:nvSpPr>
          <p:spPr>
            <a:xfrm>
              <a:off x="10379541" y="4050143"/>
              <a:ext cx="510619" cy="535806"/>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lgn="ctr">
                <a:defRPr sz="6000" spc="119">
                  <a:latin typeface="Helvetica Neue"/>
                  <a:ea typeface="Helvetica Neue"/>
                  <a:cs typeface="Helvetica Neue"/>
                  <a:sym typeface="Helvetica Neue"/>
                </a:defRPr>
              </a:lvl1pPr>
            </a:lstStyle>
            <a:p>
              <a:pPr defTabSz="309547" hangingPunct="0"/>
              <a:r>
                <a:rPr sz="2100" b="1" kern="0" spc="45" dirty="0">
                  <a:solidFill>
                    <a:srgbClr val="464646"/>
                  </a:solidFill>
                </a:rPr>
                <a:t>%</a:t>
              </a:r>
            </a:p>
          </p:txBody>
        </p:sp>
      </p:grpSp>
      <p:sp>
        <p:nvSpPr>
          <p:cNvPr id="16" name="Title 1"/>
          <p:cNvSpPr>
            <a:spLocks/>
          </p:cNvSpPr>
          <p:nvPr/>
        </p:nvSpPr>
        <p:spPr bwMode="auto">
          <a:xfrm>
            <a:off x="3371852" y="497467"/>
            <a:ext cx="2914651" cy="230832"/>
          </a:xfrm>
          <a:prstGeom prst="rect">
            <a:avLst/>
          </a:prstGeom>
          <a:noFill/>
          <a:ln w="3175">
            <a:noFill/>
            <a:miter lim="400000"/>
            <a:headEnd/>
            <a:tailEnd/>
          </a:ln>
        </p:spPr>
        <p:txBody>
          <a:bodyPr vert="horz" wrap="square" lIns="0" tIns="0" rIns="0" bIns="0" numCol="1" anchor="t" anchorCtr="0" compatLnSpc="1">
            <a:prstTxWarp prst="textNoShape">
              <a:avLst/>
            </a:prstTxWarp>
            <a:spAutoFit/>
          </a:bodyPr>
          <a:lstStyle/>
          <a:p>
            <a:pPr defTabSz="309547" hangingPunct="0"/>
            <a:r>
              <a:rPr lang="en-US" sz="1500" b="1" kern="0" dirty="0">
                <a:solidFill>
                  <a:srgbClr val="0500FF"/>
                </a:solidFill>
                <a:latin typeface="IBM Plex Sans" charset="0"/>
                <a:ea typeface="IBM Plex Sans" charset="0"/>
                <a:cs typeface="IBM Plex Sans" charset="0"/>
                <a:sym typeface="Helvetica"/>
              </a:rPr>
              <a:t>Optimize Your Business</a:t>
            </a:r>
          </a:p>
        </p:txBody>
      </p:sp>
      <p:sp>
        <p:nvSpPr>
          <p:cNvPr id="17" name="focusing on occupant needs"/>
          <p:cNvSpPr/>
          <p:nvPr/>
        </p:nvSpPr>
        <p:spPr>
          <a:xfrm>
            <a:off x="3395916" y="823227"/>
            <a:ext cx="2693371" cy="12708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lnSpc>
                <a:spcPct val="110000"/>
              </a:lnSpc>
              <a:defRPr sz="2000" b="0" cap="all" spc="300">
                <a:solidFill>
                  <a:srgbClr val="231F20">
                    <a:alpha val="67107"/>
                  </a:srgbClr>
                </a:solidFill>
              </a:defRPr>
            </a:lvl1pPr>
          </a:lstStyle>
          <a:p>
            <a:pPr algn="l" defTabSz="309547" hangingPunct="0"/>
            <a:r>
              <a:rPr lang="en-US" sz="751" kern="0" spc="113" dirty="0">
                <a:latin typeface="IBM Plex Sans" charset="0"/>
                <a:ea typeface="IBM Plex Sans" charset="0"/>
                <a:cs typeface="IBM Plex Sans" charset="0"/>
                <a:sym typeface="Helvetica"/>
              </a:rPr>
              <a:t>Maximize operational efficiency</a:t>
            </a:r>
            <a:endParaRPr sz="751" kern="0" spc="113" dirty="0">
              <a:latin typeface="IBM Plex Sans" charset="0"/>
              <a:ea typeface="IBM Plex Sans" charset="0"/>
              <a:cs typeface="IBM Plex Sans" charset="0"/>
              <a:sym typeface="Helvetica"/>
            </a:endParaRPr>
          </a:p>
        </p:txBody>
      </p:sp>
      <p:sp>
        <p:nvSpPr>
          <p:cNvPr id="18" name="TextBox 17"/>
          <p:cNvSpPr txBox="1"/>
          <p:nvPr/>
        </p:nvSpPr>
        <p:spPr>
          <a:xfrm>
            <a:off x="177787" y="1146170"/>
            <a:ext cx="2593912" cy="10625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685698">
              <a:spcBef>
                <a:spcPts val="45"/>
              </a:spcBef>
              <a:buClr>
                <a:srgbClr val="404C4C"/>
              </a:buClr>
            </a:pPr>
            <a:r>
              <a:rPr lang="en-US" sz="1051" kern="0" spc="27" dirty="0" err="1">
                <a:solidFill>
                  <a:srgbClr val="373A6D"/>
                </a:solidFill>
                <a:latin typeface="IBM Plex Sans" charset="0"/>
                <a:ea typeface="IBM Plex Sans" charset="0"/>
                <a:cs typeface="IBM Plex Sans" charset="0"/>
                <a:sym typeface="Helvetica Neue"/>
              </a:rPr>
              <a:t>Blockchain</a:t>
            </a:r>
            <a:r>
              <a:rPr lang="en-US" sz="1051" kern="0" spc="27" dirty="0">
                <a:solidFill>
                  <a:srgbClr val="373A6D"/>
                </a:solidFill>
                <a:latin typeface="IBM Plex Sans" charset="0"/>
                <a:ea typeface="IBM Plex Sans" charset="0"/>
                <a:cs typeface="IBM Plex Sans" charset="0"/>
                <a:sym typeface="Helvetica Neue Light"/>
              </a:rPr>
              <a:t> </a:t>
            </a:r>
            <a:r>
              <a:rPr lang="en-US" sz="1051" kern="0" spc="27" dirty="0">
                <a:solidFill>
                  <a:srgbClr val="373A6D"/>
                </a:solidFill>
                <a:latin typeface="IBM Plex Sans" charset="0"/>
                <a:ea typeface="IBM Plex Sans" charset="0"/>
                <a:cs typeface="IBM Plex Sans" charset="0"/>
                <a:sym typeface="Helvetica Neue"/>
              </a:rPr>
              <a:t>expedites transactions and reduces reliance on intermediaries, driving </a:t>
            </a:r>
            <a:r>
              <a:rPr lang="en-US" sz="1051" kern="0" spc="27" dirty="0">
                <a:solidFill>
                  <a:srgbClr val="373A6D"/>
                </a:solidFill>
                <a:latin typeface="IBM Plex Sans" charset="0"/>
                <a:ea typeface="IBM Plex Sans" charset="0"/>
                <a:cs typeface="IBM Plex Sans" charset="0"/>
                <a:sym typeface="Helvetica Neue Light"/>
              </a:rPr>
              <a:t>growth with </a:t>
            </a:r>
            <a:r>
              <a:rPr lang="en-US" sz="1051" kern="0" spc="27" dirty="0">
                <a:solidFill>
                  <a:srgbClr val="373A6D"/>
                </a:solidFill>
                <a:latin typeface="IBM Plex Sans" charset="0"/>
                <a:ea typeface="IBM Plex Sans" charset="0"/>
                <a:cs typeface="IBM Plex Sans" charset="0"/>
                <a:sym typeface="Helvetica Neue"/>
              </a:rPr>
              <a:t>new business models to free up capital and increase revenue</a:t>
            </a:r>
          </a:p>
          <a:p>
            <a:pPr defTabSz="685698">
              <a:spcBef>
                <a:spcPts val="45"/>
              </a:spcBef>
              <a:buClr>
                <a:srgbClr val="404C4C"/>
              </a:buClr>
            </a:pPr>
            <a:endParaRPr lang="en-US" sz="1051" kern="0" spc="27" dirty="0">
              <a:solidFill>
                <a:srgbClr val="373A6D"/>
              </a:solidFill>
              <a:latin typeface="IBM Plex Sans" charset="0"/>
              <a:ea typeface="IBM Plex Sans" charset="0"/>
              <a:cs typeface="IBM Plex Sans" charset="0"/>
              <a:sym typeface="Helvetica Neue"/>
            </a:endParaRPr>
          </a:p>
        </p:txBody>
      </p:sp>
      <p:sp>
        <p:nvSpPr>
          <p:cNvPr id="19" name="TextBox 18"/>
          <p:cNvSpPr txBox="1"/>
          <p:nvPr/>
        </p:nvSpPr>
        <p:spPr>
          <a:xfrm>
            <a:off x="3251695" y="1146335"/>
            <a:ext cx="2593912" cy="12564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309547" hangingPunct="0">
              <a:lnSpc>
                <a:spcPct val="120000"/>
              </a:lnSpc>
              <a:defRPr sz="3600" spc="72">
                <a:solidFill>
                  <a:srgbClr val="FFFFFF"/>
                </a:solidFill>
                <a:latin typeface="Helvetica Neue"/>
                <a:ea typeface="Helvetica Neue"/>
                <a:cs typeface="Helvetica Neue"/>
                <a:sym typeface="Helvetica Neue"/>
              </a:defRPr>
            </a:pPr>
            <a:r>
              <a:rPr lang="en-US" sz="1051" kern="0" spc="27" dirty="0" err="1">
                <a:solidFill>
                  <a:srgbClr val="373A6D"/>
                </a:solidFill>
                <a:latin typeface="IBM Plex Sans" charset="0"/>
                <a:ea typeface="IBM Plex Sans" charset="0"/>
                <a:cs typeface="IBM Plex Sans" charset="0"/>
                <a:sym typeface="Helvetica Neue Light"/>
              </a:rPr>
              <a:t>Blockchain</a:t>
            </a:r>
            <a:r>
              <a:rPr lang="en-US" sz="1051" kern="0" spc="27" dirty="0">
                <a:solidFill>
                  <a:srgbClr val="373A6D"/>
                </a:solidFill>
                <a:latin typeface="IBM Plex Sans" charset="0"/>
                <a:ea typeface="IBM Plex Sans" charset="0"/>
                <a:cs typeface="IBM Plex Sans" charset="0"/>
                <a:sym typeface="Helvetica Neue Light"/>
              </a:rPr>
              <a:t> enables process and risk optimization by </a:t>
            </a:r>
            <a:r>
              <a:rPr lang="en-US" sz="1051" kern="0" spc="27" dirty="0">
                <a:solidFill>
                  <a:srgbClr val="373A6D"/>
                </a:solidFill>
                <a:latin typeface="IBM Plex Sans" charset="0"/>
                <a:ea typeface="IBM Plex Sans" charset="0"/>
                <a:cs typeface="IBM Plex Sans" charset="0"/>
                <a:sym typeface="Helvetica Neue"/>
              </a:rPr>
              <a:t>removing duplicative reconciliation and collapsing already digitized processes through real-time sharing of trusted data</a:t>
            </a:r>
          </a:p>
          <a:p>
            <a:pPr defTabSz="309547" hangingPunct="0">
              <a:lnSpc>
                <a:spcPct val="120000"/>
              </a:lnSpc>
              <a:defRPr sz="3600" spc="72">
                <a:solidFill>
                  <a:srgbClr val="FFFFFF"/>
                </a:solidFill>
                <a:latin typeface="Helvetica Neue"/>
                <a:ea typeface="Helvetica Neue"/>
                <a:cs typeface="Helvetica Neue"/>
                <a:sym typeface="Helvetica Neue"/>
              </a:defRPr>
            </a:pPr>
            <a:endParaRPr lang="en-US" sz="1051" kern="0" spc="27" dirty="0">
              <a:solidFill>
                <a:srgbClr val="373A6D"/>
              </a:solidFill>
              <a:latin typeface="IBM Plex Sans" charset="0"/>
              <a:ea typeface="IBM Plex Sans" charset="0"/>
              <a:cs typeface="IBM Plex Sans" charset="0"/>
              <a:sym typeface="Helvetica Neue"/>
            </a:endParaRPr>
          </a:p>
        </p:txBody>
      </p:sp>
      <p:sp>
        <p:nvSpPr>
          <p:cNvPr id="20" name="TextBox 19"/>
          <p:cNvSpPr txBox="1"/>
          <p:nvPr/>
        </p:nvSpPr>
        <p:spPr>
          <a:xfrm>
            <a:off x="6251911" y="1146171"/>
            <a:ext cx="2593912" cy="12564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309547" hangingPunct="0">
              <a:lnSpc>
                <a:spcPct val="120000"/>
              </a:lnSpc>
              <a:defRPr sz="3600" spc="72">
                <a:solidFill>
                  <a:srgbClr val="FFFFFF"/>
                </a:solidFill>
                <a:latin typeface="Helvetica Neue"/>
                <a:ea typeface="Helvetica Neue"/>
                <a:cs typeface="Helvetica Neue"/>
                <a:sym typeface="Helvetica Neue"/>
              </a:defRPr>
            </a:pPr>
            <a:r>
              <a:rPr lang="en-US" sz="1051" kern="0" spc="27" dirty="0">
                <a:solidFill>
                  <a:srgbClr val="373A6D"/>
                </a:solidFill>
                <a:latin typeface="IBM Plex Sans" charset="0"/>
                <a:ea typeface="IBM Plex Sans" charset="0"/>
                <a:cs typeface="IBM Plex Sans" charset="0"/>
                <a:sym typeface="Helvetica Neue Light"/>
              </a:rPr>
              <a:t>From providing real-time visibility to mitigating risk, </a:t>
            </a:r>
            <a:r>
              <a:rPr lang="en-US" sz="1051" kern="0" spc="27" dirty="0" err="1">
                <a:solidFill>
                  <a:srgbClr val="373A6D"/>
                </a:solidFill>
                <a:latin typeface="IBM Plex Sans" charset="0"/>
                <a:ea typeface="IBM Plex Sans" charset="0"/>
                <a:cs typeface="IBM Plex Sans" charset="0"/>
                <a:sym typeface="Helvetica Neue Light"/>
              </a:rPr>
              <a:t>blockchain</a:t>
            </a:r>
            <a:r>
              <a:rPr lang="en-US" sz="1051" kern="0" spc="27" dirty="0">
                <a:solidFill>
                  <a:srgbClr val="373A6D"/>
                </a:solidFill>
                <a:latin typeface="IBM Plex Sans" charset="0"/>
                <a:ea typeface="IBM Plex Sans" charset="0"/>
                <a:cs typeface="IBM Plex Sans" charset="0"/>
                <a:sym typeface="Helvetica Neue Light"/>
              </a:rPr>
              <a:t> will revolutionize how future businesses operate, create partnerships and drive growth across more secure and transparent ecosystems</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328" y="4202293"/>
            <a:ext cx="984651" cy="6308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990" y="4181476"/>
            <a:ext cx="944865" cy="629911"/>
          </a:xfrm>
          <a:prstGeom prst="rect">
            <a:avLst/>
          </a:prstGeom>
        </p:spPr>
      </p:pic>
      <p:grpSp>
        <p:nvGrpSpPr>
          <p:cNvPr id="23" name="Group 22"/>
          <p:cNvGrpSpPr/>
          <p:nvPr/>
        </p:nvGrpSpPr>
        <p:grpSpPr>
          <a:xfrm>
            <a:off x="3251700" y="2529022"/>
            <a:ext cx="2593913" cy="1483733"/>
            <a:chOff x="6813654" y="3659827"/>
            <a:chExt cx="4600590" cy="2169473"/>
          </a:xfrm>
        </p:grpSpPr>
        <p:sp>
          <p:nvSpPr>
            <p:cNvPr id="24" name="Rectangle"/>
            <p:cNvSpPr/>
            <p:nvPr/>
          </p:nvSpPr>
          <p:spPr>
            <a:xfrm>
              <a:off x="6813655" y="3659827"/>
              <a:ext cx="2227003" cy="2169472"/>
            </a:xfrm>
            <a:prstGeom prst="rect">
              <a:avLst/>
            </a:prstGeom>
            <a:solidFill>
              <a:srgbClr val="F4F4F4"/>
            </a:solidFill>
            <a:ln w="3175">
              <a:miter lim="400000"/>
            </a:ln>
            <a:extLst>
              <a:ext uri="{C572A759-6A51-4108-AA02-DFA0A04FC94B}">
                <ma14:wrappingTextBoxFlag xmlns:ma14="http://schemas.microsoft.com/office/mac/drawingml/2011/main" xmlns="" val="1"/>
              </a:ext>
            </a:extLst>
          </p:spPr>
          <p:txBody>
            <a:bodyPr lIns="19051" tIns="19051" rIns="19051" bIns="19051" anchor="ctr"/>
            <a:lstStyle/>
            <a:p>
              <a:pPr defTabSz="309547" hangingPunct="0">
                <a:defRPr sz="3200"/>
              </a:pPr>
              <a:endParaRPr sz="1051" b="1" kern="0">
                <a:solidFill>
                  <a:srgbClr val="464646"/>
                </a:solidFill>
                <a:latin typeface="Helvetica"/>
                <a:cs typeface="Helvetica"/>
                <a:sym typeface="Helvetica"/>
              </a:endParaRPr>
            </a:p>
          </p:txBody>
        </p:sp>
        <p:sp>
          <p:nvSpPr>
            <p:cNvPr id="25" name="Rectangle"/>
            <p:cNvSpPr/>
            <p:nvPr/>
          </p:nvSpPr>
          <p:spPr>
            <a:xfrm>
              <a:off x="9175345" y="3659828"/>
              <a:ext cx="2238769" cy="2169472"/>
            </a:xfrm>
            <a:prstGeom prst="rect">
              <a:avLst/>
            </a:prstGeom>
            <a:solidFill>
              <a:srgbClr val="F4F4F4"/>
            </a:solidFill>
            <a:ln w="3175">
              <a:miter lim="400000"/>
            </a:ln>
          </p:spPr>
          <p:txBody>
            <a:bodyPr lIns="19051" tIns="19051" rIns="19051" bIns="19051" anchor="ctr"/>
            <a:lstStyle/>
            <a:p>
              <a:pPr defTabSz="309547" hangingPunct="0">
                <a:defRPr sz="3200"/>
              </a:pPr>
              <a:endParaRPr sz="1051" b="1" kern="0">
                <a:solidFill>
                  <a:srgbClr val="464646"/>
                </a:solidFill>
                <a:latin typeface="Helvetica"/>
                <a:cs typeface="Helvetica"/>
                <a:sym typeface="Helvetica"/>
              </a:endParaRPr>
            </a:p>
          </p:txBody>
        </p:sp>
        <p:sp>
          <p:nvSpPr>
            <p:cNvPr id="26" name="Increase in staff productivity by managing internal environmental conditions in real time."/>
            <p:cNvSpPr/>
            <p:nvPr/>
          </p:nvSpPr>
          <p:spPr>
            <a:xfrm>
              <a:off x="9175475" y="4732451"/>
              <a:ext cx="2238769" cy="1042856"/>
            </a:xfrm>
            <a:prstGeom prst="rect">
              <a:avLst/>
            </a:prstGeom>
            <a:ln w="3175">
              <a:miter lim="400000"/>
            </a:ln>
            <a:extLst>
              <a:ext uri="{C572A759-6A51-4108-AA02-DFA0A04FC94B}">
                <ma14:wrappingTextBoxFlag xmlns:ma14="http://schemas.microsoft.com/office/mac/drawingml/2011/main" xmlns="" val="1"/>
              </a:ext>
            </a:extLst>
          </p:spPr>
          <p:txBody>
            <a:bodyPr lIns="21431" tIns="21431" rIns="21431" bIns="21431"/>
            <a:lstStyle>
              <a:lvl1pPr algn="ctr">
                <a:lnSpc>
                  <a:spcPct val="110000"/>
                </a:lnSpc>
                <a:defRPr sz="2800" b="0"/>
              </a:lvl1pPr>
            </a:lstStyle>
            <a:p>
              <a:pPr defTabSz="309547" hangingPunct="0"/>
              <a:r>
                <a:rPr lang="en-US" sz="900" kern="0" dirty="0">
                  <a:solidFill>
                    <a:srgbClr val="464646"/>
                  </a:solidFill>
                  <a:latin typeface="IBM Plex Sans" charset="0"/>
                  <a:ea typeface="IBM Plex Sans" charset="0"/>
                  <a:cs typeface="IBM Plex Sans" charset="0"/>
                  <a:sym typeface="Helvetica"/>
                </a:rPr>
                <a:t>Decrease in back office costs</a:t>
              </a:r>
              <a:endParaRPr sz="900" kern="0" dirty="0">
                <a:solidFill>
                  <a:srgbClr val="464646"/>
                </a:solidFill>
                <a:latin typeface="IBM Plex Sans" charset="0"/>
                <a:ea typeface="IBM Plex Sans" charset="0"/>
                <a:cs typeface="IBM Plex Sans" charset="0"/>
                <a:sym typeface="Helvetica"/>
              </a:endParaRPr>
            </a:p>
          </p:txBody>
        </p:sp>
        <p:sp>
          <p:nvSpPr>
            <p:cNvPr id="27" name="Percentage of  millennials that…"/>
            <p:cNvSpPr/>
            <p:nvPr/>
          </p:nvSpPr>
          <p:spPr>
            <a:xfrm>
              <a:off x="6813654" y="4732453"/>
              <a:ext cx="2227007" cy="468303"/>
            </a:xfrm>
            <a:prstGeom prst="rect">
              <a:avLst/>
            </a:prstGeom>
            <a:ln w="3175">
              <a:miter lim="400000"/>
            </a:ln>
            <a:extLst>
              <a:ext uri="{C572A759-6A51-4108-AA02-DFA0A04FC94B}">
                <ma14:wrappingTextBoxFlag xmlns:ma14="http://schemas.microsoft.com/office/mac/drawingml/2011/main" xmlns="" val="1"/>
              </a:ext>
            </a:extLst>
          </p:spPr>
          <p:txBody>
            <a:bodyPr lIns="21431" tIns="21431" rIns="21431" bIns="21431">
              <a:spAutoFit/>
            </a:bodyPr>
            <a:lstStyle/>
            <a:p>
              <a:pPr algn="ctr" defTabSz="309547" hangingPunct="0">
                <a:defRPr sz="2800" b="0"/>
              </a:pPr>
              <a:r>
                <a:rPr lang="en-US" sz="900" kern="0" dirty="0">
                  <a:solidFill>
                    <a:srgbClr val="464646"/>
                  </a:solidFill>
                  <a:latin typeface="IBM Plex Sans" charset="0"/>
                  <a:ea typeface="IBM Plex Sans" charset="0"/>
                  <a:cs typeface="IBM Plex Sans" charset="0"/>
                  <a:sym typeface="Helvetica"/>
                </a:rPr>
                <a:t>Increase in supply chain provenance</a:t>
              </a:r>
              <a:endParaRPr sz="900" kern="0" dirty="0">
                <a:solidFill>
                  <a:srgbClr val="464646"/>
                </a:solidFill>
                <a:latin typeface="IBM Plex Sans" charset="0"/>
                <a:ea typeface="IBM Plex Sans" charset="0"/>
                <a:cs typeface="IBM Plex Sans" charset="0"/>
                <a:sym typeface="Helvetica"/>
              </a:endParaRPr>
            </a:p>
          </p:txBody>
        </p:sp>
        <p:sp>
          <p:nvSpPr>
            <p:cNvPr id="28" name="1"/>
            <p:cNvSpPr/>
            <p:nvPr/>
          </p:nvSpPr>
          <p:spPr>
            <a:xfrm>
              <a:off x="7451606" y="3984720"/>
              <a:ext cx="912180" cy="603310"/>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defRPr sz="13000" spc="260">
                  <a:latin typeface="Helvetica Neue"/>
                  <a:ea typeface="Helvetica Neue"/>
                  <a:cs typeface="Helvetica Neue"/>
                  <a:sym typeface="Helvetica Neue"/>
                </a:defRPr>
              </a:lvl1pPr>
            </a:lstStyle>
            <a:p>
              <a:pPr defTabSz="309547" hangingPunct="0"/>
              <a:r>
                <a:rPr lang="en-US" sz="2400" b="1" kern="0" spc="99">
                  <a:solidFill>
                    <a:srgbClr val="464646"/>
                  </a:solidFill>
                </a:rPr>
                <a:t>7%</a:t>
              </a:r>
              <a:endParaRPr sz="2400" b="1" kern="0" spc="99" dirty="0">
                <a:solidFill>
                  <a:srgbClr val="464646"/>
                </a:solidFill>
              </a:endParaRPr>
            </a:p>
          </p:txBody>
        </p:sp>
        <p:sp>
          <p:nvSpPr>
            <p:cNvPr id="29" name="%"/>
            <p:cNvSpPr/>
            <p:nvPr/>
          </p:nvSpPr>
          <p:spPr>
            <a:xfrm>
              <a:off x="6848646" y="4052227"/>
              <a:ext cx="279147" cy="468303"/>
            </a:xfrm>
            <a:prstGeom prst="rect">
              <a:avLst/>
            </a:prstGeom>
            <a:ln w="3175">
              <a:miter lim="400000"/>
            </a:ln>
            <a:extLst>
              <a:ext uri="{C572A759-6A51-4108-AA02-DFA0A04FC94B}">
                <ma14:wrappingTextBoxFlag xmlns:ma14="http://schemas.microsoft.com/office/mac/drawingml/2011/main" xmlns="" val="1"/>
              </a:ext>
            </a:extLst>
          </p:spPr>
          <p:txBody>
            <a:bodyPr wrap="square" lIns="21431" tIns="21431" rIns="21431" bIns="21431" anchor="ctr">
              <a:spAutoFit/>
            </a:bodyPr>
            <a:lstStyle>
              <a:lvl1pPr algn="ctr">
                <a:defRPr sz="6000" spc="119">
                  <a:latin typeface="Helvetica Neue"/>
                  <a:ea typeface="Helvetica Neue"/>
                  <a:cs typeface="Helvetica Neue"/>
                  <a:sym typeface="Helvetica Neue"/>
                </a:defRPr>
              </a:lvl1pPr>
            </a:lstStyle>
            <a:p>
              <a:pPr defTabSz="309547" hangingPunct="0"/>
              <a:endParaRPr sz="1800" b="1" kern="0" spc="45" dirty="0">
                <a:solidFill>
                  <a:srgbClr val="464646"/>
                </a:solidFill>
              </a:endParaRPr>
            </a:p>
          </p:txBody>
        </p:sp>
        <p:sp>
          <p:nvSpPr>
            <p:cNvPr id="30" name="59"/>
            <p:cNvSpPr/>
            <p:nvPr/>
          </p:nvSpPr>
          <p:spPr>
            <a:xfrm>
              <a:off x="9692516" y="3985010"/>
              <a:ext cx="804142" cy="670814"/>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defRPr sz="13000" spc="260">
                  <a:latin typeface="Helvetica Neue"/>
                  <a:ea typeface="Helvetica Neue"/>
                  <a:cs typeface="Helvetica Neue"/>
                  <a:sym typeface="Helvetica Neue"/>
                </a:defRPr>
              </a:lvl1pPr>
            </a:lstStyle>
            <a:p>
              <a:pPr defTabSz="309547" hangingPunct="0"/>
              <a:r>
                <a:rPr lang="en-US" sz="2700" b="1" kern="0" spc="99" dirty="0">
                  <a:solidFill>
                    <a:srgbClr val="464646"/>
                  </a:solidFill>
                </a:rPr>
                <a:t>30</a:t>
              </a:r>
              <a:endParaRPr sz="2700" b="1" kern="0" spc="99" dirty="0">
                <a:solidFill>
                  <a:srgbClr val="464646"/>
                </a:solidFill>
              </a:endParaRPr>
            </a:p>
          </p:txBody>
        </p:sp>
        <p:sp>
          <p:nvSpPr>
            <p:cNvPr id="31" name="%"/>
            <p:cNvSpPr/>
            <p:nvPr/>
          </p:nvSpPr>
          <p:spPr>
            <a:xfrm>
              <a:off x="10379541" y="4050142"/>
              <a:ext cx="510619" cy="535807"/>
            </a:xfrm>
            <a:prstGeom prst="rect">
              <a:avLst/>
            </a:prstGeom>
            <a:ln w="3175">
              <a:miter lim="400000"/>
            </a:ln>
            <a:extLst>
              <a:ext uri="{C572A759-6A51-4108-AA02-DFA0A04FC94B}">
                <ma14:wrappingTextBoxFlag xmlns:ma14="http://schemas.microsoft.com/office/mac/drawingml/2011/main" xmlns="" val="1"/>
              </a:ext>
            </a:extLst>
          </p:spPr>
          <p:txBody>
            <a:bodyPr wrap="none" lIns="21431" tIns="21431" rIns="21431" bIns="21431" anchor="ctr">
              <a:spAutoFit/>
            </a:bodyPr>
            <a:lstStyle>
              <a:lvl1pPr algn="ctr">
                <a:defRPr sz="6000" spc="119">
                  <a:latin typeface="Helvetica Neue"/>
                  <a:ea typeface="Helvetica Neue"/>
                  <a:cs typeface="Helvetica Neue"/>
                  <a:sym typeface="Helvetica Neue"/>
                </a:defRPr>
              </a:lvl1pPr>
            </a:lstStyle>
            <a:p>
              <a:pPr defTabSz="309547" hangingPunct="0"/>
              <a:r>
                <a:rPr sz="2100" b="1" kern="0" spc="45" dirty="0">
                  <a:solidFill>
                    <a:srgbClr val="464646"/>
                  </a:solidFill>
                </a:rPr>
                <a:t>%</a:t>
              </a:r>
            </a:p>
          </p:txBody>
        </p:sp>
      </p:grpSp>
      <p:sp>
        <p:nvSpPr>
          <p:cNvPr id="36" name="Title 1"/>
          <p:cNvSpPr>
            <a:spLocks/>
          </p:cNvSpPr>
          <p:nvPr/>
        </p:nvSpPr>
        <p:spPr bwMode="auto">
          <a:xfrm>
            <a:off x="6251912" y="497465"/>
            <a:ext cx="2914651" cy="230832"/>
          </a:xfrm>
          <a:prstGeom prst="rect">
            <a:avLst/>
          </a:prstGeom>
          <a:noFill/>
          <a:ln w="3175">
            <a:noFill/>
            <a:miter lim="400000"/>
            <a:headEnd/>
            <a:tailEnd/>
          </a:ln>
        </p:spPr>
        <p:txBody>
          <a:bodyPr vert="horz" wrap="square" lIns="0" tIns="0" rIns="0" bIns="0" numCol="1" anchor="t" anchorCtr="0" compatLnSpc="1">
            <a:prstTxWarp prst="textNoShape">
              <a:avLst/>
            </a:prstTxWarp>
            <a:spAutoFit/>
          </a:bodyPr>
          <a:lstStyle/>
          <a:p>
            <a:pPr defTabSz="309547" hangingPunct="0"/>
            <a:r>
              <a:rPr lang="en-US" sz="1500" b="1" kern="0" dirty="0">
                <a:solidFill>
                  <a:srgbClr val="0500FF"/>
                </a:solidFill>
                <a:latin typeface="IBM Plex Sans" charset="0"/>
                <a:ea typeface="IBM Plex Sans" charset="0"/>
                <a:cs typeface="IBM Plex Sans" charset="0"/>
                <a:sym typeface="Helvetica"/>
              </a:rPr>
              <a:t>Transform Markets</a:t>
            </a:r>
          </a:p>
        </p:txBody>
      </p:sp>
      <p:sp>
        <p:nvSpPr>
          <p:cNvPr id="37" name="focusing on occupant needs"/>
          <p:cNvSpPr/>
          <p:nvPr/>
        </p:nvSpPr>
        <p:spPr>
          <a:xfrm>
            <a:off x="6275975" y="823227"/>
            <a:ext cx="2693371" cy="12708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lnSpc>
                <a:spcPct val="110000"/>
              </a:lnSpc>
              <a:defRPr sz="2000" b="0" cap="all" spc="300">
                <a:solidFill>
                  <a:srgbClr val="231F20">
                    <a:alpha val="67107"/>
                  </a:srgbClr>
                </a:solidFill>
              </a:defRPr>
            </a:lvl1pPr>
          </a:lstStyle>
          <a:p>
            <a:pPr algn="l" defTabSz="309547" hangingPunct="0"/>
            <a:r>
              <a:rPr lang="en-US" sz="751" kern="0" spc="113" dirty="0">
                <a:latin typeface="IBM Plex Sans" charset="0"/>
                <a:ea typeface="IBM Plex Sans" charset="0"/>
                <a:cs typeface="IBM Plex Sans" charset="0"/>
                <a:sym typeface="Helvetica"/>
              </a:rPr>
              <a:t>THRIVE IN the NEW ECONOMY</a:t>
            </a:r>
            <a:endParaRPr sz="751" kern="0" spc="113" dirty="0">
              <a:latin typeface="IBM Plex Sans" charset="0"/>
              <a:ea typeface="IBM Plex Sans" charset="0"/>
              <a:cs typeface="IBM Plex Sans" charset="0"/>
              <a:sym typeface="Helvetica"/>
            </a:endParaRPr>
          </a:p>
        </p:txBody>
      </p:sp>
      <p:sp>
        <p:nvSpPr>
          <p:cNvPr id="39" name="Rectangle 38"/>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6251913" y="2529021"/>
            <a:ext cx="2593913" cy="1483733"/>
            <a:chOff x="6813654" y="3659827"/>
            <a:chExt cx="2227004" cy="2169472"/>
          </a:xfrm>
        </p:grpSpPr>
        <p:sp>
          <p:nvSpPr>
            <p:cNvPr id="33" name="Rectangle"/>
            <p:cNvSpPr/>
            <p:nvPr/>
          </p:nvSpPr>
          <p:spPr>
            <a:xfrm>
              <a:off x="6813655" y="3659827"/>
              <a:ext cx="2227003" cy="2169472"/>
            </a:xfrm>
            <a:prstGeom prst="rect">
              <a:avLst/>
            </a:prstGeom>
            <a:solidFill>
              <a:srgbClr val="F4F4F4"/>
            </a:solidFill>
            <a:ln w="3175">
              <a:miter lim="400000"/>
            </a:ln>
            <a:extLst>
              <a:ext uri="{C572A759-6A51-4108-AA02-DFA0A04FC94B}">
                <ma14:wrappingTextBoxFlag xmlns:ma14="http://schemas.microsoft.com/office/mac/drawingml/2011/main" xmlns="" val="1"/>
              </a:ext>
            </a:extLst>
          </p:spPr>
          <p:txBody>
            <a:bodyPr lIns="19051" tIns="19051" rIns="19051" bIns="19051" anchor="ctr"/>
            <a:lstStyle/>
            <a:p>
              <a:pPr defTabSz="309547" hangingPunct="0">
                <a:defRPr sz="3200"/>
              </a:pPr>
              <a:endParaRPr sz="1051" b="1" kern="0">
                <a:solidFill>
                  <a:srgbClr val="464646"/>
                </a:solidFill>
                <a:latin typeface="Helvetica"/>
                <a:cs typeface="Helvetica"/>
                <a:sym typeface="Helvetica"/>
              </a:endParaRPr>
            </a:p>
          </p:txBody>
        </p:sp>
        <p:sp>
          <p:nvSpPr>
            <p:cNvPr id="34" name="Percentage of  millennials that…"/>
            <p:cNvSpPr/>
            <p:nvPr/>
          </p:nvSpPr>
          <p:spPr>
            <a:xfrm>
              <a:off x="6813654" y="4732450"/>
              <a:ext cx="2227004" cy="468303"/>
            </a:xfrm>
            <a:prstGeom prst="rect">
              <a:avLst/>
            </a:prstGeom>
            <a:ln w="3175">
              <a:miter lim="400000"/>
            </a:ln>
            <a:extLst>
              <a:ext uri="{C572A759-6A51-4108-AA02-DFA0A04FC94B}">
                <ma14:wrappingTextBoxFlag xmlns:ma14="http://schemas.microsoft.com/office/mac/drawingml/2011/main" xmlns="" val="1"/>
              </a:ext>
            </a:extLst>
          </p:spPr>
          <p:txBody>
            <a:bodyPr lIns="21431" tIns="21431" rIns="21431" bIns="21431">
              <a:spAutoFit/>
            </a:bodyPr>
            <a:lstStyle/>
            <a:p>
              <a:pPr algn="ctr" defTabSz="309547" hangingPunct="0">
                <a:defRPr sz="2800" b="0"/>
              </a:pPr>
              <a:r>
                <a:rPr lang="en-US" sz="900" kern="0" dirty="0">
                  <a:solidFill>
                    <a:srgbClr val="464646"/>
                  </a:solidFill>
                  <a:latin typeface="IBM Plex Sans" charset="0"/>
                  <a:ea typeface="IBM Plex Sans" charset="0"/>
                  <a:cs typeface="IBM Plex Sans" charset="0"/>
                  <a:sym typeface="Helvetica"/>
                </a:rPr>
                <a:t>Estimated  business value</a:t>
              </a:r>
            </a:p>
            <a:p>
              <a:pPr algn="ctr" defTabSz="309547" hangingPunct="0">
                <a:defRPr sz="2800" b="0"/>
              </a:pPr>
              <a:r>
                <a:rPr lang="en-US" sz="900" kern="0" dirty="0">
                  <a:solidFill>
                    <a:srgbClr val="464646"/>
                  </a:solidFill>
                  <a:latin typeface="IBM Plex Sans" charset="0"/>
                  <a:ea typeface="IBM Plex Sans" charset="0"/>
                  <a:cs typeface="IBM Plex Sans" charset="0"/>
                  <a:sym typeface="Helvetica"/>
                </a:rPr>
                <a:t>unlocked  by </a:t>
              </a:r>
              <a:r>
                <a:rPr lang="en-US" sz="900" kern="0" dirty="0" err="1">
                  <a:solidFill>
                    <a:srgbClr val="464646"/>
                  </a:solidFill>
                  <a:latin typeface="IBM Plex Sans" charset="0"/>
                  <a:ea typeface="IBM Plex Sans" charset="0"/>
                  <a:cs typeface="IBM Plex Sans" charset="0"/>
                  <a:sym typeface="Helvetica"/>
                </a:rPr>
                <a:t>blockchain</a:t>
              </a:r>
              <a:r>
                <a:rPr lang="en-US" sz="900" kern="0" dirty="0">
                  <a:solidFill>
                    <a:srgbClr val="464646"/>
                  </a:solidFill>
                  <a:latin typeface="IBM Plex Sans" charset="0"/>
                  <a:ea typeface="IBM Plex Sans" charset="0"/>
                  <a:cs typeface="IBM Plex Sans" charset="0"/>
                  <a:sym typeface="Helvetica"/>
                </a:rPr>
                <a:t> </a:t>
              </a:r>
              <a:r>
                <a:rPr lang="en-US" sz="900" kern="0" dirty="0" err="1">
                  <a:solidFill>
                    <a:srgbClr val="464646"/>
                  </a:solidFill>
                  <a:latin typeface="IBM Plex Sans" charset="0"/>
                  <a:ea typeface="IBM Plex Sans" charset="0"/>
                  <a:cs typeface="IBM Plex Sans" charset="0"/>
                  <a:sym typeface="Helvetica"/>
                </a:rPr>
                <a:t>globaly</a:t>
              </a:r>
              <a:endParaRPr sz="900" kern="0" dirty="0">
                <a:solidFill>
                  <a:srgbClr val="464646"/>
                </a:solidFill>
                <a:latin typeface="IBM Plex Sans" charset="0"/>
                <a:ea typeface="IBM Plex Sans" charset="0"/>
                <a:cs typeface="IBM Plex Sans" charset="0"/>
                <a:sym typeface="Helvetica"/>
              </a:endParaRPr>
            </a:p>
          </p:txBody>
        </p:sp>
        <p:sp>
          <p:nvSpPr>
            <p:cNvPr id="35" name="1"/>
            <p:cNvSpPr/>
            <p:nvPr/>
          </p:nvSpPr>
          <p:spPr>
            <a:xfrm>
              <a:off x="7202508" y="3966905"/>
              <a:ext cx="1408379" cy="603309"/>
            </a:xfrm>
            <a:prstGeom prst="rect">
              <a:avLst/>
            </a:prstGeom>
            <a:ln w="3175">
              <a:miter lim="400000"/>
            </a:ln>
            <a:extLst>
              <a:ext uri="{C572A759-6A51-4108-AA02-DFA0A04FC94B}">
                <ma14:wrappingTextBoxFlag xmlns:ma14="http://schemas.microsoft.com/office/mac/drawingml/2011/main" xmlns="" val="1"/>
              </a:ext>
            </a:extLst>
          </p:spPr>
          <p:txBody>
            <a:bodyPr wrap="square" lIns="21431" tIns="21431" rIns="21431" bIns="21431" anchor="ctr">
              <a:spAutoFit/>
            </a:bodyPr>
            <a:lstStyle>
              <a:lvl1pPr>
                <a:defRPr sz="13000" spc="260">
                  <a:latin typeface="Helvetica Neue"/>
                  <a:ea typeface="Helvetica Neue"/>
                  <a:cs typeface="Helvetica Neue"/>
                  <a:sym typeface="Helvetica Neue"/>
                </a:defRPr>
              </a:lvl1pPr>
            </a:lstStyle>
            <a:p>
              <a:pPr algn="ctr" defTabSz="309547" hangingPunct="0"/>
              <a:r>
                <a:rPr lang="en-US" sz="2400" b="1" kern="0" spc="99" dirty="0">
                  <a:solidFill>
                    <a:srgbClr val="464646"/>
                  </a:solidFill>
                </a:rPr>
                <a:t>$3T</a:t>
              </a:r>
              <a:endParaRPr sz="2400" b="1" kern="0" spc="99" dirty="0">
                <a:solidFill>
                  <a:srgbClr val="464646"/>
                </a:solidFill>
              </a:endParaRPr>
            </a:p>
          </p:txBody>
        </p: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910" y="4181475"/>
            <a:ext cx="1233919" cy="646280"/>
          </a:xfrm>
          <a:prstGeom prst="rect">
            <a:avLst/>
          </a:prstGeom>
        </p:spPr>
      </p:pic>
      <p:sp>
        <p:nvSpPr>
          <p:cNvPr id="40" name="Text Placeholder 2">
            <a:extLst>
              <a:ext uri="{FF2B5EF4-FFF2-40B4-BE49-F238E27FC236}">
                <a16:creationId xmlns:a16="http://schemas.microsoft.com/office/drawing/2014/main" id="{D4C2DC81-96EA-4918-82C0-94C9DCC9F640}"/>
              </a:ext>
            </a:extLst>
          </p:cNvPr>
          <p:cNvSpPr>
            <a:spLocks noGrp="1"/>
          </p:cNvSpPr>
          <p:nvPr>
            <p:ph type="body" sz="quarter" idx="13"/>
          </p:nvPr>
        </p:nvSpPr>
        <p:spPr>
          <a:xfrm>
            <a:off x="272869" y="-20783"/>
            <a:ext cx="6991287" cy="571500"/>
          </a:xfrm>
        </p:spPr>
        <p:txBody>
          <a:bodyPr/>
          <a:lstStyle/>
          <a:p>
            <a:r>
              <a:rPr lang="en-US" dirty="0"/>
              <a:t>Why you may invest in blockchain</a:t>
            </a:r>
          </a:p>
        </p:txBody>
      </p:sp>
    </p:spTree>
    <p:extLst>
      <p:ext uri="{BB962C8B-B14F-4D97-AF65-F5344CB8AC3E}">
        <p14:creationId xmlns:p14="http://schemas.microsoft.com/office/powerpoint/2010/main" val="112846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349096" y="3587400"/>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08BF69C1-739F-1B47-B5E3-FA651BCAB105}" type="slidenum">
              <a:rPr lang="en-US" smtClean="0"/>
              <a:pPr/>
              <a:t>7</a:t>
            </a:fld>
            <a:endParaRPr lang="en-US" dirty="0"/>
          </a:p>
        </p:txBody>
      </p:sp>
      <p:sp>
        <p:nvSpPr>
          <p:cNvPr id="3" name="Text Placeholder 2"/>
          <p:cNvSpPr>
            <a:spLocks noGrp="1"/>
          </p:cNvSpPr>
          <p:nvPr>
            <p:ph type="body" sz="quarter" idx="13"/>
          </p:nvPr>
        </p:nvSpPr>
        <p:spPr/>
        <p:txBody>
          <a:bodyPr>
            <a:normAutofit fontScale="85000" lnSpcReduction="10000"/>
          </a:bodyPr>
          <a:lstStyle/>
          <a:p>
            <a:r>
              <a:rPr lang="en-US" dirty="0">
                <a:solidFill>
                  <a:srgbClr val="1169FC"/>
                </a:solidFill>
              </a:rPr>
              <a:t>IBM Strategy: Transforming Industries with Blockchain</a:t>
            </a:r>
          </a:p>
        </p:txBody>
      </p:sp>
      <p:sp>
        <p:nvSpPr>
          <p:cNvPr id="28" name="Content Placeholder 5"/>
          <p:cNvSpPr txBox="1">
            <a:spLocks/>
          </p:cNvSpPr>
          <p:nvPr/>
        </p:nvSpPr>
        <p:spPr bwMode="auto">
          <a:xfrm>
            <a:off x="4204583" y="2449673"/>
            <a:ext cx="4471260" cy="602133"/>
          </a:xfrm>
          <a:prstGeom prst="rect">
            <a:avLst/>
          </a:prstGeom>
          <a:noFill/>
          <a:ln w="9525">
            <a:noFill/>
            <a:miter lim="800000"/>
            <a:headEnd/>
            <a:tailEnd/>
          </a:ln>
          <a:effectLst/>
        </p:spPr>
        <p:txBody>
          <a:bodyPr vert="horz" wrap="square" lIns="16457" tIns="0" rIns="0" bIns="0" numCol="1" anchor="t" anchorCtr="0" compatLnSpc="1">
            <a:prstTxWarp prst="textNoShape">
              <a:avLst/>
            </a:prstTxWarp>
          </a:bodyPr>
          <a:lstStyle>
            <a:lvl1pPr marL="182880" indent="-182880" algn="l" rtl="0" fontAlgn="base">
              <a:spcBef>
                <a:spcPts val="0"/>
              </a:spcBef>
              <a:spcAft>
                <a:spcPts val="800"/>
              </a:spcAft>
              <a:buClrTx/>
              <a:buSzPct val="100000"/>
              <a:buFont typeface="Arial" charset="0"/>
              <a:buChar char="•"/>
              <a:defRPr sz="1400">
                <a:solidFill>
                  <a:schemeClr val="bg2"/>
                </a:solidFill>
                <a:latin typeface="+mn-lt"/>
                <a:ea typeface="+mn-ea"/>
                <a:cs typeface="Arial" pitchFamily="34" charset="0"/>
              </a:defRPr>
            </a:lvl1pPr>
            <a:lvl2pPr marL="509588" indent="-163513" algn="l" rtl="0" fontAlgn="base">
              <a:spcBef>
                <a:spcPct val="0"/>
              </a:spcBef>
              <a:spcAft>
                <a:spcPct val="0"/>
              </a:spcAft>
              <a:buClr>
                <a:srgbClr val="6D6E70"/>
              </a:buClr>
              <a:buSzPct val="90000"/>
              <a:buFont typeface="Arial" charset="0"/>
              <a:buChar char="–"/>
              <a:defRPr sz="1600">
                <a:solidFill>
                  <a:schemeClr val="bg1">
                    <a:lumMod val="50000"/>
                  </a:schemeClr>
                </a:solidFill>
                <a:latin typeface="+mn-lt"/>
                <a:cs typeface="Arial" pitchFamily="34" charset="0"/>
              </a:defRPr>
            </a:lvl2pPr>
            <a:lvl3pPr marL="855663" indent="-173038" algn="l" rtl="0" fontAlgn="base">
              <a:spcBef>
                <a:spcPct val="0"/>
              </a:spcBef>
              <a:spcAft>
                <a:spcPct val="0"/>
              </a:spcAft>
              <a:buClr>
                <a:srgbClr val="6D6E70"/>
              </a:buClr>
              <a:buSzPct val="90000"/>
              <a:buFont typeface="Wingdings" pitchFamily="2" charset="2"/>
              <a:buChar char="§"/>
              <a:defRPr sz="1600">
                <a:solidFill>
                  <a:schemeClr val="bg1">
                    <a:lumMod val="50000"/>
                  </a:schemeClr>
                </a:solidFill>
                <a:latin typeface="+mn-lt"/>
                <a:cs typeface="Arial" pitchFamily="34" charset="0"/>
              </a:defRPr>
            </a:lvl3pPr>
            <a:lvl4pPr marL="1203325" indent="-173038" algn="l" rtl="0" fontAlgn="base">
              <a:spcBef>
                <a:spcPct val="20000"/>
              </a:spcBef>
              <a:spcAft>
                <a:spcPct val="0"/>
              </a:spcAft>
              <a:buClr>
                <a:schemeClr val="bg1"/>
              </a:buClr>
              <a:defRPr sz="1600">
                <a:solidFill>
                  <a:schemeClr val="bg1">
                    <a:lumMod val="50000"/>
                  </a:schemeClr>
                </a:solidFill>
                <a:latin typeface="+mn-lt"/>
              </a:defRPr>
            </a:lvl4pPr>
            <a:lvl5pPr marL="1539875" indent="-163513" algn="l" rtl="0" fontAlgn="base">
              <a:spcBef>
                <a:spcPct val="20000"/>
              </a:spcBef>
              <a:spcAft>
                <a:spcPct val="0"/>
              </a:spcAft>
              <a:buClr>
                <a:schemeClr val="bg1"/>
              </a:buClr>
              <a:buChar char="»"/>
              <a:defRPr sz="1600">
                <a:solidFill>
                  <a:schemeClr val="bg1">
                    <a:lumMod val="50000"/>
                  </a:schemeClr>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a:lstStyle>
          <a:p>
            <a:pPr marL="0" indent="0" defTabSz="617063">
              <a:spcBef>
                <a:spcPct val="0"/>
              </a:spcBef>
              <a:spcAft>
                <a:spcPts val="271"/>
              </a:spcAft>
              <a:buSzTx/>
              <a:buNone/>
            </a:pPr>
            <a:r>
              <a:rPr lang="en-US" sz="1260" dirty="0">
                <a:solidFill>
                  <a:srgbClr val="504646"/>
                </a:solidFill>
                <a:latin typeface="IBM Plex Sans" charset="0"/>
                <a:ea typeface="IBM Plex Sans" charset="0"/>
                <a:cs typeface="IBM Plex Sans" charset="0"/>
              </a:rPr>
              <a:t>Secure Blockchain Platform on the Cloud with developer services and production grade capabilities to enable the creation and management of Blockchain business networks</a:t>
            </a:r>
          </a:p>
          <a:p>
            <a:pPr marL="0" indent="0" defTabSz="617063">
              <a:spcBef>
                <a:spcPct val="0"/>
              </a:spcBef>
              <a:spcAft>
                <a:spcPts val="271"/>
              </a:spcAft>
              <a:buNone/>
            </a:pPr>
            <a:endParaRPr lang="en-US" sz="1260" dirty="0">
              <a:solidFill>
                <a:srgbClr val="504646"/>
              </a:solidFill>
              <a:latin typeface="IBM Plex Sans" charset="0"/>
              <a:ea typeface="IBM Plex Sans" charset="0"/>
              <a:cs typeface="IBM Plex Sans" charset="0"/>
            </a:endParaRPr>
          </a:p>
        </p:txBody>
      </p:sp>
      <p:sp>
        <p:nvSpPr>
          <p:cNvPr id="29" name="Content Placeholder 5"/>
          <p:cNvSpPr txBox="1">
            <a:spLocks/>
          </p:cNvSpPr>
          <p:nvPr/>
        </p:nvSpPr>
        <p:spPr bwMode="auto">
          <a:xfrm>
            <a:off x="4216160" y="3345923"/>
            <a:ext cx="3375515" cy="587553"/>
          </a:xfrm>
          <a:prstGeom prst="rect">
            <a:avLst/>
          </a:prstGeom>
          <a:noFill/>
          <a:ln w="9525">
            <a:noFill/>
            <a:miter lim="800000"/>
            <a:headEnd/>
            <a:tailEnd/>
          </a:ln>
          <a:effectLst/>
        </p:spPr>
        <p:txBody>
          <a:bodyPr vert="horz" wrap="square" lIns="16457" tIns="0" rIns="0" bIns="0" numCol="1" anchor="t" anchorCtr="0" compatLnSpc="1">
            <a:prstTxWarp prst="textNoShape">
              <a:avLst/>
            </a:prstTxWarp>
          </a:bodyPr>
          <a:lstStyle>
            <a:lvl1pPr marL="182880" indent="-182880" algn="l" rtl="0" fontAlgn="base">
              <a:spcBef>
                <a:spcPts val="0"/>
              </a:spcBef>
              <a:spcAft>
                <a:spcPts val="800"/>
              </a:spcAft>
              <a:buClrTx/>
              <a:buSzPct val="100000"/>
              <a:buFont typeface="Arial" charset="0"/>
              <a:buChar char="•"/>
              <a:defRPr sz="1400">
                <a:solidFill>
                  <a:schemeClr val="bg2"/>
                </a:solidFill>
                <a:latin typeface="+mn-lt"/>
                <a:ea typeface="+mn-ea"/>
                <a:cs typeface="Arial" pitchFamily="34" charset="0"/>
              </a:defRPr>
            </a:lvl1pPr>
            <a:lvl2pPr marL="509588" indent="-163513" algn="l" rtl="0" fontAlgn="base">
              <a:spcBef>
                <a:spcPct val="0"/>
              </a:spcBef>
              <a:spcAft>
                <a:spcPct val="0"/>
              </a:spcAft>
              <a:buClr>
                <a:srgbClr val="6D6E70"/>
              </a:buClr>
              <a:buSzPct val="90000"/>
              <a:buFont typeface="Arial" charset="0"/>
              <a:buChar char="–"/>
              <a:defRPr sz="1600">
                <a:solidFill>
                  <a:schemeClr val="bg1">
                    <a:lumMod val="50000"/>
                  </a:schemeClr>
                </a:solidFill>
                <a:latin typeface="+mn-lt"/>
                <a:cs typeface="Arial" pitchFamily="34" charset="0"/>
              </a:defRPr>
            </a:lvl2pPr>
            <a:lvl3pPr marL="855663" indent="-173038" algn="l" rtl="0" fontAlgn="base">
              <a:spcBef>
                <a:spcPct val="0"/>
              </a:spcBef>
              <a:spcAft>
                <a:spcPct val="0"/>
              </a:spcAft>
              <a:buClr>
                <a:srgbClr val="6D6E70"/>
              </a:buClr>
              <a:buSzPct val="90000"/>
              <a:buFont typeface="Wingdings" pitchFamily="2" charset="2"/>
              <a:buChar char="§"/>
              <a:defRPr sz="1600">
                <a:solidFill>
                  <a:schemeClr val="bg1">
                    <a:lumMod val="50000"/>
                  </a:schemeClr>
                </a:solidFill>
                <a:latin typeface="+mn-lt"/>
                <a:cs typeface="Arial" pitchFamily="34" charset="0"/>
              </a:defRPr>
            </a:lvl3pPr>
            <a:lvl4pPr marL="1203325" indent="-173038" algn="l" rtl="0" fontAlgn="base">
              <a:spcBef>
                <a:spcPct val="20000"/>
              </a:spcBef>
              <a:spcAft>
                <a:spcPct val="0"/>
              </a:spcAft>
              <a:buClr>
                <a:schemeClr val="bg1"/>
              </a:buClr>
              <a:defRPr sz="1600">
                <a:solidFill>
                  <a:schemeClr val="bg1">
                    <a:lumMod val="50000"/>
                  </a:schemeClr>
                </a:solidFill>
                <a:latin typeface="+mn-lt"/>
              </a:defRPr>
            </a:lvl4pPr>
            <a:lvl5pPr marL="1539875" indent="-163513" algn="l" rtl="0" fontAlgn="base">
              <a:spcBef>
                <a:spcPct val="20000"/>
              </a:spcBef>
              <a:spcAft>
                <a:spcPct val="0"/>
              </a:spcAft>
              <a:buClr>
                <a:schemeClr val="bg1"/>
              </a:buClr>
              <a:buChar char="»"/>
              <a:defRPr sz="1600">
                <a:solidFill>
                  <a:schemeClr val="bg1">
                    <a:lumMod val="50000"/>
                  </a:schemeClr>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a:lstStyle>
          <a:p>
            <a:pPr marL="0" indent="0" defTabSz="617063">
              <a:spcBef>
                <a:spcPct val="0"/>
              </a:spcBef>
              <a:spcAft>
                <a:spcPts val="271"/>
              </a:spcAft>
              <a:buSzTx/>
              <a:buNone/>
            </a:pPr>
            <a:r>
              <a:rPr lang="en-US" sz="1260" b="1" dirty="0">
                <a:solidFill>
                  <a:srgbClr val="504646"/>
                </a:solidFill>
                <a:latin typeface="IBM Plex Sans" charset="0"/>
                <a:ea typeface="IBM Plex Sans" charset="0"/>
                <a:cs typeface="IBM Plex Sans" charset="0"/>
              </a:rPr>
              <a:t>With The Linux Foundation community to ensure the best possible foundation for Blockchain in a commitment to open standards, open source and open governance</a:t>
            </a:r>
          </a:p>
          <a:p>
            <a:pPr marL="0" indent="0" defTabSz="617063">
              <a:spcBef>
                <a:spcPct val="0"/>
              </a:spcBef>
              <a:spcAft>
                <a:spcPts val="271"/>
              </a:spcAft>
              <a:buSzTx/>
              <a:buNone/>
            </a:pPr>
            <a:endParaRPr lang="en-US" sz="1260" b="1" dirty="0">
              <a:solidFill>
                <a:srgbClr val="504646"/>
              </a:solidFill>
              <a:latin typeface="IBM Plex Sans" charset="0"/>
              <a:ea typeface="IBM Plex Sans" charset="0"/>
              <a:cs typeface="IBM Plex Sans" charset="0"/>
            </a:endParaRPr>
          </a:p>
        </p:txBody>
      </p:sp>
      <p:sp>
        <p:nvSpPr>
          <p:cNvPr id="30" name="Rectangle 29"/>
          <p:cNvSpPr/>
          <p:nvPr/>
        </p:nvSpPr>
        <p:spPr>
          <a:xfrm>
            <a:off x="4956501" y="2025178"/>
            <a:ext cx="152825" cy="560919"/>
          </a:xfrm>
          <a:prstGeom prst="rect">
            <a:avLst/>
          </a:prstGeom>
        </p:spPr>
        <p:txBody>
          <a:bodyPr wrap="square" lIns="61712" tIns="30859" rIns="61712" bIns="30859">
            <a:spAutoFit/>
          </a:bodyPr>
          <a:lstStyle/>
          <a:p>
            <a:pPr defTabSz="617063"/>
            <a:r>
              <a:rPr lang="sk-SK" sz="1620" dirty="0">
                <a:solidFill>
                  <a:prstClr val="black"/>
                </a:solidFill>
              </a:rPr>
              <a:t>  </a:t>
            </a:r>
            <a:endParaRPr lang="en-US" sz="1620" dirty="0">
              <a:solidFill>
                <a:prstClr val="black"/>
              </a:solidFill>
            </a:endParaRPr>
          </a:p>
        </p:txBody>
      </p:sp>
      <p:sp>
        <p:nvSpPr>
          <p:cNvPr id="31" name="Content Placeholder 5"/>
          <p:cNvSpPr txBox="1">
            <a:spLocks/>
          </p:cNvSpPr>
          <p:nvPr/>
        </p:nvSpPr>
        <p:spPr bwMode="auto">
          <a:xfrm>
            <a:off x="4194562" y="1576407"/>
            <a:ext cx="4164463" cy="632161"/>
          </a:xfrm>
          <a:prstGeom prst="rect">
            <a:avLst/>
          </a:prstGeom>
          <a:noFill/>
          <a:ln w="9525">
            <a:noFill/>
            <a:miter lim="800000"/>
            <a:headEnd/>
            <a:tailEnd/>
          </a:ln>
          <a:effectLst/>
        </p:spPr>
        <p:txBody>
          <a:bodyPr vert="horz" wrap="square" lIns="16457" tIns="0" rIns="0" bIns="0" numCol="1" anchor="t" anchorCtr="0" compatLnSpc="1">
            <a:prstTxWarp prst="textNoShape">
              <a:avLst/>
            </a:prstTxWarp>
          </a:bodyPr>
          <a:lstStyle>
            <a:lvl1pPr marL="182880" indent="-182880" algn="l" rtl="0" fontAlgn="base">
              <a:spcBef>
                <a:spcPts val="0"/>
              </a:spcBef>
              <a:spcAft>
                <a:spcPts val="800"/>
              </a:spcAft>
              <a:buClrTx/>
              <a:buSzPct val="100000"/>
              <a:buFont typeface="Arial" charset="0"/>
              <a:buChar char="•"/>
              <a:defRPr sz="1400">
                <a:solidFill>
                  <a:schemeClr val="bg2"/>
                </a:solidFill>
                <a:latin typeface="+mn-lt"/>
                <a:ea typeface="+mn-ea"/>
                <a:cs typeface="Arial" pitchFamily="34" charset="0"/>
              </a:defRPr>
            </a:lvl1pPr>
            <a:lvl2pPr marL="509588" indent="-163513" algn="l" rtl="0" fontAlgn="base">
              <a:spcBef>
                <a:spcPct val="0"/>
              </a:spcBef>
              <a:spcAft>
                <a:spcPct val="0"/>
              </a:spcAft>
              <a:buClr>
                <a:srgbClr val="6D6E70"/>
              </a:buClr>
              <a:buSzPct val="90000"/>
              <a:buFont typeface="Arial" charset="0"/>
              <a:buChar char="–"/>
              <a:defRPr sz="1600">
                <a:solidFill>
                  <a:schemeClr val="bg1">
                    <a:lumMod val="50000"/>
                  </a:schemeClr>
                </a:solidFill>
                <a:latin typeface="+mn-lt"/>
                <a:cs typeface="Arial" pitchFamily="34" charset="0"/>
              </a:defRPr>
            </a:lvl2pPr>
            <a:lvl3pPr marL="855663" indent="-173038" algn="l" rtl="0" fontAlgn="base">
              <a:spcBef>
                <a:spcPct val="0"/>
              </a:spcBef>
              <a:spcAft>
                <a:spcPct val="0"/>
              </a:spcAft>
              <a:buClr>
                <a:srgbClr val="6D6E70"/>
              </a:buClr>
              <a:buSzPct val="90000"/>
              <a:buFont typeface="Wingdings" pitchFamily="2" charset="2"/>
              <a:buChar char="§"/>
              <a:defRPr sz="1600">
                <a:solidFill>
                  <a:schemeClr val="bg1">
                    <a:lumMod val="50000"/>
                  </a:schemeClr>
                </a:solidFill>
                <a:latin typeface="+mn-lt"/>
                <a:cs typeface="Arial" pitchFamily="34" charset="0"/>
              </a:defRPr>
            </a:lvl3pPr>
            <a:lvl4pPr marL="1203325" indent="-173038" algn="l" rtl="0" fontAlgn="base">
              <a:spcBef>
                <a:spcPct val="20000"/>
              </a:spcBef>
              <a:spcAft>
                <a:spcPct val="0"/>
              </a:spcAft>
              <a:buClr>
                <a:schemeClr val="bg1"/>
              </a:buClr>
              <a:defRPr sz="1600">
                <a:solidFill>
                  <a:schemeClr val="bg1">
                    <a:lumMod val="50000"/>
                  </a:schemeClr>
                </a:solidFill>
                <a:latin typeface="+mn-lt"/>
              </a:defRPr>
            </a:lvl4pPr>
            <a:lvl5pPr marL="1539875" indent="-163513" algn="l" rtl="0" fontAlgn="base">
              <a:spcBef>
                <a:spcPct val="20000"/>
              </a:spcBef>
              <a:spcAft>
                <a:spcPct val="0"/>
              </a:spcAft>
              <a:buClr>
                <a:schemeClr val="bg1"/>
              </a:buClr>
              <a:buChar char="»"/>
              <a:defRPr sz="1600">
                <a:solidFill>
                  <a:schemeClr val="bg1">
                    <a:lumMod val="50000"/>
                  </a:schemeClr>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a:lstStyle>
          <a:p>
            <a:pPr marL="0" indent="0" defTabSz="617063">
              <a:spcBef>
                <a:spcPct val="0"/>
              </a:spcBef>
              <a:spcAft>
                <a:spcPts val="271"/>
              </a:spcAft>
              <a:buNone/>
            </a:pPr>
            <a:r>
              <a:rPr lang="en-US" sz="1260" dirty="0">
                <a:solidFill>
                  <a:srgbClr val="504646"/>
                </a:solidFill>
                <a:latin typeface="IBM Plex Sans" charset="0"/>
                <a:ea typeface="IBM Plex Sans" charset="0"/>
                <a:cs typeface="IBM Plex Sans" charset="0"/>
              </a:rPr>
              <a:t>Solutions to transform business processes and industries by creating and operating Blockchain Business Networks with enterprise participants</a:t>
            </a:r>
          </a:p>
        </p:txBody>
      </p:sp>
      <p:sp>
        <p:nvSpPr>
          <p:cNvPr id="32" name="Pentagon 31"/>
          <p:cNvSpPr/>
          <p:nvPr/>
        </p:nvSpPr>
        <p:spPr bwMode="auto">
          <a:xfrm>
            <a:off x="2882182" y="2484562"/>
            <a:ext cx="948236" cy="692096"/>
          </a:xfrm>
          <a:prstGeom prst="homePlate">
            <a:avLst>
              <a:gd name="adj" fmla="val 22704"/>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algn="ctr" defTabSz="617063"/>
            <a:r>
              <a:rPr lang="en-US" sz="1260" dirty="0">
                <a:solidFill>
                  <a:prstClr val="white"/>
                </a:solidFill>
                <a:latin typeface="IBM Plex Sans" charset="0"/>
                <a:ea typeface="IBM Plex Sans" charset="0"/>
                <a:cs typeface="IBM Plex Sans" charset="0"/>
              </a:rPr>
              <a:t>Provide</a:t>
            </a:r>
          </a:p>
        </p:txBody>
      </p:sp>
      <p:sp>
        <p:nvSpPr>
          <p:cNvPr id="33" name="Pentagon 32"/>
          <p:cNvSpPr/>
          <p:nvPr/>
        </p:nvSpPr>
        <p:spPr bwMode="auto">
          <a:xfrm>
            <a:off x="2926831" y="3406938"/>
            <a:ext cx="948236" cy="537075"/>
          </a:xfrm>
          <a:prstGeom prst="homePlate">
            <a:avLst>
              <a:gd name="adj" fmla="val 37727"/>
            </a:avLst>
          </a:prstGeom>
          <a:solidFill>
            <a:schemeClr val="bg1"/>
          </a:solidFill>
          <a:ln w="15875" cap="flat" cmpd="sng" algn="ctr">
            <a:solidFill>
              <a:schemeClr val="accent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algn="ctr" defTabSz="617063">
              <a:spcBef>
                <a:spcPts val="540"/>
              </a:spcBef>
            </a:pPr>
            <a:r>
              <a:rPr lang="en-US" sz="1260" dirty="0">
                <a:solidFill>
                  <a:prstClr val="black">
                    <a:lumMod val="85000"/>
                    <a:lumOff val="15000"/>
                  </a:prstClr>
                </a:solidFill>
                <a:latin typeface="IBM Plex Sans" charset="0"/>
                <a:ea typeface="IBM Plex Sans" charset="0"/>
                <a:cs typeface="IBM Plex Sans" charset="0"/>
              </a:rPr>
              <a:t>Invest</a:t>
            </a:r>
          </a:p>
        </p:txBody>
      </p:sp>
      <p:sp>
        <p:nvSpPr>
          <p:cNvPr id="34" name="Pentagon 33"/>
          <p:cNvSpPr/>
          <p:nvPr/>
        </p:nvSpPr>
        <p:spPr bwMode="auto">
          <a:xfrm>
            <a:off x="2921042" y="892217"/>
            <a:ext cx="823823" cy="464052"/>
          </a:xfrm>
          <a:prstGeom prst="homePlate">
            <a:avLst>
              <a:gd name="adj" fmla="val 22704"/>
            </a:avLst>
          </a:prstGeom>
          <a:solidFill>
            <a:schemeClr val="accent5">
              <a:lumMod val="75000"/>
            </a:schemeClr>
          </a:solidFill>
          <a:ln w="952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algn="ctr" defTabSz="617063"/>
            <a:r>
              <a:rPr lang="en-US" sz="1260" dirty="0">
                <a:solidFill>
                  <a:prstClr val="white"/>
                </a:solidFill>
                <a:latin typeface="IBM Plex Sans" charset="0"/>
                <a:ea typeface="IBM Plex Sans" charset="0"/>
                <a:cs typeface="IBM Plex Sans" charset="0"/>
              </a:rPr>
              <a:t>Support</a:t>
            </a:r>
          </a:p>
        </p:txBody>
      </p:sp>
      <p:sp>
        <p:nvSpPr>
          <p:cNvPr id="35" name="Rectangle 34"/>
          <p:cNvSpPr/>
          <p:nvPr/>
        </p:nvSpPr>
        <p:spPr>
          <a:xfrm>
            <a:off x="749406" y="2474884"/>
            <a:ext cx="1864071" cy="713489"/>
          </a:xfrm>
          <a:prstGeom prst="rect">
            <a:avLst/>
          </a:prstGeom>
          <a:solidFill>
            <a:schemeClr val="accent1">
              <a:lumMod val="50000"/>
            </a:schemeClr>
          </a:solidFill>
          <a:ln w="9525" cap="flat" cmpd="sng" algn="ctr">
            <a:solidFill>
              <a:srgbClr val="00B2EF">
                <a:lumMod val="50000"/>
              </a:srgbClr>
            </a:solidFill>
            <a:prstDash val="solid"/>
          </a:ln>
          <a:effectLst>
            <a:outerShdw blurRad="40000" dist="23000" dir="5400000" rotWithShape="0">
              <a:srgbClr val="000000">
                <a:alpha val="35000"/>
              </a:srgbClr>
            </a:outerShdw>
          </a:effectLst>
        </p:spPr>
        <p:txBody>
          <a:bodyPr lIns="61707" tIns="30855" rIns="61707" bIns="30855" rtlCol="0" anchor="t" anchorCtr="0"/>
          <a:lstStyle/>
          <a:p>
            <a:pPr algn="ctr" defTabSz="617063">
              <a:defRPr/>
            </a:pPr>
            <a:endParaRPr lang="en-US" sz="991" kern="0" dirty="0">
              <a:solidFill>
                <a:srgbClr val="FFFFFF">
                  <a:lumMod val="95000"/>
                </a:srgbClr>
              </a:solidFill>
              <a:latin typeface="IBM Plex Sans" charset="0"/>
              <a:ea typeface="IBM Plex Sans" charset="0"/>
              <a:cs typeface="IBM Plex Sans" charset="0"/>
            </a:endParaRPr>
          </a:p>
          <a:p>
            <a:pPr algn="ctr" defTabSz="617063">
              <a:defRPr/>
            </a:pPr>
            <a:r>
              <a:rPr lang="en-US" sz="1080" kern="0" dirty="0">
                <a:solidFill>
                  <a:srgbClr val="FFFFFF">
                    <a:lumMod val="95000"/>
                  </a:srgbClr>
                </a:solidFill>
                <a:latin typeface="IBM Plex Sans" charset="0"/>
                <a:ea typeface="IBM Plex Sans" charset="0"/>
                <a:cs typeface="IBM Plex Sans" charset="0"/>
              </a:rPr>
              <a:t>IBM Blockchain </a:t>
            </a:r>
          </a:p>
          <a:p>
            <a:pPr algn="ctr" defTabSz="617063">
              <a:defRPr/>
            </a:pPr>
            <a:r>
              <a:rPr lang="en-US" sz="1080" kern="0" dirty="0">
                <a:solidFill>
                  <a:srgbClr val="FFFFFF">
                    <a:lumMod val="95000"/>
                  </a:srgbClr>
                </a:solidFill>
                <a:latin typeface="IBM Plex Sans" charset="0"/>
                <a:ea typeface="IBM Plex Sans" charset="0"/>
                <a:cs typeface="IBM Plex Sans" charset="0"/>
              </a:rPr>
              <a:t>Platform</a:t>
            </a:r>
          </a:p>
        </p:txBody>
      </p:sp>
      <p:sp>
        <p:nvSpPr>
          <p:cNvPr id="36" name="Rectangle 35"/>
          <p:cNvSpPr/>
          <p:nvPr/>
        </p:nvSpPr>
        <p:spPr bwMode="auto">
          <a:xfrm>
            <a:off x="752497" y="3368225"/>
            <a:ext cx="1870427" cy="539564"/>
          </a:xfrm>
          <a:prstGeom prst="rect">
            <a:avLst/>
          </a:prstGeom>
          <a:solidFill>
            <a:schemeClr val="bg1"/>
          </a:solidFill>
          <a:ln w="12700">
            <a:solidFill>
              <a:srgbClr val="008ABF"/>
            </a:solidFill>
          </a:ln>
          <a:effectLst/>
          <a:extLst/>
        </p:spPr>
        <p:txBody>
          <a:bodyPr vert="horz" wrap="square" lIns="61712" tIns="30859" rIns="61712" bIns="30859" numCol="1" rtlCol="0" anchor="t" anchorCtr="0" compatLnSpc="1">
            <a:prstTxWarp prst="textNoShape">
              <a:avLst/>
            </a:prstTxWarp>
          </a:bodyPr>
          <a:lstStyle/>
          <a:p>
            <a:pPr defTabSz="617063">
              <a:lnSpc>
                <a:spcPct val="90000"/>
              </a:lnSpc>
              <a:defRPr/>
            </a:pPr>
            <a:endParaRPr lang="en-US" sz="1531" kern="0">
              <a:solidFill>
                <a:srgbClr val="00A6A0"/>
              </a:solidFill>
            </a:endParaRPr>
          </a:p>
        </p:txBody>
      </p:sp>
      <p:sp>
        <p:nvSpPr>
          <p:cNvPr id="37" name="Rectangle 36"/>
          <p:cNvSpPr/>
          <p:nvPr/>
        </p:nvSpPr>
        <p:spPr>
          <a:xfrm>
            <a:off x="1497719" y="3689086"/>
            <a:ext cx="526983" cy="178635"/>
          </a:xfrm>
          <a:prstGeom prst="rect">
            <a:avLst/>
          </a:prstGeom>
        </p:spPr>
        <p:txBody>
          <a:bodyPr wrap="none" lIns="61712" tIns="30859" rIns="61712" bIns="30859">
            <a:spAutoFit/>
          </a:bodyPr>
          <a:lstStyle/>
          <a:p>
            <a:pPr algn="ctr" defTabSz="617063">
              <a:lnSpc>
                <a:spcPct val="70000"/>
              </a:lnSpc>
              <a:spcBef>
                <a:spcPts val="540"/>
              </a:spcBef>
              <a:defRPr/>
            </a:pPr>
            <a:r>
              <a:rPr lang="en-US" sz="1080" kern="0" dirty="0">
                <a:solidFill>
                  <a:srgbClr val="000000">
                    <a:lumMod val="85000"/>
                    <a:lumOff val="15000"/>
                  </a:srgbClr>
                </a:solidFill>
                <a:ea typeface="Avenir Book" charset="0"/>
                <a:cs typeface="Avenir Book" charset="0"/>
              </a:rPr>
              <a:t>Project</a:t>
            </a:r>
          </a:p>
        </p:txBody>
      </p:sp>
      <p:grpSp>
        <p:nvGrpSpPr>
          <p:cNvPr id="38" name="Group 37"/>
          <p:cNvGrpSpPr/>
          <p:nvPr/>
        </p:nvGrpSpPr>
        <p:grpSpPr>
          <a:xfrm>
            <a:off x="718010" y="1473753"/>
            <a:ext cx="1895466" cy="851311"/>
            <a:chOff x="615968" y="2094927"/>
            <a:chExt cx="3309211" cy="1171178"/>
          </a:xfrm>
          <a:solidFill>
            <a:schemeClr val="accent1"/>
          </a:solidFill>
        </p:grpSpPr>
        <p:sp>
          <p:nvSpPr>
            <p:cNvPr id="39" name="Rectangle 38"/>
            <p:cNvSpPr/>
            <p:nvPr/>
          </p:nvSpPr>
          <p:spPr>
            <a:xfrm>
              <a:off x="615968" y="2094927"/>
              <a:ext cx="3309211" cy="1171178"/>
            </a:xfrm>
            <a:prstGeom prst="rect">
              <a:avLst/>
            </a:prstGeom>
            <a:grpFill/>
            <a:ln w="9525" cap="flat" cmpd="sng" algn="ctr">
              <a:noFill/>
              <a:prstDash val="solid"/>
            </a:ln>
            <a:effectLst>
              <a:outerShdw blurRad="40000" dist="23000" dir="5400000" rotWithShape="0">
                <a:srgbClr val="000000">
                  <a:alpha val="35000"/>
                </a:srgbClr>
              </a:outerShdw>
            </a:effectLst>
          </p:spPr>
          <p:txBody>
            <a:bodyPr lIns="82289" tIns="41145" rIns="82289" bIns="41145" rtlCol="0" anchor="t" anchorCtr="0"/>
            <a:lstStyle/>
            <a:p>
              <a:pPr algn="ctr" defTabSz="617063">
                <a:defRPr/>
              </a:pPr>
              <a:endParaRPr lang="en-US" sz="991" kern="0" dirty="0">
                <a:solidFill>
                  <a:srgbClr val="FFFFFF"/>
                </a:solidFill>
                <a:ea typeface="Avenir Book" charset="0"/>
                <a:cs typeface="Avenir Book" charset="0"/>
              </a:endParaRPr>
            </a:p>
            <a:p>
              <a:pPr algn="ctr" defTabSz="617063">
                <a:defRPr/>
              </a:pPr>
              <a:endParaRPr lang="en-US" sz="991" kern="0" dirty="0">
                <a:solidFill>
                  <a:srgbClr val="FFFFFF"/>
                </a:solidFill>
                <a:ea typeface="Avenir Book" charset="0"/>
                <a:cs typeface="Avenir Book" charset="0"/>
              </a:endParaRPr>
            </a:p>
          </p:txBody>
        </p:sp>
        <p:sp>
          <p:nvSpPr>
            <p:cNvPr id="40" name="TextBox 39"/>
            <p:cNvSpPr txBox="1"/>
            <p:nvPr/>
          </p:nvSpPr>
          <p:spPr>
            <a:xfrm>
              <a:off x="896497" y="2175637"/>
              <a:ext cx="2517832" cy="342961"/>
            </a:xfrm>
            <a:prstGeom prst="rect">
              <a:avLst/>
            </a:prstGeom>
            <a:grpFill/>
          </p:spPr>
          <p:txBody>
            <a:bodyPr wrap="none" lIns="82289" tIns="41145" rIns="82289" bIns="41145" rtlCol="0">
              <a:spAutoFit/>
            </a:bodyPr>
            <a:lstStyle/>
            <a:p>
              <a:pPr defTabSz="617063">
                <a:spcBef>
                  <a:spcPts val="41"/>
                </a:spcBef>
                <a:buClr>
                  <a:srgbClr val="000000"/>
                </a:buClr>
                <a:defRPr/>
              </a:pPr>
              <a:r>
                <a:rPr lang="en-US" sz="1080" kern="0" dirty="0">
                  <a:solidFill>
                    <a:srgbClr val="FFFFFF"/>
                  </a:solidFill>
                  <a:latin typeface="IBM Plex Sans" charset="0"/>
                  <a:ea typeface="IBM Plex Sans" charset="0"/>
                  <a:cs typeface="IBM Plex Sans" charset="0"/>
                </a:rPr>
                <a:t>Blockchain Solutions</a:t>
              </a:r>
            </a:p>
          </p:txBody>
        </p:sp>
        <p:sp>
          <p:nvSpPr>
            <p:cNvPr id="41" name="Rectangle 40"/>
            <p:cNvSpPr/>
            <p:nvPr/>
          </p:nvSpPr>
          <p:spPr bwMode="auto">
            <a:xfrm>
              <a:off x="719995" y="2606284"/>
              <a:ext cx="863265" cy="412379"/>
            </a:xfrm>
            <a:prstGeom prst="rect">
              <a:avLst/>
            </a:prstGeom>
            <a:solidFill>
              <a:schemeClr val="bg1"/>
            </a:solidFill>
            <a:ln w="12700">
              <a:noFill/>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82289" tIns="41145" rIns="82289" bIns="41145" numCol="1" rtlCol="0" anchor="t" anchorCtr="0" compatLnSpc="1">
              <a:prstTxWarp prst="textNoShape">
                <a:avLst/>
              </a:prstTxWarp>
            </a:bodyPr>
            <a:lstStyle/>
            <a:p>
              <a:pPr algn="ctr" defTabSz="617015">
                <a:lnSpc>
                  <a:spcPct val="90000"/>
                </a:lnSpc>
                <a:defRPr/>
              </a:pPr>
              <a:r>
                <a:rPr lang="en-US" sz="811" kern="0" dirty="0">
                  <a:solidFill>
                    <a:srgbClr val="000000"/>
                  </a:solidFill>
                  <a:latin typeface="IBM Plex Sans" charset="0"/>
                  <a:ea typeface="IBM Plex Sans" charset="0"/>
                  <a:cs typeface="IBM Plex Sans" charset="0"/>
                </a:rPr>
                <a:t>Build</a:t>
              </a:r>
            </a:p>
          </p:txBody>
        </p:sp>
        <p:sp>
          <p:nvSpPr>
            <p:cNvPr id="42" name="Rectangle 41"/>
            <p:cNvSpPr/>
            <p:nvPr/>
          </p:nvSpPr>
          <p:spPr bwMode="auto">
            <a:xfrm>
              <a:off x="1698201" y="2606284"/>
              <a:ext cx="1034981" cy="409362"/>
            </a:xfrm>
            <a:prstGeom prst="rect">
              <a:avLst/>
            </a:prstGeom>
            <a:solidFill>
              <a:schemeClr val="bg1"/>
            </a:solidFill>
            <a:ln w="12700">
              <a:noFill/>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82289" tIns="41145" rIns="82289" bIns="41145" numCol="1" rtlCol="0" anchor="t" anchorCtr="0" compatLnSpc="1">
              <a:prstTxWarp prst="textNoShape">
                <a:avLst/>
              </a:prstTxWarp>
            </a:bodyPr>
            <a:lstStyle/>
            <a:p>
              <a:pPr algn="ctr" defTabSz="617015">
                <a:lnSpc>
                  <a:spcPct val="90000"/>
                </a:lnSpc>
                <a:defRPr/>
              </a:pPr>
              <a:r>
                <a:rPr lang="en-US" sz="811" kern="0" dirty="0">
                  <a:solidFill>
                    <a:srgbClr val="000000"/>
                  </a:solidFill>
                  <a:latin typeface="IBM Plex Sans" charset="0"/>
                  <a:ea typeface="IBM Plex Sans" charset="0"/>
                  <a:cs typeface="IBM Plex Sans" charset="0"/>
                </a:rPr>
                <a:t>Operate</a:t>
              </a:r>
            </a:p>
          </p:txBody>
        </p:sp>
        <p:sp>
          <p:nvSpPr>
            <p:cNvPr id="43" name="Rectangle 42"/>
            <p:cNvSpPr/>
            <p:nvPr/>
          </p:nvSpPr>
          <p:spPr bwMode="auto">
            <a:xfrm>
              <a:off x="2855450" y="2606284"/>
              <a:ext cx="863265" cy="412379"/>
            </a:xfrm>
            <a:prstGeom prst="rect">
              <a:avLst/>
            </a:prstGeom>
            <a:solidFill>
              <a:schemeClr val="bg1"/>
            </a:solidFill>
            <a:ln w="12700">
              <a:noFill/>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82289" tIns="41145" rIns="82289" bIns="41145" numCol="1" rtlCol="0" anchor="t" anchorCtr="0" compatLnSpc="1">
              <a:prstTxWarp prst="textNoShape">
                <a:avLst/>
              </a:prstTxWarp>
            </a:bodyPr>
            <a:lstStyle/>
            <a:p>
              <a:pPr algn="ctr" defTabSz="617015">
                <a:lnSpc>
                  <a:spcPct val="90000"/>
                </a:lnSpc>
                <a:defRPr/>
              </a:pPr>
              <a:r>
                <a:rPr lang="en-US" sz="811" kern="0" dirty="0">
                  <a:solidFill>
                    <a:srgbClr val="000000"/>
                  </a:solidFill>
                  <a:latin typeface="IBM Plex Sans" charset="0"/>
                  <a:ea typeface="IBM Plex Sans" charset="0"/>
                  <a:cs typeface="IBM Plex Sans" charset="0"/>
                </a:rPr>
                <a:t>Invest</a:t>
              </a:r>
            </a:p>
          </p:txBody>
        </p:sp>
      </p:grpSp>
      <p:grpSp>
        <p:nvGrpSpPr>
          <p:cNvPr id="44" name="Group 43"/>
          <p:cNvGrpSpPr/>
          <p:nvPr/>
        </p:nvGrpSpPr>
        <p:grpSpPr>
          <a:xfrm>
            <a:off x="582457" y="658415"/>
            <a:ext cx="2238843" cy="3501168"/>
            <a:chOff x="247387" y="1517585"/>
            <a:chExt cx="4073620" cy="4816683"/>
          </a:xfrm>
        </p:grpSpPr>
        <p:sp>
          <p:nvSpPr>
            <p:cNvPr id="45" name="Rounded Rectangle 44"/>
            <p:cNvSpPr/>
            <p:nvPr/>
          </p:nvSpPr>
          <p:spPr bwMode="auto">
            <a:xfrm>
              <a:off x="247387" y="1517585"/>
              <a:ext cx="4073620" cy="4816683"/>
            </a:xfrm>
            <a:prstGeom prst="roundRect">
              <a:avLst/>
            </a:prstGeom>
            <a:noFill/>
            <a:ln w="12700">
              <a:solidFill>
                <a:srgbClr val="008ABF"/>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82296" tIns="41148" rIns="82296" bIns="41148" numCol="1" rtlCol="0" anchor="t" anchorCtr="0" compatLnSpc="1">
              <a:prstTxWarp prst="textNoShape">
                <a:avLst/>
              </a:prstTxWarp>
            </a:bodyPr>
            <a:lstStyle/>
            <a:p>
              <a:pPr defTabSz="617063">
                <a:lnSpc>
                  <a:spcPct val="90000"/>
                </a:lnSpc>
                <a:defRPr/>
              </a:pPr>
              <a:endParaRPr lang="en-US" sz="1531" kern="0">
                <a:solidFill>
                  <a:srgbClr val="00A6A0"/>
                </a:solidFill>
                <a:latin typeface="Calibri"/>
              </a:endParaRPr>
            </a:p>
          </p:txBody>
        </p:sp>
        <p:sp>
          <p:nvSpPr>
            <p:cNvPr id="46" name="TextBox 45"/>
            <p:cNvSpPr txBox="1"/>
            <p:nvPr/>
          </p:nvSpPr>
          <p:spPr>
            <a:xfrm>
              <a:off x="1280232" y="1801313"/>
              <a:ext cx="1969354" cy="584319"/>
            </a:xfrm>
            <a:prstGeom prst="rect">
              <a:avLst/>
            </a:prstGeom>
            <a:noFill/>
          </p:spPr>
          <p:txBody>
            <a:bodyPr wrap="none" rtlCol="0">
              <a:spAutoFit/>
            </a:bodyPr>
            <a:lstStyle/>
            <a:p>
              <a:pPr algn="ctr" defTabSz="617063">
                <a:spcBef>
                  <a:spcPts val="41"/>
                </a:spcBef>
                <a:buClr>
                  <a:srgbClr val="000000"/>
                </a:buClr>
                <a:defRPr/>
              </a:pPr>
              <a:r>
                <a:rPr lang="en-US" sz="1080" kern="0" dirty="0">
                  <a:solidFill>
                    <a:srgbClr val="0070C0"/>
                  </a:solidFill>
                  <a:cs typeface="Avenir Book"/>
                </a:rPr>
                <a:t>IBM Blockchain </a:t>
              </a:r>
            </a:p>
            <a:p>
              <a:pPr algn="ctr" defTabSz="617063">
                <a:spcBef>
                  <a:spcPts val="41"/>
                </a:spcBef>
                <a:buClr>
                  <a:srgbClr val="000000"/>
                </a:buClr>
                <a:defRPr/>
              </a:pPr>
              <a:r>
                <a:rPr lang="en-US" sz="1080" kern="0" dirty="0">
                  <a:solidFill>
                    <a:srgbClr val="0070C0"/>
                  </a:solidFill>
                  <a:cs typeface="Avenir Book"/>
                </a:rPr>
                <a:t>Ecosystem </a:t>
              </a:r>
            </a:p>
          </p:txBody>
        </p:sp>
      </p:grpSp>
      <p:sp>
        <p:nvSpPr>
          <p:cNvPr id="47" name="Pentagon 46"/>
          <p:cNvSpPr/>
          <p:nvPr/>
        </p:nvSpPr>
        <p:spPr bwMode="auto">
          <a:xfrm>
            <a:off x="2901379" y="1542263"/>
            <a:ext cx="948236" cy="791451"/>
          </a:xfrm>
          <a:prstGeom prst="homePlate">
            <a:avLst>
              <a:gd name="adj" fmla="val 22704"/>
            </a:avLst>
          </a:prstGeom>
          <a:solidFill>
            <a:schemeClr val="accent1"/>
          </a:solidFill>
          <a:ln w="952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algn="ctr" defTabSz="617063"/>
            <a:r>
              <a:rPr lang="en-US" sz="1260" dirty="0">
                <a:solidFill>
                  <a:prstClr val="white"/>
                </a:solidFill>
                <a:latin typeface="IBM Plex Sans" charset="0"/>
                <a:ea typeface="IBM Plex Sans" charset="0"/>
                <a:cs typeface="IBM Plex Sans" charset="0"/>
              </a:rPr>
              <a:t>Provide</a:t>
            </a:r>
          </a:p>
        </p:txBody>
      </p:sp>
      <p:sp>
        <p:nvSpPr>
          <p:cNvPr id="48" name="Content Placeholder 5"/>
          <p:cNvSpPr txBox="1">
            <a:spLocks/>
          </p:cNvSpPr>
          <p:nvPr/>
        </p:nvSpPr>
        <p:spPr bwMode="auto">
          <a:xfrm>
            <a:off x="4195138" y="922905"/>
            <a:ext cx="4411839" cy="438344"/>
          </a:xfrm>
          <a:prstGeom prst="rect">
            <a:avLst/>
          </a:prstGeom>
          <a:noFill/>
          <a:ln w="9525">
            <a:noFill/>
            <a:miter lim="800000"/>
            <a:headEnd/>
            <a:tailEnd/>
          </a:ln>
          <a:effectLst/>
        </p:spPr>
        <p:txBody>
          <a:bodyPr vert="horz" wrap="square" lIns="16457" tIns="0" rIns="0" bIns="0" numCol="1" anchor="t" anchorCtr="0" compatLnSpc="1">
            <a:prstTxWarp prst="textNoShape">
              <a:avLst/>
            </a:prstTxWarp>
          </a:bodyPr>
          <a:lstStyle>
            <a:lvl1pPr marL="182880" indent="-182880" algn="l" rtl="0" fontAlgn="base">
              <a:spcBef>
                <a:spcPts val="0"/>
              </a:spcBef>
              <a:spcAft>
                <a:spcPts val="800"/>
              </a:spcAft>
              <a:buClrTx/>
              <a:buSzPct val="100000"/>
              <a:buFont typeface="Arial" charset="0"/>
              <a:buChar char="•"/>
              <a:defRPr sz="1400">
                <a:solidFill>
                  <a:schemeClr val="bg2"/>
                </a:solidFill>
                <a:latin typeface="+mn-lt"/>
                <a:ea typeface="+mn-ea"/>
                <a:cs typeface="Arial" pitchFamily="34" charset="0"/>
              </a:defRPr>
            </a:lvl1pPr>
            <a:lvl2pPr marL="509588" indent="-163513" algn="l" rtl="0" fontAlgn="base">
              <a:spcBef>
                <a:spcPct val="0"/>
              </a:spcBef>
              <a:spcAft>
                <a:spcPct val="0"/>
              </a:spcAft>
              <a:buClr>
                <a:srgbClr val="6D6E70"/>
              </a:buClr>
              <a:buSzPct val="90000"/>
              <a:buFont typeface="Arial" charset="0"/>
              <a:buChar char="–"/>
              <a:defRPr sz="1600">
                <a:solidFill>
                  <a:schemeClr val="bg1">
                    <a:lumMod val="50000"/>
                  </a:schemeClr>
                </a:solidFill>
                <a:latin typeface="+mn-lt"/>
                <a:cs typeface="Arial" pitchFamily="34" charset="0"/>
              </a:defRPr>
            </a:lvl2pPr>
            <a:lvl3pPr marL="855663" indent="-173038" algn="l" rtl="0" fontAlgn="base">
              <a:spcBef>
                <a:spcPct val="0"/>
              </a:spcBef>
              <a:spcAft>
                <a:spcPct val="0"/>
              </a:spcAft>
              <a:buClr>
                <a:srgbClr val="6D6E70"/>
              </a:buClr>
              <a:buSzPct val="90000"/>
              <a:buFont typeface="Wingdings" pitchFamily="2" charset="2"/>
              <a:buChar char="§"/>
              <a:defRPr sz="1600">
                <a:solidFill>
                  <a:schemeClr val="bg1">
                    <a:lumMod val="50000"/>
                  </a:schemeClr>
                </a:solidFill>
                <a:latin typeface="+mn-lt"/>
                <a:cs typeface="Arial" pitchFamily="34" charset="0"/>
              </a:defRPr>
            </a:lvl3pPr>
            <a:lvl4pPr marL="1203325" indent="-173038" algn="l" rtl="0" fontAlgn="base">
              <a:spcBef>
                <a:spcPct val="20000"/>
              </a:spcBef>
              <a:spcAft>
                <a:spcPct val="0"/>
              </a:spcAft>
              <a:buClr>
                <a:schemeClr val="bg1"/>
              </a:buClr>
              <a:defRPr sz="1600">
                <a:solidFill>
                  <a:schemeClr val="bg1">
                    <a:lumMod val="50000"/>
                  </a:schemeClr>
                </a:solidFill>
                <a:latin typeface="+mn-lt"/>
              </a:defRPr>
            </a:lvl4pPr>
            <a:lvl5pPr marL="1539875" indent="-163513" algn="l" rtl="0" fontAlgn="base">
              <a:spcBef>
                <a:spcPct val="20000"/>
              </a:spcBef>
              <a:spcAft>
                <a:spcPct val="0"/>
              </a:spcAft>
              <a:buClr>
                <a:schemeClr val="bg1"/>
              </a:buClr>
              <a:buChar char="»"/>
              <a:defRPr sz="1600">
                <a:solidFill>
                  <a:schemeClr val="bg1">
                    <a:lumMod val="50000"/>
                  </a:schemeClr>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a:lstStyle>
          <a:p>
            <a:pPr marL="0" indent="0" defTabSz="617063">
              <a:spcBef>
                <a:spcPct val="0"/>
              </a:spcBef>
              <a:spcAft>
                <a:spcPts val="271"/>
              </a:spcAft>
              <a:buNone/>
            </a:pPr>
            <a:r>
              <a:rPr lang="en-US" sz="1260" dirty="0">
                <a:solidFill>
                  <a:srgbClr val="504646"/>
                </a:solidFill>
                <a:latin typeface="IBM Plex Sans" charset="0"/>
                <a:ea typeface="IBM Plex Sans" charset="0"/>
                <a:cs typeface="IBM Plex Sans" charset="0"/>
              </a:rPr>
              <a:t>Education, support and partner services to create a thriving ecosystem for Blockchain </a:t>
            </a:r>
          </a:p>
        </p:txBody>
      </p:sp>
      <p:pic>
        <p:nvPicPr>
          <p:cNvPr id="49" name="Picture 48"/>
          <p:cNvPicPr>
            <a:picLocks noChangeAspect="1"/>
          </p:cNvPicPr>
          <p:nvPr/>
        </p:nvPicPr>
        <p:blipFill>
          <a:blip r:embed="rId2"/>
          <a:stretch>
            <a:fillRect/>
          </a:stretch>
        </p:blipFill>
        <p:spPr>
          <a:xfrm>
            <a:off x="1073045" y="3419727"/>
            <a:ext cx="1242659" cy="276147"/>
          </a:xfrm>
          <a:prstGeom prst="rect">
            <a:avLst/>
          </a:prstGeom>
        </p:spPr>
      </p:pic>
      <p:sp>
        <p:nvSpPr>
          <p:cNvPr id="50" name="TextBox 49"/>
          <p:cNvSpPr txBox="1"/>
          <p:nvPr/>
        </p:nvSpPr>
        <p:spPr>
          <a:xfrm>
            <a:off x="1359319" y="4870200"/>
            <a:ext cx="5994400" cy="188679"/>
          </a:xfrm>
          <a:prstGeom prst="rect">
            <a:avLst/>
          </a:prstGeom>
        </p:spPr>
        <p:txBody>
          <a:bodyPr vert="horz" wrap="none" lIns="82289" tIns="41145" rIns="82289" bIns="41145" rtlCol="0" anchor="t" anchorCtr="0">
            <a:noAutofit/>
          </a:bodyPr>
          <a:lstStyle/>
          <a:p>
            <a:pPr defTabSz="685750">
              <a:lnSpc>
                <a:spcPct val="90000"/>
              </a:lnSpc>
              <a:spcBef>
                <a:spcPts val="900"/>
              </a:spcBef>
            </a:pPr>
            <a:r>
              <a:rPr lang="en-US" sz="720" dirty="0">
                <a:solidFill>
                  <a:prstClr val="black"/>
                </a:solidFill>
                <a:latin typeface="Calibri"/>
              </a:rPr>
              <a:t>*Hyperledger Fabric  is a blockchain framework implementation  and Hyperledger Composer is a tooling environment for blockchain and two of the projects hosted by The Linux Foundation.</a:t>
            </a:r>
          </a:p>
        </p:txBody>
      </p:sp>
      <p:sp>
        <p:nvSpPr>
          <p:cNvPr id="52" name="Title 1">
            <a:extLst>
              <a:ext uri="{FF2B5EF4-FFF2-40B4-BE49-F238E27FC236}">
                <a16:creationId xmlns:a16="http://schemas.microsoft.com/office/drawing/2014/main" id="{8AFD8906-022B-4D23-A888-294F83CD3F3D}"/>
              </a:ext>
            </a:extLst>
          </p:cNvPr>
          <p:cNvSpPr txBox="1">
            <a:spLocks/>
          </p:cNvSpPr>
          <p:nvPr/>
        </p:nvSpPr>
        <p:spPr bwMode="auto">
          <a:xfrm>
            <a:off x="4586581" y="4611692"/>
            <a:ext cx="2495551" cy="311151"/>
          </a:xfrm>
          <a:prstGeom prst="rect">
            <a:avLst/>
          </a:prstGeom>
          <a:noFill/>
          <a:ln w="9525">
            <a:noFill/>
            <a:miter lim="800000"/>
            <a:headEnd/>
            <a:tailEnd/>
          </a:ln>
        </p:spPr>
        <p:txBody>
          <a:bodyPr/>
          <a:lstStyle/>
          <a:p>
            <a:pPr algn="ctr" defTabSz="457167"/>
            <a:r>
              <a:rPr lang="en-US" sz="1400" dirty="0">
                <a:solidFill>
                  <a:srgbClr val="00B0F0"/>
                </a:solidFill>
                <a:ea typeface="Helvetica Neue"/>
                <a:cs typeface="Helvetica Neue"/>
                <a:hlinkClick r:id="rId3"/>
              </a:rPr>
              <a:t>www.hyperledger.org</a:t>
            </a:r>
            <a:endParaRPr lang="en-US" sz="1400" dirty="0">
              <a:solidFill>
                <a:srgbClr val="00B0F0"/>
              </a:solidFill>
              <a:ea typeface="Helvetica Neue"/>
              <a:cs typeface="Helvetica Neue"/>
            </a:endParaRPr>
          </a:p>
        </p:txBody>
      </p:sp>
      <p:sp>
        <p:nvSpPr>
          <p:cNvPr id="4" name="Rectangle 3">
            <a:extLst>
              <a:ext uri="{FF2B5EF4-FFF2-40B4-BE49-F238E27FC236}">
                <a16:creationId xmlns:a16="http://schemas.microsoft.com/office/drawing/2014/main" id="{0DA87B8A-8709-4709-A898-F24FE7BDF6A1}"/>
              </a:ext>
            </a:extLst>
          </p:cNvPr>
          <p:cNvSpPr/>
          <p:nvPr/>
        </p:nvSpPr>
        <p:spPr>
          <a:xfrm>
            <a:off x="100684" y="4399385"/>
            <a:ext cx="9005569" cy="338554"/>
          </a:xfrm>
          <a:prstGeom prst="rect">
            <a:avLst/>
          </a:prstGeom>
        </p:spPr>
        <p:txBody>
          <a:bodyPr wrap="square">
            <a:spAutoFit/>
          </a:bodyPr>
          <a:lstStyle/>
          <a:p>
            <a:r>
              <a:rPr lang="en-US" sz="1600" dirty="0" err="1">
                <a:solidFill>
                  <a:schemeClr val="tx2"/>
                </a:solidFill>
                <a:latin typeface="IBM Plex Sans" charset="0"/>
                <a:ea typeface="IBM Plex Sans" charset="0"/>
                <a:cs typeface="IBM Plex Sans" charset="0"/>
              </a:rPr>
              <a:t>Hyperledger</a:t>
            </a:r>
            <a:r>
              <a:rPr lang="en-US" sz="1600" dirty="0">
                <a:solidFill>
                  <a:schemeClr val="tx2"/>
                </a:solidFill>
                <a:latin typeface="IBM Plex Sans" charset="0"/>
                <a:ea typeface="IBM Plex Sans" charset="0"/>
                <a:cs typeface="IBM Plex Sans" charset="0"/>
              </a:rPr>
              <a:t> -collaborative effort to advance cross-industry blockchain technologies for business</a:t>
            </a:r>
            <a:endParaRPr lang="en-US" sz="1600" dirty="0"/>
          </a:p>
        </p:txBody>
      </p:sp>
    </p:spTree>
    <p:extLst>
      <p:ext uri="{BB962C8B-B14F-4D97-AF65-F5344CB8AC3E}">
        <p14:creationId xmlns:p14="http://schemas.microsoft.com/office/powerpoint/2010/main" val="31888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3AEF69E-2BA1-42A2-B36B-EE837889A2D5}"/>
              </a:ext>
            </a:extLst>
          </p:cNvPr>
          <p:cNvCxnSpPr>
            <a:cxnSpLocks/>
          </p:cNvCxnSpPr>
          <p:nvPr/>
        </p:nvCxnSpPr>
        <p:spPr>
          <a:xfrm flipV="1">
            <a:off x="4522227" y="1758581"/>
            <a:ext cx="0" cy="2281181"/>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A1B0EF4-7C2B-4263-BED0-1C9902188ED6}"/>
              </a:ext>
            </a:extLst>
          </p:cNvPr>
          <p:cNvSpPr>
            <a:spLocks noGrp="1"/>
          </p:cNvSpPr>
          <p:nvPr>
            <p:ph type="sldNum" sz="quarter" idx="12"/>
          </p:nvPr>
        </p:nvSpPr>
        <p:spPr/>
        <p:txBody>
          <a:bodyPr/>
          <a:lstStyle/>
          <a:p>
            <a:fld id="{08BF69C1-739F-1B47-B5E3-FA651BCAB105}" type="slidenum">
              <a:rPr lang="en-US" smtClean="0"/>
              <a:pPr/>
              <a:t>8</a:t>
            </a:fld>
            <a:endParaRPr lang="en-US" dirty="0"/>
          </a:p>
        </p:txBody>
      </p:sp>
      <p:sp>
        <p:nvSpPr>
          <p:cNvPr id="3" name="Text Placeholder 2">
            <a:extLst>
              <a:ext uri="{FF2B5EF4-FFF2-40B4-BE49-F238E27FC236}">
                <a16:creationId xmlns:a16="http://schemas.microsoft.com/office/drawing/2014/main" id="{944242A2-AE93-4961-B547-767FBF17767A}"/>
              </a:ext>
            </a:extLst>
          </p:cNvPr>
          <p:cNvSpPr>
            <a:spLocks noGrp="1"/>
          </p:cNvSpPr>
          <p:nvPr>
            <p:ph type="body" sz="quarter" idx="13"/>
          </p:nvPr>
        </p:nvSpPr>
        <p:spPr/>
        <p:txBody>
          <a:bodyPr/>
          <a:lstStyle/>
          <a:p>
            <a:r>
              <a:rPr lang="en-US" dirty="0"/>
              <a:t>Looking at blockchain and finance</a:t>
            </a:r>
          </a:p>
        </p:txBody>
      </p:sp>
      <p:sp>
        <p:nvSpPr>
          <p:cNvPr id="4" name="Rectangle 3">
            <a:extLst>
              <a:ext uri="{FF2B5EF4-FFF2-40B4-BE49-F238E27FC236}">
                <a16:creationId xmlns:a16="http://schemas.microsoft.com/office/drawing/2014/main" id="{E1D0A59E-C6B0-4AC3-85E8-15134A554700}"/>
              </a:ext>
            </a:extLst>
          </p:cNvPr>
          <p:cNvSpPr/>
          <p:nvPr/>
        </p:nvSpPr>
        <p:spPr>
          <a:xfrm>
            <a:off x="125731" y="699817"/>
            <a:ext cx="8880573" cy="369332"/>
          </a:xfrm>
          <a:prstGeom prst="rect">
            <a:avLst/>
          </a:prstGeom>
          <a:solidFill>
            <a:schemeClr val="accent1">
              <a:lumMod val="20000"/>
              <a:lumOff val="80000"/>
            </a:schemeClr>
          </a:solidFill>
        </p:spPr>
        <p:txBody>
          <a:bodyPr wrap="none">
            <a:spAutoFit/>
          </a:bodyPr>
          <a:lstStyle/>
          <a:p>
            <a:r>
              <a:rPr lang="en-US" dirty="0"/>
              <a:t>Blockchain is new.  It requires a fresh look to see how it relates to finance industry standards.</a:t>
            </a:r>
          </a:p>
        </p:txBody>
      </p:sp>
      <p:sp>
        <p:nvSpPr>
          <p:cNvPr id="5" name="Freeform: Shape 4">
            <a:extLst>
              <a:ext uri="{FF2B5EF4-FFF2-40B4-BE49-F238E27FC236}">
                <a16:creationId xmlns:a16="http://schemas.microsoft.com/office/drawing/2014/main" id="{D0669C4F-EECC-4C44-A532-00CB11EA61A7}"/>
              </a:ext>
            </a:extLst>
          </p:cNvPr>
          <p:cNvSpPr/>
          <p:nvPr/>
        </p:nvSpPr>
        <p:spPr>
          <a:xfrm>
            <a:off x="820615" y="1271318"/>
            <a:ext cx="1865956" cy="991467"/>
          </a:xfrm>
          <a:custGeom>
            <a:avLst/>
            <a:gdLst>
              <a:gd name="connsiteX0" fmla="*/ 0 w 3004285"/>
              <a:gd name="connsiteY0" fmla="*/ 216223 h 1297313"/>
              <a:gd name="connsiteX1" fmla="*/ 216223 w 3004285"/>
              <a:gd name="connsiteY1" fmla="*/ 0 h 1297313"/>
              <a:gd name="connsiteX2" fmla="*/ 2788062 w 3004285"/>
              <a:gd name="connsiteY2" fmla="*/ 0 h 1297313"/>
              <a:gd name="connsiteX3" fmla="*/ 3004285 w 3004285"/>
              <a:gd name="connsiteY3" fmla="*/ 216223 h 1297313"/>
              <a:gd name="connsiteX4" fmla="*/ 3004285 w 3004285"/>
              <a:gd name="connsiteY4" fmla="*/ 1081090 h 1297313"/>
              <a:gd name="connsiteX5" fmla="*/ 2788062 w 3004285"/>
              <a:gd name="connsiteY5" fmla="*/ 1297313 h 1297313"/>
              <a:gd name="connsiteX6" fmla="*/ 216223 w 3004285"/>
              <a:gd name="connsiteY6" fmla="*/ 1297313 h 1297313"/>
              <a:gd name="connsiteX7" fmla="*/ 0 w 3004285"/>
              <a:gd name="connsiteY7" fmla="*/ 1081090 h 1297313"/>
              <a:gd name="connsiteX8" fmla="*/ 0 w 3004285"/>
              <a:gd name="connsiteY8" fmla="*/ 216223 h 12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285" h="1297313">
                <a:moveTo>
                  <a:pt x="0" y="216223"/>
                </a:moveTo>
                <a:cubicBezTo>
                  <a:pt x="0" y="96806"/>
                  <a:pt x="96806" y="0"/>
                  <a:pt x="216223" y="0"/>
                </a:cubicBezTo>
                <a:lnTo>
                  <a:pt x="2788062" y="0"/>
                </a:lnTo>
                <a:cubicBezTo>
                  <a:pt x="2907479" y="0"/>
                  <a:pt x="3004285" y="96806"/>
                  <a:pt x="3004285" y="216223"/>
                </a:cubicBezTo>
                <a:lnTo>
                  <a:pt x="3004285" y="1081090"/>
                </a:lnTo>
                <a:cubicBezTo>
                  <a:pt x="3004285" y="1200507"/>
                  <a:pt x="2907479" y="1297313"/>
                  <a:pt x="2788062" y="1297313"/>
                </a:cubicBezTo>
                <a:lnTo>
                  <a:pt x="216223" y="1297313"/>
                </a:lnTo>
                <a:cubicBezTo>
                  <a:pt x="96806" y="1297313"/>
                  <a:pt x="0" y="1200507"/>
                  <a:pt x="0" y="1081090"/>
                </a:cubicBezTo>
                <a:lnTo>
                  <a:pt x="0" y="216223"/>
                </a:lnTo>
                <a:close/>
              </a:path>
            </a:pathLst>
          </a:custGeom>
          <a:solidFill>
            <a:srgbClr val="6A748C"/>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39531" tIns="101431" rIns="139531" bIns="101431" numCol="1" spcCol="1270" anchor="ctr" anchorCtr="0">
            <a:noAutofit/>
          </a:bodyPr>
          <a:lstStyle/>
          <a:p>
            <a:pPr algn="ctr" defTabSz="888956">
              <a:lnSpc>
                <a:spcPct val="90000"/>
              </a:lnSpc>
              <a:spcBef>
                <a:spcPct val="0"/>
              </a:spcBef>
              <a:spcAft>
                <a:spcPct val="35000"/>
              </a:spcAft>
            </a:pPr>
            <a:r>
              <a:rPr lang="en-US" dirty="0">
                <a:latin typeface="Helvetica Neue" charset="0"/>
                <a:ea typeface="Helvetica Neue" charset="0"/>
                <a:cs typeface="Helvetica Neue" charset="0"/>
              </a:rPr>
              <a:t>Blockchain</a:t>
            </a:r>
          </a:p>
          <a:p>
            <a:pPr algn="ctr" defTabSz="888956">
              <a:lnSpc>
                <a:spcPct val="90000"/>
              </a:lnSpc>
              <a:spcBef>
                <a:spcPct val="0"/>
              </a:spcBef>
              <a:spcAft>
                <a:spcPct val="35000"/>
              </a:spcAft>
            </a:pPr>
            <a:r>
              <a:rPr lang="en-US" dirty="0">
                <a:latin typeface="Helvetica Neue" charset="0"/>
                <a:ea typeface="Helvetica Neue" charset="0"/>
                <a:cs typeface="Helvetica Neue" charset="0"/>
              </a:rPr>
              <a:t>Technology</a:t>
            </a:r>
          </a:p>
        </p:txBody>
      </p:sp>
      <p:sp>
        <p:nvSpPr>
          <p:cNvPr id="6" name="Freeform: Shape 5">
            <a:extLst>
              <a:ext uri="{FF2B5EF4-FFF2-40B4-BE49-F238E27FC236}">
                <a16:creationId xmlns:a16="http://schemas.microsoft.com/office/drawing/2014/main" id="{84270BE3-A4A7-4DA8-80EC-BDC879FC5C7B}"/>
              </a:ext>
            </a:extLst>
          </p:cNvPr>
          <p:cNvSpPr/>
          <p:nvPr/>
        </p:nvSpPr>
        <p:spPr>
          <a:xfrm>
            <a:off x="6348431" y="1253841"/>
            <a:ext cx="1865956" cy="991467"/>
          </a:xfrm>
          <a:custGeom>
            <a:avLst/>
            <a:gdLst>
              <a:gd name="connsiteX0" fmla="*/ 0 w 3004285"/>
              <a:gd name="connsiteY0" fmla="*/ 216223 h 1297313"/>
              <a:gd name="connsiteX1" fmla="*/ 216223 w 3004285"/>
              <a:gd name="connsiteY1" fmla="*/ 0 h 1297313"/>
              <a:gd name="connsiteX2" fmla="*/ 2788062 w 3004285"/>
              <a:gd name="connsiteY2" fmla="*/ 0 h 1297313"/>
              <a:gd name="connsiteX3" fmla="*/ 3004285 w 3004285"/>
              <a:gd name="connsiteY3" fmla="*/ 216223 h 1297313"/>
              <a:gd name="connsiteX4" fmla="*/ 3004285 w 3004285"/>
              <a:gd name="connsiteY4" fmla="*/ 1081090 h 1297313"/>
              <a:gd name="connsiteX5" fmla="*/ 2788062 w 3004285"/>
              <a:gd name="connsiteY5" fmla="*/ 1297313 h 1297313"/>
              <a:gd name="connsiteX6" fmla="*/ 216223 w 3004285"/>
              <a:gd name="connsiteY6" fmla="*/ 1297313 h 1297313"/>
              <a:gd name="connsiteX7" fmla="*/ 0 w 3004285"/>
              <a:gd name="connsiteY7" fmla="*/ 1081090 h 1297313"/>
              <a:gd name="connsiteX8" fmla="*/ 0 w 3004285"/>
              <a:gd name="connsiteY8" fmla="*/ 216223 h 12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4285" h="1297313">
                <a:moveTo>
                  <a:pt x="0" y="216223"/>
                </a:moveTo>
                <a:cubicBezTo>
                  <a:pt x="0" y="96806"/>
                  <a:pt x="96806" y="0"/>
                  <a:pt x="216223" y="0"/>
                </a:cubicBezTo>
                <a:lnTo>
                  <a:pt x="2788062" y="0"/>
                </a:lnTo>
                <a:cubicBezTo>
                  <a:pt x="2907479" y="0"/>
                  <a:pt x="3004285" y="96806"/>
                  <a:pt x="3004285" y="216223"/>
                </a:cubicBezTo>
                <a:lnTo>
                  <a:pt x="3004285" y="1081090"/>
                </a:lnTo>
                <a:cubicBezTo>
                  <a:pt x="3004285" y="1200507"/>
                  <a:pt x="2907479" y="1297313"/>
                  <a:pt x="2788062" y="1297313"/>
                </a:cubicBezTo>
                <a:lnTo>
                  <a:pt x="216223" y="1297313"/>
                </a:lnTo>
                <a:cubicBezTo>
                  <a:pt x="96806" y="1297313"/>
                  <a:pt x="0" y="1200507"/>
                  <a:pt x="0" y="1081090"/>
                </a:cubicBezTo>
                <a:lnTo>
                  <a:pt x="0" y="216223"/>
                </a:lnTo>
                <a:close/>
              </a:path>
            </a:pathLst>
          </a:custGeom>
          <a:solidFill>
            <a:srgbClr val="6A748C"/>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39531" tIns="101431" rIns="139531" bIns="101431" numCol="1" spcCol="1270" anchor="ctr" anchorCtr="0">
            <a:noAutofit/>
          </a:bodyPr>
          <a:lstStyle/>
          <a:p>
            <a:pPr algn="ctr" defTabSz="888956">
              <a:lnSpc>
                <a:spcPct val="90000"/>
              </a:lnSpc>
              <a:spcBef>
                <a:spcPct val="0"/>
              </a:spcBef>
              <a:spcAft>
                <a:spcPct val="35000"/>
              </a:spcAft>
            </a:pPr>
            <a:r>
              <a:rPr lang="en-US" dirty="0">
                <a:latin typeface="Helvetica Neue" charset="0"/>
                <a:ea typeface="Helvetica Neue" charset="0"/>
                <a:cs typeface="Helvetica Neue" charset="0"/>
              </a:rPr>
              <a:t>Financial</a:t>
            </a:r>
          </a:p>
          <a:p>
            <a:pPr algn="ctr" defTabSz="888956">
              <a:lnSpc>
                <a:spcPct val="90000"/>
              </a:lnSpc>
              <a:spcBef>
                <a:spcPct val="0"/>
              </a:spcBef>
              <a:spcAft>
                <a:spcPct val="35000"/>
              </a:spcAft>
            </a:pPr>
            <a:r>
              <a:rPr lang="en-US" dirty="0">
                <a:latin typeface="Helvetica Neue" charset="0"/>
                <a:ea typeface="Helvetica Neue" charset="0"/>
                <a:cs typeface="Helvetica Neue" charset="0"/>
              </a:rPr>
              <a:t>Applications</a:t>
            </a:r>
          </a:p>
        </p:txBody>
      </p:sp>
      <p:sp>
        <p:nvSpPr>
          <p:cNvPr id="8" name="Freeform: Shape 7">
            <a:extLst>
              <a:ext uri="{FF2B5EF4-FFF2-40B4-BE49-F238E27FC236}">
                <a16:creationId xmlns:a16="http://schemas.microsoft.com/office/drawing/2014/main" id="{E6B3F0CC-C77A-4D45-A5FC-74572FB11024}"/>
              </a:ext>
            </a:extLst>
          </p:cNvPr>
          <p:cNvSpPr/>
          <p:nvPr/>
        </p:nvSpPr>
        <p:spPr>
          <a:xfrm>
            <a:off x="3273555" y="2070284"/>
            <a:ext cx="2527216" cy="813597"/>
          </a:xfrm>
          <a:custGeom>
            <a:avLst/>
            <a:gdLst>
              <a:gd name="connsiteX0" fmla="*/ 172978 w 1037850"/>
              <a:gd name="connsiteY0" fmla="*/ 0 h 5340952"/>
              <a:gd name="connsiteX1" fmla="*/ 864872 w 1037850"/>
              <a:gd name="connsiteY1" fmla="*/ 0 h 5340952"/>
              <a:gd name="connsiteX2" fmla="*/ 1037850 w 1037850"/>
              <a:gd name="connsiteY2" fmla="*/ 172978 h 5340952"/>
              <a:gd name="connsiteX3" fmla="*/ 1037850 w 1037850"/>
              <a:gd name="connsiteY3" fmla="*/ 5340952 h 5340952"/>
              <a:gd name="connsiteX4" fmla="*/ 1037850 w 1037850"/>
              <a:gd name="connsiteY4" fmla="*/ 5340952 h 5340952"/>
              <a:gd name="connsiteX5" fmla="*/ 0 w 1037850"/>
              <a:gd name="connsiteY5" fmla="*/ 5340952 h 5340952"/>
              <a:gd name="connsiteX6" fmla="*/ 0 w 1037850"/>
              <a:gd name="connsiteY6" fmla="*/ 5340952 h 5340952"/>
              <a:gd name="connsiteX7" fmla="*/ 0 w 1037850"/>
              <a:gd name="connsiteY7" fmla="*/ 172978 h 5340952"/>
              <a:gd name="connsiteX8" fmla="*/ 172978 w 1037850"/>
              <a:gd name="connsiteY8" fmla="*/ 0 h 53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50" h="5340952">
                <a:moveTo>
                  <a:pt x="1037850" y="890176"/>
                </a:moveTo>
                <a:lnTo>
                  <a:pt x="1037850" y="4450776"/>
                </a:lnTo>
                <a:cubicBezTo>
                  <a:pt x="1037850" y="4942405"/>
                  <a:pt x="1022801" y="5340949"/>
                  <a:pt x="1004237" y="5340949"/>
                </a:cubicBezTo>
                <a:lnTo>
                  <a:pt x="0" y="5340949"/>
                </a:lnTo>
                <a:lnTo>
                  <a:pt x="0" y="5340949"/>
                </a:lnTo>
                <a:lnTo>
                  <a:pt x="0" y="3"/>
                </a:lnTo>
                <a:lnTo>
                  <a:pt x="0" y="3"/>
                </a:lnTo>
                <a:lnTo>
                  <a:pt x="1004237" y="3"/>
                </a:lnTo>
                <a:cubicBezTo>
                  <a:pt x="1022801" y="3"/>
                  <a:pt x="1037850" y="398547"/>
                  <a:pt x="1037850" y="890176"/>
                </a:cubicBezTo>
                <a:close/>
              </a:path>
            </a:pathLst>
          </a:custGeom>
          <a:solidFill>
            <a:schemeClr val="bg1">
              <a:lumMod val="85000"/>
            </a:schemeClr>
          </a:solidFill>
          <a:ln w="25400" cap="flat" cmpd="sng" algn="ctr">
            <a:solidFill>
              <a:srgbClr val="373A6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4771" tIns="83049" rIns="115435" bIns="83049" numCol="1" spcCol="1270" anchor="ctr" anchorCtr="0">
            <a:noAutofit/>
          </a:bodyPr>
          <a:lstStyle/>
          <a:p>
            <a:pPr marL="92070" lvl="1" defTabSz="622268">
              <a:lnSpc>
                <a:spcPct val="90000"/>
              </a:lnSpc>
              <a:spcBef>
                <a:spcPct val="0"/>
              </a:spcBef>
              <a:spcAft>
                <a:spcPct val="15000"/>
              </a:spcAft>
            </a:pPr>
            <a:r>
              <a:rPr lang="en-US" sz="1400" dirty="0">
                <a:latin typeface="IBM Plex Sans" charset="0"/>
                <a:ea typeface="IBM Plex Sans" charset="0"/>
                <a:cs typeface="IBM Plex Sans" charset="0"/>
              </a:rPr>
              <a:t>What are the use cases for blockchain in the finance industry?</a:t>
            </a:r>
          </a:p>
        </p:txBody>
      </p:sp>
      <p:sp>
        <p:nvSpPr>
          <p:cNvPr id="9" name="Freeform: Shape 8">
            <a:extLst>
              <a:ext uri="{FF2B5EF4-FFF2-40B4-BE49-F238E27FC236}">
                <a16:creationId xmlns:a16="http://schemas.microsoft.com/office/drawing/2014/main" id="{3D8A3CE5-5D92-4C68-A982-76E1C4B7D733}"/>
              </a:ext>
            </a:extLst>
          </p:cNvPr>
          <p:cNvSpPr/>
          <p:nvPr/>
        </p:nvSpPr>
        <p:spPr>
          <a:xfrm>
            <a:off x="3273555" y="3055022"/>
            <a:ext cx="2527216" cy="813597"/>
          </a:xfrm>
          <a:custGeom>
            <a:avLst/>
            <a:gdLst>
              <a:gd name="connsiteX0" fmla="*/ 172978 w 1037850"/>
              <a:gd name="connsiteY0" fmla="*/ 0 h 5340952"/>
              <a:gd name="connsiteX1" fmla="*/ 864872 w 1037850"/>
              <a:gd name="connsiteY1" fmla="*/ 0 h 5340952"/>
              <a:gd name="connsiteX2" fmla="*/ 1037850 w 1037850"/>
              <a:gd name="connsiteY2" fmla="*/ 172978 h 5340952"/>
              <a:gd name="connsiteX3" fmla="*/ 1037850 w 1037850"/>
              <a:gd name="connsiteY3" fmla="*/ 5340952 h 5340952"/>
              <a:gd name="connsiteX4" fmla="*/ 1037850 w 1037850"/>
              <a:gd name="connsiteY4" fmla="*/ 5340952 h 5340952"/>
              <a:gd name="connsiteX5" fmla="*/ 0 w 1037850"/>
              <a:gd name="connsiteY5" fmla="*/ 5340952 h 5340952"/>
              <a:gd name="connsiteX6" fmla="*/ 0 w 1037850"/>
              <a:gd name="connsiteY6" fmla="*/ 5340952 h 5340952"/>
              <a:gd name="connsiteX7" fmla="*/ 0 w 1037850"/>
              <a:gd name="connsiteY7" fmla="*/ 172978 h 5340952"/>
              <a:gd name="connsiteX8" fmla="*/ 172978 w 1037850"/>
              <a:gd name="connsiteY8" fmla="*/ 0 h 53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50" h="5340952">
                <a:moveTo>
                  <a:pt x="1037850" y="890176"/>
                </a:moveTo>
                <a:lnTo>
                  <a:pt x="1037850" y="4450776"/>
                </a:lnTo>
                <a:cubicBezTo>
                  <a:pt x="1037850" y="4942405"/>
                  <a:pt x="1022801" y="5340949"/>
                  <a:pt x="1004237" y="5340949"/>
                </a:cubicBezTo>
                <a:lnTo>
                  <a:pt x="0" y="5340949"/>
                </a:lnTo>
                <a:lnTo>
                  <a:pt x="0" y="5340949"/>
                </a:lnTo>
                <a:lnTo>
                  <a:pt x="0" y="3"/>
                </a:lnTo>
                <a:lnTo>
                  <a:pt x="0" y="3"/>
                </a:lnTo>
                <a:lnTo>
                  <a:pt x="1004237" y="3"/>
                </a:lnTo>
                <a:cubicBezTo>
                  <a:pt x="1022801" y="3"/>
                  <a:pt x="1037850" y="398547"/>
                  <a:pt x="1037850" y="890176"/>
                </a:cubicBezTo>
                <a:close/>
              </a:path>
            </a:pathLst>
          </a:custGeom>
          <a:solidFill>
            <a:schemeClr val="bg1">
              <a:lumMod val="85000"/>
            </a:schemeClr>
          </a:solidFill>
          <a:ln w="25400" cap="flat" cmpd="sng" algn="ctr">
            <a:solidFill>
              <a:srgbClr val="373A6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4771" tIns="83049" rIns="115435" bIns="83049" numCol="1" spcCol="1270" anchor="ctr" anchorCtr="0">
            <a:noAutofit/>
          </a:bodyPr>
          <a:lstStyle/>
          <a:p>
            <a:pPr marL="92070" lvl="1" defTabSz="622268">
              <a:lnSpc>
                <a:spcPct val="90000"/>
              </a:lnSpc>
              <a:spcBef>
                <a:spcPct val="0"/>
              </a:spcBef>
              <a:spcAft>
                <a:spcPct val="15000"/>
              </a:spcAft>
            </a:pPr>
            <a:r>
              <a:rPr lang="en-US" sz="1400" dirty="0">
                <a:latin typeface="IBM Plex Sans" charset="0"/>
                <a:ea typeface="IBM Plex Sans" charset="0"/>
                <a:cs typeface="IBM Plex Sans" charset="0"/>
              </a:rPr>
              <a:t>Where do current standards fail to cover those use cases adequately?</a:t>
            </a:r>
          </a:p>
        </p:txBody>
      </p:sp>
      <p:sp>
        <p:nvSpPr>
          <p:cNvPr id="10" name="Freeform: Shape 9">
            <a:extLst>
              <a:ext uri="{FF2B5EF4-FFF2-40B4-BE49-F238E27FC236}">
                <a16:creationId xmlns:a16="http://schemas.microsoft.com/office/drawing/2014/main" id="{26A7879C-54C7-442C-8232-97CF1EC9B686}"/>
              </a:ext>
            </a:extLst>
          </p:cNvPr>
          <p:cNvSpPr/>
          <p:nvPr/>
        </p:nvSpPr>
        <p:spPr>
          <a:xfrm>
            <a:off x="3273555" y="4039761"/>
            <a:ext cx="2527216" cy="813597"/>
          </a:xfrm>
          <a:custGeom>
            <a:avLst/>
            <a:gdLst>
              <a:gd name="connsiteX0" fmla="*/ 172978 w 1037850"/>
              <a:gd name="connsiteY0" fmla="*/ 0 h 5340952"/>
              <a:gd name="connsiteX1" fmla="*/ 864872 w 1037850"/>
              <a:gd name="connsiteY1" fmla="*/ 0 h 5340952"/>
              <a:gd name="connsiteX2" fmla="*/ 1037850 w 1037850"/>
              <a:gd name="connsiteY2" fmla="*/ 172978 h 5340952"/>
              <a:gd name="connsiteX3" fmla="*/ 1037850 w 1037850"/>
              <a:gd name="connsiteY3" fmla="*/ 5340952 h 5340952"/>
              <a:gd name="connsiteX4" fmla="*/ 1037850 w 1037850"/>
              <a:gd name="connsiteY4" fmla="*/ 5340952 h 5340952"/>
              <a:gd name="connsiteX5" fmla="*/ 0 w 1037850"/>
              <a:gd name="connsiteY5" fmla="*/ 5340952 h 5340952"/>
              <a:gd name="connsiteX6" fmla="*/ 0 w 1037850"/>
              <a:gd name="connsiteY6" fmla="*/ 5340952 h 5340952"/>
              <a:gd name="connsiteX7" fmla="*/ 0 w 1037850"/>
              <a:gd name="connsiteY7" fmla="*/ 172978 h 5340952"/>
              <a:gd name="connsiteX8" fmla="*/ 172978 w 1037850"/>
              <a:gd name="connsiteY8" fmla="*/ 0 h 534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850" h="5340952">
                <a:moveTo>
                  <a:pt x="1037850" y="890176"/>
                </a:moveTo>
                <a:lnTo>
                  <a:pt x="1037850" y="4450776"/>
                </a:lnTo>
                <a:cubicBezTo>
                  <a:pt x="1037850" y="4942405"/>
                  <a:pt x="1022801" y="5340949"/>
                  <a:pt x="1004237" y="5340949"/>
                </a:cubicBezTo>
                <a:lnTo>
                  <a:pt x="0" y="5340949"/>
                </a:lnTo>
                <a:lnTo>
                  <a:pt x="0" y="5340949"/>
                </a:lnTo>
                <a:lnTo>
                  <a:pt x="0" y="3"/>
                </a:lnTo>
                <a:lnTo>
                  <a:pt x="0" y="3"/>
                </a:lnTo>
                <a:lnTo>
                  <a:pt x="1004237" y="3"/>
                </a:lnTo>
                <a:cubicBezTo>
                  <a:pt x="1022801" y="3"/>
                  <a:pt x="1037850" y="398547"/>
                  <a:pt x="1037850" y="890176"/>
                </a:cubicBezTo>
                <a:close/>
              </a:path>
            </a:pathLst>
          </a:custGeom>
          <a:solidFill>
            <a:schemeClr val="bg1">
              <a:lumMod val="85000"/>
            </a:schemeClr>
          </a:solidFill>
          <a:ln w="25400" cap="flat" cmpd="sng" algn="ctr">
            <a:solidFill>
              <a:srgbClr val="373A6D">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4771" tIns="83049" rIns="115435" bIns="83049" numCol="1" spcCol="1270" anchor="ctr" anchorCtr="0">
            <a:noAutofit/>
          </a:bodyPr>
          <a:lstStyle/>
          <a:p>
            <a:pPr marL="92070" lvl="1" defTabSz="622268">
              <a:lnSpc>
                <a:spcPct val="90000"/>
              </a:lnSpc>
              <a:spcBef>
                <a:spcPct val="0"/>
              </a:spcBef>
              <a:spcAft>
                <a:spcPct val="15000"/>
              </a:spcAft>
            </a:pPr>
            <a:r>
              <a:rPr lang="en-US" sz="1400" dirty="0">
                <a:latin typeface="IBM Plex Sans" charset="0"/>
                <a:ea typeface="IBM Plex Sans" charset="0"/>
                <a:cs typeface="IBM Plex Sans" charset="0"/>
              </a:rPr>
              <a:t>Write new standards and modify existing standards to fill the gaps.</a:t>
            </a:r>
          </a:p>
        </p:txBody>
      </p:sp>
      <p:cxnSp>
        <p:nvCxnSpPr>
          <p:cNvPr id="12" name="Straight Connector 11">
            <a:extLst>
              <a:ext uri="{FF2B5EF4-FFF2-40B4-BE49-F238E27FC236}">
                <a16:creationId xmlns:a16="http://schemas.microsoft.com/office/drawing/2014/main" id="{4BDDB15D-7DDA-4EA2-B249-3E2FE66C34FE}"/>
              </a:ext>
            </a:extLst>
          </p:cNvPr>
          <p:cNvCxnSpPr/>
          <p:nvPr/>
        </p:nvCxnSpPr>
        <p:spPr>
          <a:xfrm>
            <a:off x="2698295" y="1732253"/>
            <a:ext cx="36478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72B1E4B2-1BAE-46E7-8122-2CB344EC4244}"/>
              </a:ext>
            </a:extLst>
          </p:cNvPr>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756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BF69C1-739F-1B47-B5E3-FA651BCAB105}" type="slidenum">
              <a:rPr lang="en-US" smtClean="0"/>
              <a:pPr/>
              <a:t>9</a:t>
            </a:fld>
            <a:endParaRPr lang="en-US" dirty="0"/>
          </a:p>
        </p:txBody>
      </p:sp>
      <p:sp>
        <p:nvSpPr>
          <p:cNvPr id="3" name="Text Placeholder 2"/>
          <p:cNvSpPr>
            <a:spLocks noGrp="1"/>
          </p:cNvSpPr>
          <p:nvPr>
            <p:ph type="body" sz="quarter" idx="13"/>
          </p:nvPr>
        </p:nvSpPr>
        <p:spPr>
          <a:xfrm>
            <a:off x="125733" y="144465"/>
            <a:ext cx="7572927" cy="571500"/>
          </a:xfrm>
        </p:spPr>
        <p:txBody>
          <a:bodyPr>
            <a:normAutofit/>
          </a:bodyPr>
          <a:lstStyle/>
          <a:p>
            <a:r>
              <a:rPr lang="en-US" dirty="0">
                <a:solidFill>
                  <a:srgbClr val="1169FC"/>
                </a:solidFill>
                <a:latin typeface="Helvetica Neue" charset="0"/>
                <a:ea typeface="Helvetica Neue" charset="0"/>
                <a:cs typeface="Helvetica Neue" charset="0"/>
              </a:rPr>
              <a:t>Blockchain and Finance standards</a:t>
            </a:r>
            <a:endParaRPr lang="en-US" dirty="0">
              <a:solidFill>
                <a:srgbClr val="1169FC"/>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76982686"/>
              </p:ext>
            </p:extLst>
          </p:nvPr>
        </p:nvGraphicFramePr>
        <p:xfrm>
          <a:off x="693358" y="979435"/>
          <a:ext cx="7286625" cy="3000375"/>
        </p:xfrm>
        <a:graphic>
          <a:graphicData uri="http://schemas.openxmlformats.org/drawingml/2006/table">
            <a:tbl>
              <a:tblPr firstRow="1" bandRow="1">
                <a:tableStyleId>{5C22544A-7EE6-4342-B048-85BDC9FD1C3A}</a:tableStyleId>
              </a:tblPr>
              <a:tblGrid>
                <a:gridCol w="1628775">
                  <a:extLst>
                    <a:ext uri="{9D8B030D-6E8A-4147-A177-3AD203B41FA5}">
                      <a16:colId xmlns:a16="http://schemas.microsoft.com/office/drawing/2014/main" val="20000"/>
                    </a:ext>
                  </a:extLst>
                </a:gridCol>
                <a:gridCol w="5657851">
                  <a:extLst>
                    <a:ext uri="{9D8B030D-6E8A-4147-A177-3AD203B41FA5}">
                      <a16:colId xmlns:a16="http://schemas.microsoft.com/office/drawing/2014/main" val="20001"/>
                    </a:ext>
                  </a:extLst>
                </a:gridCol>
              </a:tblGrid>
              <a:tr h="347111">
                <a:tc>
                  <a:txBody>
                    <a:bodyPr/>
                    <a:lstStyle/>
                    <a:p>
                      <a:pPr algn="l"/>
                      <a:r>
                        <a:rPr lang="en-US" sz="1200" dirty="0">
                          <a:latin typeface="IBM Plex Sans" charset="0"/>
                          <a:ea typeface="IBM Plex Sans" charset="0"/>
                          <a:cs typeface="IBM Plex Sans" charset="0"/>
                        </a:rPr>
                        <a:t>Dimension</a:t>
                      </a:r>
                    </a:p>
                  </a:txBody>
                  <a:tcPr marL="68580" marR="68580" marT="34291" marB="34291"/>
                </a:tc>
                <a:tc>
                  <a:txBody>
                    <a:bodyPr/>
                    <a:lstStyle/>
                    <a:p>
                      <a:r>
                        <a:rPr lang="en-US" sz="1200" dirty="0">
                          <a:latin typeface="IBM Plex Sans" charset="0"/>
                          <a:ea typeface="IBM Plex Sans" charset="0"/>
                          <a:cs typeface="IBM Plex Sans" charset="0"/>
                        </a:rPr>
                        <a:t>Direction</a:t>
                      </a:r>
                    </a:p>
                  </a:txBody>
                  <a:tcPr marL="68580" marR="68580" marT="34291" marB="34291"/>
                </a:tc>
                <a:extLst>
                  <a:ext uri="{0D108BD9-81ED-4DB2-BD59-A6C34878D82A}">
                    <a16:rowId xmlns:a16="http://schemas.microsoft.com/office/drawing/2014/main" val="10000"/>
                  </a:ext>
                </a:extLst>
              </a:tr>
              <a:tr h="855892">
                <a:tc>
                  <a:txBody>
                    <a:bodyPr/>
                    <a:lstStyle/>
                    <a:p>
                      <a:pPr algn="l"/>
                      <a:r>
                        <a:rPr lang="en-US" sz="1200" kern="1200" dirty="0">
                          <a:latin typeface="IBM Plex Sans" charset="0"/>
                          <a:ea typeface="IBM Plex Sans" charset="0"/>
                          <a:cs typeface="IBM Plex Sans" charset="0"/>
                        </a:rPr>
                        <a:t>Data</a:t>
                      </a:r>
                      <a:endParaRPr lang="en-US" sz="1200" dirty="0">
                        <a:latin typeface="IBM Plex Sans" charset="0"/>
                        <a:ea typeface="IBM Plex Sans" charset="0"/>
                        <a:cs typeface="IBM Plex Sans" charset="0"/>
                      </a:endParaRPr>
                    </a:p>
                  </a:txBody>
                  <a:tcPr marL="68580" marR="68580" marT="34291" marB="34291"/>
                </a:tc>
                <a:tc>
                  <a:txBody>
                    <a:bodyPr/>
                    <a:lstStyle/>
                    <a:p>
                      <a:r>
                        <a:rPr lang="en-US" sz="1200" kern="1200" dirty="0">
                          <a:latin typeface="IBM Plex Sans" charset="0"/>
                          <a:ea typeface="IBM Plex Sans" charset="0"/>
                          <a:cs typeface="IBM Plex Sans" charset="0"/>
                        </a:rPr>
                        <a:t>Data standards are important when transacting blockchain</a:t>
                      </a:r>
                      <a:r>
                        <a:rPr lang="en-US" sz="1200" kern="1200" baseline="0" dirty="0">
                          <a:latin typeface="IBM Plex Sans" charset="0"/>
                          <a:ea typeface="IBM Plex Sans" charset="0"/>
                          <a:cs typeface="IBM Plex Sans" charset="0"/>
                        </a:rPr>
                        <a:t> assets in business networks </a:t>
                      </a:r>
                    </a:p>
                    <a:p>
                      <a:r>
                        <a:rPr lang="en-US" sz="1200" kern="1200" baseline="0" dirty="0">
                          <a:latin typeface="IBM Plex Sans" charset="0"/>
                          <a:ea typeface="IBM Plex Sans" charset="0"/>
                          <a:cs typeface="IBM Plex Sans" charset="0"/>
                        </a:rPr>
                        <a:t>C</a:t>
                      </a:r>
                      <a:r>
                        <a:rPr lang="en-US" sz="1200" kern="1200" dirty="0">
                          <a:latin typeface="IBM Plex Sans" charset="0"/>
                          <a:ea typeface="IBM Plex Sans" charset="0"/>
                          <a:cs typeface="IBM Plex Sans" charset="0"/>
                        </a:rPr>
                        <a:t>onsider open collaboration to accelerate innovative outcomes</a:t>
                      </a:r>
                      <a:endParaRPr lang="en-US" sz="1200" dirty="0">
                        <a:latin typeface="IBM Plex Sans" charset="0"/>
                        <a:ea typeface="IBM Plex Sans" charset="0"/>
                        <a:cs typeface="IBM Plex Sans" charset="0"/>
                      </a:endParaRPr>
                    </a:p>
                  </a:txBody>
                  <a:tcPr marL="68580" marR="68580" marT="34291" marB="34291"/>
                </a:tc>
                <a:extLst>
                  <a:ext uri="{0D108BD9-81ED-4DB2-BD59-A6C34878D82A}">
                    <a16:rowId xmlns:a16="http://schemas.microsoft.com/office/drawing/2014/main" val="10001"/>
                  </a:ext>
                </a:extLst>
              </a:tr>
              <a:tr h="599124">
                <a:tc>
                  <a:txBody>
                    <a:bodyPr/>
                    <a:lstStyle/>
                    <a:p>
                      <a:pPr algn="l"/>
                      <a:r>
                        <a:rPr lang="en-US" sz="1200" dirty="0">
                          <a:latin typeface="IBM Plex Sans" charset="0"/>
                          <a:ea typeface="IBM Plex Sans" charset="0"/>
                          <a:cs typeface="IBM Plex Sans" charset="0"/>
                        </a:rPr>
                        <a:t>Process</a:t>
                      </a:r>
                    </a:p>
                  </a:txBody>
                  <a:tcPr marL="68580" marR="68580" marT="34291" marB="34291"/>
                </a:tc>
                <a:tc>
                  <a:txBody>
                    <a:bodyPr/>
                    <a:lstStyle/>
                    <a:p>
                      <a:r>
                        <a:rPr lang="en-US" sz="1200" kern="1200" dirty="0">
                          <a:latin typeface="IBM Plex Sans" charset="0"/>
                          <a:ea typeface="IBM Plex Sans" charset="0"/>
                          <a:cs typeface="IBM Plex Sans" charset="0"/>
                        </a:rPr>
                        <a:t>Shared public processes are going to fundamentally change in how they are executed</a:t>
                      </a:r>
                      <a:endParaRPr lang="en-US" sz="1200" dirty="0">
                        <a:latin typeface="IBM Plex Sans" charset="0"/>
                        <a:ea typeface="IBM Plex Sans" charset="0"/>
                        <a:cs typeface="IBM Plex Sans" charset="0"/>
                      </a:endParaRPr>
                    </a:p>
                  </a:txBody>
                  <a:tcPr marL="68580" marR="68580" marT="34291" marB="34291"/>
                </a:tc>
                <a:extLst>
                  <a:ext uri="{0D108BD9-81ED-4DB2-BD59-A6C34878D82A}">
                    <a16:rowId xmlns:a16="http://schemas.microsoft.com/office/drawing/2014/main" val="10002"/>
                  </a:ext>
                </a:extLst>
              </a:tr>
              <a:tr h="599124">
                <a:tc>
                  <a:txBody>
                    <a:bodyPr/>
                    <a:lstStyle/>
                    <a:p>
                      <a:pPr algn="l"/>
                      <a:r>
                        <a:rPr lang="en-US" sz="1200" kern="1200" dirty="0">
                          <a:latin typeface="IBM Plex Sans" charset="0"/>
                          <a:ea typeface="IBM Plex Sans" charset="0"/>
                          <a:cs typeface="IBM Plex Sans" charset="0"/>
                        </a:rPr>
                        <a:t>Intermediaries</a:t>
                      </a:r>
                      <a:endParaRPr lang="en-US" sz="1200" dirty="0">
                        <a:latin typeface="IBM Plex Sans" charset="0"/>
                        <a:ea typeface="IBM Plex Sans" charset="0"/>
                        <a:cs typeface="IBM Plex Sans" charset="0"/>
                      </a:endParaRPr>
                    </a:p>
                  </a:txBody>
                  <a:tcPr marL="68580" marR="68580" marT="34291" marB="34291"/>
                </a:tc>
                <a:tc>
                  <a:txBody>
                    <a:bodyPr/>
                    <a:lstStyle/>
                    <a:p>
                      <a:r>
                        <a:rPr lang="en-US" sz="1200" dirty="0">
                          <a:latin typeface="IBM Plex Sans" charset="0"/>
                          <a:ea typeface="IBM Plex Sans" charset="0"/>
                          <a:cs typeface="IBM Plex Sans" charset="0"/>
                        </a:rPr>
                        <a:t>Whole new classes of intermediaries are going to arise in the value chain, we think their</a:t>
                      </a:r>
                      <a:r>
                        <a:rPr lang="en-US" sz="1200" baseline="0" dirty="0">
                          <a:latin typeface="IBM Plex Sans" charset="0"/>
                          <a:ea typeface="IBM Plex Sans" charset="0"/>
                          <a:cs typeface="IBM Plex Sans" charset="0"/>
                        </a:rPr>
                        <a:t> value add is </a:t>
                      </a:r>
                      <a:r>
                        <a:rPr lang="en-US" sz="1200" dirty="0">
                          <a:latin typeface="IBM Plex Sans" charset="0"/>
                          <a:ea typeface="IBM Plex Sans" charset="0"/>
                          <a:cs typeface="IBM Plex Sans" charset="0"/>
                        </a:rPr>
                        <a:t>going to</a:t>
                      </a:r>
                      <a:r>
                        <a:rPr lang="en-US" sz="1200" baseline="0" dirty="0">
                          <a:latin typeface="IBM Plex Sans" charset="0"/>
                          <a:ea typeface="IBM Plex Sans" charset="0"/>
                          <a:cs typeface="IBM Plex Sans" charset="0"/>
                        </a:rPr>
                        <a:t> be </a:t>
                      </a:r>
                      <a:r>
                        <a:rPr lang="en-US" sz="1200" dirty="0">
                          <a:latin typeface="IBM Plex Sans" charset="0"/>
                          <a:ea typeface="IBM Plex Sans" charset="0"/>
                          <a:cs typeface="IBM Plex Sans" charset="0"/>
                        </a:rPr>
                        <a:t>mostly data driven</a:t>
                      </a:r>
                    </a:p>
                  </a:txBody>
                  <a:tcPr marL="68580" marR="68580" marT="34291" marB="34291"/>
                </a:tc>
                <a:extLst>
                  <a:ext uri="{0D108BD9-81ED-4DB2-BD59-A6C34878D82A}">
                    <a16:rowId xmlns:a16="http://schemas.microsoft.com/office/drawing/2014/main" val="10003"/>
                  </a:ext>
                </a:extLst>
              </a:tr>
              <a:tr h="599124">
                <a:tc>
                  <a:txBody>
                    <a:bodyPr/>
                    <a:lstStyle/>
                    <a:p>
                      <a:pPr algn="l"/>
                      <a:r>
                        <a:rPr lang="en-US" sz="1200" kern="1200" dirty="0">
                          <a:latin typeface="IBM Plex Sans" charset="0"/>
                          <a:ea typeface="IBM Plex Sans" charset="0"/>
                          <a:cs typeface="IBM Plex Sans" charset="0"/>
                        </a:rPr>
                        <a:t>Smart contracts </a:t>
                      </a:r>
                      <a:endParaRPr lang="en-US" sz="1200" dirty="0">
                        <a:latin typeface="IBM Plex Sans" charset="0"/>
                        <a:ea typeface="IBM Plex Sans" charset="0"/>
                        <a:cs typeface="IBM Plex Sans" charset="0"/>
                      </a:endParaRPr>
                    </a:p>
                  </a:txBody>
                  <a:tcPr marL="68580" marR="68580" marT="34291" marB="34291"/>
                </a:tc>
                <a:tc>
                  <a:txBody>
                    <a:bodyPr/>
                    <a:lstStyle/>
                    <a:p>
                      <a:r>
                        <a:rPr lang="en-US" sz="1200" dirty="0">
                          <a:latin typeface="IBM Plex Sans" charset="0"/>
                          <a:ea typeface="IBM Plex Sans" charset="0"/>
                          <a:cs typeface="IBM Plex Sans" charset="0"/>
                        </a:rPr>
                        <a:t>Domain specific languages and domain vocabularies are going</a:t>
                      </a:r>
                      <a:r>
                        <a:rPr lang="en-US" sz="1200" baseline="0" dirty="0">
                          <a:latin typeface="IBM Plex Sans" charset="0"/>
                          <a:ea typeface="IBM Plex Sans" charset="0"/>
                          <a:cs typeface="IBM Plex Sans" charset="0"/>
                        </a:rPr>
                        <a:t> to gain importance</a:t>
                      </a:r>
                      <a:endParaRPr lang="en-US" sz="1200" dirty="0">
                        <a:latin typeface="IBM Plex Sans" charset="0"/>
                        <a:ea typeface="IBM Plex Sans" charset="0"/>
                        <a:cs typeface="IBM Plex Sans" charset="0"/>
                      </a:endParaRPr>
                    </a:p>
                  </a:txBody>
                  <a:tcPr marL="68580" marR="68580" marT="34291" marB="34291"/>
                </a:tc>
                <a:extLst>
                  <a:ext uri="{0D108BD9-81ED-4DB2-BD59-A6C34878D82A}">
                    <a16:rowId xmlns:a16="http://schemas.microsoft.com/office/drawing/2014/main" val="10004"/>
                  </a:ext>
                </a:extLst>
              </a:tr>
            </a:tbl>
          </a:graphicData>
        </a:graphic>
      </p:graphicFrame>
      <p:sp>
        <p:nvSpPr>
          <p:cNvPr id="6" name="Text Placeholder 2">
            <a:extLst>
              <a:ext uri="{FF2B5EF4-FFF2-40B4-BE49-F238E27FC236}">
                <a16:creationId xmlns:a16="http://schemas.microsoft.com/office/drawing/2014/main" id="{6178F64E-8695-4660-BC52-CD47F489526D}"/>
              </a:ext>
            </a:extLst>
          </p:cNvPr>
          <p:cNvSpPr txBox="1">
            <a:spLocks/>
          </p:cNvSpPr>
          <p:nvPr/>
        </p:nvSpPr>
        <p:spPr>
          <a:xfrm>
            <a:off x="125733" y="4195765"/>
            <a:ext cx="7230241" cy="571500"/>
          </a:xfrm>
          <a:prstGeom prst="rect">
            <a:avLst/>
          </a:prstGeom>
        </p:spPr>
        <p:txBody>
          <a:bodyPr vert="horz" lIns="91440" tIns="45720" rIns="91440" bIns="45720" rtlCol="0">
            <a:normAutofit fontScale="77500" lnSpcReduction="20000"/>
          </a:bodyPr>
          <a:lstStyle>
            <a:lvl1pPr marL="0" indent="0" algn="l" defTabSz="457200" rtl="0" eaLnBrk="1" latinLnBrk="0" hangingPunct="1">
              <a:spcBef>
                <a:spcPct val="20000"/>
              </a:spcBef>
              <a:buFont typeface="Arial"/>
              <a:buNone/>
              <a:defRPr sz="2400" b="1" kern="1200">
                <a:ln>
                  <a:noFill/>
                </a:ln>
                <a:solidFill>
                  <a:srgbClr val="0164FF"/>
                </a:solidFill>
                <a:latin typeface="IBM Plex Sans" charset="0"/>
                <a:ea typeface="IBM Plex Sans" charset="0"/>
                <a:cs typeface="IBM Plex Sans" charset="0"/>
              </a:defRPr>
            </a:lvl1pPr>
            <a:lvl2pPr marL="742950" indent="-285750" algn="l" defTabSz="457200" rtl="0" eaLnBrk="1" latinLnBrk="0" hangingPunct="1">
              <a:spcBef>
                <a:spcPct val="20000"/>
              </a:spcBef>
              <a:buFont typeface="Arial"/>
              <a:buChar char="–"/>
              <a:defRPr sz="2800" kern="1200">
                <a:ln>
                  <a:noFill/>
                </a:ln>
                <a:solidFill>
                  <a:schemeClr val="accent1"/>
                </a:solidFill>
                <a:latin typeface="IBM Plex Sans" charset="0"/>
                <a:ea typeface="IBM Plex Sans" charset="0"/>
                <a:cs typeface="IBM Plex Sans" charset="0"/>
              </a:defRPr>
            </a:lvl2pPr>
            <a:lvl3pPr marL="1143000" indent="-228600" algn="l" defTabSz="457200" rtl="0" eaLnBrk="1" latinLnBrk="0" hangingPunct="1">
              <a:spcBef>
                <a:spcPct val="20000"/>
              </a:spcBef>
              <a:buFont typeface="Arial"/>
              <a:buChar char="•"/>
              <a:defRPr sz="2400" kern="1200">
                <a:ln>
                  <a:noFill/>
                </a:ln>
                <a:solidFill>
                  <a:schemeClr val="accent1"/>
                </a:solidFill>
                <a:latin typeface="IBM Plex Sans" charset="0"/>
                <a:ea typeface="IBM Plex Sans" charset="0"/>
                <a:cs typeface="IBM Plex Sans" charset="0"/>
              </a:defRPr>
            </a:lvl3pPr>
            <a:lvl4pPr marL="1600200" indent="-228600" algn="l" defTabSz="457200" rtl="0" eaLnBrk="1" latinLnBrk="0" hangingPunct="1">
              <a:spcBef>
                <a:spcPct val="20000"/>
              </a:spcBef>
              <a:buFont typeface="Arial"/>
              <a:buChar char="–"/>
              <a:defRPr sz="2000" kern="1200">
                <a:ln>
                  <a:noFill/>
                </a:ln>
                <a:solidFill>
                  <a:schemeClr val="accent1"/>
                </a:solidFill>
                <a:latin typeface="IBM Plex Sans" charset="0"/>
                <a:ea typeface="IBM Plex Sans" charset="0"/>
                <a:cs typeface="IBM Plex Sans" charset="0"/>
              </a:defRPr>
            </a:lvl4pPr>
            <a:lvl5pPr marL="2057400" indent="-228600" algn="l" defTabSz="457200" rtl="0" eaLnBrk="1" latinLnBrk="0" hangingPunct="1">
              <a:spcBef>
                <a:spcPct val="20000"/>
              </a:spcBef>
              <a:buFont typeface="Arial"/>
              <a:buChar char="»"/>
              <a:defRPr sz="2000" kern="1200">
                <a:ln>
                  <a:noFill/>
                </a:ln>
                <a:solidFill>
                  <a:schemeClr val="accent1"/>
                </a:solidFill>
                <a:latin typeface="IBM Plex Sans" charset="0"/>
                <a:ea typeface="IBM Plex Sans" charset="0"/>
                <a:cs typeface="IBM Plex Sans"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Many standards orgs are exploring standards for blockchain  – ISO TC307, ANSI X9, SWIFT, …</a:t>
            </a:r>
          </a:p>
        </p:txBody>
      </p:sp>
      <p:sp>
        <p:nvSpPr>
          <p:cNvPr id="7" name="Rectangle 6">
            <a:extLst>
              <a:ext uri="{FF2B5EF4-FFF2-40B4-BE49-F238E27FC236}">
                <a16:creationId xmlns:a16="http://schemas.microsoft.com/office/drawing/2014/main" id="{045BC974-378F-4BDB-AA86-FD823D812911}"/>
              </a:ext>
            </a:extLst>
          </p:cNvPr>
          <p:cNvSpPr/>
          <p:nvPr/>
        </p:nvSpPr>
        <p:spPr>
          <a:xfrm>
            <a:off x="7349096" y="3647816"/>
            <a:ext cx="1576552" cy="1422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037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y_background_2017">
  <a:themeElements>
    <a:clrScheme name="Blue 6">
      <a:dk1>
        <a:srgbClr val="000000"/>
      </a:dk1>
      <a:lt1>
        <a:srgbClr val="000E5E"/>
      </a:lt1>
      <a:dk2>
        <a:srgbClr val="EAEAEA"/>
      </a:dk2>
      <a:lt2>
        <a:srgbClr val="FFFFFF"/>
      </a:lt2>
      <a:accent1>
        <a:srgbClr val="69A6FF"/>
      </a:accent1>
      <a:accent2>
        <a:srgbClr val="0064FF"/>
      </a:accent2>
      <a:accent3>
        <a:srgbClr val="000F5D"/>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2017-10-26T04:00:00+00:00</Document_x0020_Date>
    <Action xmlns="6dfc6e00-eaa7-471f-8691-9b952787d5c9">Keep</Action>
    <Keywords0 xmlns="6dfc6e00-eaa7-471f-8691-9b952787d5c9">ANSI, SPRING, Kreger, Services</Keywords0>
    <Description_x0020_2 xmlns="6dfc6e00-eaa7-471f-8691-9b952787d5c9" xsi:nil="true"/>
    <Document_x0020_Type xmlns="6dfc6e00-eaa7-471f-8691-9b952787d5c9">Information</Document_x0020_Type>
    <Description0 xmlns="6dfc6e00-eaa7-471f-8691-9b952787d5c9">See title</Description0>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EDE8F6B2-1188-4978-99A3-4E7BD61F7B65}"/>
</file>

<file path=customXml/itemProps2.xml><?xml version="1.0" encoding="utf-8"?>
<ds:datastoreItem xmlns:ds="http://schemas.openxmlformats.org/officeDocument/2006/customXml" ds:itemID="{33FEF967-C367-424D-8623-19CCCB3D44E1}"/>
</file>

<file path=customXml/itemProps3.xml><?xml version="1.0" encoding="utf-8"?>
<ds:datastoreItem xmlns:ds="http://schemas.openxmlformats.org/officeDocument/2006/customXml" ds:itemID="{7533DF6E-5E9C-4246-B739-D756F96410BB}"/>
</file>

<file path=customXml/itemProps4.xml><?xml version="1.0" encoding="utf-8"?>
<ds:datastoreItem xmlns:ds="http://schemas.openxmlformats.org/officeDocument/2006/customXml" ds:itemID="{33FEF967-C367-424D-8623-19CCCB3D44E1}"/>
</file>

<file path=docProps/app.xml><?xml version="1.0" encoding="utf-8"?>
<Properties xmlns="http://schemas.openxmlformats.org/officeDocument/2006/extended-properties" xmlns:vt="http://schemas.openxmlformats.org/officeDocument/2006/docPropsVTypes">
  <Template/>
  <TotalTime>5066</TotalTime>
  <Words>1277</Words>
  <Application>Microsoft Office PowerPoint</Application>
  <PresentationFormat>On-screen Show (16:9)</PresentationFormat>
  <Paragraphs>198</Paragraphs>
  <Slides>12</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ＭＳ Ｐゴシック</vt:lpstr>
      <vt:lpstr>ＭＳ Ｐゴシック</vt:lpstr>
      <vt:lpstr>Arial</vt:lpstr>
      <vt:lpstr>Avenir Book</vt:lpstr>
      <vt:lpstr>Calibri</vt:lpstr>
      <vt:lpstr>Helvetica</vt:lpstr>
      <vt:lpstr>Helvetica Neue</vt:lpstr>
      <vt:lpstr>Helvetica Neue Light</vt:lpstr>
      <vt:lpstr>Helvetica Neue Thin</vt:lpstr>
      <vt:lpstr>IBM Plex Sans</vt:lpstr>
      <vt:lpstr>IBM Plex Sans Regular</vt:lpstr>
      <vt:lpstr>Wingdings</vt:lpstr>
      <vt:lpstr>Office Theme</vt:lpstr>
      <vt:lpstr>gry_background_2017</vt:lpstr>
      <vt:lpstr>PowerPoint Presentation</vt:lpstr>
      <vt:lpstr>PowerPoint Presentation</vt:lpstr>
      <vt:lpstr>PowerPoint Presentation</vt:lpstr>
      <vt:lpstr>Digital Identity</vt:lpstr>
      <vt:lpstr>Use Case: Blockchain Solution for IBM Global Financing (IGF)</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ibm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Heather Kreger Presentation</dc:title>
  <dc:subject/>
  <dc:creator>Christopher Olson</dc:creator>
  <cp:keywords/>
  <dc:description/>
  <cp:lastModifiedBy>Elizabeth Neiman</cp:lastModifiedBy>
  <cp:revision>322</cp:revision>
  <dcterms:created xsi:type="dcterms:W3CDTF">2017-08-16T13:56:53Z</dcterms:created>
  <dcterms:modified xsi:type="dcterms:W3CDTF">2017-10-15T02:15:29Z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a7e03aae-0e07-41da-9439-491deb6bf219</vt:lpwstr>
  </property>
</Properties>
</file>