
<file path=[Content_Types].xml><?xml version="1.0" encoding="utf-8"?>
<Types xmlns="http://schemas.openxmlformats.org/package/2006/content-types">
  <Default Extension="png" ContentType="image/png"/>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52" r:id="rId1"/>
  </p:sldMasterIdLst>
  <p:notesMasterIdLst>
    <p:notesMasterId r:id="rId13"/>
  </p:notesMasterIdLst>
  <p:handoutMasterIdLst>
    <p:handoutMasterId r:id="rId14"/>
  </p:handoutMasterIdLst>
  <p:sldIdLst>
    <p:sldId id="256" r:id="rId2"/>
    <p:sldId id="257" r:id="rId3"/>
    <p:sldId id="258" r:id="rId4"/>
    <p:sldId id="259" r:id="rId5"/>
    <p:sldId id="267" r:id="rId6"/>
    <p:sldId id="261" r:id="rId7"/>
    <p:sldId id="262" r:id="rId8"/>
    <p:sldId id="268" r:id="rId9"/>
    <p:sldId id="264" r:id="rId10"/>
    <p:sldId id="269" r:id="rId11"/>
    <p:sldId id="266" r:id="rId1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showPr>
  <p:clrMru>
    <a:srgbClr val="374E5F"/>
    <a:srgbClr val="A6BCCC"/>
    <a:srgbClr val="000000"/>
    <a:srgbClr val="FFFFCC"/>
    <a:srgbClr val="CC0000"/>
    <a:srgbClr val="000066"/>
    <a:srgbClr val="FFCC00"/>
    <a:srgbClr val="CC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showOutlineIcons="0" snapVertSplitter="1" vertBarState="minimized">
    <p:restoredLeft sz="15620" autoAdjust="0"/>
    <p:restoredTop sz="94670" autoAdjust="0"/>
  </p:normalViewPr>
  <p:slideViewPr>
    <p:cSldViewPr>
      <p:cViewPr varScale="1">
        <p:scale>
          <a:sx n="133" d="100"/>
          <a:sy n="133" d="100"/>
        </p:scale>
        <p:origin x="-288"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16" Type="http://schemas.openxmlformats.org/officeDocument/2006/relationships/presProps" Target="presProps.xml"/><Relationship Id="rId2" Type="http://schemas.openxmlformats.org/officeDocument/2006/relationships/slide" Target="slides/slide1.xml"/><Relationship Id="rId20" Type="http://schemas.openxmlformats.org/officeDocument/2006/relationships/customXml" Target="../customXml/item1.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printerSettings" Target="printerSettings/printerSettings1.bin"/><Relationship Id="rId23" Type="http://schemas.openxmlformats.org/officeDocument/2006/relationships/customXml" Target="../customXml/item4.xml"/><Relationship Id="rId10" Type="http://schemas.openxmlformats.org/officeDocument/2006/relationships/slide" Target="slides/slide9.xml"/><Relationship Id="rId19" Type="http://schemas.openxmlformats.org/officeDocument/2006/relationships/tableStyles" Target="tableStyles.xml"/><Relationship Id="rId1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n-US"/>
          </a:p>
        </p:txBody>
      </p:sp>
      <p:sp>
        <p:nvSpPr>
          <p:cNvPr id="23555" name="Rectangle 3"/>
          <p:cNvSpPr>
            <a:spLocks noGrp="1" noChangeArrowheads="1"/>
          </p:cNvSpPr>
          <p:nvPr>
            <p:ph type="dt" sz="quarter"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n-US"/>
          </a:p>
        </p:txBody>
      </p:sp>
      <p:sp>
        <p:nvSpPr>
          <p:cNvPr id="23556" name="Rectangle 4"/>
          <p:cNvSpPr>
            <a:spLocks noGrp="1" noChangeArrowheads="1"/>
          </p:cNvSpPr>
          <p:nvPr>
            <p:ph type="ftr" sz="quarter" idx="2"/>
          </p:nvPr>
        </p:nvSpPr>
        <p:spPr bwMode="auto">
          <a:xfrm>
            <a:off x="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n-US"/>
          </a:p>
        </p:txBody>
      </p:sp>
      <p:sp>
        <p:nvSpPr>
          <p:cNvPr id="23557" name="Rectangle 5"/>
          <p:cNvSpPr>
            <a:spLocks noGrp="1" noChangeArrowheads="1"/>
          </p:cNvSpPr>
          <p:nvPr>
            <p:ph type="sldNum" sz="quarter" idx="3"/>
          </p:nvPr>
        </p:nvSpPr>
        <p:spPr bwMode="auto">
          <a:xfrm>
            <a:off x="388620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pPr>
              <a:defRPr/>
            </a:pPr>
            <a:fld id="{390F1A27-43A8-45BA-AB93-0420FC9EEFC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19459" name="Rectangle 3"/>
          <p:cNvSpPr>
            <a:spLocks noGrp="1" noChangeArrowheads="1"/>
          </p:cNvSpPr>
          <p:nvPr>
            <p:ph type="dt"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9461" name="Rectangle 5"/>
          <p:cNvSpPr>
            <a:spLocks noGrp="1" noChangeArrowheads="1"/>
          </p:cNvSpPr>
          <p:nvPr>
            <p:ph type="body" sz="quarter" idx="3"/>
          </p:nvPr>
        </p:nvSpPr>
        <p:spPr bwMode="auto">
          <a:xfrm>
            <a:off x="914400" y="4343400"/>
            <a:ext cx="5029200" cy="41148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9462" name="Rectangle 6"/>
          <p:cNvSpPr>
            <a:spLocks noGrp="1" noChangeArrowheads="1"/>
          </p:cNvSpPr>
          <p:nvPr>
            <p:ph type="ftr" sz="quarter" idx="4"/>
          </p:nvPr>
        </p:nvSpPr>
        <p:spPr bwMode="auto">
          <a:xfrm>
            <a:off x="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19463" name="Rectangle 7"/>
          <p:cNvSpPr>
            <a:spLocks noGrp="1" noChangeArrowheads="1"/>
          </p:cNvSpPr>
          <p:nvPr>
            <p:ph type="sldNum" sz="quarter" idx="5"/>
          </p:nvPr>
        </p:nvSpPr>
        <p:spPr bwMode="auto">
          <a:xfrm>
            <a:off x="388620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8A920476-E138-49C8-964F-223B413D4F2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2716" name="Rectangle 188"/>
          <p:cNvSpPr>
            <a:spLocks noGrp="1" noChangeArrowheads="1"/>
          </p:cNvSpPr>
          <p:nvPr>
            <p:ph type="ctrTitle"/>
          </p:nvPr>
        </p:nvSpPr>
        <p:spPr>
          <a:xfrm>
            <a:off x="685800" y="1905000"/>
            <a:ext cx="7772400" cy="1219200"/>
          </a:xfrm>
        </p:spPr>
        <p:txBody>
          <a:bodyPr/>
          <a:lstStyle>
            <a:lvl1pPr>
              <a:defRPr sz="4400"/>
            </a:lvl1pPr>
          </a:lstStyle>
          <a:p>
            <a:r>
              <a:rPr lang="en-US" smtClean="0"/>
              <a:t>Click to edit Master title style</a:t>
            </a:r>
            <a:endParaRPr lang="en-US"/>
          </a:p>
        </p:txBody>
      </p:sp>
      <p:sp>
        <p:nvSpPr>
          <p:cNvPr id="22717" name="Rectangle 189"/>
          <p:cNvSpPr>
            <a:spLocks noGrp="1" noChangeArrowheads="1"/>
          </p:cNvSpPr>
          <p:nvPr>
            <p:ph type="subTitle" idx="1"/>
          </p:nvPr>
        </p:nvSpPr>
        <p:spPr>
          <a:xfrm>
            <a:off x="1371600" y="3276600"/>
            <a:ext cx="6400800" cy="1752600"/>
          </a:xfrm>
        </p:spPr>
        <p:txBody>
          <a:bodyPr/>
          <a:lstStyle>
            <a:lvl1pPr marL="0" indent="0" algn="ctr">
              <a:buFontTx/>
              <a:buNone/>
              <a:defRPr sz="2800"/>
            </a:lvl1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AE4C350-EFAA-4E70-A7FF-B3153DDCE536}"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AB10A8-26E9-49F7-BD20-BE693AF90B6A}"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567690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09C07F7-93F2-4CEE-B38D-60010A1A8079}"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EE3FE56-1333-4543-BD1F-0A5C3295E1FC}"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24C06A7-355D-41E8-B841-93FDE9982D05}"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5400" y="1676400"/>
            <a:ext cx="32385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676400"/>
            <a:ext cx="32385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3D8A2AD-F954-4095-97F9-9B4FA24A007F}"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1C5B520-F8C6-4E3B-9F74-BB2AD7F84B15}"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BB95BFB-194A-46E0-8A77-5E1AB987A9B9}"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BA2D1D5-39AA-423E-9CA9-07DB726BE0E3}"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3DE1407-2D04-4115-960E-A1509A14C22E}"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6717BA5-E135-43BC-A1F5-62EDFB914EE6}"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image" Target="../media/image1.png"/><Relationship Id="rId10" Type="http://schemas.openxmlformats.org/officeDocument/2006/relationships/slideLayout" Target="../slideLayouts/slideLayout10.xml"/><Relationship Id="rId5" Type="http://schemas.openxmlformats.org/officeDocument/2006/relationships/slideLayout" Target="../slideLayouts/slideLayout5.xml"/><Relationship Id="rId12" Type="http://schemas.openxmlformats.org/officeDocument/2006/relationships/theme" Target="../theme/theme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457200"/>
            <a:ext cx="7772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295400" y="1676400"/>
            <a:ext cx="66294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150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374E5F"/>
                </a:solidFill>
                <a:latin typeface="+mn-lt"/>
              </a:defRPr>
            </a:lvl1pPr>
          </a:lstStyle>
          <a:p>
            <a:pPr>
              <a:defRPr/>
            </a:pPr>
            <a:endParaRPr lang="en-US"/>
          </a:p>
        </p:txBody>
      </p:sp>
      <p:sp>
        <p:nvSpPr>
          <p:cNvPr id="2150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374E5F"/>
                </a:solidFill>
                <a:latin typeface="+mn-lt"/>
              </a:defRPr>
            </a:lvl1pPr>
          </a:lstStyle>
          <a:p>
            <a:pPr>
              <a:defRPr/>
            </a:pPr>
            <a:endParaRPr lang="en-US"/>
          </a:p>
        </p:txBody>
      </p:sp>
      <p:sp>
        <p:nvSpPr>
          <p:cNvPr id="2151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374E5F"/>
                </a:solidFill>
                <a:latin typeface="+mn-lt"/>
              </a:defRPr>
            </a:lvl1pPr>
          </a:lstStyle>
          <a:p>
            <a:pPr>
              <a:defRPr/>
            </a:pPr>
            <a:fld id="{A67EE893-B8AA-4BD8-B5CF-1E265992874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3" r:id="rId1"/>
    <p:sldLayoutId id="2147483662" r:id="rId2"/>
    <p:sldLayoutId id="2147483661" r:id="rId3"/>
    <p:sldLayoutId id="2147483660" r:id="rId4"/>
    <p:sldLayoutId id="2147483659" r:id="rId5"/>
    <p:sldLayoutId id="2147483658" r:id="rId6"/>
    <p:sldLayoutId id="2147483657" r:id="rId7"/>
    <p:sldLayoutId id="2147483656" r:id="rId8"/>
    <p:sldLayoutId id="2147483655" r:id="rId9"/>
    <p:sldLayoutId id="2147483654" r:id="rId10"/>
    <p:sldLayoutId id="2147483653" r:id="rId11"/>
  </p:sldLayoutIdLst>
  <p:transition/>
  <p:txStyles>
    <p:titleStyle>
      <a:lvl1pPr algn="ctr" rtl="0" eaLnBrk="0" fontAlgn="base" hangingPunct="0">
        <a:spcBef>
          <a:spcPct val="0"/>
        </a:spcBef>
        <a:spcAft>
          <a:spcPct val="0"/>
        </a:spcAft>
        <a:defRPr sz="3600">
          <a:solidFill>
            <a:srgbClr val="374E5F"/>
          </a:solidFill>
          <a:latin typeface="+mj-lt"/>
          <a:ea typeface="+mj-ea"/>
          <a:cs typeface="+mj-cs"/>
        </a:defRPr>
      </a:lvl1pPr>
      <a:lvl2pPr algn="ctr" rtl="0" eaLnBrk="0" fontAlgn="base" hangingPunct="0">
        <a:spcBef>
          <a:spcPct val="0"/>
        </a:spcBef>
        <a:spcAft>
          <a:spcPct val="0"/>
        </a:spcAft>
        <a:defRPr sz="3600">
          <a:solidFill>
            <a:srgbClr val="374E5F"/>
          </a:solidFill>
          <a:latin typeface="Times New Roman" pitchFamily="18" charset="0"/>
        </a:defRPr>
      </a:lvl2pPr>
      <a:lvl3pPr algn="ctr" rtl="0" eaLnBrk="0" fontAlgn="base" hangingPunct="0">
        <a:spcBef>
          <a:spcPct val="0"/>
        </a:spcBef>
        <a:spcAft>
          <a:spcPct val="0"/>
        </a:spcAft>
        <a:defRPr sz="3600">
          <a:solidFill>
            <a:srgbClr val="374E5F"/>
          </a:solidFill>
          <a:latin typeface="Times New Roman" pitchFamily="18" charset="0"/>
        </a:defRPr>
      </a:lvl3pPr>
      <a:lvl4pPr algn="ctr" rtl="0" eaLnBrk="0" fontAlgn="base" hangingPunct="0">
        <a:spcBef>
          <a:spcPct val="0"/>
        </a:spcBef>
        <a:spcAft>
          <a:spcPct val="0"/>
        </a:spcAft>
        <a:defRPr sz="3600">
          <a:solidFill>
            <a:srgbClr val="374E5F"/>
          </a:solidFill>
          <a:latin typeface="Times New Roman" pitchFamily="18" charset="0"/>
        </a:defRPr>
      </a:lvl4pPr>
      <a:lvl5pPr algn="ctr" rtl="0" eaLnBrk="0" fontAlgn="base" hangingPunct="0">
        <a:spcBef>
          <a:spcPct val="0"/>
        </a:spcBef>
        <a:spcAft>
          <a:spcPct val="0"/>
        </a:spcAft>
        <a:defRPr sz="3600">
          <a:solidFill>
            <a:srgbClr val="374E5F"/>
          </a:solidFill>
          <a:latin typeface="Times New Roman" pitchFamily="18" charset="0"/>
        </a:defRPr>
      </a:lvl5pPr>
      <a:lvl6pPr marL="457200" algn="ctr" rtl="0" eaLnBrk="1" fontAlgn="base" hangingPunct="1">
        <a:spcBef>
          <a:spcPct val="0"/>
        </a:spcBef>
        <a:spcAft>
          <a:spcPct val="0"/>
        </a:spcAft>
        <a:defRPr sz="3600">
          <a:solidFill>
            <a:srgbClr val="374E5F"/>
          </a:solidFill>
          <a:latin typeface="Times New Roman" pitchFamily="18" charset="0"/>
        </a:defRPr>
      </a:lvl6pPr>
      <a:lvl7pPr marL="914400" algn="ctr" rtl="0" eaLnBrk="1" fontAlgn="base" hangingPunct="1">
        <a:spcBef>
          <a:spcPct val="0"/>
        </a:spcBef>
        <a:spcAft>
          <a:spcPct val="0"/>
        </a:spcAft>
        <a:defRPr sz="3600">
          <a:solidFill>
            <a:srgbClr val="374E5F"/>
          </a:solidFill>
          <a:latin typeface="Times New Roman" pitchFamily="18" charset="0"/>
        </a:defRPr>
      </a:lvl7pPr>
      <a:lvl8pPr marL="1371600" algn="ctr" rtl="0" eaLnBrk="1" fontAlgn="base" hangingPunct="1">
        <a:spcBef>
          <a:spcPct val="0"/>
        </a:spcBef>
        <a:spcAft>
          <a:spcPct val="0"/>
        </a:spcAft>
        <a:defRPr sz="3600">
          <a:solidFill>
            <a:srgbClr val="374E5F"/>
          </a:solidFill>
          <a:latin typeface="Times New Roman" pitchFamily="18" charset="0"/>
        </a:defRPr>
      </a:lvl8pPr>
      <a:lvl9pPr marL="1828800" algn="ctr" rtl="0" eaLnBrk="1" fontAlgn="base" hangingPunct="1">
        <a:spcBef>
          <a:spcPct val="0"/>
        </a:spcBef>
        <a:spcAft>
          <a:spcPct val="0"/>
        </a:spcAft>
        <a:defRPr sz="3600">
          <a:solidFill>
            <a:srgbClr val="374E5F"/>
          </a:solidFill>
          <a:latin typeface="Times New Roman" pitchFamily="18" charset="0"/>
        </a:defRPr>
      </a:lvl9pPr>
    </p:titleStyle>
    <p:bodyStyle>
      <a:lvl1pPr marL="342900" indent="-342900" algn="l" rtl="0" eaLnBrk="0" fontAlgn="base" hangingPunct="0">
        <a:spcBef>
          <a:spcPct val="20000"/>
        </a:spcBef>
        <a:spcAft>
          <a:spcPct val="0"/>
        </a:spcAft>
        <a:buClr>
          <a:srgbClr val="374E5F"/>
        </a:buClr>
        <a:buChar char="•"/>
        <a:defRPr sz="2400">
          <a:solidFill>
            <a:srgbClr val="374E5F"/>
          </a:solidFill>
          <a:latin typeface="+mn-lt"/>
          <a:ea typeface="+mn-ea"/>
          <a:cs typeface="+mn-cs"/>
        </a:defRPr>
      </a:lvl1pPr>
      <a:lvl2pPr marL="742950" indent="-285750" algn="l" rtl="0" eaLnBrk="0" fontAlgn="base" hangingPunct="0">
        <a:spcBef>
          <a:spcPct val="20000"/>
        </a:spcBef>
        <a:spcAft>
          <a:spcPct val="0"/>
        </a:spcAft>
        <a:buClr>
          <a:srgbClr val="374E5F"/>
        </a:buClr>
        <a:buChar char="•"/>
        <a:defRPr sz="2000">
          <a:solidFill>
            <a:srgbClr val="374E5F"/>
          </a:solidFill>
          <a:latin typeface="+mn-lt"/>
        </a:defRPr>
      </a:lvl2pPr>
      <a:lvl3pPr marL="1143000" indent="-228600" algn="l" rtl="0" eaLnBrk="0" fontAlgn="base" hangingPunct="0">
        <a:spcBef>
          <a:spcPct val="20000"/>
        </a:spcBef>
        <a:spcAft>
          <a:spcPct val="0"/>
        </a:spcAft>
        <a:buClr>
          <a:srgbClr val="374E5F"/>
        </a:buClr>
        <a:buChar char="•"/>
        <a:defRPr>
          <a:solidFill>
            <a:srgbClr val="374E5F"/>
          </a:solidFill>
          <a:latin typeface="+mn-lt"/>
        </a:defRPr>
      </a:lvl3pPr>
      <a:lvl4pPr marL="1600200" indent="-228600" algn="l" rtl="0" eaLnBrk="0" fontAlgn="base" hangingPunct="0">
        <a:spcBef>
          <a:spcPct val="20000"/>
        </a:spcBef>
        <a:spcAft>
          <a:spcPct val="0"/>
        </a:spcAft>
        <a:buClr>
          <a:srgbClr val="374E5F"/>
        </a:buClr>
        <a:buChar char="•"/>
        <a:defRPr sz="1600">
          <a:solidFill>
            <a:srgbClr val="374E5F"/>
          </a:solidFill>
          <a:latin typeface="+mn-lt"/>
        </a:defRPr>
      </a:lvl4pPr>
      <a:lvl5pPr marL="2057400" indent="-228600" algn="l" rtl="0" eaLnBrk="0" fontAlgn="base" hangingPunct="0">
        <a:spcBef>
          <a:spcPct val="20000"/>
        </a:spcBef>
        <a:spcAft>
          <a:spcPct val="0"/>
        </a:spcAft>
        <a:buClr>
          <a:srgbClr val="374E5F"/>
        </a:buClr>
        <a:buChar char="•"/>
        <a:defRPr sz="1400">
          <a:solidFill>
            <a:srgbClr val="374E5F"/>
          </a:solidFill>
          <a:latin typeface="+mn-lt"/>
        </a:defRPr>
      </a:lvl5pPr>
      <a:lvl6pPr marL="2514600" indent="-228600" algn="l" rtl="0" eaLnBrk="1" fontAlgn="base" hangingPunct="1">
        <a:spcBef>
          <a:spcPct val="20000"/>
        </a:spcBef>
        <a:spcAft>
          <a:spcPct val="0"/>
        </a:spcAft>
        <a:buClr>
          <a:srgbClr val="374E5F"/>
        </a:buClr>
        <a:buChar char="•"/>
        <a:defRPr sz="1400">
          <a:solidFill>
            <a:srgbClr val="374E5F"/>
          </a:solidFill>
          <a:latin typeface="+mn-lt"/>
        </a:defRPr>
      </a:lvl6pPr>
      <a:lvl7pPr marL="2971800" indent="-228600" algn="l" rtl="0" eaLnBrk="1" fontAlgn="base" hangingPunct="1">
        <a:spcBef>
          <a:spcPct val="20000"/>
        </a:spcBef>
        <a:spcAft>
          <a:spcPct val="0"/>
        </a:spcAft>
        <a:buClr>
          <a:srgbClr val="374E5F"/>
        </a:buClr>
        <a:buChar char="•"/>
        <a:defRPr sz="1400">
          <a:solidFill>
            <a:srgbClr val="374E5F"/>
          </a:solidFill>
          <a:latin typeface="+mn-lt"/>
        </a:defRPr>
      </a:lvl7pPr>
      <a:lvl8pPr marL="3429000" indent="-228600" algn="l" rtl="0" eaLnBrk="1" fontAlgn="base" hangingPunct="1">
        <a:spcBef>
          <a:spcPct val="20000"/>
        </a:spcBef>
        <a:spcAft>
          <a:spcPct val="0"/>
        </a:spcAft>
        <a:buClr>
          <a:srgbClr val="374E5F"/>
        </a:buClr>
        <a:buChar char="•"/>
        <a:defRPr sz="1400">
          <a:solidFill>
            <a:srgbClr val="374E5F"/>
          </a:solidFill>
          <a:latin typeface="+mn-lt"/>
        </a:defRPr>
      </a:lvl8pPr>
      <a:lvl9pPr marL="3886200" indent="-228600" algn="l" rtl="0" eaLnBrk="1" fontAlgn="base" hangingPunct="1">
        <a:spcBef>
          <a:spcPct val="20000"/>
        </a:spcBef>
        <a:spcAft>
          <a:spcPct val="0"/>
        </a:spcAft>
        <a:buClr>
          <a:srgbClr val="374E5F"/>
        </a:buClr>
        <a:buChar char="•"/>
        <a:defRPr sz="1400">
          <a:solidFill>
            <a:srgbClr val="374E5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1" name="Rectangle 7"/>
          <p:cNvSpPr>
            <a:spLocks noGrp="1" noChangeArrowheads="1"/>
          </p:cNvSpPr>
          <p:nvPr>
            <p:ph type="ctrTitle"/>
          </p:nvPr>
        </p:nvSpPr>
        <p:spPr/>
        <p:txBody>
          <a:bodyPr/>
          <a:lstStyle/>
          <a:p>
            <a:pPr eaLnBrk="1" hangingPunct="1"/>
            <a:r>
              <a:rPr lang="en-US" smtClean="0"/>
              <a:t>Compliance</a:t>
            </a:r>
          </a:p>
        </p:txBody>
      </p:sp>
      <p:sp>
        <p:nvSpPr>
          <p:cNvPr id="15362" name="Rectangle 8"/>
          <p:cNvSpPr>
            <a:spLocks noGrp="1" noChangeArrowheads="1"/>
          </p:cNvSpPr>
          <p:nvPr>
            <p:ph type="subTitle" idx="1"/>
          </p:nvPr>
        </p:nvSpPr>
        <p:spPr/>
        <p:txBody>
          <a:bodyPr/>
          <a:lstStyle/>
          <a:p>
            <a:pPr eaLnBrk="1" hangingPunct="1"/>
            <a:r>
              <a:rPr lang="en-US" smtClean="0"/>
              <a:t>August 18, 2009</a:t>
            </a:r>
          </a:p>
          <a:p>
            <a:pPr eaLnBrk="1" hangingPunct="1"/>
            <a:endParaRPr lang="en-US"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13319" name="Rectangle 7"/>
          <p:cNvSpPr>
            <a:spLocks noGrp="1" noChangeArrowheads="1"/>
          </p:cNvSpPr>
          <p:nvPr>
            <p:ph type="title" idx="4294967295"/>
          </p:nvPr>
        </p:nvSpPr>
        <p:spPr/>
        <p:txBody>
          <a:bodyPr/>
          <a:lstStyle/>
          <a:p>
            <a:pPr eaLnBrk="1" hangingPunct="1"/>
            <a:r>
              <a:rPr lang="en-US" sz="2400" b="1" smtClean="0"/>
              <a:t>2. 9  Does the organization have processes to review and update privacy policies and disclaimers to customers?</a:t>
            </a:r>
            <a:endParaRPr lang="en-US" sz="2400" smtClean="0"/>
          </a:p>
        </p:txBody>
      </p:sp>
      <p:sp>
        <p:nvSpPr>
          <p:cNvPr id="13320" name="Rectangle 8"/>
          <p:cNvSpPr>
            <a:spLocks noGrp="1" noChangeArrowheads="1"/>
          </p:cNvSpPr>
          <p:nvPr>
            <p:ph type="body" idx="4294967295"/>
          </p:nvPr>
        </p:nvSpPr>
        <p:spPr/>
        <p:txBody>
          <a:bodyPr/>
          <a:lstStyle/>
          <a:p>
            <a:pPr marL="0" indent="0" eaLnBrk="1" hangingPunct="1">
              <a:buFontTx/>
              <a:buNone/>
            </a:pPr>
            <a:r>
              <a:rPr lang="en-US" sz="1800" smtClean="0"/>
              <a:t>Organizations have a number of challenges with reviewing and updating internal privacy policies and disclaimers to customers, not the least of which is cost.  As stated in 2.7, there are a number of organizations that have created self evaluation processes that can be used to evaluate the organizations readiness with its privacy policies and disclaimers to customers.  There should be one process owner (e.g. Chief Privacy Officer) who this should centralized under with overall responsibility and accountability.</a:t>
            </a:r>
          </a:p>
          <a:p>
            <a:pPr marL="0" indent="0" eaLnBrk="1" hangingPunct="1">
              <a:buFontTx/>
              <a:buNone/>
            </a:pPr>
            <a:r>
              <a:rPr lang="en-US" sz="1800" smtClean="0"/>
              <a:t> </a:t>
            </a:r>
          </a:p>
          <a:p>
            <a:pPr marL="0" indent="0" eaLnBrk="1" hangingPunct="1">
              <a:buFontTx/>
              <a:buNone/>
            </a:pPr>
            <a:r>
              <a:rPr lang="en-US" sz="1800" smtClean="0"/>
              <a:t>The process owner is supported by several roles within the organization.  Individuals who contribute to this effort may include, the Security Officers, Legal, HR, and Internal Audit. The one process owner can lead a Steering Committee to evaluate, disseminate, cause the change and communicate the requirements throughout the company.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3319"/>
                                        </p:tgtEl>
                                        <p:attrNameLst>
                                          <p:attrName>style.visibility</p:attrName>
                                        </p:attrNameLst>
                                      </p:cBhvr>
                                      <p:to>
                                        <p:strVal val="visible"/>
                                      </p:to>
                                    </p:set>
                                    <p:animEffect transition="in" filter="blinds(horizontal)">
                                      <p:cBhvr>
                                        <p:cTn id="7" dur="500"/>
                                        <p:tgtEl>
                                          <p:spTgt spid="1331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320">
                                            <p:txEl>
                                              <p:pRg st="0" end="0"/>
                                            </p:txEl>
                                          </p:spTgt>
                                        </p:tgtEl>
                                        <p:attrNameLst>
                                          <p:attrName>style.visibility</p:attrName>
                                        </p:attrNameLst>
                                      </p:cBhvr>
                                      <p:to>
                                        <p:strVal val="visible"/>
                                      </p:to>
                                    </p:set>
                                    <p:animEffect transition="in" filter="blinds(horizontal)">
                                      <p:cBhvr>
                                        <p:cTn id="12" dur="500"/>
                                        <p:tgtEl>
                                          <p:spTgt spid="1332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3320">
                                            <p:txEl>
                                              <p:pRg st="1" end="1"/>
                                            </p:txEl>
                                          </p:spTgt>
                                        </p:tgtEl>
                                        <p:attrNameLst>
                                          <p:attrName>style.visibility</p:attrName>
                                        </p:attrNameLst>
                                      </p:cBhvr>
                                      <p:to>
                                        <p:strVal val="visible"/>
                                      </p:to>
                                    </p:set>
                                    <p:animEffect transition="in" filter="blinds(horizontal)">
                                      <p:cBhvr>
                                        <p:cTn id="17" dur="500"/>
                                        <p:tgtEl>
                                          <p:spTgt spid="13320">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320">
                                            <p:txEl>
                                              <p:pRg st="2" end="2"/>
                                            </p:txEl>
                                          </p:spTgt>
                                        </p:tgtEl>
                                        <p:attrNameLst>
                                          <p:attrName>style.visibility</p:attrName>
                                        </p:attrNameLst>
                                      </p:cBhvr>
                                      <p:to>
                                        <p:strVal val="visible"/>
                                      </p:to>
                                    </p:set>
                                    <p:animEffect transition="in" filter="blinds(horizontal)">
                                      <p:cBhvr>
                                        <p:cTn id="22" dur="500"/>
                                        <p:tgtEl>
                                          <p:spTgt spid="1332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9" grpId="0" autoUpdateAnimBg="0"/>
      <p:bldP spid="13320" grpId="0" build="p" autoUpdateAnimBg="0"/>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14343" name="Rectangle 7"/>
          <p:cNvSpPr>
            <a:spLocks noGrp="1" noChangeArrowheads="1"/>
          </p:cNvSpPr>
          <p:nvPr>
            <p:ph type="title"/>
          </p:nvPr>
        </p:nvSpPr>
        <p:spPr/>
        <p:txBody>
          <a:bodyPr/>
          <a:lstStyle/>
          <a:p>
            <a:pPr eaLnBrk="1" hangingPunct="1"/>
            <a:r>
              <a:rPr lang="en-US" sz="2400" b="1" smtClean="0"/>
              <a:t>2.10 Are we complying with what our privacy policy says?</a:t>
            </a:r>
            <a:endParaRPr lang="en-US" sz="2400" smtClean="0"/>
          </a:p>
        </p:txBody>
      </p:sp>
      <p:sp>
        <p:nvSpPr>
          <p:cNvPr id="14344" name="Rectangle 8"/>
          <p:cNvSpPr>
            <a:spLocks noGrp="1" noChangeArrowheads="1"/>
          </p:cNvSpPr>
          <p:nvPr>
            <p:ph type="body" idx="1"/>
          </p:nvPr>
        </p:nvSpPr>
        <p:spPr/>
        <p:txBody>
          <a:bodyPr/>
          <a:lstStyle/>
          <a:p>
            <a:pPr marL="0" indent="0" eaLnBrk="1" hangingPunct="1">
              <a:buNone/>
            </a:pPr>
            <a:r>
              <a:rPr lang="en-US" sz="1800" dirty="0" smtClean="0"/>
              <a:t>Complying with privacy policies is similar to monitoring for compliance, that is,</a:t>
            </a:r>
            <a:r>
              <a:rPr lang="en-US" sz="1800" dirty="0" smtClean="0"/>
              <a:t> organizations must </a:t>
            </a:r>
            <a:r>
              <a:rPr lang="en-US" sz="1800" dirty="0" smtClean="0"/>
              <a:t>identify the regulatory environment in which</a:t>
            </a:r>
            <a:r>
              <a:rPr lang="en-US" sz="1800" dirty="0" smtClean="0"/>
              <a:t> they operate </a:t>
            </a:r>
            <a:r>
              <a:rPr lang="en-US" sz="1800" dirty="0" smtClean="0"/>
              <a:t>and identify a privacy framework that supports the environment for internal and external privacy policies. </a:t>
            </a:r>
            <a:r>
              <a:rPr lang="en-US" sz="1800" dirty="0" smtClean="0"/>
              <a:t> For </a:t>
            </a:r>
            <a:r>
              <a:rPr lang="en-US" sz="1800" dirty="0" smtClean="0"/>
              <a:t>example,</a:t>
            </a:r>
            <a:r>
              <a:rPr lang="en-US" sz="1800" dirty="0" smtClean="0"/>
              <a:t> the </a:t>
            </a:r>
            <a:r>
              <a:rPr lang="en-US" sz="1800" dirty="0" smtClean="0"/>
              <a:t>Health Insurance Portability and Accountability Act</a:t>
            </a:r>
            <a:r>
              <a:rPr lang="en-US" sz="1800" dirty="0" smtClean="0"/>
              <a:t> requires healthcare organizations to use standardized data formats and standards </a:t>
            </a:r>
            <a:r>
              <a:rPr lang="en-US" sz="1800" dirty="0" smtClean="0"/>
              <a:t>for patient </a:t>
            </a:r>
            <a:r>
              <a:rPr lang="en-US" sz="1800" dirty="0" smtClean="0"/>
              <a:t>information.  For some organizations, complying with policies can be as simple as completing a self-assessment.  Some organizations may use technology, such as automated tools, to check </a:t>
            </a:r>
            <a:r>
              <a:rPr lang="en-US" sz="1800" dirty="0" smtClean="0"/>
              <a:t>for Website privacy </a:t>
            </a:r>
            <a:r>
              <a:rPr lang="en-US" sz="1800" dirty="0" smtClean="0"/>
              <a:t>compliance.  For many organizations, complying with privacy policy will require a combination of people, technology, and processes. </a:t>
            </a:r>
          </a:p>
          <a:p>
            <a:pPr marL="0" indent="0" eaLnBrk="1" hangingPunct="1">
              <a:buFontTx/>
              <a:buNone/>
            </a:pPr>
            <a:endParaRPr lang="en-US" sz="18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4343"/>
                                        </p:tgtEl>
                                        <p:attrNameLst>
                                          <p:attrName>style.visibility</p:attrName>
                                        </p:attrNameLst>
                                      </p:cBhvr>
                                      <p:to>
                                        <p:strVal val="visible"/>
                                      </p:to>
                                    </p:set>
                                    <p:animEffect transition="in" filter="blinds(horizontal)">
                                      <p:cBhvr>
                                        <p:cTn id="7" dur="500"/>
                                        <p:tgtEl>
                                          <p:spTgt spid="1434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344">
                                            <p:txEl>
                                              <p:pRg st="0" end="0"/>
                                            </p:txEl>
                                          </p:spTgt>
                                        </p:tgtEl>
                                        <p:attrNameLst>
                                          <p:attrName>style.visibility</p:attrName>
                                        </p:attrNameLst>
                                      </p:cBhvr>
                                      <p:to>
                                        <p:strVal val="visible"/>
                                      </p:to>
                                    </p:set>
                                    <p:animEffect transition="in" filter="blinds(horizontal)">
                                      <p:cBhvr>
                                        <p:cTn id="12" dur="500"/>
                                        <p:tgtEl>
                                          <p:spTgt spid="1434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3" grpId="0" autoUpdateAnimBg="0"/>
      <p:bldP spid="14344" grpId="0" build="p" autoUpdateAnimBg="0"/>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127" name="Rectangle 7"/>
          <p:cNvSpPr>
            <a:spLocks noGrp="1" noChangeArrowheads="1"/>
          </p:cNvSpPr>
          <p:nvPr>
            <p:ph type="title"/>
          </p:nvPr>
        </p:nvSpPr>
        <p:spPr/>
        <p:txBody>
          <a:bodyPr/>
          <a:lstStyle/>
          <a:p>
            <a:pPr eaLnBrk="1" hangingPunct="1"/>
            <a:r>
              <a:rPr lang="en-US" smtClean="0"/>
              <a:t>Agenda</a:t>
            </a:r>
          </a:p>
        </p:txBody>
      </p:sp>
      <p:sp>
        <p:nvSpPr>
          <p:cNvPr id="5128" name="Rectangle 8"/>
          <p:cNvSpPr>
            <a:spLocks noGrp="1" noChangeArrowheads="1"/>
          </p:cNvSpPr>
          <p:nvPr>
            <p:ph type="body" idx="1"/>
          </p:nvPr>
        </p:nvSpPr>
        <p:spPr/>
        <p:txBody>
          <a:bodyPr/>
          <a:lstStyle/>
          <a:p>
            <a:pPr eaLnBrk="1" hangingPunct="1"/>
            <a:r>
              <a:rPr lang="en-US" sz="2600" smtClean="0"/>
              <a:t>Outline</a:t>
            </a:r>
          </a:p>
          <a:p>
            <a:pPr eaLnBrk="1" hangingPunct="1"/>
            <a:r>
              <a:rPr lang="en-US" sz="2600" smtClean="0"/>
              <a:t>Status</a:t>
            </a:r>
          </a:p>
          <a:p>
            <a:pPr eaLnBrk="1" hangingPunct="1"/>
            <a:r>
              <a:rPr lang="en-US" sz="2600" smtClean="0"/>
              <a:t>Draft of Answers</a:t>
            </a:r>
          </a:p>
          <a:p>
            <a:pPr eaLnBrk="1" hangingPunct="1"/>
            <a:endParaRPr lang="en-US" sz="260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5127"/>
                                        </p:tgtEl>
                                        <p:attrNameLst>
                                          <p:attrName>style.visibility</p:attrName>
                                        </p:attrNameLst>
                                      </p:cBhvr>
                                      <p:to>
                                        <p:strVal val="visible"/>
                                      </p:to>
                                    </p:set>
                                    <p:animEffect transition="in" filter="blinds(horizontal)">
                                      <p:cBhvr>
                                        <p:cTn id="7" dur="500"/>
                                        <p:tgtEl>
                                          <p:spTgt spid="512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128">
                                            <p:txEl>
                                              <p:pRg st="0" end="0"/>
                                            </p:txEl>
                                          </p:spTgt>
                                        </p:tgtEl>
                                        <p:attrNameLst>
                                          <p:attrName>style.visibility</p:attrName>
                                        </p:attrNameLst>
                                      </p:cBhvr>
                                      <p:to>
                                        <p:strVal val="visible"/>
                                      </p:to>
                                    </p:set>
                                    <p:animEffect transition="in" filter="blinds(horizontal)">
                                      <p:cBhvr>
                                        <p:cTn id="12" dur="500"/>
                                        <p:tgtEl>
                                          <p:spTgt spid="512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128">
                                            <p:txEl>
                                              <p:pRg st="1" end="1"/>
                                            </p:txEl>
                                          </p:spTgt>
                                        </p:tgtEl>
                                        <p:attrNameLst>
                                          <p:attrName>style.visibility</p:attrName>
                                        </p:attrNameLst>
                                      </p:cBhvr>
                                      <p:to>
                                        <p:strVal val="visible"/>
                                      </p:to>
                                    </p:set>
                                    <p:animEffect transition="in" filter="blinds(horizontal)">
                                      <p:cBhvr>
                                        <p:cTn id="17" dur="500"/>
                                        <p:tgtEl>
                                          <p:spTgt spid="512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128">
                                            <p:txEl>
                                              <p:pRg st="2" end="2"/>
                                            </p:txEl>
                                          </p:spTgt>
                                        </p:tgtEl>
                                        <p:attrNameLst>
                                          <p:attrName>style.visibility</p:attrName>
                                        </p:attrNameLst>
                                      </p:cBhvr>
                                      <p:to>
                                        <p:strVal val="visible"/>
                                      </p:to>
                                    </p:set>
                                    <p:animEffect transition="in" filter="blinds(horizontal)">
                                      <p:cBhvr>
                                        <p:cTn id="22" dur="500"/>
                                        <p:tgtEl>
                                          <p:spTgt spid="512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7" grpId="0" autoUpdateAnimBg="0"/>
      <p:bldP spid="5128" grpId="0" build="p" autoUpdateAnimBg="0"/>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151" name="Rectangle 7"/>
          <p:cNvSpPr>
            <a:spLocks noGrp="1" noChangeArrowheads="1"/>
          </p:cNvSpPr>
          <p:nvPr>
            <p:ph type="title"/>
          </p:nvPr>
        </p:nvSpPr>
        <p:spPr/>
        <p:txBody>
          <a:bodyPr/>
          <a:lstStyle/>
          <a:p>
            <a:pPr eaLnBrk="1" hangingPunct="1"/>
            <a:r>
              <a:rPr lang="en-US" smtClean="0"/>
              <a:t>Activities Outline</a:t>
            </a:r>
          </a:p>
        </p:txBody>
      </p:sp>
      <p:sp>
        <p:nvSpPr>
          <p:cNvPr id="6152" name="Rectangle 8"/>
          <p:cNvSpPr>
            <a:spLocks noGrp="1" noChangeArrowheads="1"/>
          </p:cNvSpPr>
          <p:nvPr>
            <p:ph type="body" idx="1"/>
          </p:nvPr>
        </p:nvSpPr>
        <p:spPr/>
        <p:txBody>
          <a:bodyPr/>
          <a:lstStyle/>
          <a:p>
            <a:pPr eaLnBrk="1" hangingPunct="1"/>
            <a:r>
              <a:rPr lang="en-US" smtClean="0"/>
              <a:t>Identify participants (Completed)</a:t>
            </a:r>
          </a:p>
          <a:p>
            <a:pPr eaLnBrk="1" hangingPunct="1"/>
            <a:r>
              <a:rPr lang="en-US" smtClean="0"/>
              <a:t>Scope answers (Completed)</a:t>
            </a:r>
          </a:p>
          <a:p>
            <a:pPr eaLnBrk="1" hangingPunct="1"/>
            <a:r>
              <a:rPr lang="en-US" smtClean="0"/>
              <a:t>Make assignments (Completed)</a:t>
            </a:r>
          </a:p>
          <a:p>
            <a:pPr eaLnBrk="1" hangingPunct="1"/>
            <a:r>
              <a:rPr lang="en-US" smtClean="0"/>
              <a:t>Circulate draft answers (Completed)</a:t>
            </a:r>
          </a:p>
          <a:p>
            <a:pPr eaLnBrk="1" hangingPunct="1"/>
            <a:r>
              <a:rPr lang="en-US" smtClean="0"/>
              <a:t>Conduct meeting to review draft answers – evaluate availability of tools (Completed)</a:t>
            </a:r>
          </a:p>
          <a:p>
            <a:pPr eaLnBrk="1" hangingPunct="1"/>
            <a:r>
              <a:rPr lang="en-US" smtClean="0"/>
              <a:t>Present – August 18</a:t>
            </a:r>
          </a:p>
          <a:p>
            <a:pPr eaLnBrk="1" hangingPunct="1"/>
            <a:r>
              <a:rPr lang="en-US" smtClean="0"/>
              <a:t>Consolidate feedback</a:t>
            </a:r>
          </a:p>
          <a:p>
            <a:pPr eaLnBrk="1" hangingPunct="1"/>
            <a:r>
              <a:rPr lang="en-US" smtClean="0"/>
              <a:t>Make modifications</a:t>
            </a:r>
          </a:p>
          <a:p>
            <a:pPr eaLnBrk="1" hangingPunct="1"/>
            <a:r>
              <a:rPr lang="en-US" smtClean="0"/>
              <a:t>Present at next meeting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6151"/>
                                        </p:tgtEl>
                                        <p:attrNameLst>
                                          <p:attrName>style.visibility</p:attrName>
                                        </p:attrNameLst>
                                      </p:cBhvr>
                                      <p:to>
                                        <p:strVal val="visible"/>
                                      </p:to>
                                    </p:set>
                                    <p:animEffect transition="in" filter="blinds(horizontal)">
                                      <p:cBhvr>
                                        <p:cTn id="7" dur="500"/>
                                        <p:tgtEl>
                                          <p:spTgt spid="615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152">
                                            <p:txEl>
                                              <p:pRg st="0" end="0"/>
                                            </p:txEl>
                                          </p:spTgt>
                                        </p:tgtEl>
                                        <p:attrNameLst>
                                          <p:attrName>style.visibility</p:attrName>
                                        </p:attrNameLst>
                                      </p:cBhvr>
                                      <p:to>
                                        <p:strVal val="visible"/>
                                      </p:to>
                                    </p:set>
                                    <p:animEffect transition="in" filter="blinds(horizontal)">
                                      <p:cBhvr>
                                        <p:cTn id="12" dur="500"/>
                                        <p:tgtEl>
                                          <p:spTgt spid="615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152">
                                            <p:txEl>
                                              <p:pRg st="1" end="1"/>
                                            </p:txEl>
                                          </p:spTgt>
                                        </p:tgtEl>
                                        <p:attrNameLst>
                                          <p:attrName>style.visibility</p:attrName>
                                        </p:attrNameLst>
                                      </p:cBhvr>
                                      <p:to>
                                        <p:strVal val="visible"/>
                                      </p:to>
                                    </p:set>
                                    <p:animEffect transition="in" filter="blinds(horizontal)">
                                      <p:cBhvr>
                                        <p:cTn id="17" dur="500"/>
                                        <p:tgtEl>
                                          <p:spTgt spid="615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152">
                                            <p:txEl>
                                              <p:pRg st="2" end="2"/>
                                            </p:txEl>
                                          </p:spTgt>
                                        </p:tgtEl>
                                        <p:attrNameLst>
                                          <p:attrName>style.visibility</p:attrName>
                                        </p:attrNameLst>
                                      </p:cBhvr>
                                      <p:to>
                                        <p:strVal val="visible"/>
                                      </p:to>
                                    </p:set>
                                    <p:animEffect transition="in" filter="blinds(horizontal)">
                                      <p:cBhvr>
                                        <p:cTn id="22" dur="500"/>
                                        <p:tgtEl>
                                          <p:spTgt spid="615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152">
                                            <p:txEl>
                                              <p:pRg st="3" end="3"/>
                                            </p:txEl>
                                          </p:spTgt>
                                        </p:tgtEl>
                                        <p:attrNameLst>
                                          <p:attrName>style.visibility</p:attrName>
                                        </p:attrNameLst>
                                      </p:cBhvr>
                                      <p:to>
                                        <p:strVal val="visible"/>
                                      </p:to>
                                    </p:set>
                                    <p:animEffect transition="in" filter="blinds(horizontal)">
                                      <p:cBhvr>
                                        <p:cTn id="27" dur="500"/>
                                        <p:tgtEl>
                                          <p:spTgt spid="615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152">
                                            <p:txEl>
                                              <p:pRg st="4" end="4"/>
                                            </p:txEl>
                                          </p:spTgt>
                                        </p:tgtEl>
                                        <p:attrNameLst>
                                          <p:attrName>style.visibility</p:attrName>
                                        </p:attrNameLst>
                                      </p:cBhvr>
                                      <p:to>
                                        <p:strVal val="visible"/>
                                      </p:to>
                                    </p:set>
                                    <p:animEffect transition="in" filter="blinds(horizontal)">
                                      <p:cBhvr>
                                        <p:cTn id="32" dur="500"/>
                                        <p:tgtEl>
                                          <p:spTgt spid="615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6152">
                                            <p:txEl>
                                              <p:pRg st="5" end="5"/>
                                            </p:txEl>
                                          </p:spTgt>
                                        </p:tgtEl>
                                        <p:attrNameLst>
                                          <p:attrName>style.visibility</p:attrName>
                                        </p:attrNameLst>
                                      </p:cBhvr>
                                      <p:to>
                                        <p:strVal val="visible"/>
                                      </p:to>
                                    </p:set>
                                    <p:animEffect transition="in" filter="blinds(horizontal)">
                                      <p:cBhvr>
                                        <p:cTn id="37" dur="500"/>
                                        <p:tgtEl>
                                          <p:spTgt spid="615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6152">
                                            <p:txEl>
                                              <p:pRg st="6" end="6"/>
                                            </p:txEl>
                                          </p:spTgt>
                                        </p:tgtEl>
                                        <p:attrNameLst>
                                          <p:attrName>style.visibility</p:attrName>
                                        </p:attrNameLst>
                                      </p:cBhvr>
                                      <p:to>
                                        <p:strVal val="visible"/>
                                      </p:to>
                                    </p:set>
                                    <p:animEffect transition="in" filter="blinds(horizontal)">
                                      <p:cBhvr>
                                        <p:cTn id="42" dur="500"/>
                                        <p:tgtEl>
                                          <p:spTgt spid="615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6152">
                                            <p:txEl>
                                              <p:pRg st="7" end="7"/>
                                            </p:txEl>
                                          </p:spTgt>
                                        </p:tgtEl>
                                        <p:attrNameLst>
                                          <p:attrName>style.visibility</p:attrName>
                                        </p:attrNameLst>
                                      </p:cBhvr>
                                      <p:to>
                                        <p:strVal val="visible"/>
                                      </p:to>
                                    </p:set>
                                    <p:animEffect transition="in" filter="blinds(horizontal)">
                                      <p:cBhvr>
                                        <p:cTn id="47" dur="500"/>
                                        <p:tgtEl>
                                          <p:spTgt spid="6152">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6152">
                                            <p:txEl>
                                              <p:pRg st="8" end="8"/>
                                            </p:txEl>
                                          </p:spTgt>
                                        </p:tgtEl>
                                        <p:attrNameLst>
                                          <p:attrName>style.visibility</p:attrName>
                                        </p:attrNameLst>
                                      </p:cBhvr>
                                      <p:to>
                                        <p:strVal val="visible"/>
                                      </p:to>
                                    </p:set>
                                    <p:animEffect transition="in" filter="blinds(horizontal)">
                                      <p:cBhvr>
                                        <p:cTn id="52" dur="500"/>
                                        <p:tgtEl>
                                          <p:spTgt spid="615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1" grpId="0" autoUpdateAnimBg="0"/>
      <p:bldP spid="6152" grpId="0" build="p" autoUpdateAnimBg="0"/>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a:xfrm>
            <a:off x="152400" y="609600"/>
            <a:ext cx="8686800" cy="990600"/>
          </a:xfrm>
        </p:spPr>
        <p:txBody>
          <a:bodyPr/>
          <a:lstStyle/>
          <a:p>
            <a:pPr eaLnBrk="1" hangingPunct="1"/>
            <a:r>
              <a:rPr lang="en-US" sz="2400" smtClean="0"/>
              <a:t>2.1 </a:t>
            </a:r>
            <a:r>
              <a:rPr lang="en-US" sz="2400" b="1" smtClean="0"/>
              <a:t>Have we inventoried what regulations we must comply with?</a:t>
            </a:r>
            <a:r>
              <a:rPr lang="en-US" sz="2400" smtClean="0"/>
              <a:t/>
            </a:r>
            <a:br>
              <a:rPr lang="en-US" sz="2400" smtClean="0"/>
            </a:br>
            <a:endParaRPr lang="en-US" sz="2400" smtClean="0"/>
          </a:p>
        </p:txBody>
      </p:sp>
      <p:sp>
        <p:nvSpPr>
          <p:cNvPr id="7176" name="Rectangle 8"/>
          <p:cNvSpPr>
            <a:spLocks noGrp="1" noChangeArrowheads="1"/>
          </p:cNvSpPr>
          <p:nvPr>
            <p:ph type="body" idx="1"/>
          </p:nvPr>
        </p:nvSpPr>
        <p:spPr/>
        <p:txBody>
          <a:bodyPr/>
          <a:lstStyle/>
          <a:p>
            <a:pPr eaLnBrk="1" hangingPunct="1"/>
            <a:r>
              <a:rPr lang="en-US" sz="2000" smtClean="0"/>
              <a:t>Each organization must understand the regulatory environment in which they operate, both at a global and local level. For example, international banking institutions must comply with Basel II; U.S pharmaceutical and health care providers must comply with the Health Insurance Portability and Accountability Act (HIPAA); Federal Government Agencies must comply with the Federal Information Security Management Act. At the local level, the Massachusetts Data Protection Law requires organizations to take steps to protect personal data. The environment in which the organization operates dictates or defines the regulation in which they must comply with.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175"/>
                                        </p:tgtEl>
                                        <p:attrNameLst>
                                          <p:attrName>style.visibility</p:attrName>
                                        </p:attrNameLst>
                                      </p:cBhvr>
                                      <p:to>
                                        <p:strVal val="visible"/>
                                      </p:to>
                                    </p:set>
                                    <p:animEffect transition="in" filter="blinds(horizontal)">
                                      <p:cBhvr>
                                        <p:cTn id="7" dur="500"/>
                                        <p:tgtEl>
                                          <p:spTgt spid="717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176">
                                            <p:txEl>
                                              <p:pRg st="0" end="0"/>
                                            </p:txEl>
                                          </p:spTgt>
                                        </p:tgtEl>
                                        <p:attrNameLst>
                                          <p:attrName>style.visibility</p:attrName>
                                        </p:attrNameLst>
                                      </p:cBhvr>
                                      <p:to>
                                        <p:strVal val="visible"/>
                                      </p:to>
                                    </p:set>
                                    <p:animEffect transition="in" filter="blinds(horizontal)">
                                      <p:cBhvr>
                                        <p:cTn id="12" dur="500"/>
                                        <p:tgtEl>
                                          <p:spTgt spid="717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autoUpdateAnimBg="0"/>
      <p:bldP spid="7176" grpId="0" build="p" autoUpdateAnimBg="0"/>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8199" name="Rectangle 7"/>
          <p:cNvSpPr>
            <a:spLocks noGrp="1" noChangeArrowheads="1"/>
          </p:cNvSpPr>
          <p:nvPr>
            <p:ph type="title" idx="4294967295"/>
          </p:nvPr>
        </p:nvSpPr>
        <p:spPr>
          <a:xfrm>
            <a:off x="228600" y="228600"/>
            <a:ext cx="8686800" cy="1219200"/>
          </a:xfrm>
        </p:spPr>
        <p:txBody>
          <a:bodyPr anchor="t"/>
          <a:lstStyle/>
          <a:p>
            <a:pPr eaLnBrk="1" hangingPunct="1"/>
            <a:r>
              <a:rPr lang="en-US" sz="2400" b="1" smtClean="0"/>
              <a:t>2.2  Do we understand regulated data we have, where it exists and in what format? </a:t>
            </a:r>
            <a:br>
              <a:rPr lang="en-US" sz="2400" b="1" smtClean="0"/>
            </a:br>
            <a:r>
              <a:rPr lang="en-US" sz="2400" b="1" smtClean="0"/>
              <a:t>2.3  Are there valid business reasons for collecting the data, if not required by regulations?</a:t>
            </a:r>
            <a:r>
              <a:rPr lang="en-US" sz="2400" smtClean="0"/>
              <a:t/>
            </a:r>
            <a:br>
              <a:rPr lang="en-US" sz="2400" smtClean="0"/>
            </a:br>
            <a:r>
              <a:rPr lang="en-US" b="1" smtClean="0"/>
              <a:t/>
            </a:r>
            <a:br>
              <a:rPr lang="en-US" b="1" smtClean="0"/>
            </a:br>
            <a:endParaRPr lang="en-US" smtClean="0"/>
          </a:p>
        </p:txBody>
      </p:sp>
      <p:sp>
        <p:nvSpPr>
          <p:cNvPr id="8200" name="Rectangle 8"/>
          <p:cNvSpPr>
            <a:spLocks noGrp="1" noChangeArrowheads="1"/>
          </p:cNvSpPr>
          <p:nvPr>
            <p:ph type="body" idx="4294967295"/>
          </p:nvPr>
        </p:nvSpPr>
        <p:spPr>
          <a:xfrm>
            <a:off x="304800" y="1752600"/>
            <a:ext cx="8458200" cy="4343400"/>
          </a:xfrm>
        </p:spPr>
        <p:txBody>
          <a:bodyPr/>
          <a:lstStyle/>
          <a:p>
            <a:pPr marL="0" indent="0" eaLnBrk="1" hangingPunct="1">
              <a:buFontTx/>
              <a:buNone/>
            </a:pPr>
            <a:r>
              <a:rPr lang="en-US" sz="1600" dirty="0" smtClean="0"/>
              <a:t>Due to the regulatory climate and appropriate business practices, companies must inventory where their regulated data exists and what format it is stored in.  There are commercially available products to identify where regulated data can be stored.  In order to identify such products, use of an internet search tool with the term “regulated data discovery” will result in a robust list of tools.</a:t>
            </a:r>
          </a:p>
          <a:p>
            <a:pPr marL="0" indent="0" eaLnBrk="1" hangingPunct="1">
              <a:buFontTx/>
              <a:buNone/>
            </a:pPr>
            <a:r>
              <a:rPr lang="en-US" sz="1600" dirty="0" smtClean="0"/>
              <a:t> </a:t>
            </a:r>
          </a:p>
          <a:p>
            <a:pPr marL="0" indent="0" eaLnBrk="1" hangingPunct="1">
              <a:buFontTx/>
              <a:buNone/>
            </a:pPr>
            <a:r>
              <a:rPr lang="en-US" sz="1600" dirty="0" smtClean="0"/>
              <a:t>The record management/retention program is a starting point when used as catalog of the location of retained records.  In some cases, organizations extend their retention program to include processes for legal matters.  It is possible to extend that use to regulated data.  Also, companies extend their record management program to include the rationale for the retention of information that may include, IP, Trade Secrets, Copyrights as well as the regulated data components.</a:t>
            </a:r>
          </a:p>
          <a:p>
            <a:pPr marL="0" indent="0" eaLnBrk="1" hangingPunct="1">
              <a:buFontTx/>
              <a:buNone/>
            </a:pPr>
            <a:r>
              <a:rPr lang="en-US" sz="1600" dirty="0" smtClean="0"/>
              <a:t> </a:t>
            </a:r>
          </a:p>
          <a:p>
            <a:pPr marL="0" indent="0" eaLnBrk="1" hangingPunct="1">
              <a:buFontTx/>
              <a:buNone/>
            </a:pPr>
            <a:r>
              <a:rPr lang="en-US" sz="1600" dirty="0" smtClean="0"/>
              <a:t>Another source of information is the it department where data is managed (data base administrator), or classified according to a “value classification” methodology.  These resources would document the reasons for the data to be collected and retained, as well as the reason the regulated data is being collected and what it is used for.   </a:t>
            </a:r>
          </a:p>
          <a:p>
            <a:pPr marL="0" indent="0" eaLnBrk="1" hangingPunct="1">
              <a:buFontTx/>
              <a:buNone/>
            </a:pPr>
            <a:r>
              <a:rPr lang="en-US" sz="1600" dirty="0" smtClean="0"/>
              <a:t> </a:t>
            </a:r>
          </a:p>
          <a:p>
            <a:pPr marL="0" indent="0" eaLnBrk="1" hangingPunct="1">
              <a:buFontTx/>
              <a:buNone/>
            </a:pPr>
            <a:r>
              <a:rPr lang="en-US" sz="1600" dirty="0" smtClean="0"/>
              <a:t>As regulations change with regard to valid uses of regulated data, it is important to implement a sustainable process that reviews the data storage and data use on an annual basis.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8199"/>
                                        </p:tgtEl>
                                        <p:attrNameLst>
                                          <p:attrName>style.visibility</p:attrName>
                                        </p:attrNameLst>
                                      </p:cBhvr>
                                      <p:to>
                                        <p:strVal val="visible"/>
                                      </p:to>
                                    </p:set>
                                    <p:animEffect transition="in" filter="blinds(horizontal)">
                                      <p:cBhvr>
                                        <p:cTn id="7" dur="500"/>
                                        <p:tgtEl>
                                          <p:spTgt spid="819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200">
                                            <p:txEl>
                                              <p:pRg st="0" end="0"/>
                                            </p:txEl>
                                          </p:spTgt>
                                        </p:tgtEl>
                                        <p:attrNameLst>
                                          <p:attrName>style.visibility</p:attrName>
                                        </p:attrNameLst>
                                      </p:cBhvr>
                                      <p:to>
                                        <p:strVal val="visible"/>
                                      </p:to>
                                    </p:set>
                                    <p:animEffect transition="in" filter="blinds(horizontal)">
                                      <p:cBhvr>
                                        <p:cTn id="12" dur="500"/>
                                        <p:tgtEl>
                                          <p:spTgt spid="820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200">
                                            <p:txEl>
                                              <p:pRg st="1" end="1"/>
                                            </p:txEl>
                                          </p:spTgt>
                                        </p:tgtEl>
                                        <p:attrNameLst>
                                          <p:attrName>style.visibility</p:attrName>
                                        </p:attrNameLst>
                                      </p:cBhvr>
                                      <p:to>
                                        <p:strVal val="visible"/>
                                      </p:to>
                                    </p:set>
                                    <p:animEffect transition="in" filter="blinds(horizontal)">
                                      <p:cBhvr>
                                        <p:cTn id="17" dur="500"/>
                                        <p:tgtEl>
                                          <p:spTgt spid="8200">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200">
                                            <p:txEl>
                                              <p:pRg st="2" end="2"/>
                                            </p:txEl>
                                          </p:spTgt>
                                        </p:tgtEl>
                                        <p:attrNameLst>
                                          <p:attrName>style.visibility</p:attrName>
                                        </p:attrNameLst>
                                      </p:cBhvr>
                                      <p:to>
                                        <p:strVal val="visible"/>
                                      </p:to>
                                    </p:set>
                                    <p:animEffect transition="in" filter="blinds(horizontal)">
                                      <p:cBhvr>
                                        <p:cTn id="22" dur="500"/>
                                        <p:tgtEl>
                                          <p:spTgt spid="8200">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200">
                                            <p:txEl>
                                              <p:pRg st="3" end="3"/>
                                            </p:txEl>
                                          </p:spTgt>
                                        </p:tgtEl>
                                        <p:attrNameLst>
                                          <p:attrName>style.visibility</p:attrName>
                                        </p:attrNameLst>
                                      </p:cBhvr>
                                      <p:to>
                                        <p:strVal val="visible"/>
                                      </p:to>
                                    </p:set>
                                    <p:animEffect transition="in" filter="blinds(horizontal)">
                                      <p:cBhvr>
                                        <p:cTn id="27" dur="500"/>
                                        <p:tgtEl>
                                          <p:spTgt spid="8200">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200">
                                            <p:txEl>
                                              <p:pRg st="4" end="4"/>
                                            </p:txEl>
                                          </p:spTgt>
                                        </p:tgtEl>
                                        <p:attrNameLst>
                                          <p:attrName>style.visibility</p:attrName>
                                        </p:attrNameLst>
                                      </p:cBhvr>
                                      <p:to>
                                        <p:strVal val="visible"/>
                                      </p:to>
                                    </p:set>
                                    <p:animEffect transition="in" filter="blinds(horizontal)">
                                      <p:cBhvr>
                                        <p:cTn id="32" dur="500"/>
                                        <p:tgtEl>
                                          <p:spTgt spid="8200">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200">
                                            <p:txEl>
                                              <p:pRg st="5" end="5"/>
                                            </p:txEl>
                                          </p:spTgt>
                                        </p:tgtEl>
                                        <p:attrNameLst>
                                          <p:attrName>style.visibility</p:attrName>
                                        </p:attrNameLst>
                                      </p:cBhvr>
                                      <p:to>
                                        <p:strVal val="visible"/>
                                      </p:to>
                                    </p:set>
                                    <p:animEffect transition="in" filter="blinds(horizontal)">
                                      <p:cBhvr>
                                        <p:cTn id="37" dur="500"/>
                                        <p:tgtEl>
                                          <p:spTgt spid="8200">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8200">
                                            <p:txEl>
                                              <p:pRg st="6" end="6"/>
                                            </p:txEl>
                                          </p:spTgt>
                                        </p:tgtEl>
                                        <p:attrNameLst>
                                          <p:attrName>style.visibility</p:attrName>
                                        </p:attrNameLst>
                                      </p:cBhvr>
                                      <p:to>
                                        <p:strVal val="visible"/>
                                      </p:to>
                                    </p:set>
                                    <p:animEffect transition="in" filter="blinds(horizontal)">
                                      <p:cBhvr>
                                        <p:cTn id="42" dur="500"/>
                                        <p:tgtEl>
                                          <p:spTgt spid="820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9" grpId="0" autoUpdateAnimBg="0"/>
      <p:bldP spid="8200" grpId="0" build="p" autoUpdateAnimBg="0"/>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9225" name="Rectangle 9"/>
          <p:cNvSpPr>
            <a:spLocks noGrp="1" noChangeArrowheads="1"/>
          </p:cNvSpPr>
          <p:nvPr>
            <p:ph type="title"/>
          </p:nvPr>
        </p:nvSpPr>
        <p:spPr/>
        <p:txBody>
          <a:bodyPr/>
          <a:lstStyle/>
          <a:p>
            <a:pPr eaLnBrk="1" hangingPunct="1"/>
            <a:r>
              <a:rPr lang="en-US" sz="2400" b="1" smtClean="0"/>
              <a:t>2.4  How do we track and monitor compliance on an ongoing basis?</a:t>
            </a:r>
            <a:endParaRPr lang="en-US" sz="2400" smtClean="0"/>
          </a:p>
        </p:txBody>
      </p:sp>
      <p:sp>
        <p:nvSpPr>
          <p:cNvPr id="9226" name="Rectangle 10"/>
          <p:cNvSpPr>
            <a:spLocks noGrp="1" noChangeArrowheads="1"/>
          </p:cNvSpPr>
          <p:nvPr>
            <p:ph type="body" idx="1"/>
          </p:nvPr>
        </p:nvSpPr>
        <p:spPr/>
        <p:txBody>
          <a:bodyPr/>
          <a:lstStyle/>
          <a:p>
            <a:pPr eaLnBrk="1" hangingPunct="1">
              <a:lnSpc>
                <a:spcPct val="80000"/>
              </a:lnSpc>
            </a:pPr>
            <a:r>
              <a:rPr lang="en-US" sz="2000" smtClean="0"/>
              <a:t>Before compliance can be tracked and monitored, the regulatory environment (answered in question 1) must be known. Once the regulatory environment is known, the organization should identify a framework that corresponds to the regulatory environment and map their policies to the framework. For example, U.S. Federal Agencies must comply with the Federal Information Security Management Act which directs the National Institutes of Standards and Technology (NIST) to define policies. Federal Agencies must demonstrate compliance with NIST policies. Compliance with these policies requires a combination of people, processes, and technology. Tools can automate compliance, for example, software or hardware can be used to verify user access; audit logs can be sent to security information management systems to alert personnel of suspicious activity. There are no silver bullets to compliance, it requires dedication and oversight.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9225"/>
                                        </p:tgtEl>
                                        <p:attrNameLst>
                                          <p:attrName>style.visibility</p:attrName>
                                        </p:attrNameLst>
                                      </p:cBhvr>
                                      <p:to>
                                        <p:strVal val="visible"/>
                                      </p:to>
                                    </p:set>
                                    <p:animEffect transition="in" filter="blinds(horizontal)">
                                      <p:cBhvr>
                                        <p:cTn id="7" dur="500"/>
                                        <p:tgtEl>
                                          <p:spTgt spid="922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226">
                                            <p:txEl>
                                              <p:pRg st="0" end="0"/>
                                            </p:txEl>
                                          </p:spTgt>
                                        </p:tgtEl>
                                        <p:attrNameLst>
                                          <p:attrName>style.visibility</p:attrName>
                                        </p:attrNameLst>
                                      </p:cBhvr>
                                      <p:to>
                                        <p:strVal val="visible"/>
                                      </p:to>
                                    </p:set>
                                    <p:animEffect transition="in" filter="blinds(horizontal)">
                                      <p:cBhvr>
                                        <p:cTn id="12" dur="500"/>
                                        <p:tgtEl>
                                          <p:spTgt spid="922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5" grpId="0" autoUpdateAnimBg="0"/>
      <p:bldP spid="9226" grpId="0" build="p" autoUpdateAnimBg="0"/>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10249" name="Rectangle 9"/>
          <p:cNvSpPr>
            <a:spLocks noGrp="1" noChangeArrowheads="1"/>
          </p:cNvSpPr>
          <p:nvPr>
            <p:ph type="title"/>
          </p:nvPr>
        </p:nvSpPr>
        <p:spPr/>
        <p:txBody>
          <a:bodyPr/>
          <a:lstStyle/>
          <a:p>
            <a:pPr eaLnBrk="1" hangingPunct="1"/>
            <a:r>
              <a:rPr lang="en-US" sz="2400" b="1" smtClean="0"/>
              <a:t>2.5  Do we have regulatory risk with vendors / companies we do business with?</a:t>
            </a:r>
            <a:endParaRPr lang="en-US" sz="2400" smtClean="0"/>
          </a:p>
        </p:txBody>
      </p:sp>
      <p:sp>
        <p:nvSpPr>
          <p:cNvPr id="10250" name="Rectangle 10"/>
          <p:cNvSpPr>
            <a:spLocks noGrp="1" noChangeArrowheads="1"/>
          </p:cNvSpPr>
          <p:nvPr>
            <p:ph type="body" idx="1"/>
          </p:nvPr>
        </p:nvSpPr>
        <p:spPr/>
        <p:txBody>
          <a:bodyPr/>
          <a:lstStyle/>
          <a:p>
            <a:pPr eaLnBrk="1" hangingPunct="1">
              <a:lnSpc>
                <a:spcPct val="80000"/>
              </a:lnSpc>
            </a:pPr>
            <a:r>
              <a:rPr lang="en-US" sz="2000" smtClean="0"/>
              <a:t>In the age of the Internet, companies may do business with hundreds of 3rd party companies.  Despite internal compliance programs and controls in place, companies may exposure themselves to considerable risk by actions of their suppliers, subcontractors, service providers and partners.  For example, banks outsource many services. But they can’t outsource the responsibility to meet their regulatory and legal requirements. Companies should clearly formulate and articulate security responsibilities through vendor and vendor employee contractual requirements to avoid regulatory fines and injunctions.  Likewise, they should establish a program to maintain an integrated picture of vendor relationships, spot gaps or overlaps, and seize opportunities to consolidate contracts and reduce costs.  By ensuring security requirements are articulated or flowed down to 3rd parties, companies avoid exposure and unnecessary fees or fines due to noncompliance.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0249"/>
                                        </p:tgtEl>
                                        <p:attrNameLst>
                                          <p:attrName>style.visibility</p:attrName>
                                        </p:attrNameLst>
                                      </p:cBhvr>
                                      <p:to>
                                        <p:strVal val="visible"/>
                                      </p:to>
                                    </p:set>
                                    <p:animEffect transition="in" filter="blinds(horizontal)">
                                      <p:cBhvr>
                                        <p:cTn id="7" dur="500"/>
                                        <p:tgtEl>
                                          <p:spTgt spid="1024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250">
                                            <p:txEl>
                                              <p:pRg st="0" end="0"/>
                                            </p:txEl>
                                          </p:spTgt>
                                        </p:tgtEl>
                                        <p:attrNameLst>
                                          <p:attrName>style.visibility</p:attrName>
                                        </p:attrNameLst>
                                      </p:cBhvr>
                                      <p:to>
                                        <p:strVal val="visible"/>
                                      </p:to>
                                    </p:set>
                                    <p:animEffect transition="in" filter="blinds(horizontal)">
                                      <p:cBhvr>
                                        <p:cTn id="12" dur="500"/>
                                        <p:tgtEl>
                                          <p:spTgt spid="1025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9" grpId="0" autoUpdateAnimBg="0"/>
      <p:bldP spid="10250" grpId="0" build="p" autoUpdateAnimBg="0"/>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11273" name="Rectangle 9"/>
          <p:cNvSpPr>
            <a:spLocks noGrp="1" noChangeArrowheads="1"/>
          </p:cNvSpPr>
          <p:nvPr>
            <p:ph type="title" idx="4294967295"/>
          </p:nvPr>
        </p:nvSpPr>
        <p:spPr>
          <a:xfrm>
            <a:off x="685800" y="685800"/>
            <a:ext cx="8001000" cy="990600"/>
          </a:xfrm>
        </p:spPr>
        <p:txBody>
          <a:bodyPr/>
          <a:lstStyle/>
          <a:p>
            <a:pPr eaLnBrk="1" hangingPunct="1"/>
            <a:r>
              <a:rPr lang="en-US" sz="2400" b="1" smtClean="0"/>
              <a:t>2.6  Are all of our procedures and policies with respect to our regulatory obligations documented? </a:t>
            </a:r>
            <a:br>
              <a:rPr lang="en-US" sz="2400" b="1" smtClean="0"/>
            </a:br>
            <a:r>
              <a:rPr lang="en-US" sz="2400" b="1" smtClean="0"/>
              <a:t>2.7  Are there (regulatory) requirements we can or have considered opting out of?</a:t>
            </a:r>
            <a:r>
              <a:rPr lang="en-US" sz="2800" smtClean="0"/>
              <a:t/>
            </a:r>
            <a:br>
              <a:rPr lang="en-US" sz="2800" smtClean="0"/>
            </a:br>
            <a:endParaRPr lang="en-US" sz="2800" smtClean="0"/>
          </a:p>
        </p:txBody>
      </p:sp>
      <p:sp>
        <p:nvSpPr>
          <p:cNvPr id="11274" name="Rectangle 10"/>
          <p:cNvSpPr>
            <a:spLocks noGrp="1" noChangeArrowheads="1"/>
          </p:cNvSpPr>
          <p:nvPr>
            <p:ph type="body" idx="4294967295"/>
          </p:nvPr>
        </p:nvSpPr>
        <p:spPr>
          <a:xfrm>
            <a:off x="381000" y="1752600"/>
            <a:ext cx="8610600" cy="4648200"/>
          </a:xfrm>
        </p:spPr>
        <p:txBody>
          <a:bodyPr/>
          <a:lstStyle/>
          <a:p>
            <a:pPr marL="0" indent="0" eaLnBrk="1" hangingPunct="1">
              <a:buFontTx/>
              <a:buNone/>
            </a:pPr>
            <a:r>
              <a:rPr lang="en-US" sz="1400" dirty="0" smtClean="0"/>
              <a:t>There are a number of resources and organizations that map the regulatory requirements across different regulations.  The regulations are specific with regard to the data types, and , combinations that define the obligations of an organization to protect that data.  ISO 27002 serves as an excellent reference for the methodology and approach for controls within an organization that sufficiently cover the regulatory requirements.   </a:t>
            </a:r>
            <a:endParaRPr lang="en-US" sz="800" dirty="0" smtClean="0"/>
          </a:p>
          <a:p>
            <a:pPr marL="0" indent="0" eaLnBrk="1" hangingPunct="1">
              <a:buFontTx/>
              <a:buNone/>
            </a:pPr>
            <a:r>
              <a:rPr lang="en-US" sz="800" dirty="0" smtClean="0"/>
              <a:t> </a:t>
            </a:r>
          </a:p>
          <a:p>
            <a:pPr marL="0" indent="0" eaLnBrk="1" hangingPunct="1">
              <a:buFontTx/>
              <a:buNone/>
            </a:pPr>
            <a:r>
              <a:rPr lang="en-US" sz="1400" dirty="0" smtClean="0"/>
              <a:t>It is the responsibility of the organization to evaluate which regulations are applicable to the organization.  This evaluation is not the responsibility of an one individual, but is a shared responsibility between legal, risk, compliance and security.   Not all positions are clearly defined within organizations however, personnel would include, the Chief Privacy Officer, Chief Compliance Officer, Chief Risk Officer, Chief Security Officer and corporate attorneys as necessary.  </a:t>
            </a:r>
            <a:endParaRPr lang="en-US" sz="800" dirty="0" smtClean="0"/>
          </a:p>
          <a:p>
            <a:pPr marL="0" indent="0" eaLnBrk="1" hangingPunct="1">
              <a:buFontTx/>
              <a:buNone/>
            </a:pPr>
            <a:r>
              <a:rPr lang="en-US" sz="800" dirty="0" smtClean="0"/>
              <a:t> </a:t>
            </a:r>
          </a:p>
          <a:p>
            <a:pPr marL="0" indent="0" eaLnBrk="1" hangingPunct="1">
              <a:buFontTx/>
              <a:buNone/>
            </a:pPr>
            <a:r>
              <a:rPr lang="en-US" sz="1400" dirty="0" smtClean="0"/>
              <a:t>In certain cases, organizations may partner with other organizations to evaluate the applicable regulations, either directly or through information sharing arrangements or through their risk manager to understand the financial impact of opting in vs. opting out.  A best practice is to perform an ROI or NPV over the alternatives.  Many regulations regarding regulated data do not carry penalties.  There may be indirect financial casualties in civil, shareholder or other suits due to the inability of an organization to demonstrate “due care” as a result of not complying with the law.  In the evaluation of risk, the risk reduction approaches may be excessive when considered against the cost of an event.  This varies by organization and is a necessary step to evaluate the organizational position.</a:t>
            </a:r>
            <a:endParaRPr lang="en-US" sz="800" dirty="0" smtClean="0"/>
          </a:p>
          <a:p>
            <a:pPr marL="0" indent="0" eaLnBrk="1" hangingPunct="1">
              <a:buFontTx/>
              <a:buNone/>
            </a:pPr>
            <a:r>
              <a:rPr lang="en-US" sz="800" dirty="0" smtClean="0"/>
              <a:t> </a:t>
            </a:r>
          </a:p>
          <a:p>
            <a:pPr marL="0" indent="0" eaLnBrk="1" hangingPunct="1">
              <a:buFontTx/>
              <a:buNone/>
            </a:pPr>
            <a:r>
              <a:rPr lang="en-US" sz="1400" dirty="0" smtClean="0"/>
              <a:t>There are a number of pending bills that may impact the conditions where enforcement is being strengthened, and strengthening penalties for non compliance.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1273"/>
                                        </p:tgtEl>
                                        <p:attrNameLst>
                                          <p:attrName>style.visibility</p:attrName>
                                        </p:attrNameLst>
                                      </p:cBhvr>
                                      <p:to>
                                        <p:strVal val="visible"/>
                                      </p:to>
                                    </p:set>
                                    <p:animEffect transition="in" filter="blinds(horizontal)">
                                      <p:cBhvr>
                                        <p:cTn id="7" dur="500"/>
                                        <p:tgtEl>
                                          <p:spTgt spid="1127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274">
                                            <p:txEl>
                                              <p:pRg st="0" end="0"/>
                                            </p:txEl>
                                          </p:spTgt>
                                        </p:tgtEl>
                                        <p:attrNameLst>
                                          <p:attrName>style.visibility</p:attrName>
                                        </p:attrNameLst>
                                      </p:cBhvr>
                                      <p:to>
                                        <p:strVal val="visible"/>
                                      </p:to>
                                    </p:set>
                                    <p:animEffect transition="in" filter="blinds(horizontal)">
                                      <p:cBhvr>
                                        <p:cTn id="12" dur="500"/>
                                        <p:tgtEl>
                                          <p:spTgt spid="1127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274">
                                            <p:txEl>
                                              <p:pRg st="1" end="1"/>
                                            </p:txEl>
                                          </p:spTgt>
                                        </p:tgtEl>
                                        <p:attrNameLst>
                                          <p:attrName>style.visibility</p:attrName>
                                        </p:attrNameLst>
                                      </p:cBhvr>
                                      <p:to>
                                        <p:strVal val="visible"/>
                                      </p:to>
                                    </p:set>
                                    <p:animEffect transition="in" filter="blinds(horizontal)">
                                      <p:cBhvr>
                                        <p:cTn id="17" dur="500"/>
                                        <p:tgtEl>
                                          <p:spTgt spid="1127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274">
                                            <p:txEl>
                                              <p:pRg st="2" end="2"/>
                                            </p:txEl>
                                          </p:spTgt>
                                        </p:tgtEl>
                                        <p:attrNameLst>
                                          <p:attrName>style.visibility</p:attrName>
                                        </p:attrNameLst>
                                      </p:cBhvr>
                                      <p:to>
                                        <p:strVal val="visible"/>
                                      </p:to>
                                    </p:set>
                                    <p:animEffect transition="in" filter="blinds(horizontal)">
                                      <p:cBhvr>
                                        <p:cTn id="22" dur="500"/>
                                        <p:tgtEl>
                                          <p:spTgt spid="1127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1274">
                                            <p:txEl>
                                              <p:pRg st="3" end="3"/>
                                            </p:txEl>
                                          </p:spTgt>
                                        </p:tgtEl>
                                        <p:attrNameLst>
                                          <p:attrName>style.visibility</p:attrName>
                                        </p:attrNameLst>
                                      </p:cBhvr>
                                      <p:to>
                                        <p:strVal val="visible"/>
                                      </p:to>
                                    </p:set>
                                    <p:animEffect transition="in" filter="blinds(horizontal)">
                                      <p:cBhvr>
                                        <p:cTn id="27" dur="500"/>
                                        <p:tgtEl>
                                          <p:spTgt spid="1127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1274">
                                            <p:txEl>
                                              <p:pRg st="4" end="4"/>
                                            </p:txEl>
                                          </p:spTgt>
                                        </p:tgtEl>
                                        <p:attrNameLst>
                                          <p:attrName>style.visibility</p:attrName>
                                        </p:attrNameLst>
                                      </p:cBhvr>
                                      <p:to>
                                        <p:strVal val="visible"/>
                                      </p:to>
                                    </p:set>
                                    <p:animEffect transition="in" filter="blinds(horizontal)">
                                      <p:cBhvr>
                                        <p:cTn id="32" dur="500"/>
                                        <p:tgtEl>
                                          <p:spTgt spid="1127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1274">
                                            <p:txEl>
                                              <p:pRg st="5" end="5"/>
                                            </p:txEl>
                                          </p:spTgt>
                                        </p:tgtEl>
                                        <p:attrNameLst>
                                          <p:attrName>style.visibility</p:attrName>
                                        </p:attrNameLst>
                                      </p:cBhvr>
                                      <p:to>
                                        <p:strVal val="visible"/>
                                      </p:to>
                                    </p:set>
                                    <p:animEffect transition="in" filter="blinds(horizontal)">
                                      <p:cBhvr>
                                        <p:cTn id="37" dur="500"/>
                                        <p:tgtEl>
                                          <p:spTgt spid="1127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1274">
                                            <p:txEl>
                                              <p:pRg st="6" end="6"/>
                                            </p:txEl>
                                          </p:spTgt>
                                        </p:tgtEl>
                                        <p:attrNameLst>
                                          <p:attrName>style.visibility</p:attrName>
                                        </p:attrNameLst>
                                      </p:cBhvr>
                                      <p:to>
                                        <p:strVal val="visible"/>
                                      </p:to>
                                    </p:set>
                                    <p:animEffect transition="in" filter="blinds(horizontal)">
                                      <p:cBhvr>
                                        <p:cTn id="42" dur="500"/>
                                        <p:tgtEl>
                                          <p:spTgt spid="1127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3" grpId="0" autoUpdateAnimBg="0"/>
      <p:bldP spid="11274" grpId="0" build="p" autoUpdateAnimBg="0"/>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12295" name="Rectangle 7"/>
          <p:cNvSpPr>
            <a:spLocks noGrp="1" noChangeArrowheads="1"/>
          </p:cNvSpPr>
          <p:nvPr>
            <p:ph type="title"/>
          </p:nvPr>
        </p:nvSpPr>
        <p:spPr>
          <a:xfrm>
            <a:off x="609600" y="457200"/>
            <a:ext cx="7772400" cy="990600"/>
          </a:xfrm>
        </p:spPr>
        <p:txBody>
          <a:bodyPr/>
          <a:lstStyle/>
          <a:p>
            <a:pPr eaLnBrk="1" hangingPunct="1"/>
            <a:r>
              <a:rPr lang="en-US" sz="2400" b="1" smtClean="0"/>
              <a:t>2.8  Are there processes and procedures in place regarding data retention and data destruction?</a:t>
            </a:r>
            <a:endParaRPr lang="en-US" sz="2400" smtClean="0"/>
          </a:p>
        </p:txBody>
      </p:sp>
      <p:sp>
        <p:nvSpPr>
          <p:cNvPr id="12296" name="Rectangle 8"/>
          <p:cNvSpPr>
            <a:spLocks noGrp="1" noChangeArrowheads="1"/>
          </p:cNvSpPr>
          <p:nvPr>
            <p:ph type="body" idx="1"/>
          </p:nvPr>
        </p:nvSpPr>
        <p:spPr/>
        <p:txBody>
          <a:bodyPr/>
          <a:lstStyle/>
          <a:p>
            <a:pPr marL="0" indent="0" eaLnBrk="1" hangingPunct="1">
              <a:buFontTx/>
              <a:buNone/>
            </a:pPr>
            <a:r>
              <a:rPr lang="en-US" sz="1800" dirty="0" smtClean="0"/>
              <a:t>Organizations who </a:t>
            </a:r>
            <a:r>
              <a:rPr lang="en-US" sz="1800" dirty="0" smtClean="0"/>
              <a:t>have regulatory obligations to retain information relative to their industry should have a defined data classification, retention and destruction policy.  Procedures should be established to securely store or destroy these records according to the policy.  When outsourcing storage or destruction activities to 3rd parties, a clear articulation of the storage or destruction requirements must be outlined in any contractual agreement.  The vendor should be carefully vetted for their capability to transmit or transport, store, and/or destroy data entrusted to them.</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2295"/>
                                        </p:tgtEl>
                                        <p:attrNameLst>
                                          <p:attrName>style.visibility</p:attrName>
                                        </p:attrNameLst>
                                      </p:cBhvr>
                                      <p:to>
                                        <p:strVal val="visible"/>
                                      </p:to>
                                    </p:set>
                                    <p:animEffect transition="in" filter="blinds(horizontal)">
                                      <p:cBhvr>
                                        <p:cTn id="7" dur="500"/>
                                        <p:tgtEl>
                                          <p:spTgt spid="1229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296">
                                            <p:txEl>
                                              <p:pRg st="0" end="0"/>
                                            </p:txEl>
                                          </p:spTgt>
                                        </p:tgtEl>
                                        <p:attrNameLst>
                                          <p:attrName>style.visibility</p:attrName>
                                        </p:attrNameLst>
                                      </p:cBhvr>
                                      <p:to>
                                        <p:strVal val="visible"/>
                                      </p:to>
                                    </p:set>
                                    <p:animEffect transition="in" filter="blinds(horizontal)">
                                      <p:cBhvr>
                                        <p:cTn id="12" dur="500"/>
                                        <p:tgtEl>
                                          <p:spTgt spid="1229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5" grpId="0" autoUpdateAnimBg="0"/>
      <p:bldP spid="12296" grpId="0" build="p" autoUpdateAnimBg="0"/>
    </p:bldLst>
  </p:timing>
</p:sld>
</file>

<file path=ppt/theme/theme1.xml><?xml version="1.0" encoding="utf-8"?>
<a:theme xmlns:a="http://schemas.openxmlformats.org/drawingml/2006/main" name="Company meeting presentation">
  <a:themeElements>
    <a:clrScheme name="MS_PPTCompanyMtg 1">
      <a:dk1>
        <a:srgbClr val="8383AD"/>
      </a:dk1>
      <a:lt1>
        <a:srgbClr val="FEFED6"/>
      </a:lt1>
      <a:dk2>
        <a:srgbClr val="404176"/>
      </a:dk2>
      <a:lt2>
        <a:srgbClr val="969696"/>
      </a:lt2>
      <a:accent1>
        <a:srgbClr val="BABE90"/>
      </a:accent1>
      <a:accent2>
        <a:srgbClr val="666699"/>
      </a:accent2>
      <a:accent3>
        <a:srgbClr val="FEFEE8"/>
      </a:accent3>
      <a:accent4>
        <a:srgbClr val="6F6F93"/>
      </a:accent4>
      <a:accent5>
        <a:srgbClr val="D9DBC6"/>
      </a:accent5>
      <a:accent6>
        <a:srgbClr val="5C5C8A"/>
      </a:accent6>
      <a:hlink>
        <a:srgbClr val="C09E4A"/>
      </a:hlink>
      <a:folHlink>
        <a:srgbClr val="006666"/>
      </a:folHlink>
    </a:clrScheme>
    <a:fontScheme name="MS_PPTCompanyMtg">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MS_PPTCompanyMtg 1">
        <a:dk1>
          <a:srgbClr val="8383AD"/>
        </a:dk1>
        <a:lt1>
          <a:srgbClr val="FEFED6"/>
        </a:lt1>
        <a:dk2>
          <a:srgbClr val="404176"/>
        </a:dk2>
        <a:lt2>
          <a:srgbClr val="969696"/>
        </a:lt2>
        <a:accent1>
          <a:srgbClr val="BABE90"/>
        </a:accent1>
        <a:accent2>
          <a:srgbClr val="666699"/>
        </a:accent2>
        <a:accent3>
          <a:srgbClr val="FEFEE8"/>
        </a:accent3>
        <a:accent4>
          <a:srgbClr val="6F6F93"/>
        </a:accent4>
        <a:accent5>
          <a:srgbClr val="D9DBC6"/>
        </a:accent5>
        <a:accent6>
          <a:srgbClr val="5C5C8A"/>
        </a:accent6>
        <a:hlink>
          <a:srgbClr val="C09E4A"/>
        </a:hlink>
        <a:folHlink>
          <a:srgbClr val="006666"/>
        </a:folHlink>
      </a:clrScheme>
      <a:clrMap bg1="lt1" tx1="dk1" bg2="lt2" tx2="dk2" accent1="accent1" accent2="accent2" accent3="accent3" accent4="accent4" accent5="accent5" accent6="accent6" hlink="hlink" folHlink="folHlink"/>
    </a:extraClrScheme>
    <a:extraClrScheme>
      <a:clrScheme name="MS_PPTCompanyMtg 2">
        <a:dk1>
          <a:srgbClr val="8383AD"/>
        </a:dk1>
        <a:lt1>
          <a:srgbClr val="FFFFFF"/>
        </a:lt1>
        <a:dk2>
          <a:srgbClr val="404176"/>
        </a:dk2>
        <a:lt2>
          <a:srgbClr val="969696"/>
        </a:lt2>
        <a:accent1>
          <a:srgbClr val="BABE90"/>
        </a:accent1>
        <a:accent2>
          <a:srgbClr val="666699"/>
        </a:accent2>
        <a:accent3>
          <a:srgbClr val="FFFFFF"/>
        </a:accent3>
        <a:accent4>
          <a:srgbClr val="6F6F93"/>
        </a:accent4>
        <a:accent5>
          <a:srgbClr val="D9DBC6"/>
        </a:accent5>
        <a:accent6>
          <a:srgbClr val="5C5C8A"/>
        </a:accent6>
        <a:hlink>
          <a:srgbClr val="C09E4A"/>
        </a:hlink>
        <a:folHlink>
          <a:srgbClr val="006666"/>
        </a:folHlink>
      </a:clrScheme>
      <a:clrMap bg1="lt1" tx1="dk1" bg2="lt2" tx2="dk2" accent1="accent1" accent2="accent2" accent3="accent3" accent4="accent4" accent5="accent5" accent6="accent6" hlink="hlink" folHlink="folHlink"/>
    </a:extraClrScheme>
    <a:extraClrScheme>
      <a:clrScheme name="MS_PPTCompanyMtg 3">
        <a:dk1>
          <a:srgbClr val="4D4D4D"/>
        </a:dk1>
        <a:lt1>
          <a:srgbClr val="FFFFFF"/>
        </a:lt1>
        <a:dk2>
          <a:srgbClr val="000000"/>
        </a:dk2>
        <a:lt2>
          <a:srgbClr val="969696"/>
        </a:lt2>
        <a:accent1>
          <a:srgbClr val="DDDDDD"/>
        </a:accent1>
        <a:accent2>
          <a:srgbClr val="5F5F5F"/>
        </a:accent2>
        <a:accent3>
          <a:srgbClr val="FFFFFF"/>
        </a:accent3>
        <a:accent4>
          <a:srgbClr val="404040"/>
        </a:accent4>
        <a:accent5>
          <a:srgbClr val="EBEBEB"/>
        </a:accent5>
        <a:accent6>
          <a:srgbClr val="555555"/>
        </a:accent6>
        <a:hlink>
          <a:srgbClr val="C0C0C0"/>
        </a:hlink>
        <a:folHlink>
          <a:srgbClr val="808080"/>
        </a:folHlink>
      </a:clrScheme>
      <a:clrMap bg1="lt1" tx1="dk1" bg2="lt2" tx2="dk2" accent1="accent1" accent2="accent2" accent3="accent3" accent4="accent4" accent5="accent5" accent6="accent6" hlink="hlink" folHlink="folHlink"/>
    </a:extraClrScheme>
    <a:extraClrScheme>
      <a:clrScheme name="MS_PPTCompanyMtg 4">
        <a:dk1>
          <a:srgbClr val="424262"/>
        </a:dk1>
        <a:lt1>
          <a:srgbClr val="FFFFFF"/>
        </a:lt1>
        <a:dk2>
          <a:srgbClr val="22659C"/>
        </a:dk2>
        <a:lt2>
          <a:srgbClr val="A4AEC2"/>
        </a:lt2>
        <a:accent1>
          <a:srgbClr val="B1C7E7"/>
        </a:accent1>
        <a:accent2>
          <a:srgbClr val="494983"/>
        </a:accent2>
        <a:accent3>
          <a:srgbClr val="FFFFFF"/>
        </a:accent3>
        <a:accent4>
          <a:srgbClr val="373753"/>
        </a:accent4>
        <a:accent5>
          <a:srgbClr val="D5E0F1"/>
        </a:accent5>
        <a:accent6>
          <a:srgbClr val="414176"/>
        </a:accent6>
        <a:hlink>
          <a:srgbClr val="6EADC4"/>
        </a:hlink>
        <a:folHlink>
          <a:srgbClr val="3E688E"/>
        </a:folHlink>
      </a:clrScheme>
      <a:clrMap bg1="lt1" tx1="dk1" bg2="lt2" tx2="dk2" accent1="accent1" accent2="accent2" accent3="accent3" accent4="accent4" accent5="accent5" accent6="accent6" hlink="hlink" folHlink="folHlink"/>
    </a:extraClrScheme>
    <a:extraClrScheme>
      <a:clrScheme name="MS_PPTCompanyMtg 5">
        <a:dk1>
          <a:srgbClr val="000000"/>
        </a:dk1>
        <a:lt1>
          <a:srgbClr val="FFFFFF"/>
        </a:lt1>
        <a:dk2>
          <a:srgbClr val="404176"/>
        </a:dk2>
        <a:lt2>
          <a:srgbClr val="969696"/>
        </a:lt2>
        <a:accent1>
          <a:srgbClr val="B4CD81"/>
        </a:accent1>
        <a:accent2>
          <a:srgbClr val="717EB5"/>
        </a:accent2>
        <a:accent3>
          <a:srgbClr val="FFFFFF"/>
        </a:accent3>
        <a:accent4>
          <a:srgbClr val="000000"/>
        </a:accent4>
        <a:accent5>
          <a:srgbClr val="D6E3C1"/>
        </a:accent5>
        <a:accent6>
          <a:srgbClr val="6672A4"/>
        </a:accent6>
        <a:hlink>
          <a:srgbClr val="D793C2"/>
        </a:hlink>
        <a:folHlink>
          <a:srgbClr val="826799"/>
        </a:folHlink>
      </a:clrScheme>
      <a:clrMap bg1="lt1" tx1="dk1" bg2="lt2" tx2="dk2" accent1="accent1" accent2="accent2" accent3="accent3" accent4="accent4" accent5="accent5" accent6="accent6" hlink="hlink" folHlink="folHlink"/>
    </a:extraClrScheme>
    <a:extraClrScheme>
      <a:clrScheme name="MS_PPTCompanyMtg 6">
        <a:dk1>
          <a:srgbClr val="111111"/>
        </a:dk1>
        <a:lt1>
          <a:srgbClr val="FAF5D2"/>
        </a:lt1>
        <a:dk2>
          <a:srgbClr val="4D4D4D"/>
        </a:dk2>
        <a:lt2>
          <a:srgbClr val="D0C59E"/>
        </a:lt2>
        <a:accent1>
          <a:srgbClr val="BABE90"/>
        </a:accent1>
        <a:accent2>
          <a:srgbClr val="666699"/>
        </a:accent2>
        <a:accent3>
          <a:srgbClr val="B2B2B2"/>
        </a:accent3>
        <a:accent4>
          <a:srgbClr val="D6D1B3"/>
        </a:accent4>
        <a:accent5>
          <a:srgbClr val="D9DBC6"/>
        </a:accent5>
        <a:accent6>
          <a:srgbClr val="5C5C8A"/>
        </a:accent6>
        <a:hlink>
          <a:srgbClr val="C09E4A"/>
        </a:hlink>
        <a:folHlink>
          <a:srgbClr val="006666"/>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_x0020_Date xmlns="6dfc6e00-eaa7-471f-8691-9b952787d5c9" xsi:nil="true"/>
    <Action xmlns="6dfc6e00-eaa7-471f-8691-9b952787d5c9" xsi:nil="true"/>
    <Keywords0 xmlns="6dfc6e00-eaa7-471f-8691-9b952787d5c9" xsi:nil="true"/>
    <Description_x0020_2 xmlns="6dfc6e00-eaa7-471f-8691-9b952787d5c9" xsi:nil="true"/>
    <Document_x0020_Type xmlns="6dfc6e00-eaa7-471f-8691-9b952787d5c9" xsi:nil="true"/>
    <Description0 xmlns="6dfc6e00-eaa7-471f-8691-9b952787d5c9" xsi:nil="true"/>
    <TaxCatchAll xmlns="cfe53b65-3c36-4587-b144-e9caa3012b85"/>
    <TaxKeywordTaxHTField xmlns="cfe53b65-3c36-4587-b144-e9caa3012b85">
      <Terms xmlns="http://schemas.microsoft.com/office/infopath/2007/PartnerControls"/>
    </TaxKeywordTaxHTField>
  </documentManagement>
</p:properties>
</file>

<file path=customXml/item2.xml><?xml version="1.0" encoding="utf-8"?>
<?mso-contentType ?>
<FormTemplates xmlns="http://schemas.microsoft.com/sharepoint/v3/contenttype/forms"/>
</file>

<file path=customXml/item3.xml><?xml version="1.0" encoding="utf-8"?>
<ct:contentTypeSchema xmlns:ct="http://schemas.microsoft.com/office/2006/metadata/contentType" xmlns:ma="http://schemas.microsoft.com/office/2006/metadata/properties/metaAttributes" ct:_="" ma:_="" ma:contentTypeName="Document" ma:contentTypeID="0x0101006A49DB80692F6849BBB85B88BD7E251E" ma:contentTypeVersion="49" ma:contentTypeDescription="" ma:contentTypeScope="" ma:versionID="4202e3cc60ddbde23ac5ad50dbb91338">
  <xsd:schema xmlns:xsd="http://www.w3.org/2001/XMLSchema" xmlns:xs="http://www.w3.org/2001/XMLSchema" xmlns:p="http://schemas.microsoft.com/office/2006/metadata/properties" xmlns:ns1="http://schemas.microsoft.com/sharepoint/v3" xmlns:ns2="d1f628b7-dc6e-45dc-9245-e5ecf578f20b" xmlns:ns3="bbd4acb0-43d6-4317-ab0b-803dc468f016" targetNamespace="http://schemas.microsoft.com/office/2006/metadata/properties" ma:root="true" ma:fieldsID="23aed2d8c0f55666662c75d8f1fd6e40" ns1:_="" ns2:_="" ns3:_="">
    <xsd:import namespace="http://schemas.microsoft.com/sharepoint/v3"/>
    <xsd:import namespace="d1f628b7-dc6e-45dc-9245-e5ecf578f20b"/>
    <xsd:import namespace="bbd4acb0-43d6-4317-ab0b-803dc468f016"/>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3"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4"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1f628b7-dc6e-45dc-9245-e5ecf578f20b"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12"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bbd4acb0-43d6-4317-ab0b-803dc468f016" elementFormDefault="qualified">
    <xsd:import namespace="http://schemas.microsoft.com/office/2006/documentManagement/types"/>
    <xsd:import namespace="http://schemas.microsoft.com/office/infopath/2007/PartnerControls"/>
    <xsd:element name="_dlc_DocId" ma:index="16" nillable="true" ma:displayName="Document ID Value" ma:description="The value of the document ID assigned to this item." ma:internalName="_dlc_DocId" ma:readOnly="true">
      <xsd:simpleType>
        <xsd:restriction base="dms:Text"/>
      </xsd:simpleType>
    </xsd:element>
    <xsd:element name="_dlc_DocIdUrl" ma:index="1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8"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ct:contentTypeSchema xmlns:ct="http://schemas.microsoft.com/office/2006/metadata/contentType" xmlns:ma="http://schemas.microsoft.com/office/2006/metadata/properties/metaAttributes" ct:_="" ma:_="" ma:contentTypeName="Document" ma:contentTypeID="0x0101008CEA0F26C7743146B81ADA30DB412C57" ma:contentTypeVersion="30" ma:contentTypeDescription="" ma:contentTypeScope="" ma:versionID="fcfdb159951a4bdfedff82a06587af1a">
  <xsd:schema xmlns:xsd="http://www.w3.org/2001/XMLSchema" xmlns:xs="http://www.w3.org/2001/XMLSchema" xmlns:p="http://schemas.microsoft.com/office/2006/metadata/properties" xmlns:ns1="http://schemas.microsoft.com/sharepoint/v3" xmlns:ns2="6dfc6e00-eaa7-471f-8691-9b952787d5c9" xmlns:ns3="cfe53b65-3c36-4587-b144-e9caa3012b85" targetNamespace="http://schemas.microsoft.com/office/2006/metadata/properties" ma:root="true" ma:fieldsID="152d8dc6be0517c768a6ab9550a55961" ns1:_="" ns2:_="" ns3:_="">
    <xsd:import namespace="http://schemas.microsoft.com/sharepoint/v3"/>
    <xsd:import namespace="6dfc6e00-eaa7-471f-8691-9b952787d5c9"/>
    <xsd:import namespace="cfe53b65-3c36-4587-b144-e9caa3012b85"/>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TaxKeywordTaxHTField"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fc6e00-eaa7-471f-8691-9b952787d5c9"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ma:readOnly="fals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9"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cfe53b65-3c36-4587-b144-e9caa3012b85" elementFormDefault="qualified">
    <xsd:import namespace="http://schemas.microsoft.com/office/2006/documentManagement/types"/>
    <xsd:import namespace="http://schemas.microsoft.com/office/infopath/2007/PartnerControls"/>
    <xsd:element name="TaxKeywordTaxHTField" ma:index="17" nillable="true" ma:taxonomy="true" ma:internalName="TaxKeywordTaxHTField" ma:taxonomyFieldName="TaxKeyword" ma:displayName="Enterprise Keywords" ma:fieldId="{23f27201-bee3-471e-b2e7-b64fd8b7ca38}" ma:taxonomyMulti="true" ma:sspId="8d75cb8a-db72-4bd2-8553-c0aa1f2d3d3b" ma:termSetId="00000000-0000-0000-0000-000000000000" ma:anchorId="00000000-0000-0000-0000-000000000000" ma:open="true" ma:isKeyword="true">
      <xsd:complexType>
        <xsd:sequence>
          <xsd:element ref="pc:Terms" minOccurs="0" maxOccurs="1"/>
        </xsd:sequence>
      </xsd:complexType>
    </xsd:element>
    <xsd:element name="TaxCatchAll" ma:index="18" nillable="true" ma:displayName="Taxonomy Catch All Column" ma:hidden="true" ma:list="{6de13bb9-1a86-497f-b15a-03a43ff14f46}" ma:internalName="TaxCatchAll" ma:showField="CatchAllData" ma:web="cfe53b65-3c36-4587-b144-e9caa3012b8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1ECF05C-EE85-4177-96CA-F098FE911B66}"/>
</file>

<file path=customXml/itemProps2.xml><?xml version="1.0" encoding="utf-8"?>
<ds:datastoreItem xmlns:ds="http://schemas.openxmlformats.org/officeDocument/2006/customXml" ds:itemID="{1BCEC001-C540-4B8F-95E3-72303DCEB749}"/>
</file>

<file path=customXml/itemProps3.xml><?xml version="1.0" encoding="utf-8"?>
<ds:datastoreItem xmlns:ds="http://schemas.openxmlformats.org/officeDocument/2006/customXml" ds:itemID="{8F29F6D1-511E-49E2-B038-2ADE58A6AE64}"/>
</file>

<file path=customXml/itemProps4.xml><?xml version="1.0" encoding="utf-8"?>
<ds:datastoreItem xmlns:ds="http://schemas.openxmlformats.org/officeDocument/2006/customXml" ds:itemID="{18A9015F-B2D8-4C87-B94F-766C562FE459}"/>
</file>

<file path=docProps/app.xml><?xml version="1.0" encoding="utf-8"?>
<Properties xmlns="http://schemas.openxmlformats.org/officeDocument/2006/extended-properties" xmlns:vt="http://schemas.openxmlformats.org/officeDocument/2006/docPropsVTypes">
  <Template>Company meeting presentation</Template>
  <TotalTime>70</TotalTime>
  <Words>1545</Words>
  <Application>Microsoft Office PowerPoint</Application>
  <PresentationFormat>On-screen Show (4:3)</PresentationFormat>
  <Paragraphs>46</Paragraphs>
  <Slides>11</Slides>
  <Notes>0</Notes>
  <HiddenSlides>0</HiddenSlides>
  <MMClips>0</MMClips>
  <ScaleCrop>false</ScaleCrop>
  <HeadingPairs>
    <vt:vector size="4" baseType="variant">
      <vt:variant>
        <vt:lpstr>Design Template</vt:lpstr>
      </vt:variant>
      <vt:variant>
        <vt:i4>1</vt:i4>
      </vt:variant>
      <vt:variant>
        <vt:lpstr>Slide Titles</vt:lpstr>
      </vt:variant>
      <vt:variant>
        <vt:i4>11</vt:i4>
      </vt:variant>
    </vt:vector>
  </HeadingPairs>
  <TitlesOfParts>
    <vt:vector size="12" baseType="lpstr">
      <vt:lpstr>Company meeting presentation</vt:lpstr>
      <vt:lpstr>Compliance</vt:lpstr>
      <vt:lpstr>Agenda</vt:lpstr>
      <vt:lpstr>Activities Outline</vt:lpstr>
      <vt:lpstr>2.1 Have we inventoried what regulations we must comply with? </vt:lpstr>
      <vt:lpstr>2.2  Do we understand regulated data we have, where it exists and in what format?  2.3  Are there valid business reasons for collecting the data, if not required by regulations?  </vt:lpstr>
      <vt:lpstr>2.4  How do we track and monitor compliance on an ongoing basis?</vt:lpstr>
      <vt:lpstr>2.5  Do we have regulatory risk with vendors / companies we do business with?</vt:lpstr>
      <vt:lpstr>2.6  Are all of our procedures and policies with respect to our regulatory obligations documented?  2.7  Are there (regulatory) requirements we can or have considered opting out of? </vt:lpstr>
      <vt:lpstr>2.8  Are there processes and procedures in place regarding data retention and data destruction?</vt:lpstr>
      <vt:lpstr>2. 9  Does the organization have processes to review and update privacy policies and disclaimers to customers?</vt:lpstr>
      <vt:lpstr>2.10 Are we complying with what our privacy policy says?</vt:lpstr>
    </vt:vector>
  </TitlesOfParts>
  <Company>Reed Elsevier</Company>
  <LinksUpToDate>false</LinksUpToDate>
  <SharedDoc>false</SharedDoc>
  <HyperlinksChanged>false</HyperlinksChanged>
  <AppVersion>12.0257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AFelberbaum</dc:creator>
  <cp:lastModifiedBy>Ralph Mosios</cp:lastModifiedBy>
  <cp:revision>10</cp:revision>
  <cp:lastPrinted>1601-01-01T00:00:00Z</cp:lastPrinted>
  <dcterms:created xsi:type="dcterms:W3CDTF">2009-08-17T19:02:43Z</dcterms:created>
  <dcterms:modified xsi:type="dcterms:W3CDTF">2009-08-17T19:25:25Z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TC062561641033</vt:lpwstr>
  </property>
  <property fmtid="{D5CDD505-2E9C-101B-9397-08002B2CF9AE}" pid="3" name="ContentTypeId">
    <vt:lpwstr>0x0101008CEA0F26C7743146B81ADA30DB412C57</vt:lpwstr>
  </property>
  <property fmtid="{D5CDD505-2E9C-101B-9397-08002B2CF9AE}" pid="4" name="_dlc_DocIdItemGuid">
    <vt:lpwstr>846b0273-eb4f-48f0-aceb-37aeea803c4a</vt:lpwstr>
  </property>
</Properties>
</file>