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482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195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09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86" y="10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0D971B7F-EB05-40A6-8D47-9DEF6480DA7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FF066BD-39E9-4594-9151-E7721AE26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4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304ECFAE-AE06-41C8-BE1C-0BF38EE00765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1785C2DF-E6B9-46C0-8926-84898950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14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ansi.org/amsc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8205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380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D6703BD-3D5E-4DE2-BF03-BD6AC10FB9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90" y="5408970"/>
            <a:ext cx="12190264" cy="523982"/>
          </a:xfrm>
          <a:prstGeom prst="rect">
            <a:avLst/>
          </a:prstGeom>
        </p:spPr>
      </p:pic>
      <p:pic>
        <p:nvPicPr>
          <p:cNvPr id="8" name="Picture 7" descr="A logo with a red blue and black text&#10;&#10;Description automatically generated">
            <a:extLst>
              <a:ext uri="{FF2B5EF4-FFF2-40B4-BE49-F238E27FC236}">
                <a16:creationId xmlns:a16="http://schemas.microsoft.com/office/drawing/2014/main" id="{48EC0721-BAB1-47D4-A379-057699F411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4222" y="5675034"/>
            <a:ext cx="5386123" cy="10902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5439F1C-76E8-495A-9C65-78529FEE1F54}"/>
              </a:ext>
            </a:extLst>
          </p:cNvPr>
          <p:cNvSpPr txBox="1"/>
          <p:nvPr userDrawn="1"/>
        </p:nvSpPr>
        <p:spPr>
          <a:xfrm>
            <a:off x="6518058" y="6041056"/>
            <a:ext cx="445474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AMSC Overview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|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  <a:hlinkClick r:id="rId4"/>
              </a:rPr>
              <a:t>www.ansi.org/amsc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 </a:t>
            </a:r>
          </a:p>
        </p:txBody>
      </p:sp>
      <p:sp>
        <p:nvSpPr>
          <p:cNvPr id="10" name="Slide Number Placeholder 10">
            <a:extLst>
              <a:ext uri="{FF2B5EF4-FFF2-40B4-BE49-F238E27FC236}">
                <a16:creationId xmlns:a16="http://schemas.microsoft.com/office/drawing/2014/main" id="{77597871-F168-4B6D-BAB0-CC5BEF76C73B}"/>
              </a:ext>
            </a:extLst>
          </p:cNvPr>
          <p:cNvSpPr txBox="1">
            <a:spLocks/>
          </p:cNvSpPr>
          <p:nvPr userDrawn="1"/>
        </p:nvSpPr>
        <p:spPr>
          <a:xfrm>
            <a:off x="11080376" y="6041876"/>
            <a:ext cx="5504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7BCDC5-18FA-402B-8DE5-E354BDFC0EE3}" type="slidenum"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pPr/>
              <a:t>‹#›</a:t>
            </a:fld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176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792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BA12897-1935-4009-A370-D7F2BA48D405}"/>
              </a:ext>
            </a:extLst>
          </p:cNvPr>
          <p:cNvSpPr txBox="1"/>
          <p:nvPr/>
        </p:nvSpPr>
        <p:spPr>
          <a:xfrm>
            <a:off x="0" y="0"/>
            <a:ext cx="5029200" cy="5486400"/>
          </a:xfrm>
          <a:prstGeom prst="rect">
            <a:avLst/>
          </a:prstGeom>
          <a:solidFill>
            <a:srgbClr val="F8F8F8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03FA89C5-8C8A-4BD1-A1A6-4B808A4BB758}"/>
              </a:ext>
            </a:extLst>
          </p:cNvPr>
          <p:cNvSpPr txBox="1">
            <a:spLocks/>
          </p:cNvSpPr>
          <p:nvPr/>
        </p:nvSpPr>
        <p:spPr>
          <a:xfrm>
            <a:off x="1" y="104540"/>
            <a:ext cx="5029200" cy="11146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AMSC Roadmap v.3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20A085-F06B-4BDE-BCFE-1767D350E2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4" y="1534160"/>
            <a:ext cx="2198873" cy="284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DAD16A-761D-4090-94A2-ECEC729F94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2979" y="1505508"/>
            <a:ext cx="2194665" cy="2902103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77711B-A03E-44CA-AC9B-7103A1BDE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957690"/>
              </p:ext>
            </p:extLst>
          </p:nvPr>
        </p:nvGraphicFramePr>
        <p:xfrm>
          <a:off x="5233126" y="104541"/>
          <a:ext cx="6724809" cy="53086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92718">
                  <a:extLst>
                    <a:ext uri="{9D8B030D-6E8A-4147-A177-3AD203B41FA5}">
                      <a16:colId xmlns:a16="http://schemas.microsoft.com/office/drawing/2014/main" val="3212480237"/>
                    </a:ext>
                  </a:extLst>
                </a:gridCol>
                <a:gridCol w="2123624">
                  <a:extLst>
                    <a:ext uri="{9D8B030D-6E8A-4147-A177-3AD203B41FA5}">
                      <a16:colId xmlns:a16="http://schemas.microsoft.com/office/drawing/2014/main" val="1790927948"/>
                    </a:ext>
                  </a:extLst>
                </a:gridCol>
                <a:gridCol w="3008467">
                  <a:extLst>
                    <a:ext uri="{9D8B030D-6E8A-4147-A177-3AD203B41FA5}">
                      <a16:colId xmlns:a16="http://schemas.microsoft.com/office/drawing/2014/main" val="3269436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Launched: </a:t>
                      </a: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300" b="1" dirty="0">
                          <a:latin typeface="+mn-lt"/>
                        </a:rPr>
                        <a:t>March 2016, </a:t>
                      </a:r>
                      <a:r>
                        <a:rPr lang="en-US" sz="1300" dirty="0">
                          <a:latin typeface="+mn-lt"/>
                        </a:rPr>
                        <a:t>to coordinate and accelerate AM standards development, avoid duplication, and inform decision-making for resource allocation</a:t>
                      </a: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endParaRPr lang="en-US" alt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96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AM Lifecycle Areas:</a:t>
                      </a:r>
                      <a:endParaRPr lang="en-US" sz="1400" dirty="0"/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Design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Precursor Materials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Process Control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Post-processing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Finished Material Properties 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Qualification &amp; Certification (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</a:rPr>
                        <a:t>Q&amp;C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Nondestructive Evaluation (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</a:rPr>
                        <a:t>NDE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Maintenance &amp; Repair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Data</a:t>
                      </a:r>
                      <a:endParaRPr lang="en-US" alt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9703"/>
                  </a:ext>
                </a:extLst>
              </a:tr>
              <a:tr h="234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/>
                        <a:t>Background Information</a:t>
                      </a:r>
                      <a:r>
                        <a:rPr lang="en-US" altLang="en-US" sz="1400" dirty="0"/>
                        <a:t>:</a:t>
                      </a:r>
                      <a:endParaRPr lang="en-US" sz="1400" dirty="0"/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en-US" sz="1300" dirty="0"/>
                        <a:t>AM issues, standards, specifications, codes, regulations (etc.) that are published or in development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37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Industry Sectors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Aerospace (spaceflight/aviation)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Defense</a:t>
                      </a:r>
                      <a:endParaRPr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Medical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Electronics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Energy (oil &amp; gas, nuclear)</a:t>
                      </a:r>
                      <a:endParaRPr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596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/>
                        <a:t>141 Gaps:</a:t>
                      </a:r>
                      <a:endParaRPr lang="en-US" altLang="en-US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altLang="en-US" sz="1300" b="1" dirty="0"/>
                        <a:t>Recommend</a:t>
                      </a:r>
                      <a:r>
                        <a:rPr lang="en-US" altLang="en-US" sz="1300" dirty="0"/>
                        <a:t>: New / revised standards, organizations that can do the work, and priority levels</a:t>
                      </a:r>
                    </a:p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altLang="en-US" sz="1300" b="1" dirty="0"/>
                        <a:t>Identify: </a:t>
                      </a:r>
                      <a:r>
                        <a:rPr lang="en-US" altLang="en-US" sz="1300" dirty="0"/>
                        <a:t>Captures any pre-standardization research &amp; development (R&amp;D) needs</a:t>
                      </a:r>
                      <a:endParaRPr lang="en-US" sz="1300" dirty="0"/>
                    </a:p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sz="1300" b="1" dirty="0"/>
                        <a:t>Suggest: </a:t>
                      </a:r>
                      <a:r>
                        <a:rPr lang="en-US" sz="1300" dirty="0"/>
                        <a:t>Intended applicability</a:t>
                      </a:r>
                      <a:r>
                        <a:rPr lang="en-US" sz="1300" b="1" dirty="0"/>
                        <a:t> </a:t>
                      </a:r>
                      <a:r>
                        <a:rPr lang="en-US" sz="1300" dirty="0"/>
                        <a:t>to</a:t>
                      </a:r>
                      <a:r>
                        <a:rPr lang="en-US" sz="1300" b="1" dirty="0"/>
                        <a:t> </a:t>
                      </a:r>
                      <a:r>
                        <a:rPr lang="en-US" sz="1300" dirty="0"/>
                        <a:t>sectors, materials, lifecycle, </a:t>
                      </a:r>
                      <a:r>
                        <a:rPr lang="en-US" sz="1300" dirty="0" err="1"/>
                        <a:t>Q&amp;C</a:t>
                      </a:r>
                      <a:r>
                        <a:rPr lang="en-US" sz="1300" dirty="0"/>
                        <a:t> areas, process categories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73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Participation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300" dirty="0"/>
                        <a:t>Approximately 300 individuals representing 150 organizations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913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Gaps Progress Reports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tx1"/>
                          </a:solidFill>
                        </a:rPr>
                        <a:t>Reports: 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Research, standards, regulations, qualification &amp; certification activity related to the Gaps in v3.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tx1"/>
                          </a:solidFill>
                        </a:rPr>
                        <a:t>Published: 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April &amp; September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2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698473"/>
      </p:ext>
    </p:extLst>
  </p:cSld>
  <p:clrMapOvr>
    <a:masterClrMapping/>
  </p:clrMapOvr>
</p:sld>
</file>

<file path=ppt/theme/theme1.xml><?xml version="1.0" encoding="utf-8"?>
<a:theme xmlns:a="http://schemas.openxmlformats.org/drawingml/2006/main" name="2_AMSC 16-005, Agenda Review 31 March 2016 Mt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EA0F26C7743146B81ADA30DB412C57" ma:contentTypeVersion="30" ma:contentTypeDescription="" ma:contentTypeScope="" ma:versionID="e16b466bf12172c4041051e41aec8e80">
  <xsd:schema xmlns:xsd="http://www.w3.org/2001/XMLSchema" xmlns:xs="http://www.w3.org/2001/XMLSchema" xmlns:p="http://schemas.microsoft.com/office/2006/metadata/properties" xmlns:ns1="http://schemas.microsoft.com/sharepoint/v3" xmlns:ns2="6dfc6e00-eaa7-471f-8691-9b952787d5c9" xmlns:ns3="cfe53b65-3c36-4587-b144-e9caa3012b85" targetNamespace="http://schemas.microsoft.com/office/2006/metadata/properties" ma:root="true" ma:fieldsID="0933939a4ed24474b11a60c6be757da7" ns1:_="" ns2:_="" ns3:_="">
    <xsd:import namespace="http://schemas.microsoft.com/sharepoint/v3"/>
    <xsd:import namespace="6dfc6e00-eaa7-471f-8691-9b952787d5c9"/>
    <xsd:import namespace="cfe53b65-3c36-4587-b144-e9caa3012b85"/>
    <xsd:element name="properties">
      <xsd:complexType>
        <xsd:sequence>
          <xsd:element name="documentManagement">
            <xsd:complexType>
              <xsd:all>
                <xsd:element ref="ns2:Document_x0020_Date" minOccurs="0"/>
                <xsd:element ref="ns2:Document_x0020_Type" minOccurs="0"/>
                <xsd:element ref="ns2:Description0" minOccurs="0"/>
                <xsd:element ref="ns2:Keywords0" minOccurs="0"/>
                <xsd:element ref="ns2:Description_x0020_2" minOccurs="0"/>
                <xsd:element ref="ns2:Action" minOccurs="0"/>
                <xsd:element ref="ns1:PublishingStartDate" minOccurs="0"/>
                <xsd:element ref="ns1:PublishingExpirationDate" minOccurs="0"/>
                <xsd:element ref="ns3:TaxKeywordTaxHTField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c6e00-eaa7-471f-8691-9b952787d5c9" elementFormDefault="qualified">
    <xsd:import namespace="http://schemas.microsoft.com/office/2006/documentManagement/types"/>
    <xsd:import namespace="http://schemas.microsoft.com/office/infopath/2007/PartnerControls"/>
    <xsd:element name="Document_x0020_Date" ma:index="2" nillable="true" ma:displayName="Document Date" ma:format="DateOnly" ma:internalName="Document_x0020_Date" ma:readOnly="false">
      <xsd:simpleType>
        <xsd:restriction base="dms:DateTime"/>
      </xsd:simpleType>
    </xsd:element>
    <xsd:element name="Document_x0020_Type" ma:index="3" nillable="true" ma:displayName="Document Type" ma:format="Dropdown" ma:internalName="Document_x0020_Type" ma:readOnly="false">
      <xsd:simpleType>
        <xsd:restriction base="dms:Choice">
          <xsd:enumeration value="Agenda"/>
          <xsd:enumeration value="Draft Agenda"/>
          <xsd:enumeration value="Minutes"/>
          <xsd:enumeration value="Information"/>
        </xsd:restriction>
      </xsd:simpleType>
    </xsd:element>
    <xsd:element name="Description0" ma:index="4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Keywords0" ma:index="5" nillable="true" ma:displayName="Keywords" ma:internalName="Keywords0" ma:readOnly="false">
      <xsd:simpleType>
        <xsd:restriction base="dms:Text">
          <xsd:maxLength value="255"/>
        </xsd:restriction>
      </xsd:simpleType>
    </xsd:element>
    <xsd:element name="Description_x0020_2" ma:index="6" nillable="true" ma:displayName="Description 2" ma:internalName="Description_x0020_2" ma:readOnly="false">
      <xsd:simpleType>
        <xsd:restriction base="dms:Note">
          <xsd:maxLength value="255"/>
        </xsd:restriction>
      </xsd:simpleType>
    </xsd:element>
    <xsd:element name="Action" ma:index="9" nillable="true" ma:displayName="Action" ma:default="Keep" ma:format="Dropdown" ma:internalName="Action" ma:readOnly="false">
      <xsd:simpleType>
        <xsd:restriction base="dms:Choice">
          <xsd:enumeration value="Archive"/>
          <xsd:enumeration value="Delete"/>
          <xsd:enumeration value="HTML"/>
          <xsd:enumeration value="Keep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53b65-3c36-4587-b144-e9caa3012b85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7" nillable="true" ma:taxonomy="true" ma:internalName="TaxKeywordTaxHTField" ma:taxonomyFieldName="TaxKeyword" ma:displayName="Enterprise Keywords" ma:fieldId="{23f27201-bee3-471e-b2e7-b64fd8b7ca38}" ma:taxonomyMulti="true" ma:sspId="8d75cb8a-db72-4bd2-8553-c0aa1f2d3d3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hidden="true" ma:list="{6de13bb9-1a86-497f-b15a-03a43ff14f46}" ma:internalName="TaxCatchAll" ma:showField="CatchAllData" ma:web="cfe53b65-3c36-4587-b144-e9caa3012b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e53b65-3c36-4587-b144-e9caa3012b85"/>
    <Action xmlns="6dfc6e00-eaa7-471f-8691-9b952787d5c9">Keep</Action>
    <Description_x0020_2 xmlns="6dfc6e00-eaa7-471f-8691-9b952787d5c9" xsi:nil="true"/>
    <Document_x0020_Type xmlns="6dfc6e00-eaa7-471f-8691-9b952787d5c9" xsi:nil="true"/>
    <Keywords0 xmlns="6dfc6e00-eaa7-471f-8691-9b952787d5c9" xsi:nil="true"/>
    <TaxKeywordTaxHTField xmlns="cfe53b65-3c36-4587-b144-e9caa3012b85">
      <Terms xmlns="http://schemas.microsoft.com/office/infopath/2007/PartnerControls"/>
    </TaxKeywordTaxHTField>
    <PublishingExpirationDate xmlns="http://schemas.microsoft.com/sharepoint/v3" xsi:nil="true"/>
    <Document_x0020_Date xmlns="6dfc6e00-eaa7-471f-8691-9b952787d5c9" xsi:nil="true"/>
    <PublishingStartDate xmlns="http://schemas.microsoft.com/sharepoint/v3" xsi:nil="true"/>
    <Description0 xmlns="6dfc6e00-eaa7-471f-8691-9b952787d5c9" xsi:nil="true"/>
  </documentManagement>
</p:properties>
</file>

<file path=customXml/itemProps1.xml><?xml version="1.0" encoding="utf-8"?>
<ds:datastoreItem xmlns:ds="http://schemas.openxmlformats.org/officeDocument/2006/customXml" ds:itemID="{1AFD01F7-C431-44A3-9CEB-6CC5471D536A}"/>
</file>

<file path=customXml/itemProps2.xml><?xml version="1.0" encoding="utf-8"?>
<ds:datastoreItem xmlns:ds="http://schemas.openxmlformats.org/officeDocument/2006/customXml" ds:itemID="{27EC6816-1FA1-41A7-B143-41987C8B21A6}"/>
</file>

<file path=customXml/itemProps3.xml><?xml version="1.0" encoding="utf-8"?>
<ds:datastoreItem xmlns:ds="http://schemas.openxmlformats.org/officeDocument/2006/customXml" ds:itemID="{BA4A29B3-CFD7-405F-8EF2-0E0C6156A6A4}"/>
</file>

<file path=docProps/app.xml><?xml version="1.0" encoding="utf-8"?>
<Properties xmlns="http://schemas.openxmlformats.org/officeDocument/2006/extended-properties" xmlns:vt="http://schemas.openxmlformats.org/officeDocument/2006/docPropsVTypes">
  <Template>AMSC 16-005, Agenda Review 31 March 2016 Mtg</Template>
  <TotalTime>12045</TotalTime>
  <Words>187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2_AMSC 16-005, Agenda Review 31 March 2016 Mtg</vt:lpstr>
      <vt:lpstr>PowerPoint Presentation</vt:lpstr>
    </vt:vector>
  </TitlesOfParts>
  <Company>American National Standards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 Makes &amp; ANSI Additive Manufacturing Standardization Collaborative (AMSC)</dc:title>
  <dc:creator>James McCabe</dc:creator>
  <cp:lastModifiedBy>Christine Bernat</cp:lastModifiedBy>
  <cp:revision>462</cp:revision>
  <cp:lastPrinted>2023-08-09T20:17:52Z</cp:lastPrinted>
  <dcterms:created xsi:type="dcterms:W3CDTF">2016-03-25T19:44:40Z</dcterms:created>
  <dcterms:modified xsi:type="dcterms:W3CDTF">2025-11-19T15:08:39Z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0x0101008CEA0F26C7743146B81ADA30DB412C57</vt:lpwstr>
  </property>
  <property fmtid="{D5CDD505-2E9C-101B-9397-08002B2CF9AE}" pid="3" name="TaxKeyword">
    <vt:lpwstr/>
  </property>
</Properties>
</file>