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09" r:id="rId2"/>
    <p:sldId id="513" r:id="rId3"/>
    <p:sldId id="420" r:id="rId4"/>
    <p:sldId id="695" r:id="rId5"/>
    <p:sldId id="478" r:id="rId6"/>
    <p:sldId id="515" r:id="rId7"/>
    <p:sldId id="458" r:id="rId8"/>
    <p:sldId id="503" r:id="rId9"/>
    <p:sldId id="504" r:id="rId10"/>
    <p:sldId id="505" r:id="rId11"/>
    <p:sldId id="506" r:id="rId12"/>
    <p:sldId id="696" r:id="rId13"/>
    <p:sldId id="697" r:id="rId14"/>
    <p:sldId id="510" r:id="rId15"/>
    <p:sldId id="698" r:id="rId16"/>
    <p:sldId id="703" r:id="rId17"/>
    <p:sldId id="700" r:id="rId18"/>
    <p:sldId id="702" r:id="rId19"/>
    <p:sldId id="514" r:id="rId20"/>
    <p:sldId id="51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Bernat" initials="CB" lastIdx="1" clrIdx="0">
    <p:extLst>
      <p:ext uri="{19B8F6BF-5375-455C-9EA6-DF929625EA0E}">
        <p15:presenceInfo xmlns:p15="http://schemas.microsoft.com/office/powerpoint/2012/main" userId="S::cbernat@ansi.org::6b19002e-56a6-4789-b05a-82c9f49c5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8F8F8"/>
    <a:srgbClr val="F2F2F2"/>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1" autoAdjust="0"/>
  </p:normalViewPr>
  <p:slideViewPr>
    <p:cSldViewPr snapToGrid="0">
      <p:cViewPr varScale="1">
        <p:scale>
          <a:sx n="89" d="100"/>
          <a:sy n="89" d="100"/>
        </p:scale>
        <p:origin x="36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4" qsCatId="3D" csTypeId="urn:microsoft.com/office/officeart/2005/8/colors/colorful1" csCatId="colorful" phldr="1"/>
      <dgm:spPr/>
      <dgm:t>
        <a:bodyPr/>
        <a:lstStyle/>
        <a:p>
          <a:endParaRPr lang="en-US"/>
        </a:p>
      </dgm:t>
    </dgm:pt>
    <dgm:pt modelId="{9DCEA5FC-4640-45AF-B712-7A4FD94AEF0D}">
      <dgm:prSet phldrT="[Text]" custT="1"/>
      <dgm:spPr/>
      <dgm:t>
        <a:bodyPr/>
        <a:lstStyle/>
        <a:p>
          <a:pPr>
            <a:defRPr b="1"/>
          </a:pPr>
          <a:r>
            <a:rPr lang="en-US" sz="2200" dirty="0"/>
            <a:t>March 2016</a:t>
          </a:r>
        </a:p>
      </dgm:t>
    </dgm:pt>
    <dgm:pt modelId="{929A5FD9-0612-4B79-9B59-C3C36D34A069}" type="parTrans" cxnId="{DBD99269-D7F7-4B47-B17B-A5AE402751D9}">
      <dgm:prSet/>
      <dgm:spPr/>
      <dgm:t>
        <a:bodyPr/>
        <a:lstStyle/>
        <a:p>
          <a:endParaRPr lang="en-US" sz="1200"/>
        </a:p>
      </dgm:t>
    </dgm:pt>
    <dgm:pt modelId="{0A99745B-BB5C-49B3-A782-8DB57641F6C9}" type="sibTrans" cxnId="{DBD99269-D7F7-4B47-B17B-A5AE402751D9}">
      <dgm:prSet/>
      <dgm:spPr/>
      <dgm:t>
        <a:bodyPr/>
        <a:lstStyle/>
        <a:p>
          <a:endParaRPr lang="en-US" sz="1200"/>
        </a:p>
      </dgm:t>
    </dgm:pt>
    <dgm:pt modelId="{831701CF-77C7-46C0-A913-8CC39517BAB8}">
      <dgm:prSet phldrT="[Tex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gm:t>
    </dgm:pt>
    <dgm:pt modelId="{13FBC60D-3EA6-4496-BA97-C1AE8C7F8961}" type="parTrans" cxnId="{39A11E5C-7A57-4117-A6DF-36000C29509C}">
      <dgm:prSet/>
      <dgm:spPr/>
      <dgm:t>
        <a:bodyPr/>
        <a:lstStyle/>
        <a:p>
          <a:endParaRPr lang="en-US" sz="1200"/>
        </a:p>
      </dgm:t>
    </dgm:pt>
    <dgm:pt modelId="{75156CDF-E17B-4DAD-AE37-EA44D7F37090}" type="sibTrans" cxnId="{39A11E5C-7A57-4117-A6DF-36000C29509C}">
      <dgm:prSet/>
      <dgm:spPr/>
      <dgm:t>
        <a:bodyPr/>
        <a:lstStyle/>
        <a:p>
          <a:endParaRPr lang="en-US" sz="1200"/>
        </a:p>
      </dgm:t>
    </dgm:pt>
    <dgm:pt modelId="{096A9AF0-0DAE-4EB3-B448-4501DA034F4A}">
      <dgm:prSet phldrT="[Text]" custT="1"/>
      <dgm:spPr/>
      <dgm:t>
        <a:bodyPr/>
        <a:lstStyle/>
        <a:p>
          <a:pPr>
            <a:defRPr b="1"/>
          </a:pPr>
          <a:r>
            <a:rPr lang="en-US" sz="2200" dirty="0"/>
            <a:t>Feb 2017</a:t>
          </a:r>
        </a:p>
      </dgm:t>
    </dgm:pt>
    <dgm:pt modelId="{8CE6ABD6-768E-42C8-9029-C3B5F278B21C}" type="parTrans" cxnId="{CA0753BD-DB60-4D68-8486-5B376B839B26}">
      <dgm:prSet/>
      <dgm:spPr/>
      <dgm:t>
        <a:bodyPr/>
        <a:lstStyle/>
        <a:p>
          <a:endParaRPr lang="en-US" sz="1200"/>
        </a:p>
      </dgm:t>
    </dgm:pt>
    <dgm:pt modelId="{6B0D7DA9-E6ED-4137-9716-F48BF62327A8}" type="sibTrans" cxnId="{CA0753BD-DB60-4D68-8486-5B376B839B26}">
      <dgm:prSet/>
      <dgm:spPr/>
      <dgm:t>
        <a:bodyPr/>
        <a:lstStyle/>
        <a:p>
          <a:endParaRPr lang="en-US" sz="1200"/>
        </a:p>
      </dgm:t>
    </dgm:pt>
    <dgm:pt modelId="{CA6B1BA0-B2FC-48AD-8EDA-F4AAA4AF2782}">
      <dgm:prSet custT="1"/>
      <dgm:spPr/>
      <dgm:t>
        <a:bodyPr/>
        <a:lstStyle/>
        <a:p>
          <a:pPr>
            <a:defRPr b="1"/>
          </a:pPr>
          <a:r>
            <a:rPr lang="en-US" sz="2200" dirty="0"/>
            <a:t>July 2023</a:t>
          </a:r>
        </a:p>
      </dgm:t>
    </dgm:pt>
    <dgm:pt modelId="{D7D3AA07-BCB9-4212-A556-E90870FB1413}" type="parTrans" cxnId="{CD6B6EE8-3813-4EF1-BFEC-C005A3326D63}">
      <dgm:prSet/>
      <dgm:spPr/>
      <dgm:t>
        <a:bodyPr/>
        <a:lstStyle/>
        <a:p>
          <a:endParaRPr lang="en-US" sz="1200"/>
        </a:p>
      </dgm:t>
    </dgm:pt>
    <dgm:pt modelId="{39FB540D-D808-4040-9A37-0AC474C0212F}" type="sibTrans" cxnId="{CD6B6EE8-3813-4EF1-BFEC-C005A3326D63}">
      <dgm:prSet/>
      <dgm:spPr/>
      <dgm:t>
        <a:bodyPr/>
        <a:lstStyle/>
        <a:p>
          <a:endParaRPr lang="en-US" sz="1200"/>
        </a:p>
      </dgm:t>
    </dgm:pt>
    <dgm:pt modelId="{92921081-529B-4D1C-83A4-C416BB4C5224}">
      <dgm:prSet custT="1"/>
      <dgm:spPr/>
      <dgm: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gm:t>
    </dgm:pt>
    <dgm:pt modelId="{5AD2C2F8-A1D7-469B-93D8-B578BEFE51F8}" type="parTrans" cxnId="{B05C4C7C-FEB8-4825-98A0-C38D3021918A}">
      <dgm:prSet/>
      <dgm:spPr/>
      <dgm:t>
        <a:bodyPr/>
        <a:lstStyle/>
        <a:p>
          <a:endParaRPr lang="en-US" sz="1200"/>
        </a:p>
      </dgm:t>
    </dgm:pt>
    <dgm:pt modelId="{ECC13403-1F53-4ED4-AE4F-334EEC7C8710}" type="sibTrans" cxnId="{B05C4C7C-FEB8-4825-98A0-C38D3021918A}">
      <dgm:prSet/>
      <dgm:spPr/>
      <dgm:t>
        <a:bodyPr/>
        <a:lstStyle/>
        <a:p>
          <a:endParaRPr lang="en-US" sz="1200"/>
        </a:p>
      </dgm:t>
    </dgm:pt>
    <dgm:pt modelId="{3CB04A44-4013-4CA7-90FD-29AFC3C15E3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gm:t>
    </dgm:pt>
    <dgm:pt modelId="{ECEE936A-E3CC-4209-BECC-1CD0C85A2B72}" type="parTrans" cxnId="{24A8F052-3377-4BA4-8C62-CCF5039C85D7}">
      <dgm:prSet/>
      <dgm:spPr/>
      <dgm:t>
        <a:bodyPr/>
        <a:lstStyle/>
        <a:p>
          <a:endParaRPr lang="en-US" sz="1200"/>
        </a:p>
      </dgm:t>
    </dgm:pt>
    <dgm:pt modelId="{D7A8F7A0-47A3-4464-B3B7-E0806DF46627}" type="sibTrans" cxnId="{24A8F052-3377-4BA4-8C62-CCF5039C85D7}">
      <dgm:prSet/>
      <dgm:spPr/>
      <dgm:t>
        <a:bodyPr/>
        <a:lstStyle/>
        <a:p>
          <a:endParaRPr lang="en-US" sz="1200"/>
        </a:p>
      </dgm:t>
    </dgm:pt>
    <dgm:pt modelId="{212ADAAB-D5CB-4BBC-8DAF-7340FD334994}">
      <dgm:prSet custT="1"/>
      <dgm:spPr/>
      <dgm:t>
        <a:bodyPr/>
        <a:lstStyle/>
        <a:p>
          <a:pPr>
            <a:defRPr b="1"/>
          </a:pPr>
          <a:r>
            <a:rPr lang="en-US" sz="2200" dirty="0"/>
            <a:t>April / Sept 2024</a:t>
          </a:r>
        </a:p>
      </dgm:t>
    </dgm:pt>
    <dgm:pt modelId="{45F6D312-A686-491E-95E3-EFB9640CC472}" type="parTrans" cxnId="{C8C7266C-2A0C-476A-85B3-F12BE2521F4C}">
      <dgm:prSet/>
      <dgm:spPr/>
      <dgm:t>
        <a:bodyPr/>
        <a:lstStyle/>
        <a:p>
          <a:endParaRPr lang="en-US" sz="1200"/>
        </a:p>
      </dgm:t>
    </dgm:pt>
    <dgm:pt modelId="{AB2787E4-2A8B-428D-A4AE-2B14DCFFC4E7}" type="sibTrans" cxnId="{C8C7266C-2A0C-476A-85B3-F12BE2521F4C}">
      <dgm:prSet/>
      <dgm:spPr/>
      <dgm:t>
        <a:bodyPr/>
        <a:lstStyle/>
        <a:p>
          <a:endParaRPr lang="en-US" sz="1200"/>
        </a:p>
      </dgm:t>
    </dgm:pt>
    <dgm:pt modelId="{2AEE5C11-34AE-4EB7-8907-9BED418EA471}">
      <dgm:prSet custT="1"/>
      <dgm:spPr/>
      <dgm:t>
        <a:bodyPr/>
        <a:lstStyle/>
        <a:p>
          <a:pPr>
            <a:lnSpc>
              <a:spcPct val="100000"/>
            </a:lnSpc>
            <a:spcAft>
              <a:spcPts val="0"/>
            </a:spcAft>
          </a:pPr>
          <a:r>
            <a:rPr lang="en-US" altLang="en-US" sz="1400" kern="1200" dirty="0">
              <a:latin typeface="Calibri" panose="020F0502020204030204"/>
              <a:ea typeface="+mn-ea"/>
              <a:cs typeface="+mn-cs"/>
            </a:rPr>
            <a:t>Gaps Progress Reports </a:t>
          </a:r>
        </a:p>
        <a:p>
          <a:pPr>
            <a:lnSpc>
              <a:spcPct val="100000"/>
            </a:lnSpc>
            <a:spcAft>
              <a:spcPts val="0"/>
            </a:spcAft>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gm:t>
    </dgm:pt>
    <dgm:pt modelId="{2E14AD1F-C7EA-45AE-ADC0-0EE92A6516CB}" type="parTrans" cxnId="{DD687B5C-28C8-4088-99B8-D375C5FDAE4A}">
      <dgm:prSet/>
      <dgm:spPr/>
      <dgm:t>
        <a:bodyPr/>
        <a:lstStyle/>
        <a:p>
          <a:endParaRPr lang="en-US" sz="1200"/>
        </a:p>
      </dgm:t>
    </dgm:pt>
    <dgm:pt modelId="{F36FDDA0-6B91-47CB-8114-B6F076E55FC8}" type="sibTrans" cxnId="{DD687B5C-28C8-4088-99B8-D375C5FDAE4A}">
      <dgm:prSet/>
      <dgm:spPr/>
      <dgm:t>
        <a:bodyPr/>
        <a:lstStyle/>
        <a:p>
          <a:endParaRPr lang="en-US" sz="1200"/>
        </a:p>
      </dgm:t>
    </dgm:pt>
    <dgm:pt modelId="{A2560FD2-F12F-4A06-A96F-B86674952111}">
      <dgm:prSet custT="1"/>
      <dgm:spPr/>
      <dgm:t>
        <a:bodyPr/>
        <a:lstStyle/>
        <a:p>
          <a:pPr>
            <a:defRPr b="1"/>
          </a:pPr>
          <a:r>
            <a:rPr lang="en-US" sz="2200" dirty="0"/>
            <a:t>April /Sept 2025</a:t>
          </a:r>
        </a:p>
      </dgm:t>
    </dgm:pt>
    <dgm:pt modelId="{96173659-138A-4A00-AE0B-9063EA9393A6}" type="parTrans" cxnId="{F9D8B584-9399-4A2B-8ADC-F71293A4822C}">
      <dgm:prSet/>
      <dgm:spPr/>
      <dgm:t>
        <a:bodyPr/>
        <a:lstStyle/>
        <a:p>
          <a:endParaRPr lang="en-US" sz="1200"/>
        </a:p>
      </dgm:t>
    </dgm:pt>
    <dgm:pt modelId="{D3C3BC3F-2256-4FBC-AFA5-0D035E3EACD7}" type="sibTrans" cxnId="{F9D8B584-9399-4A2B-8ADC-F71293A4822C}">
      <dgm:prSet/>
      <dgm:spPr/>
      <dgm:t>
        <a:bodyPr/>
        <a:lstStyle/>
        <a:p>
          <a:endParaRPr lang="en-US" sz="1200"/>
        </a:p>
      </dgm:t>
    </dgm:pt>
    <dgm:pt modelId="{683CC5F6-E9B5-49F2-909E-A68D38896308}">
      <dgm:prSet custT="1"/>
      <dgm:spPr/>
      <dgm:t>
        <a:bodyPr/>
        <a:lstStyle/>
        <a:p>
          <a:pPr>
            <a:defRPr b="1"/>
          </a:pPr>
          <a:r>
            <a:rPr lang="en-US" sz="2200" dirty="0"/>
            <a:t>June 2018</a:t>
          </a:r>
        </a:p>
      </dgm:t>
    </dgm:pt>
    <dgm:pt modelId="{4C61DDEE-8BBF-4CBF-B066-7E60B6DF0A11}" type="sibTrans" cxnId="{59786CF9-070F-4821-A4E9-D33DB930D8D2}">
      <dgm:prSet/>
      <dgm:spPr/>
      <dgm:t>
        <a:bodyPr/>
        <a:lstStyle/>
        <a:p>
          <a:endParaRPr lang="en-US" sz="1200"/>
        </a:p>
      </dgm:t>
    </dgm:pt>
    <dgm:pt modelId="{15BFC747-B881-4328-BFBE-9BC128388CC6}" type="parTrans" cxnId="{59786CF9-070F-4821-A4E9-D33DB930D8D2}">
      <dgm:prSet/>
      <dgm:spPr/>
      <dgm:t>
        <a:bodyPr/>
        <a:lstStyle/>
        <a:p>
          <a:endParaRPr lang="en-US" sz="1200"/>
        </a:p>
      </dgm:t>
    </dgm:pt>
    <dgm:pt modelId="{4EA069F3-397F-40D5-94A6-32C3E355C27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gm:t>
    </dgm:pt>
    <dgm:pt modelId="{2F99115B-608E-4E08-A503-B74879A76D07}" type="parTrans" cxnId="{BC5A70C8-9D97-4922-BCDB-6316D191C527}">
      <dgm:prSet/>
      <dgm:spPr/>
      <dgm:t>
        <a:bodyPr/>
        <a:lstStyle/>
        <a:p>
          <a:endParaRPr lang="en-US" sz="1200"/>
        </a:p>
      </dgm:t>
    </dgm:pt>
    <dgm:pt modelId="{E94D5EF7-F47C-476C-A5FE-1C35261B578A}" type="sibTrans" cxnId="{BC5A70C8-9D97-4922-BCDB-6316D191C527}">
      <dgm:prSet/>
      <dgm:spPr/>
      <dgm:t>
        <a:bodyPr/>
        <a:lstStyle/>
        <a:p>
          <a:endParaRPr lang="en-US" sz="1200"/>
        </a:p>
      </dgm:t>
    </dgm:pt>
    <dgm:pt modelId="{1E529C6E-C939-479A-A075-9E9B02837B50}">
      <dgm:prSe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Reports Published</a:t>
          </a:r>
          <a:endParaRPr lang="en-US" sz="1400" kern="1200" dirty="0">
            <a:solidFill>
              <a:prstClr val="black">
                <a:hueOff val="0"/>
                <a:satOff val="0"/>
                <a:lumOff val="0"/>
                <a:alphaOff val="0"/>
              </a:prstClr>
            </a:solidFill>
            <a:latin typeface="Calibri" panose="020F0502020204030204"/>
            <a:ea typeface="+mn-ea"/>
            <a:cs typeface="+mn-cs"/>
          </a:endParaRPr>
        </a:p>
      </dgm:t>
    </dgm:pt>
    <dgm:pt modelId="{46B3C017-F97A-4640-992A-33AEE06B2EFC}" type="parTrans" cxnId="{99746BB5-7122-43B8-8680-CF610F03585C}">
      <dgm:prSet/>
      <dgm:spPr/>
      <dgm:t>
        <a:bodyPr/>
        <a:lstStyle/>
        <a:p>
          <a:endParaRPr lang="en-US" sz="1200"/>
        </a:p>
      </dgm:t>
    </dgm:pt>
    <dgm:pt modelId="{192E80CB-2667-481C-8244-6EC4AEED1BC2}" type="sibTrans" cxnId="{99746BB5-7122-43B8-8680-CF610F03585C}">
      <dgm:prSet/>
      <dgm:spPr/>
      <dgm:t>
        <a:bodyPr/>
        <a:lstStyle/>
        <a:p>
          <a:endParaRPr lang="en-US" sz="1200"/>
        </a:p>
      </dgm:t>
    </dgm:pt>
    <dgm:pt modelId="{31164F42-238F-4CF5-81B7-B11491C9CD71}">
      <dgm:prSet custT="1"/>
      <dgm:spPr/>
      <dgm:t>
        <a:bodyPr/>
        <a:lstStyle/>
        <a:p>
          <a:pPr>
            <a:defRPr b="1"/>
          </a:pPr>
          <a:r>
            <a:rPr lang="en-US" sz="2200" b="1" kern="1200" dirty="0">
              <a:solidFill>
                <a:schemeClr val="bg1">
                  <a:lumMod val="50000"/>
                </a:schemeClr>
              </a:solidFill>
              <a:latin typeface="Calibri"/>
              <a:ea typeface="+mn-ea"/>
              <a:cs typeface="+mn-cs"/>
            </a:rPr>
            <a:t>April</a:t>
          </a:r>
          <a:r>
            <a:rPr lang="en-US" sz="2200" kern="1200" dirty="0">
              <a:solidFill>
                <a:schemeClr val="bg1">
                  <a:lumMod val="50000"/>
                </a:schemeClr>
              </a:solidFill>
            </a:rPr>
            <a:t> &amp; Sept 2026</a:t>
          </a:r>
        </a:p>
      </dgm:t>
    </dgm:pt>
    <dgm:pt modelId="{64B67CC7-CE5A-4723-9A0C-6DEEB1D2BB8B}" type="parTrans" cxnId="{16652AC5-3D07-4BEE-951C-DE4B1E9C378D}">
      <dgm:prSet/>
      <dgm:spPr/>
      <dgm:t>
        <a:bodyPr/>
        <a:lstStyle/>
        <a:p>
          <a:endParaRPr lang="en-US"/>
        </a:p>
      </dgm:t>
    </dgm:pt>
    <dgm:pt modelId="{794D8179-8861-42EF-ABCB-C1C6CE7A3779}" type="sibTrans" cxnId="{16652AC5-3D07-4BEE-951C-DE4B1E9C378D}">
      <dgm:prSet/>
      <dgm:spPr/>
      <dgm:t>
        <a:bodyPr/>
        <a:lstStyle/>
        <a:p>
          <a:endParaRPr lang="en-US"/>
        </a:p>
      </dgm:t>
    </dgm:pt>
    <dgm:pt modelId="{B9757F3F-5D32-4589-847D-8AD90BE27F5C}">
      <dgm:prSet custT="1"/>
      <dgm:spPr/>
      <dgm:t>
        <a:bodyPr/>
        <a:lstStyle/>
        <a:p>
          <a:r>
            <a:rPr lang="en-US" sz="1400" kern="1200" dirty="0">
              <a:solidFill>
                <a:schemeClr val="bg1">
                  <a:lumMod val="50000"/>
                </a:schemeClr>
              </a:solidFill>
              <a:latin typeface="Calibri" panose="020F0502020204030204"/>
              <a:ea typeface="+mn-ea"/>
              <a:cs typeface="+mn-cs"/>
            </a:rPr>
            <a:t>Scheduled Future Gaps Progress Reports</a:t>
          </a:r>
        </a:p>
      </dgm:t>
    </dgm:pt>
    <dgm:pt modelId="{E3C7FA93-6C7E-4399-951E-E1A86E2C8D2C}" type="parTrans" cxnId="{2051CB54-7455-43B6-BBB4-6CDB09C84A82}">
      <dgm:prSet/>
      <dgm:spPr/>
      <dgm:t>
        <a:bodyPr/>
        <a:lstStyle/>
        <a:p>
          <a:endParaRPr lang="en-US"/>
        </a:p>
      </dgm:t>
    </dgm:pt>
    <dgm:pt modelId="{737D6B82-8F41-42F3-A0E5-B1B5F0A6A9B8}" type="sibTrans" cxnId="{2051CB54-7455-43B6-BBB4-6CDB09C84A82}">
      <dgm:prSet/>
      <dgm:spPr/>
      <dgm:t>
        <a:bodyPr/>
        <a:lstStyle/>
        <a:p>
          <a:endParaRPr lang="en-US"/>
        </a:p>
      </dgm:t>
    </dgm:pt>
    <dgm:pt modelId="{20A37925-D9BE-492B-B550-413C1FD71421}" type="pres">
      <dgm:prSet presAssocID="{63085546-7C7C-4B3E-ABEB-2669F1A65FB2}" presName="root" presStyleCnt="0">
        <dgm:presLayoutVars>
          <dgm:chMax/>
          <dgm:chPref/>
          <dgm:animLvl val="lvl"/>
        </dgm:presLayoutVars>
      </dgm:prSet>
      <dgm:spPr/>
    </dgm:pt>
    <dgm:pt modelId="{CFE9DF40-0251-4E30-A78E-6B9CA2ABDD62}" type="pres">
      <dgm:prSet presAssocID="{63085546-7C7C-4B3E-ABEB-2669F1A65FB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92342274-72C5-41F1-A984-9EC9A085BD59}" type="pres">
      <dgm:prSet presAssocID="{63085546-7C7C-4B3E-ABEB-2669F1A65FB2}" presName="nodes" presStyleCnt="0">
        <dgm:presLayoutVars>
          <dgm:chMax/>
          <dgm:chPref/>
          <dgm:animLvl val="lvl"/>
        </dgm:presLayoutVars>
      </dgm:prSet>
      <dgm:spPr/>
    </dgm:pt>
    <dgm:pt modelId="{5C9D77B2-8160-41AF-A47B-EC149DBC07E8}" type="pres">
      <dgm:prSet presAssocID="{9DCEA5FC-4640-45AF-B712-7A4FD94AEF0D}" presName="composite" presStyleCnt="0"/>
      <dgm:spPr/>
    </dgm:pt>
    <dgm:pt modelId="{87F856B5-884F-40C2-9D7C-D391F7430678}" type="pres">
      <dgm:prSet presAssocID="{9DCEA5FC-4640-45AF-B712-7A4FD94AEF0D}" presName="ConnectorPoint" presStyleLbl="lnNode1" presStyleIdx="0" presStyleCnt="7"/>
      <dgm:spPr>
        <a:solidFill>
          <a:schemeClr val="accent2">
            <a:hueOff val="0"/>
            <a:satOff val="0"/>
            <a:lumOff val="0"/>
            <a:alphaOff val="0"/>
          </a:schemeClr>
        </a:solidFill>
        <a:ln w="6350">
          <a:noFill/>
        </a:ln>
        <a:effectLst/>
      </dgm:spPr>
    </dgm:pt>
    <dgm:pt modelId="{DACFF0C4-3902-4B42-BE16-C08302C0456F}" type="pres">
      <dgm:prSet presAssocID="{9DCEA5FC-4640-45AF-B712-7A4FD94AEF0D}" presName="DropPinPlaceHolder" presStyleCnt="0"/>
      <dgm:spPr/>
    </dgm:pt>
    <dgm:pt modelId="{CA0C921F-5971-4E86-8B0F-E063D0EC16C8}" type="pres">
      <dgm:prSet presAssocID="{9DCEA5FC-4640-45AF-B712-7A4FD94AEF0D}" presName="DropPin" presStyleLbl="alignNode1" presStyleIdx="0" presStyleCnt="7"/>
      <dgm:spPr/>
    </dgm:pt>
    <dgm:pt modelId="{E719FD66-5D21-4857-9CE9-3CC71289DDAF}" type="pres">
      <dgm:prSet presAssocID="{9DCEA5FC-4640-45AF-B712-7A4FD94AEF0D}" presName="Ellipse" presStyleLbl="fgAcc1" presStyleIdx="1" presStyleCnt="8"/>
      <dgm:spPr>
        <a:solidFill>
          <a:schemeClr val="lt1">
            <a:alpha val="90000"/>
            <a:hueOff val="0"/>
            <a:satOff val="0"/>
            <a:lumOff val="0"/>
            <a:alphaOff val="0"/>
          </a:schemeClr>
        </a:solidFill>
        <a:ln w="9525" cap="flat" cmpd="sng" algn="ctr">
          <a:noFill/>
          <a:prstDash val="solid"/>
        </a:ln>
        <a:effectLst/>
      </dgm:spPr>
    </dgm:pt>
    <dgm:pt modelId="{3D83C2F4-6B79-4B2F-B74D-B190044F634E}" type="pres">
      <dgm:prSet presAssocID="{9DCEA5FC-4640-45AF-B712-7A4FD94AEF0D}" presName="L2TextContainer" presStyleLbl="revTx" presStyleIdx="0" presStyleCnt="14">
        <dgm:presLayoutVars>
          <dgm:bulletEnabled val="1"/>
        </dgm:presLayoutVars>
      </dgm:prSet>
      <dgm:spPr/>
    </dgm:pt>
    <dgm:pt modelId="{0C4E9B1E-87E8-4DF6-80DC-180A29AB347D}" type="pres">
      <dgm:prSet presAssocID="{9DCEA5FC-4640-45AF-B712-7A4FD94AEF0D}" presName="L1TextContainer" presStyleLbl="revTx" presStyleIdx="1" presStyleCnt="14" custLinFactNeighborX="-1165" custLinFactNeighborY="-19719">
        <dgm:presLayoutVars>
          <dgm:chMax val="1"/>
          <dgm:chPref val="1"/>
          <dgm:bulletEnabled val="1"/>
        </dgm:presLayoutVars>
      </dgm:prSet>
      <dgm:spPr/>
    </dgm:pt>
    <dgm:pt modelId="{A51394B9-41AB-49C7-9531-FE4D0184ED99}" type="pres">
      <dgm:prSet presAssocID="{9DCEA5FC-4640-45AF-B712-7A4FD94AEF0D}"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447E503B-297C-402F-B66D-34D9100B3A54}" type="pres">
      <dgm:prSet presAssocID="{9DCEA5FC-4640-45AF-B712-7A4FD94AEF0D}" presName="EmptyPlaceHolder" presStyleCnt="0"/>
      <dgm:spPr/>
    </dgm:pt>
    <dgm:pt modelId="{A7098B79-2AE9-433B-9420-768B196067DE}" type="pres">
      <dgm:prSet presAssocID="{0A99745B-BB5C-49B3-A782-8DB57641F6C9}" presName="spaceBetweenRectangles" presStyleCnt="0"/>
      <dgm:spPr/>
    </dgm:pt>
    <dgm:pt modelId="{6195CD58-9228-46A6-8286-3C07F25FAAE7}" type="pres">
      <dgm:prSet presAssocID="{096A9AF0-0DAE-4EB3-B448-4501DA034F4A}" presName="composite" presStyleCnt="0"/>
      <dgm:spPr/>
    </dgm:pt>
    <dgm:pt modelId="{BE99B6D6-FE7C-4E4F-9251-DD875F54F041}" type="pres">
      <dgm:prSet presAssocID="{096A9AF0-0DAE-4EB3-B448-4501DA034F4A}" presName="ConnectorPoint" presStyleLbl="lnNode1" presStyleIdx="1" presStyleCnt="7"/>
      <dgm:spPr>
        <a:solidFill>
          <a:schemeClr val="accent3">
            <a:hueOff val="0"/>
            <a:satOff val="0"/>
            <a:lumOff val="0"/>
            <a:alphaOff val="0"/>
          </a:schemeClr>
        </a:solidFill>
        <a:ln w="6350">
          <a:noFill/>
        </a:ln>
        <a:effectLst/>
      </dgm:spPr>
    </dgm:pt>
    <dgm:pt modelId="{23547A89-3603-48F2-A273-84373601024A}" type="pres">
      <dgm:prSet presAssocID="{096A9AF0-0DAE-4EB3-B448-4501DA034F4A}" presName="DropPinPlaceHolder" presStyleCnt="0"/>
      <dgm:spPr/>
    </dgm:pt>
    <dgm:pt modelId="{F1A58A67-4C1B-4D15-AEFE-85B607DAF601}" type="pres">
      <dgm:prSet presAssocID="{096A9AF0-0DAE-4EB3-B448-4501DA034F4A}" presName="DropPin" presStyleLbl="alignNode1" presStyleIdx="1" presStyleCnt="7" custLinFactNeighborX="-36137" custLinFactNeighborY="0"/>
      <dgm:spPr/>
    </dgm:pt>
    <dgm:pt modelId="{BEAC35D0-1C94-405B-A04D-26262999C531}" type="pres">
      <dgm:prSet presAssocID="{096A9AF0-0DAE-4EB3-B448-4501DA034F4A}" presName="Ellipse" presStyleLbl="fgAcc1" presStyleIdx="2" presStyleCnt="8"/>
      <dgm:spPr>
        <a:solidFill>
          <a:schemeClr val="lt1">
            <a:alpha val="90000"/>
            <a:hueOff val="0"/>
            <a:satOff val="0"/>
            <a:lumOff val="0"/>
            <a:alphaOff val="0"/>
          </a:schemeClr>
        </a:solidFill>
        <a:ln w="9525" cap="flat" cmpd="sng" algn="ctr">
          <a:noFill/>
          <a:prstDash val="solid"/>
        </a:ln>
        <a:effectLst/>
      </dgm:spPr>
    </dgm:pt>
    <dgm:pt modelId="{2B787009-7E5C-433E-8F14-B2CB5CCFFFF5}" type="pres">
      <dgm:prSet presAssocID="{096A9AF0-0DAE-4EB3-B448-4501DA034F4A}" presName="L2TextContainer" presStyleLbl="revTx" presStyleIdx="2" presStyleCnt="14">
        <dgm:presLayoutVars>
          <dgm:bulletEnabled val="1"/>
        </dgm:presLayoutVars>
      </dgm:prSet>
      <dgm:spPr/>
    </dgm:pt>
    <dgm:pt modelId="{08A022D0-C2DB-4980-972C-EAC81817D522}" type="pres">
      <dgm:prSet presAssocID="{096A9AF0-0DAE-4EB3-B448-4501DA034F4A}" presName="L1TextContainer" presStyleLbl="revTx" presStyleIdx="3" presStyleCnt="14" custLinFactNeighborX="-5078" custLinFactNeighborY="-1655">
        <dgm:presLayoutVars>
          <dgm:chMax val="1"/>
          <dgm:chPref val="1"/>
          <dgm:bulletEnabled val="1"/>
        </dgm:presLayoutVars>
      </dgm:prSet>
      <dgm:spPr/>
    </dgm:pt>
    <dgm:pt modelId="{4BD0541A-2922-43B9-8407-A5C3174F12C8}" type="pres">
      <dgm:prSet presAssocID="{096A9AF0-0DAE-4EB3-B448-4501DA034F4A}" presName="ConnectLine" presStyleLbl="sibTrans1D1" presStyleIdx="1" presStyleCnt="7" custLinFactX="-200000" custLinFactNeighborX="-219650" custLinFactNeighborY="-1838"/>
      <dgm:spPr>
        <a:noFill/>
        <a:ln w="12700" cap="flat" cmpd="sng" algn="ctr">
          <a:solidFill>
            <a:schemeClr val="accent3">
              <a:hueOff val="0"/>
              <a:satOff val="0"/>
              <a:lumOff val="0"/>
              <a:alphaOff val="0"/>
            </a:schemeClr>
          </a:solidFill>
          <a:prstDash val="dash"/>
        </a:ln>
        <a:effectLst/>
      </dgm:spPr>
    </dgm:pt>
    <dgm:pt modelId="{FF66CCE9-A623-4A8A-B0B7-27816BD99425}" type="pres">
      <dgm:prSet presAssocID="{096A9AF0-0DAE-4EB3-B448-4501DA034F4A}" presName="EmptyPlaceHolder" presStyleCnt="0"/>
      <dgm:spPr/>
    </dgm:pt>
    <dgm:pt modelId="{EF616965-D5B7-4B83-9213-CA41FE1CB48F}" type="pres">
      <dgm:prSet presAssocID="{6B0D7DA9-E6ED-4137-9716-F48BF62327A8}" presName="spaceBetweenRectangles" presStyleCnt="0"/>
      <dgm:spPr/>
    </dgm:pt>
    <dgm:pt modelId="{1C20260C-AF78-4D94-A3B3-58CCD1C2DA26}" type="pres">
      <dgm:prSet presAssocID="{683CC5F6-E9B5-49F2-909E-A68D38896308}" presName="composite" presStyleCnt="0"/>
      <dgm:spPr/>
    </dgm:pt>
    <dgm:pt modelId="{992E2DD1-488F-497D-AFB9-CA67CB2DD9E4}" type="pres">
      <dgm:prSet presAssocID="{683CC5F6-E9B5-49F2-909E-A68D38896308}" presName="ConnectorPoint" presStyleLbl="lnNode1" presStyleIdx="2" presStyleCnt="7"/>
      <dgm:spPr>
        <a:solidFill>
          <a:schemeClr val="accent4">
            <a:hueOff val="0"/>
            <a:satOff val="0"/>
            <a:lumOff val="0"/>
            <a:alphaOff val="0"/>
          </a:schemeClr>
        </a:solidFill>
        <a:ln w="6350">
          <a:noFill/>
        </a:ln>
        <a:effectLst/>
      </dgm:spPr>
    </dgm:pt>
    <dgm:pt modelId="{F19DC771-5397-41E8-AB4B-CDE3ECB83485}" type="pres">
      <dgm:prSet presAssocID="{683CC5F6-E9B5-49F2-909E-A68D38896308}" presName="DropPinPlaceHolder" presStyleCnt="0"/>
      <dgm:spPr/>
    </dgm:pt>
    <dgm:pt modelId="{D04B0208-74E0-4A85-A769-483811C262EE}" type="pres">
      <dgm:prSet presAssocID="{683CC5F6-E9B5-49F2-909E-A68D38896308}" presName="DropPin" presStyleLbl="alignNode1" presStyleIdx="2" presStyleCnt="7" custLinFactNeighborX="74952" custLinFactNeighborY="-8423"/>
      <dgm:spPr/>
    </dgm:pt>
    <dgm:pt modelId="{2B711D82-8874-490C-89C5-0E643C316414}" type="pres">
      <dgm:prSet presAssocID="{683CC5F6-E9B5-49F2-909E-A68D38896308}" presName="Ellipse" presStyleLbl="fgAcc1" presStyleIdx="3" presStyleCnt="8"/>
      <dgm:spPr>
        <a:solidFill>
          <a:schemeClr val="lt1">
            <a:alpha val="90000"/>
            <a:hueOff val="0"/>
            <a:satOff val="0"/>
            <a:lumOff val="0"/>
            <a:alphaOff val="0"/>
          </a:schemeClr>
        </a:solidFill>
        <a:ln w="9525" cap="flat" cmpd="sng" algn="ctr">
          <a:noFill/>
          <a:prstDash val="solid"/>
        </a:ln>
        <a:effectLst/>
      </dgm:spPr>
    </dgm:pt>
    <dgm:pt modelId="{7330EF1F-2E8D-4751-8413-DACA743DDA4F}" type="pres">
      <dgm:prSet presAssocID="{683CC5F6-E9B5-49F2-909E-A68D38896308}" presName="L2TextContainer" presStyleLbl="revTx" presStyleIdx="4" presStyleCnt="14">
        <dgm:presLayoutVars>
          <dgm:bulletEnabled val="1"/>
        </dgm:presLayoutVars>
      </dgm:prSet>
      <dgm:spPr/>
    </dgm:pt>
    <dgm:pt modelId="{978F1E7C-80DA-4EFA-95A0-8F8B4847F6AC}" type="pres">
      <dgm:prSet presAssocID="{683CC5F6-E9B5-49F2-909E-A68D38896308}" presName="L1TextContainer" presStyleLbl="revTx" presStyleIdx="5" presStyleCnt="14" custLinFactNeighborX="12723" custLinFactNeighborY="-20497">
        <dgm:presLayoutVars>
          <dgm:chMax val="1"/>
          <dgm:chPref val="1"/>
          <dgm:bulletEnabled val="1"/>
        </dgm:presLayoutVars>
      </dgm:prSet>
      <dgm:spPr/>
    </dgm:pt>
    <dgm:pt modelId="{45212CD5-0DE0-4032-99D4-4201E9EFB5BF}" type="pres">
      <dgm:prSet presAssocID="{683CC5F6-E9B5-49F2-909E-A68D38896308}" presName="ConnectLine" presStyleLbl="sibTrans1D1" presStyleIdx="2" presStyleCnt="7" custLinFactX="405564" custLinFactNeighborX="500000" custLinFactNeighborY="-1337"/>
      <dgm:spPr>
        <a:noFill/>
        <a:ln w="12700" cap="flat" cmpd="sng" algn="ctr">
          <a:solidFill>
            <a:schemeClr val="accent4">
              <a:hueOff val="0"/>
              <a:satOff val="0"/>
              <a:lumOff val="0"/>
              <a:alphaOff val="0"/>
            </a:schemeClr>
          </a:solidFill>
          <a:prstDash val="dash"/>
        </a:ln>
        <a:effectLst/>
      </dgm:spPr>
    </dgm:pt>
    <dgm:pt modelId="{FCBEB1BA-2B6F-43A1-B40B-8F4CFE80BAE8}" type="pres">
      <dgm:prSet presAssocID="{683CC5F6-E9B5-49F2-909E-A68D38896308}" presName="EmptyPlaceHolder" presStyleCnt="0"/>
      <dgm:spPr/>
    </dgm:pt>
    <dgm:pt modelId="{50C593D9-838E-41FB-9F12-73FB9375F51B}" type="pres">
      <dgm:prSet presAssocID="{4C61DDEE-8BBF-4CBF-B066-7E60B6DF0A11}" presName="spaceBetweenRectangles" presStyleCnt="0"/>
      <dgm:spPr/>
    </dgm:pt>
    <dgm:pt modelId="{DA5B2718-D315-43A2-89C2-779DC70AF127}" type="pres">
      <dgm:prSet presAssocID="{CA6B1BA0-B2FC-48AD-8EDA-F4AAA4AF2782}" presName="composite" presStyleCnt="0"/>
      <dgm:spPr/>
    </dgm:pt>
    <dgm:pt modelId="{3C5C06EB-6E66-49CE-BD3B-81109F7EED8C}" type="pres">
      <dgm:prSet presAssocID="{CA6B1BA0-B2FC-48AD-8EDA-F4AAA4AF2782}" presName="ConnectorPoint" presStyleLbl="lnNode1" presStyleIdx="3" presStyleCnt="7"/>
      <dgm:spPr>
        <a:solidFill>
          <a:schemeClr val="accent5">
            <a:hueOff val="0"/>
            <a:satOff val="0"/>
            <a:lumOff val="0"/>
            <a:alphaOff val="0"/>
          </a:schemeClr>
        </a:solidFill>
        <a:ln w="6350">
          <a:noFill/>
        </a:ln>
        <a:effectLst/>
      </dgm:spPr>
    </dgm:pt>
    <dgm:pt modelId="{80F8660E-0011-4030-A230-96CB3F6093F7}" type="pres">
      <dgm:prSet presAssocID="{CA6B1BA0-B2FC-48AD-8EDA-F4AAA4AF2782}" presName="DropPinPlaceHolder" presStyleCnt="0"/>
      <dgm:spPr/>
    </dgm:pt>
    <dgm:pt modelId="{EE60D189-C102-4E11-96B9-5857C83D1192}" type="pres">
      <dgm:prSet presAssocID="{CA6B1BA0-B2FC-48AD-8EDA-F4AAA4AF2782}" presName="DropPin" presStyleLbl="alignNode1" presStyleIdx="3" presStyleCnt="7" custLinFactX="66670" custLinFactNeighborX="100000" custLinFactNeighborY="8294"/>
      <dgm:spPr/>
    </dgm:pt>
    <dgm:pt modelId="{5CF55DC1-51AF-4A99-B9BA-1BE5D9F0968D}" type="pres">
      <dgm:prSet presAssocID="{CA6B1BA0-B2FC-48AD-8EDA-F4AAA4AF2782}" presName="Ellipse" presStyleLbl="fgAcc1" presStyleIdx="4" presStyleCnt="8"/>
      <dgm:spPr>
        <a:solidFill>
          <a:schemeClr val="lt1">
            <a:alpha val="90000"/>
            <a:hueOff val="0"/>
            <a:satOff val="0"/>
            <a:lumOff val="0"/>
            <a:alphaOff val="0"/>
          </a:schemeClr>
        </a:solidFill>
        <a:ln w="9525" cap="flat" cmpd="sng" algn="ctr">
          <a:noFill/>
          <a:prstDash val="solid"/>
        </a:ln>
        <a:effectLst/>
      </dgm:spPr>
    </dgm:pt>
    <dgm:pt modelId="{DB0FF9E5-C05F-485B-8695-A0CD0F0CDFDF}" type="pres">
      <dgm:prSet presAssocID="{CA6B1BA0-B2FC-48AD-8EDA-F4AAA4AF2782}" presName="L2TextContainer" presStyleLbl="revTx" presStyleIdx="6" presStyleCnt="14">
        <dgm:presLayoutVars>
          <dgm:bulletEnabled val="1"/>
        </dgm:presLayoutVars>
      </dgm:prSet>
      <dgm:spPr/>
    </dgm:pt>
    <dgm:pt modelId="{C474845D-A5AB-49C4-8C2F-EFC3F3A553E3}" type="pres">
      <dgm:prSet presAssocID="{CA6B1BA0-B2FC-48AD-8EDA-F4AAA4AF2782}" presName="L1TextContainer" presStyleLbl="revTx" presStyleIdx="7" presStyleCnt="14" custLinFactNeighborX="29083" custLinFactNeighborY="247">
        <dgm:presLayoutVars>
          <dgm:chMax val="1"/>
          <dgm:chPref val="1"/>
          <dgm:bulletEnabled val="1"/>
        </dgm:presLayoutVars>
      </dgm:prSet>
      <dgm:spPr/>
    </dgm:pt>
    <dgm:pt modelId="{EEA2A7A1-6E26-45AF-BD9E-EF4E20893567}" type="pres">
      <dgm:prSet presAssocID="{CA6B1BA0-B2FC-48AD-8EDA-F4AAA4AF2782}" presName="ConnectLine" presStyleLbl="sibTrans1D1" presStyleIdx="3" presStyleCnt="7" custLinFactX="1000000" custLinFactNeighborX="1076173" custLinFactNeighborY="-501"/>
      <dgm:spPr>
        <a:noFill/>
        <a:ln w="12700" cap="flat" cmpd="sng" algn="ctr">
          <a:solidFill>
            <a:schemeClr val="accent5">
              <a:hueOff val="0"/>
              <a:satOff val="0"/>
              <a:lumOff val="0"/>
              <a:alphaOff val="0"/>
            </a:schemeClr>
          </a:solidFill>
          <a:prstDash val="dash"/>
        </a:ln>
        <a:effectLst/>
      </dgm:spPr>
    </dgm:pt>
    <dgm:pt modelId="{26A1731A-6301-4BC7-8E4D-A46EF9D7CF17}" type="pres">
      <dgm:prSet presAssocID="{CA6B1BA0-B2FC-48AD-8EDA-F4AAA4AF2782}" presName="EmptyPlaceHolder" presStyleCnt="0"/>
      <dgm:spPr/>
    </dgm:pt>
    <dgm:pt modelId="{48341C0E-A9D0-4A28-A1E3-05DF9DBCFD35}" type="pres">
      <dgm:prSet presAssocID="{39FB540D-D808-4040-9A37-0AC474C0212F}" presName="spaceBetweenRectangles" presStyleCnt="0"/>
      <dgm:spPr/>
    </dgm:pt>
    <dgm:pt modelId="{B69D5A07-9DFD-4E2F-8274-B245837E5CE0}" type="pres">
      <dgm:prSet presAssocID="{212ADAAB-D5CB-4BBC-8DAF-7340FD334994}" presName="composite" presStyleCnt="0"/>
      <dgm:spPr/>
    </dgm:pt>
    <dgm:pt modelId="{26F50031-6E1E-4DF5-92FE-EF5DB6A8155E}" type="pres">
      <dgm:prSet presAssocID="{212ADAAB-D5CB-4BBC-8DAF-7340FD334994}" presName="ConnectorPoint" presStyleLbl="lnNode1" presStyleIdx="4" presStyleCnt="7"/>
      <dgm:spPr>
        <a:solidFill>
          <a:schemeClr val="accent6">
            <a:hueOff val="0"/>
            <a:satOff val="0"/>
            <a:lumOff val="0"/>
            <a:alphaOff val="0"/>
          </a:schemeClr>
        </a:solidFill>
        <a:ln w="6350">
          <a:noFill/>
        </a:ln>
        <a:effectLst/>
      </dgm:spPr>
    </dgm:pt>
    <dgm:pt modelId="{F2FE18AD-1AC8-40F1-BC26-C95DCF6C7E3D}" type="pres">
      <dgm:prSet presAssocID="{212ADAAB-D5CB-4BBC-8DAF-7340FD334994}" presName="DropPinPlaceHolder" presStyleCnt="0"/>
      <dgm:spPr/>
    </dgm:pt>
    <dgm:pt modelId="{5ED49781-96FF-43D1-A2E8-93CFF9FCAF92}" type="pres">
      <dgm:prSet presAssocID="{212ADAAB-D5CB-4BBC-8DAF-7340FD334994}" presName="DropPin" presStyleLbl="alignNode1" presStyleIdx="4" presStyleCnt="7" custLinFactX="117741" custLinFactNeighborX="200000" custLinFactNeighborY="-15629"/>
      <dgm:spPr/>
    </dgm:pt>
    <dgm:pt modelId="{5716E486-919D-4440-B7BE-8EC154E58091}" type="pres">
      <dgm:prSet presAssocID="{212ADAAB-D5CB-4BBC-8DAF-7340FD334994}" presName="Ellipse" presStyleLbl="fgAcc1" presStyleIdx="5" presStyleCnt="8"/>
      <dgm:spPr>
        <a:solidFill>
          <a:schemeClr val="lt1">
            <a:alpha val="90000"/>
            <a:hueOff val="0"/>
            <a:satOff val="0"/>
            <a:lumOff val="0"/>
            <a:alphaOff val="0"/>
          </a:schemeClr>
        </a:solidFill>
        <a:ln w="9525" cap="flat" cmpd="sng" algn="ctr">
          <a:noFill/>
          <a:prstDash val="solid"/>
        </a:ln>
        <a:effectLst/>
      </dgm:spPr>
    </dgm:pt>
    <dgm:pt modelId="{D8687653-8596-4E31-B024-D1501377CA58}" type="pres">
      <dgm:prSet presAssocID="{212ADAAB-D5CB-4BBC-8DAF-7340FD334994}" presName="L2TextContainer" presStyleLbl="revTx" presStyleIdx="8" presStyleCnt="14">
        <dgm:presLayoutVars>
          <dgm:bulletEnabled val="1"/>
        </dgm:presLayoutVars>
      </dgm:prSet>
      <dgm:spPr/>
    </dgm:pt>
    <dgm:pt modelId="{556BF417-4F24-4A5D-BE24-65CA3BB86777}" type="pres">
      <dgm:prSet presAssocID="{212ADAAB-D5CB-4BBC-8DAF-7340FD334994}" presName="L1TextContainer" presStyleLbl="revTx" presStyleIdx="9" presStyleCnt="14" custScaleX="69261" custLinFactNeighborX="40561" custLinFactNeighborY="-20497">
        <dgm:presLayoutVars>
          <dgm:chMax val="1"/>
          <dgm:chPref val="1"/>
          <dgm:bulletEnabled val="1"/>
        </dgm:presLayoutVars>
      </dgm:prSet>
      <dgm:spPr/>
    </dgm:pt>
    <dgm:pt modelId="{E863974E-ADCE-4214-A0F6-C8B6BB310DA9}" type="pres">
      <dgm:prSet presAssocID="{212ADAAB-D5CB-4BBC-8DAF-7340FD334994}" presName="ConnectLine" presStyleLbl="sibTrans1D1" presStyleIdx="4" presStyleCnt="7" custLinFactX="1962961" custLinFactNeighborX="2000000" custLinFactNeighborY="-477"/>
      <dgm:spPr>
        <a:noFill/>
        <a:ln w="12700" cap="flat" cmpd="sng" algn="ctr">
          <a:solidFill>
            <a:schemeClr val="accent6">
              <a:hueOff val="0"/>
              <a:satOff val="0"/>
              <a:lumOff val="0"/>
              <a:alphaOff val="0"/>
            </a:schemeClr>
          </a:solidFill>
          <a:prstDash val="dash"/>
        </a:ln>
        <a:effectLst/>
      </dgm:spPr>
    </dgm:pt>
    <dgm:pt modelId="{C5C7DD11-CE46-400E-85D1-24E420752820}" type="pres">
      <dgm:prSet presAssocID="{212ADAAB-D5CB-4BBC-8DAF-7340FD334994}" presName="EmptyPlaceHolder" presStyleCnt="0"/>
      <dgm:spPr/>
    </dgm:pt>
    <dgm:pt modelId="{D0DC5A45-A7F9-4E99-AD10-B7B1B2EB393E}" type="pres">
      <dgm:prSet presAssocID="{AB2787E4-2A8B-428D-A4AE-2B14DCFFC4E7}" presName="spaceBetweenRectangles" presStyleCnt="0"/>
      <dgm:spPr/>
    </dgm:pt>
    <dgm:pt modelId="{12059290-1604-48A7-A8D8-B1407C4B114C}" type="pres">
      <dgm:prSet presAssocID="{A2560FD2-F12F-4A06-A96F-B86674952111}" presName="composite" presStyleCnt="0"/>
      <dgm:spPr/>
    </dgm:pt>
    <dgm:pt modelId="{C8FBD304-1B0B-4748-9E58-E691101B2003}" type="pres">
      <dgm:prSet presAssocID="{A2560FD2-F12F-4A06-A96F-B86674952111}" presName="ConnectorPoint" presStyleLbl="lnNode1" presStyleIdx="5" presStyleCnt="7"/>
      <dgm:spPr>
        <a:solidFill>
          <a:schemeClr val="accent2">
            <a:hueOff val="0"/>
            <a:satOff val="0"/>
            <a:lumOff val="0"/>
            <a:alphaOff val="0"/>
          </a:schemeClr>
        </a:solidFill>
        <a:ln w="6350">
          <a:noFill/>
        </a:ln>
        <a:effectLst/>
      </dgm:spPr>
    </dgm:pt>
    <dgm:pt modelId="{9AAE8501-D854-4265-A69B-A6E656116442}" type="pres">
      <dgm:prSet presAssocID="{A2560FD2-F12F-4A06-A96F-B86674952111}" presName="DropPinPlaceHolder" presStyleCnt="0"/>
      <dgm:spPr/>
    </dgm:pt>
    <dgm:pt modelId="{DB7CA074-BF5A-4DAC-B3E0-2E7AA7233385}" type="pres">
      <dgm:prSet presAssocID="{A2560FD2-F12F-4A06-A96F-B86674952111}" presName="DropPin" presStyleLbl="alignNode1" presStyleIdx="5" presStyleCnt="7" custLinFactX="200000" custLinFactNeighborX="291822" custLinFactNeighborY="19770"/>
      <dgm:spPr/>
    </dgm:pt>
    <dgm:pt modelId="{91ECA58D-A479-4AC1-BA3A-F414A27D920D}" type="pres">
      <dgm:prSet presAssocID="{A2560FD2-F12F-4A06-A96F-B86674952111}" presName="Ellipse" presStyleLbl="fgAcc1" presStyleIdx="6" presStyleCnt="8"/>
      <dgm:spPr>
        <a:solidFill>
          <a:schemeClr val="lt1">
            <a:alpha val="90000"/>
            <a:hueOff val="0"/>
            <a:satOff val="0"/>
            <a:lumOff val="0"/>
            <a:alphaOff val="0"/>
          </a:schemeClr>
        </a:solidFill>
        <a:ln w="9525" cap="flat" cmpd="sng" algn="ctr">
          <a:noFill/>
          <a:prstDash val="solid"/>
        </a:ln>
        <a:effectLst/>
      </dgm:spPr>
    </dgm:pt>
    <dgm:pt modelId="{37C8AE8A-36D1-49ED-96FD-B29683F04AA6}" type="pres">
      <dgm:prSet presAssocID="{A2560FD2-F12F-4A06-A96F-B86674952111}" presName="L2TextContainer" presStyleLbl="revTx" presStyleIdx="10" presStyleCnt="14">
        <dgm:presLayoutVars>
          <dgm:bulletEnabled val="1"/>
        </dgm:presLayoutVars>
      </dgm:prSet>
      <dgm:spPr/>
    </dgm:pt>
    <dgm:pt modelId="{9036CAAE-F9C3-4075-B0D4-15E7B86E1D6F}" type="pres">
      <dgm:prSet presAssocID="{A2560FD2-F12F-4A06-A96F-B86674952111}" presName="L1TextContainer" presStyleLbl="revTx" presStyleIdx="11" presStyleCnt="14" custScaleX="61977" custLinFactNeighborX="67117" custLinFactNeighborY="18935">
        <dgm:presLayoutVars>
          <dgm:chMax val="1"/>
          <dgm:chPref val="1"/>
          <dgm:bulletEnabled val="1"/>
        </dgm:presLayoutVars>
      </dgm:prSet>
      <dgm:spPr/>
    </dgm:pt>
    <dgm:pt modelId="{025FDC93-9C4B-44E5-9E3A-61FEB3163806}" type="pres">
      <dgm:prSet presAssocID="{A2560FD2-F12F-4A06-A96F-B86674952111}" presName="ConnectLine" presStyleLbl="sibTrans1D1" presStyleIdx="5" presStyleCnt="7" custLinFactX="3058102" custLinFactNeighborX="3100000" custLinFactNeighborY="712"/>
      <dgm:spPr>
        <a:noFill/>
        <a:ln w="12700" cap="flat" cmpd="sng" algn="ctr">
          <a:solidFill>
            <a:schemeClr val="accent2">
              <a:hueOff val="0"/>
              <a:satOff val="0"/>
              <a:lumOff val="0"/>
              <a:alphaOff val="0"/>
            </a:schemeClr>
          </a:solidFill>
          <a:prstDash val="dash"/>
        </a:ln>
        <a:effectLst/>
      </dgm:spPr>
    </dgm:pt>
    <dgm:pt modelId="{E1D557DB-4028-46D5-9883-3687F7F32776}" type="pres">
      <dgm:prSet presAssocID="{A2560FD2-F12F-4A06-A96F-B86674952111}" presName="EmptyPlaceHolder" presStyleCnt="0"/>
      <dgm:spPr/>
    </dgm:pt>
    <dgm:pt modelId="{AFB832C3-4C2D-40F1-A684-5642290D2ED1}" type="pres">
      <dgm:prSet presAssocID="{D3C3BC3F-2256-4FBC-AFA5-0D035E3EACD7}" presName="spaceBetweenRectangles" presStyleCnt="0"/>
      <dgm:spPr/>
    </dgm:pt>
    <dgm:pt modelId="{04592906-8738-4689-98C9-12700FF92C64}" type="pres">
      <dgm:prSet presAssocID="{31164F42-238F-4CF5-81B7-B11491C9CD71}" presName="composite" presStyleCnt="0"/>
      <dgm:spPr/>
    </dgm:pt>
    <dgm:pt modelId="{A39F1B54-EEF6-410A-862C-A022457BEF07}" type="pres">
      <dgm:prSet presAssocID="{31164F42-238F-4CF5-81B7-B11491C9CD71}" presName="ConnectorPoint" presStyleLbl="lnNode1" presStyleIdx="6" presStyleCnt="7"/>
      <dgm:spPr>
        <a:solidFill>
          <a:schemeClr val="accent3">
            <a:hueOff val="0"/>
            <a:satOff val="0"/>
            <a:lumOff val="0"/>
            <a:alphaOff val="0"/>
          </a:schemeClr>
        </a:solidFill>
        <a:ln w="6350">
          <a:noFill/>
        </a:ln>
        <a:effectLst/>
      </dgm:spPr>
    </dgm:pt>
    <dgm:pt modelId="{6FCCDBB8-E785-4550-8C0D-2CA17DEF4F34}" type="pres">
      <dgm:prSet presAssocID="{31164F42-238F-4CF5-81B7-B11491C9CD71}" presName="DropPinPlaceHolder" presStyleCnt="0"/>
      <dgm:spPr/>
    </dgm:pt>
    <dgm:pt modelId="{EB9E7B8F-0DAC-4DFD-82EB-1A15D77230AA}" type="pres">
      <dgm:prSet presAssocID="{31164F42-238F-4CF5-81B7-B11491C9CD71}" presName="DropPin" presStyleLbl="alignNode1" presStyleIdx="6" presStyleCnt="7" custLinFactX="75656" custLinFactNeighborX="100000" custLinFactNeighborY="-15628"/>
      <dgm:spPr>
        <a:solidFill>
          <a:schemeClr val="bg1">
            <a:lumMod val="50000"/>
          </a:schemeClr>
        </a:solidFill>
      </dgm:spPr>
    </dgm:pt>
    <dgm:pt modelId="{B43A2993-AD4F-4A5C-9502-1B7AA58D241B}" type="pres">
      <dgm:prSet presAssocID="{31164F42-238F-4CF5-81B7-B11491C9CD71}" presName="Ellipse" presStyleLbl="fgAcc1" presStyleIdx="7" presStyleCnt="8"/>
      <dgm:spPr>
        <a:solidFill>
          <a:schemeClr val="lt1">
            <a:alpha val="90000"/>
            <a:hueOff val="0"/>
            <a:satOff val="0"/>
            <a:lumOff val="0"/>
            <a:alphaOff val="0"/>
          </a:schemeClr>
        </a:solidFill>
        <a:ln w="9525" cap="flat" cmpd="sng" algn="ctr">
          <a:noFill/>
          <a:prstDash val="solid"/>
        </a:ln>
        <a:effectLst/>
      </dgm:spPr>
    </dgm:pt>
    <dgm:pt modelId="{19C3B7BD-E1D5-4416-97DC-B524DA61D076}" type="pres">
      <dgm:prSet presAssocID="{31164F42-238F-4CF5-81B7-B11491C9CD71}" presName="L2TextContainer" presStyleLbl="revTx" presStyleIdx="12" presStyleCnt="14">
        <dgm:presLayoutVars>
          <dgm:bulletEnabled val="1"/>
        </dgm:presLayoutVars>
      </dgm:prSet>
      <dgm:spPr/>
    </dgm:pt>
    <dgm:pt modelId="{A5DB7C27-2FC8-4674-95AA-735CCEC72270}" type="pres">
      <dgm:prSet presAssocID="{31164F42-238F-4CF5-81B7-B11491C9CD71}" presName="L1TextContainer" presStyleLbl="revTx" presStyleIdx="13" presStyleCnt="14" custScaleX="70289" custLinFactNeighborX="17246">
        <dgm:presLayoutVars>
          <dgm:chMax val="1"/>
          <dgm:chPref val="1"/>
          <dgm:bulletEnabled val="1"/>
        </dgm:presLayoutVars>
      </dgm:prSet>
      <dgm:spPr/>
    </dgm:pt>
    <dgm:pt modelId="{AA475095-3B2A-41DD-9CE1-55A93DC1EC2C}" type="pres">
      <dgm:prSet presAssocID="{31164F42-238F-4CF5-81B7-B11491C9CD71}" presName="ConnectLine" presStyleLbl="sibTrans1D1" presStyleIdx="6" presStyleCnt="7" custLinFactX="1098513" custLinFactNeighborX="1100000" custLinFactNeighborY="-437"/>
      <dgm:spPr>
        <a:noFill/>
        <a:ln w="12700" cap="flat" cmpd="sng" algn="ctr">
          <a:solidFill>
            <a:schemeClr val="accent3">
              <a:hueOff val="0"/>
              <a:satOff val="0"/>
              <a:lumOff val="0"/>
              <a:alphaOff val="0"/>
            </a:schemeClr>
          </a:solidFill>
          <a:prstDash val="dash"/>
        </a:ln>
        <a:effectLst/>
      </dgm:spPr>
    </dgm:pt>
    <dgm:pt modelId="{9AD26AF4-6649-4BAB-9414-5B12484D4824}" type="pres">
      <dgm:prSet presAssocID="{31164F42-238F-4CF5-81B7-B11491C9CD71}" presName="EmptyPlaceHolder" presStyleCnt="0"/>
      <dgm:spPr/>
    </dgm:pt>
  </dgm:ptLst>
  <dgm:cxnLst>
    <dgm:cxn modelId="{C5B8E112-E22C-46A3-91DF-4ADDD91FB666}" type="presOf" srcId="{B9757F3F-5D32-4589-847D-8AD90BE27F5C}" destId="{19C3B7BD-E1D5-4416-97DC-B524DA61D076}" srcOrd="0" destOrd="0" presId="urn:microsoft.com/office/officeart/2017/3/layout/DropPinTimeline"/>
    <dgm:cxn modelId="{3856A214-C3C2-4739-BF4E-BF607B237253}" type="presOf" srcId="{831701CF-77C7-46C0-A913-8CC39517BAB8}" destId="{3D83C2F4-6B79-4B2F-B74D-B190044F634E}" srcOrd="0" destOrd="0" presId="urn:microsoft.com/office/officeart/2017/3/layout/DropPinTimeline"/>
    <dgm:cxn modelId="{ED45E525-A9F3-4276-B4A7-292FCC8FD063}" type="presOf" srcId="{9DCEA5FC-4640-45AF-B712-7A4FD94AEF0D}" destId="{0C4E9B1E-87E8-4DF6-80DC-180A29AB347D}" srcOrd="0" destOrd="0" presId="urn:microsoft.com/office/officeart/2017/3/layout/DropPinTimeline"/>
    <dgm:cxn modelId="{658C233C-0BB5-46BF-AAC6-36CD138A6C78}" type="presOf" srcId="{2AEE5C11-34AE-4EB7-8907-9BED418EA471}" destId="{D8687653-8596-4E31-B024-D1501377CA58}" srcOrd="0" destOrd="0" presId="urn:microsoft.com/office/officeart/2017/3/layout/DropPinTimeline"/>
    <dgm:cxn modelId="{C4D3E23F-75D9-41B7-BF48-6650E2E4984B}" type="presOf" srcId="{3CB04A44-4013-4CA7-90FD-29AFC3C15E37}" destId="{DB0FF9E5-C05F-485B-8695-A0CD0F0CDFD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4137C964-56AF-4151-8A3D-ACE69E56C966}" type="presOf" srcId="{A2560FD2-F12F-4A06-A96F-B86674952111}" destId="{9036CAAE-F9C3-4075-B0D4-15E7B86E1D6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EFCEB354-99E2-4BC1-9746-DEA9B855E4A6}" type="presOf" srcId="{096A9AF0-0DAE-4EB3-B448-4501DA034F4A}" destId="{08A022D0-C2DB-4980-972C-EAC81817D522}" srcOrd="0" destOrd="0" presId="urn:microsoft.com/office/officeart/2017/3/layout/DropPinTimeline"/>
    <dgm:cxn modelId="{2051CB54-7455-43B6-BBB4-6CDB09C84A82}" srcId="{31164F42-238F-4CF5-81B7-B11491C9CD71}" destId="{B9757F3F-5D32-4589-847D-8AD90BE27F5C}" srcOrd="0" destOrd="0" parTransId="{E3C7FA93-6C7E-4399-951E-E1A86E2C8D2C}" sibTransId="{737D6B82-8F41-42F3-A0E5-B1B5F0A6A9B8}"/>
    <dgm:cxn modelId="{AD750C7C-7934-4F5A-8C92-4F579613BA6D}" type="presOf" srcId="{63085546-7C7C-4B3E-ABEB-2669F1A65FB2}" destId="{20A37925-D9BE-492B-B550-413C1FD71421}"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1F24A394-6DE8-4400-8E22-CABB2126AAAF}" type="presOf" srcId="{CA6B1BA0-B2FC-48AD-8EDA-F4AAA4AF2782}" destId="{C474845D-A5AB-49C4-8C2F-EFC3F3A553E3}" srcOrd="0" destOrd="0" presId="urn:microsoft.com/office/officeart/2017/3/layout/DropPinTimeline"/>
    <dgm:cxn modelId="{B079DC98-0589-40F4-B978-61D3560DE69C}" type="presOf" srcId="{4EA069F3-397F-40D5-94A6-32C3E355C277}" destId="{7330EF1F-2E8D-4751-8413-DACA743DDA4F}" srcOrd="0" destOrd="0" presId="urn:microsoft.com/office/officeart/2017/3/layout/DropPinTimeline"/>
    <dgm:cxn modelId="{CFC97A9A-B6D6-453F-A11D-3FF63738FCDF}" type="presOf" srcId="{31164F42-238F-4CF5-81B7-B11491C9CD71}" destId="{A5DB7C27-2FC8-4674-95AA-735CCEC72270}" srcOrd="0" destOrd="0" presId="urn:microsoft.com/office/officeart/2017/3/layout/DropPinTimeline"/>
    <dgm:cxn modelId="{3EC23EA1-68BC-44C0-8442-316334316E69}" type="presOf" srcId="{683CC5F6-E9B5-49F2-909E-A68D38896308}" destId="{978F1E7C-80DA-4EFA-95A0-8F8B4847F6AC}" srcOrd="0" destOrd="0" presId="urn:microsoft.com/office/officeart/2017/3/layout/DropPinTimeline"/>
    <dgm:cxn modelId="{9D5410A2-4807-46ED-BCEB-EFD3E504FC50}" type="presOf" srcId="{1E529C6E-C939-479A-A075-9E9B02837B50}" destId="{37C8AE8A-36D1-49ED-96FD-B29683F04AA6}"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16652AC5-3D07-4BEE-951C-DE4B1E9C378D}" srcId="{63085546-7C7C-4B3E-ABEB-2669F1A65FB2}" destId="{31164F42-238F-4CF5-81B7-B11491C9CD71}" srcOrd="6" destOrd="0" parTransId="{64B67CC7-CE5A-4723-9A0C-6DEEB1D2BB8B}" sibTransId="{794D8179-8861-42EF-ABCB-C1C6CE7A3779}"/>
    <dgm:cxn modelId="{BC5A70C8-9D97-4922-BCDB-6316D191C527}" srcId="{683CC5F6-E9B5-49F2-909E-A68D38896308}" destId="{4EA069F3-397F-40D5-94A6-32C3E355C277}" srcOrd="0" destOrd="0" parTransId="{2F99115B-608E-4E08-A503-B74879A76D07}" sibTransId="{E94D5EF7-F47C-476C-A5FE-1C35261B578A}"/>
    <dgm:cxn modelId="{6D5016CB-428F-4126-9BA3-A5C205B9BB43}" type="presOf" srcId="{212ADAAB-D5CB-4BBC-8DAF-7340FD334994}" destId="{556BF417-4F24-4A5D-BE24-65CA3BB86777}" srcOrd="0" destOrd="0" presId="urn:microsoft.com/office/officeart/2017/3/layout/DropPinTimeline"/>
    <dgm:cxn modelId="{CD6B6EE8-3813-4EF1-BFEC-C005A3326D63}" srcId="{63085546-7C7C-4B3E-ABEB-2669F1A65FB2}" destId="{CA6B1BA0-B2FC-48AD-8EDA-F4AAA4AF2782}" srcOrd="3" destOrd="0" parTransId="{D7D3AA07-BCB9-4212-A556-E90870FB1413}" sibTransId="{39FB540D-D808-4040-9A37-0AC474C0212F}"/>
    <dgm:cxn modelId="{722B57F1-C576-4F03-B975-6F3DA1E20FE6}" type="presOf" srcId="{92921081-529B-4D1C-83A4-C416BB4C5224}" destId="{2B787009-7E5C-433E-8F14-B2CB5CCFFFF5}"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1189AE19-8D0C-4DAD-A79C-A3A9FD57E58B}" type="presParOf" srcId="{20A37925-D9BE-492B-B550-413C1FD71421}" destId="{CFE9DF40-0251-4E30-A78E-6B9CA2ABDD62}" srcOrd="0" destOrd="0" presId="urn:microsoft.com/office/officeart/2017/3/layout/DropPinTimeline"/>
    <dgm:cxn modelId="{4833A61A-26CB-43B9-8AD8-9E579B1E1A7F}" type="presParOf" srcId="{20A37925-D9BE-492B-B550-413C1FD71421}" destId="{92342274-72C5-41F1-A984-9EC9A085BD59}" srcOrd="1" destOrd="0" presId="urn:microsoft.com/office/officeart/2017/3/layout/DropPinTimeline"/>
    <dgm:cxn modelId="{83CDB6CE-5F4A-4ED2-8582-D6E5576E2242}" type="presParOf" srcId="{92342274-72C5-41F1-A984-9EC9A085BD59}" destId="{5C9D77B2-8160-41AF-A47B-EC149DBC07E8}" srcOrd="0" destOrd="0" presId="urn:microsoft.com/office/officeart/2017/3/layout/DropPinTimeline"/>
    <dgm:cxn modelId="{8016A075-41E1-425B-8E64-01012366E73A}" type="presParOf" srcId="{5C9D77B2-8160-41AF-A47B-EC149DBC07E8}" destId="{87F856B5-884F-40C2-9D7C-D391F7430678}" srcOrd="0" destOrd="0" presId="urn:microsoft.com/office/officeart/2017/3/layout/DropPinTimeline"/>
    <dgm:cxn modelId="{C7406B35-E810-4FBD-95B9-504A6AE2356B}" type="presParOf" srcId="{5C9D77B2-8160-41AF-A47B-EC149DBC07E8}" destId="{DACFF0C4-3902-4B42-BE16-C08302C0456F}" srcOrd="1" destOrd="0" presId="urn:microsoft.com/office/officeart/2017/3/layout/DropPinTimeline"/>
    <dgm:cxn modelId="{5EEAD281-DBC2-4665-B669-B327134A6FBE}" type="presParOf" srcId="{DACFF0C4-3902-4B42-BE16-C08302C0456F}" destId="{CA0C921F-5971-4E86-8B0F-E063D0EC16C8}" srcOrd="0" destOrd="0" presId="urn:microsoft.com/office/officeart/2017/3/layout/DropPinTimeline"/>
    <dgm:cxn modelId="{0F73DA93-56F7-49DA-BCD4-B4F6334B7408}" type="presParOf" srcId="{DACFF0C4-3902-4B42-BE16-C08302C0456F}" destId="{E719FD66-5D21-4857-9CE9-3CC71289DDAF}" srcOrd="1" destOrd="0" presId="urn:microsoft.com/office/officeart/2017/3/layout/DropPinTimeline"/>
    <dgm:cxn modelId="{4A41CF05-FA53-4982-B92C-489E5D186559}" type="presParOf" srcId="{5C9D77B2-8160-41AF-A47B-EC149DBC07E8}" destId="{3D83C2F4-6B79-4B2F-B74D-B190044F634E}" srcOrd="2" destOrd="0" presId="urn:microsoft.com/office/officeart/2017/3/layout/DropPinTimeline"/>
    <dgm:cxn modelId="{5113F26A-B47C-4F2D-86ED-C18CD60556E5}" type="presParOf" srcId="{5C9D77B2-8160-41AF-A47B-EC149DBC07E8}" destId="{0C4E9B1E-87E8-4DF6-80DC-180A29AB347D}" srcOrd="3" destOrd="0" presId="urn:microsoft.com/office/officeart/2017/3/layout/DropPinTimeline"/>
    <dgm:cxn modelId="{127BC9AF-1F53-45BC-9636-A4419EA72888}" type="presParOf" srcId="{5C9D77B2-8160-41AF-A47B-EC149DBC07E8}" destId="{A51394B9-41AB-49C7-9531-FE4D0184ED99}" srcOrd="4" destOrd="0" presId="urn:microsoft.com/office/officeart/2017/3/layout/DropPinTimeline"/>
    <dgm:cxn modelId="{46CDE81A-1413-43AE-9FF7-0084C45B9271}" type="presParOf" srcId="{5C9D77B2-8160-41AF-A47B-EC149DBC07E8}" destId="{447E503B-297C-402F-B66D-34D9100B3A54}" srcOrd="5" destOrd="0" presId="urn:microsoft.com/office/officeart/2017/3/layout/DropPinTimeline"/>
    <dgm:cxn modelId="{702C62A0-B02A-4BFD-B74E-205753A2B3CC}" type="presParOf" srcId="{92342274-72C5-41F1-A984-9EC9A085BD59}" destId="{A7098B79-2AE9-433B-9420-768B196067DE}" srcOrd="1" destOrd="0" presId="urn:microsoft.com/office/officeart/2017/3/layout/DropPinTimeline"/>
    <dgm:cxn modelId="{EECC264B-1BD1-46F4-9B77-2D22A4A37DC4}" type="presParOf" srcId="{92342274-72C5-41F1-A984-9EC9A085BD59}" destId="{6195CD58-9228-46A6-8286-3C07F25FAAE7}" srcOrd="2" destOrd="0" presId="urn:microsoft.com/office/officeart/2017/3/layout/DropPinTimeline"/>
    <dgm:cxn modelId="{A5EA39CE-52A5-4737-90B7-F7C9A3A5452A}" type="presParOf" srcId="{6195CD58-9228-46A6-8286-3C07F25FAAE7}" destId="{BE99B6D6-FE7C-4E4F-9251-DD875F54F041}" srcOrd="0" destOrd="0" presId="urn:microsoft.com/office/officeart/2017/3/layout/DropPinTimeline"/>
    <dgm:cxn modelId="{BE5B0156-2CCE-4537-8BA4-011C79EDFE89}" type="presParOf" srcId="{6195CD58-9228-46A6-8286-3C07F25FAAE7}" destId="{23547A89-3603-48F2-A273-84373601024A}" srcOrd="1" destOrd="0" presId="urn:microsoft.com/office/officeart/2017/3/layout/DropPinTimeline"/>
    <dgm:cxn modelId="{23FE72DC-2EF8-4284-9C04-4F15440381DF}" type="presParOf" srcId="{23547A89-3603-48F2-A273-84373601024A}" destId="{F1A58A67-4C1B-4D15-AEFE-85B607DAF601}" srcOrd="0" destOrd="0" presId="urn:microsoft.com/office/officeart/2017/3/layout/DropPinTimeline"/>
    <dgm:cxn modelId="{2DFC6450-76B5-462A-ADFB-CAD6CB09F3DC}" type="presParOf" srcId="{23547A89-3603-48F2-A273-84373601024A}" destId="{BEAC35D0-1C94-405B-A04D-26262999C531}" srcOrd="1" destOrd="0" presId="urn:microsoft.com/office/officeart/2017/3/layout/DropPinTimeline"/>
    <dgm:cxn modelId="{18683CB1-E4C9-48CF-BA72-6529141CD299}" type="presParOf" srcId="{6195CD58-9228-46A6-8286-3C07F25FAAE7}" destId="{2B787009-7E5C-433E-8F14-B2CB5CCFFFF5}" srcOrd="2" destOrd="0" presId="urn:microsoft.com/office/officeart/2017/3/layout/DropPinTimeline"/>
    <dgm:cxn modelId="{CB861A14-9BD5-45BF-8EFC-E2C2C84BF5E4}" type="presParOf" srcId="{6195CD58-9228-46A6-8286-3C07F25FAAE7}" destId="{08A022D0-C2DB-4980-972C-EAC81817D522}" srcOrd="3" destOrd="0" presId="urn:microsoft.com/office/officeart/2017/3/layout/DropPinTimeline"/>
    <dgm:cxn modelId="{AD14B048-F026-432D-BF5C-CBFAE7F038E4}" type="presParOf" srcId="{6195CD58-9228-46A6-8286-3C07F25FAAE7}" destId="{4BD0541A-2922-43B9-8407-A5C3174F12C8}" srcOrd="4" destOrd="0" presId="urn:microsoft.com/office/officeart/2017/3/layout/DropPinTimeline"/>
    <dgm:cxn modelId="{53A64639-00FF-4EE6-904C-F3198B363CE5}" type="presParOf" srcId="{6195CD58-9228-46A6-8286-3C07F25FAAE7}" destId="{FF66CCE9-A623-4A8A-B0B7-27816BD99425}" srcOrd="5" destOrd="0" presId="urn:microsoft.com/office/officeart/2017/3/layout/DropPinTimeline"/>
    <dgm:cxn modelId="{15E5993F-A7D9-4358-8050-ACA628331510}" type="presParOf" srcId="{92342274-72C5-41F1-A984-9EC9A085BD59}" destId="{EF616965-D5B7-4B83-9213-CA41FE1CB48F}" srcOrd="3" destOrd="0" presId="urn:microsoft.com/office/officeart/2017/3/layout/DropPinTimeline"/>
    <dgm:cxn modelId="{25EA0866-0C49-4E9A-A971-50114F9AAAD3}" type="presParOf" srcId="{92342274-72C5-41F1-A984-9EC9A085BD59}" destId="{1C20260C-AF78-4D94-A3B3-58CCD1C2DA26}" srcOrd="4" destOrd="0" presId="urn:microsoft.com/office/officeart/2017/3/layout/DropPinTimeline"/>
    <dgm:cxn modelId="{4D397540-6C01-4A5F-B90F-DC071C1139C0}" type="presParOf" srcId="{1C20260C-AF78-4D94-A3B3-58CCD1C2DA26}" destId="{992E2DD1-488F-497D-AFB9-CA67CB2DD9E4}" srcOrd="0" destOrd="0" presId="urn:microsoft.com/office/officeart/2017/3/layout/DropPinTimeline"/>
    <dgm:cxn modelId="{C97E268A-352D-4BF6-BA47-5A133C616B02}" type="presParOf" srcId="{1C20260C-AF78-4D94-A3B3-58CCD1C2DA26}" destId="{F19DC771-5397-41E8-AB4B-CDE3ECB83485}" srcOrd="1" destOrd="0" presId="urn:microsoft.com/office/officeart/2017/3/layout/DropPinTimeline"/>
    <dgm:cxn modelId="{87EF464C-B8C1-4F10-9378-4327E3EAD292}" type="presParOf" srcId="{F19DC771-5397-41E8-AB4B-CDE3ECB83485}" destId="{D04B0208-74E0-4A85-A769-483811C262EE}" srcOrd="0" destOrd="0" presId="urn:microsoft.com/office/officeart/2017/3/layout/DropPinTimeline"/>
    <dgm:cxn modelId="{7BC393B5-2558-4B66-8DE9-97E2761EE627}" type="presParOf" srcId="{F19DC771-5397-41E8-AB4B-CDE3ECB83485}" destId="{2B711D82-8874-490C-89C5-0E643C316414}" srcOrd="1" destOrd="0" presId="urn:microsoft.com/office/officeart/2017/3/layout/DropPinTimeline"/>
    <dgm:cxn modelId="{B18ABB69-6934-4C42-BD19-70195A5BBF42}" type="presParOf" srcId="{1C20260C-AF78-4D94-A3B3-58CCD1C2DA26}" destId="{7330EF1F-2E8D-4751-8413-DACA743DDA4F}" srcOrd="2" destOrd="0" presId="urn:microsoft.com/office/officeart/2017/3/layout/DropPinTimeline"/>
    <dgm:cxn modelId="{154A1F68-F814-4C33-BEDD-08ADB3A72474}" type="presParOf" srcId="{1C20260C-AF78-4D94-A3B3-58CCD1C2DA26}" destId="{978F1E7C-80DA-4EFA-95A0-8F8B4847F6AC}" srcOrd="3" destOrd="0" presId="urn:microsoft.com/office/officeart/2017/3/layout/DropPinTimeline"/>
    <dgm:cxn modelId="{43F4C6A0-D16B-4EE9-BA39-EFA00FD6524E}" type="presParOf" srcId="{1C20260C-AF78-4D94-A3B3-58CCD1C2DA26}" destId="{45212CD5-0DE0-4032-99D4-4201E9EFB5BF}" srcOrd="4" destOrd="0" presId="urn:microsoft.com/office/officeart/2017/3/layout/DropPinTimeline"/>
    <dgm:cxn modelId="{621F012B-7156-4EE8-8228-74F58DD8F22A}" type="presParOf" srcId="{1C20260C-AF78-4D94-A3B3-58CCD1C2DA26}" destId="{FCBEB1BA-2B6F-43A1-B40B-8F4CFE80BAE8}" srcOrd="5" destOrd="0" presId="urn:microsoft.com/office/officeart/2017/3/layout/DropPinTimeline"/>
    <dgm:cxn modelId="{31D89EF4-E53C-4BC2-A075-AFC06B56B16C}" type="presParOf" srcId="{92342274-72C5-41F1-A984-9EC9A085BD59}" destId="{50C593D9-838E-41FB-9F12-73FB9375F51B}" srcOrd="5" destOrd="0" presId="urn:microsoft.com/office/officeart/2017/3/layout/DropPinTimeline"/>
    <dgm:cxn modelId="{E4D8B216-C07E-45B6-B34E-D654D3257E7A}" type="presParOf" srcId="{92342274-72C5-41F1-A984-9EC9A085BD59}" destId="{DA5B2718-D315-43A2-89C2-779DC70AF127}" srcOrd="6" destOrd="0" presId="urn:microsoft.com/office/officeart/2017/3/layout/DropPinTimeline"/>
    <dgm:cxn modelId="{66449834-7645-4B5E-A195-F6C7E3F12E96}" type="presParOf" srcId="{DA5B2718-D315-43A2-89C2-779DC70AF127}" destId="{3C5C06EB-6E66-49CE-BD3B-81109F7EED8C}" srcOrd="0" destOrd="0" presId="urn:microsoft.com/office/officeart/2017/3/layout/DropPinTimeline"/>
    <dgm:cxn modelId="{BC3FF900-555D-490B-B01A-C95398C460C1}" type="presParOf" srcId="{DA5B2718-D315-43A2-89C2-779DC70AF127}" destId="{80F8660E-0011-4030-A230-96CB3F6093F7}" srcOrd="1" destOrd="0" presId="urn:microsoft.com/office/officeart/2017/3/layout/DropPinTimeline"/>
    <dgm:cxn modelId="{EB9714A3-E892-4E31-99DC-EA5578201D18}" type="presParOf" srcId="{80F8660E-0011-4030-A230-96CB3F6093F7}" destId="{EE60D189-C102-4E11-96B9-5857C83D1192}" srcOrd="0" destOrd="0" presId="urn:microsoft.com/office/officeart/2017/3/layout/DropPinTimeline"/>
    <dgm:cxn modelId="{D85E7A03-E755-4D54-ACBA-173712D6FF95}" type="presParOf" srcId="{80F8660E-0011-4030-A230-96CB3F6093F7}" destId="{5CF55DC1-51AF-4A99-B9BA-1BE5D9F0968D}" srcOrd="1" destOrd="0" presId="urn:microsoft.com/office/officeart/2017/3/layout/DropPinTimeline"/>
    <dgm:cxn modelId="{E013DBD7-9926-46AB-8CB3-EE982193EBC1}" type="presParOf" srcId="{DA5B2718-D315-43A2-89C2-779DC70AF127}" destId="{DB0FF9E5-C05F-485B-8695-A0CD0F0CDFDF}" srcOrd="2" destOrd="0" presId="urn:microsoft.com/office/officeart/2017/3/layout/DropPinTimeline"/>
    <dgm:cxn modelId="{A7B7F8C3-66A9-48D1-992F-7244876276C4}" type="presParOf" srcId="{DA5B2718-D315-43A2-89C2-779DC70AF127}" destId="{C474845D-A5AB-49C4-8C2F-EFC3F3A553E3}" srcOrd="3" destOrd="0" presId="urn:microsoft.com/office/officeart/2017/3/layout/DropPinTimeline"/>
    <dgm:cxn modelId="{7D374B72-B2BF-4711-B6DE-1F156EADF286}" type="presParOf" srcId="{DA5B2718-D315-43A2-89C2-779DC70AF127}" destId="{EEA2A7A1-6E26-45AF-BD9E-EF4E20893567}" srcOrd="4" destOrd="0" presId="urn:microsoft.com/office/officeart/2017/3/layout/DropPinTimeline"/>
    <dgm:cxn modelId="{F0FEEDFD-06E1-43A9-9E03-E6E4FE6FD284}" type="presParOf" srcId="{DA5B2718-D315-43A2-89C2-779DC70AF127}" destId="{26A1731A-6301-4BC7-8E4D-A46EF9D7CF17}" srcOrd="5" destOrd="0" presId="urn:microsoft.com/office/officeart/2017/3/layout/DropPinTimeline"/>
    <dgm:cxn modelId="{CAB0C8C0-FEF9-4891-83B4-44B7C2210CD7}" type="presParOf" srcId="{92342274-72C5-41F1-A984-9EC9A085BD59}" destId="{48341C0E-A9D0-4A28-A1E3-05DF9DBCFD35}" srcOrd="7" destOrd="0" presId="urn:microsoft.com/office/officeart/2017/3/layout/DropPinTimeline"/>
    <dgm:cxn modelId="{117EA1FF-A9E6-4D6E-ACC5-95541A2805EB}" type="presParOf" srcId="{92342274-72C5-41F1-A984-9EC9A085BD59}" destId="{B69D5A07-9DFD-4E2F-8274-B245837E5CE0}" srcOrd="8" destOrd="0" presId="urn:microsoft.com/office/officeart/2017/3/layout/DropPinTimeline"/>
    <dgm:cxn modelId="{9A05DDA8-D920-4BBC-AC62-05B0F85236F3}" type="presParOf" srcId="{B69D5A07-9DFD-4E2F-8274-B245837E5CE0}" destId="{26F50031-6E1E-4DF5-92FE-EF5DB6A8155E}" srcOrd="0" destOrd="0" presId="urn:microsoft.com/office/officeart/2017/3/layout/DropPinTimeline"/>
    <dgm:cxn modelId="{3B65BC7A-9083-4FC5-8B5E-1388910D4F9A}" type="presParOf" srcId="{B69D5A07-9DFD-4E2F-8274-B245837E5CE0}" destId="{F2FE18AD-1AC8-40F1-BC26-C95DCF6C7E3D}" srcOrd="1" destOrd="0" presId="urn:microsoft.com/office/officeart/2017/3/layout/DropPinTimeline"/>
    <dgm:cxn modelId="{D7C55F98-58E6-4DF5-8C05-20DFAC949433}" type="presParOf" srcId="{F2FE18AD-1AC8-40F1-BC26-C95DCF6C7E3D}" destId="{5ED49781-96FF-43D1-A2E8-93CFF9FCAF92}" srcOrd="0" destOrd="0" presId="urn:microsoft.com/office/officeart/2017/3/layout/DropPinTimeline"/>
    <dgm:cxn modelId="{CB60480D-9881-4885-8E3A-8910BBF08BDC}" type="presParOf" srcId="{F2FE18AD-1AC8-40F1-BC26-C95DCF6C7E3D}" destId="{5716E486-919D-4440-B7BE-8EC154E58091}" srcOrd="1" destOrd="0" presId="urn:microsoft.com/office/officeart/2017/3/layout/DropPinTimeline"/>
    <dgm:cxn modelId="{2B6C08BE-89F3-4614-8984-14BCE56D82CE}" type="presParOf" srcId="{B69D5A07-9DFD-4E2F-8274-B245837E5CE0}" destId="{D8687653-8596-4E31-B024-D1501377CA58}" srcOrd="2" destOrd="0" presId="urn:microsoft.com/office/officeart/2017/3/layout/DropPinTimeline"/>
    <dgm:cxn modelId="{6021BCAD-D80B-48DC-ACA6-D5EFE551705F}" type="presParOf" srcId="{B69D5A07-9DFD-4E2F-8274-B245837E5CE0}" destId="{556BF417-4F24-4A5D-BE24-65CA3BB86777}" srcOrd="3" destOrd="0" presId="urn:microsoft.com/office/officeart/2017/3/layout/DropPinTimeline"/>
    <dgm:cxn modelId="{1568C18F-01F1-41DB-B6DD-B8EAAE5C54F5}" type="presParOf" srcId="{B69D5A07-9DFD-4E2F-8274-B245837E5CE0}" destId="{E863974E-ADCE-4214-A0F6-C8B6BB310DA9}" srcOrd="4" destOrd="0" presId="urn:microsoft.com/office/officeart/2017/3/layout/DropPinTimeline"/>
    <dgm:cxn modelId="{7A2B2C99-BE6C-4C92-BE9F-F1B791306E38}" type="presParOf" srcId="{B69D5A07-9DFD-4E2F-8274-B245837E5CE0}" destId="{C5C7DD11-CE46-400E-85D1-24E420752820}" srcOrd="5" destOrd="0" presId="urn:microsoft.com/office/officeart/2017/3/layout/DropPinTimeline"/>
    <dgm:cxn modelId="{678037E1-0BD4-4374-AEDB-60838C0221FB}" type="presParOf" srcId="{92342274-72C5-41F1-A984-9EC9A085BD59}" destId="{D0DC5A45-A7F9-4E99-AD10-B7B1B2EB393E}" srcOrd="9" destOrd="0" presId="urn:microsoft.com/office/officeart/2017/3/layout/DropPinTimeline"/>
    <dgm:cxn modelId="{FECE65AD-F277-416F-83FA-CEBAF44AA940}" type="presParOf" srcId="{92342274-72C5-41F1-A984-9EC9A085BD59}" destId="{12059290-1604-48A7-A8D8-B1407C4B114C}" srcOrd="10" destOrd="0" presId="urn:microsoft.com/office/officeart/2017/3/layout/DropPinTimeline"/>
    <dgm:cxn modelId="{366E5C66-597C-4D1F-BBFE-8EB46B1230EB}" type="presParOf" srcId="{12059290-1604-48A7-A8D8-B1407C4B114C}" destId="{C8FBD304-1B0B-4748-9E58-E691101B2003}" srcOrd="0" destOrd="0" presId="urn:microsoft.com/office/officeart/2017/3/layout/DropPinTimeline"/>
    <dgm:cxn modelId="{B226826E-A6E8-46B3-A8F6-73F05BEBDCF9}" type="presParOf" srcId="{12059290-1604-48A7-A8D8-B1407C4B114C}" destId="{9AAE8501-D854-4265-A69B-A6E656116442}" srcOrd="1" destOrd="0" presId="urn:microsoft.com/office/officeart/2017/3/layout/DropPinTimeline"/>
    <dgm:cxn modelId="{98E50C8E-F819-4CAE-897D-91853F5B0BCB}" type="presParOf" srcId="{9AAE8501-D854-4265-A69B-A6E656116442}" destId="{DB7CA074-BF5A-4DAC-B3E0-2E7AA7233385}" srcOrd="0" destOrd="0" presId="urn:microsoft.com/office/officeart/2017/3/layout/DropPinTimeline"/>
    <dgm:cxn modelId="{F27027E9-BABA-4D0A-BF29-37FB48BE7F6F}" type="presParOf" srcId="{9AAE8501-D854-4265-A69B-A6E656116442}" destId="{91ECA58D-A479-4AC1-BA3A-F414A27D920D}" srcOrd="1" destOrd="0" presId="urn:microsoft.com/office/officeart/2017/3/layout/DropPinTimeline"/>
    <dgm:cxn modelId="{36D60ACF-EC37-4371-A9F3-7DC10766B021}" type="presParOf" srcId="{12059290-1604-48A7-A8D8-B1407C4B114C}" destId="{37C8AE8A-36D1-49ED-96FD-B29683F04AA6}" srcOrd="2" destOrd="0" presId="urn:microsoft.com/office/officeart/2017/3/layout/DropPinTimeline"/>
    <dgm:cxn modelId="{90D87013-861F-4B92-9127-5CD1B21D951C}" type="presParOf" srcId="{12059290-1604-48A7-A8D8-B1407C4B114C}" destId="{9036CAAE-F9C3-4075-B0D4-15E7B86E1D6F}" srcOrd="3" destOrd="0" presId="urn:microsoft.com/office/officeart/2017/3/layout/DropPinTimeline"/>
    <dgm:cxn modelId="{BC09634E-D87A-4127-A5DB-20131C314E9C}" type="presParOf" srcId="{12059290-1604-48A7-A8D8-B1407C4B114C}" destId="{025FDC93-9C4B-44E5-9E3A-61FEB3163806}" srcOrd="4" destOrd="0" presId="urn:microsoft.com/office/officeart/2017/3/layout/DropPinTimeline"/>
    <dgm:cxn modelId="{99FEA106-3071-4EF2-9FCA-7692AAA5A412}" type="presParOf" srcId="{12059290-1604-48A7-A8D8-B1407C4B114C}" destId="{E1D557DB-4028-46D5-9883-3687F7F32776}" srcOrd="5" destOrd="0" presId="urn:microsoft.com/office/officeart/2017/3/layout/DropPinTimeline"/>
    <dgm:cxn modelId="{9064585D-EEBE-4096-BD5F-E3FFAF999E9E}" type="presParOf" srcId="{92342274-72C5-41F1-A984-9EC9A085BD59}" destId="{AFB832C3-4C2D-40F1-A684-5642290D2ED1}" srcOrd="11" destOrd="0" presId="urn:microsoft.com/office/officeart/2017/3/layout/DropPinTimeline"/>
    <dgm:cxn modelId="{8140C804-6C34-488D-9193-C82821060449}" type="presParOf" srcId="{92342274-72C5-41F1-A984-9EC9A085BD59}" destId="{04592906-8738-4689-98C9-12700FF92C64}" srcOrd="12" destOrd="0" presId="urn:microsoft.com/office/officeart/2017/3/layout/DropPinTimeline"/>
    <dgm:cxn modelId="{C597A052-7E8C-4968-A94D-0A9A00BD749F}" type="presParOf" srcId="{04592906-8738-4689-98C9-12700FF92C64}" destId="{A39F1B54-EEF6-410A-862C-A022457BEF07}" srcOrd="0" destOrd="0" presId="urn:microsoft.com/office/officeart/2017/3/layout/DropPinTimeline"/>
    <dgm:cxn modelId="{D6919447-8A58-47E4-9A8B-E77F80A48E50}" type="presParOf" srcId="{04592906-8738-4689-98C9-12700FF92C64}" destId="{6FCCDBB8-E785-4550-8C0D-2CA17DEF4F34}" srcOrd="1" destOrd="0" presId="urn:microsoft.com/office/officeart/2017/3/layout/DropPinTimeline"/>
    <dgm:cxn modelId="{732C55CC-0802-4FC2-AA80-4F76ADF26BAD}" type="presParOf" srcId="{6FCCDBB8-E785-4550-8C0D-2CA17DEF4F34}" destId="{EB9E7B8F-0DAC-4DFD-82EB-1A15D77230AA}" srcOrd="0" destOrd="0" presId="urn:microsoft.com/office/officeart/2017/3/layout/DropPinTimeline"/>
    <dgm:cxn modelId="{5FD7263C-D857-4D3E-A8B6-39ACC6ECC31E}" type="presParOf" srcId="{6FCCDBB8-E785-4550-8C0D-2CA17DEF4F34}" destId="{B43A2993-AD4F-4A5C-9502-1B7AA58D241B}" srcOrd="1" destOrd="0" presId="urn:microsoft.com/office/officeart/2017/3/layout/DropPinTimeline"/>
    <dgm:cxn modelId="{47FA6754-5441-4D30-8A68-25E5C0AA7FB7}" type="presParOf" srcId="{04592906-8738-4689-98C9-12700FF92C64}" destId="{19C3B7BD-E1D5-4416-97DC-B524DA61D076}" srcOrd="2" destOrd="0" presId="urn:microsoft.com/office/officeart/2017/3/layout/DropPinTimeline"/>
    <dgm:cxn modelId="{D0F19300-3B1F-48E6-80FA-E0C31FEA4DCE}" type="presParOf" srcId="{04592906-8738-4689-98C9-12700FF92C64}" destId="{A5DB7C27-2FC8-4674-95AA-735CCEC72270}" srcOrd="3" destOrd="0" presId="urn:microsoft.com/office/officeart/2017/3/layout/DropPinTimeline"/>
    <dgm:cxn modelId="{A1AD7714-97AA-4036-B4A5-CC4FEACA2602}" type="presParOf" srcId="{04592906-8738-4689-98C9-12700FF92C64}" destId="{AA475095-3B2A-41DD-9CE1-55A93DC1EC2C}" srcOrd="4" destOrd="0" presId="urn:microsoft.com/office/officeart/2017/3/layout/DropPinTimeline"/>
    <dgm:cxn modelId="{B906DAD3-90E1-4898-ACBB-8BD74D28F18B}" type="presParOf" srcId="{04592906-8738-4689-98C9-12700FF92C64}" destId="{9AD26AF4-6649-4BAB-9414-5B12484D4824}" srcOrd="5" destOrd="0" presId="urn:microsoft.com/office/officeart/2017/3/layout/DropPinTimeline"/>
  </dgm:cxnLst>
  <dgm:bg>
    <a:effectLst>
      <a:outerShdw blurRad="50800" dist="50800" dir="5400000" algn="ctr" rotWithShape="0">
        <a:schemeClr val="bg1">
          <a:lumMod val="50000"/>
        </a:schemeClr>
      </a:outerShdw>
    </a:effectLst>
  </dgm:bg>
  <dgm:whole>
    <a:ln w="381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9DF40-0251-4E30-A78E-6B9CA2ABDD62}">
      <dsp:nvSpPr>
        <dsp:cNvPr id="0" name=""/>
        <dsp:cNvSpPr/>
      </dsp:nvSpPr>
      <dsp:spPr>
        <a:xfrm>
          <a:off x="0" y="2166232"/>
          <a:ext cx="121920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A0C921F-5971-4E86-8B0F-E063D0EC16C8}">
      <dsp:nvSpPr>
        <dsp:cNvPr id="0" name=""/>
        <dsp:cNvSpPr/>
      </dsp:nvSpPr>
      <dsp:spPr>
        <a:xfrm rot="8100000">
          <a:off x="77676" y="499231"/>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719FD66-5D21-4857-9CE9-3CC71289DDAF}">
      <dsp:nvSpPr>
        <dsp:cNvPr id="0" name=""/>
        <dsp:cNvSpPr/>
      </dsp:nvSpPr>
      <dsp:spPr>
        <a:xfrm>
          <a:off x="113070" y="534626"/>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D83C2F4-6B79-4B2F-B74D-B190044F634E}">
      <dsp:nvSpPr>
        <dsp:cNvPr id="0" name=""/>
        <dsp:cNvSpPr/>
      </dsp:nvSpPr>
      <dsp:spPr>
        <a:xfrm>
          <a:off x="432777" y="794973"/>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sp:txBody>
      <dsp:txXfrm>
        <a:off x="432777" y="794973"/>
        <a:ext cx="2531302" cy="1282409"/>
      </dsp:txXfrm>
    </dsp:sp>
    <dsp:sp modelId="{0C4E9B1E-87E8-4DF6-80DC-180A29AB347D}">
      <dsp:nvSpPr>
        <dsp:cNvPr id="0" name=""/>
        <dsp:cNvSpPr/>
      </dsp:nvSpPr>
      <dsp:spPr>
        <a:xfrm>
          <a:off x="432777" y="344397"/>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March 2016</a:t>
          </a:r>
        </a:p>
      </dsp:txBody>
      <dsp:txXfrm>
        <a:off x="432777" y="344397"/>
        <a:ext cx="2531302" cy="450576"/>
      </dsp:txXfrm>
    </dsp:sp>
    <dsp:sp modelId="{A51394B9-41AB-49C7-9531-FE4D0184ED99}">
      <dsp:nvSpPr>
        <dsp:cNvPr id="0" name=""/>
        <dsp:cNvSpPr/>
      </dsp:nvSpPr>
      <dsp:spPr>
        <a:xfrm>
          <a:off x="236979" y="883822"/>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7F856B5-884F-40C2-9D7C-D391F7430678}">
      <dsp:nvSpPr>
        <dsp:cNvPr id="0" name=""/>
        <dsp:cNvSpPr/>
      </dsp:nvSpPr>
      <dsp:spPr>
        <a:xfrm>
          <a:off x="196427" y="2125680"/>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1A58A67-4C1B-4D15-AEFE-85B607DAF601}">
      <dsp:nvSpPr>
        <dsp:cNvPr id="0" name=""/>
        <dsp:cNvSpPr/>
      </dsp:nvSpPr>
      <dsp:spPr>
        <a:xfrm rot="18900000">
          <a:off x="1434660" y="3514627"/>
          <a:ext cx="318605" cy="318605"/>
        </a:xfrm>
        <a:prstGeom prst="teardrop">
          <a:avLst>
            <a:gd name="adj" fmla="val 11500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EAC35D0-1C94-405B-A04D-26262999C531}">
      <dsp:nvSpPr>
        <dsp:cNvPr id="0" name=""/>
        <dsp:cNvSpPr/>
      </dsp:nvSpPr>
      <dsp:spPr>
        <a:xfrm>
          <a:off x="1470055" y="35500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787009-7E5C-433E-8F14-B2CB5CCFFFF5}">
      <dsp:nvSpPr>
        <dsp:cNvPr id="0" name=""/>
        <dsp:cNvSpPr/>
      </dsp:nvSpPr>
      <dsp:spPr>
        <a:xfrm>
          <a:off x="1853537" y="215877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sp:txBody>
      <dsp:txXfrm>
        <a:off x="1853537" y="2158775"/>
        <a:ext cx="2531302" cy="1282409"/>
      </dsp:txXfrm>
    </dsp:sp>
    <dsp:sp modelId="{08A022D0-C2DB-4980-972C-EAC81817D522}">
      <dsp:nvSpPr>
        <dsp:cNvPr id="0" name=""/>
        <dsp:cNvSpPr/>
      </dsp:nvSpPr>
      <dsp:spPr>
        <a:xfrm>
          <a:off x="1853537" y="344118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Feb 2017</a:t>
          </a:r>
        </a:p>
      </dsp:txBody>
      <dsp:txXfrm>
        <a:off x="1853537" y="3441185"/>
        <a:ext cx="2531302" cy="450576"/>
      </dsp:txXfrm>
    </dsp:sp>
    <dsp:sp modelId="{4BD0541A-2922-43B9-8407-A5C3174F12C8}">
      <dsp:nvSpPr>
        <dsp:cNvPr id="0" name=""/>
        <dsp:cNvSpPr/>
      </dsp:nvSpPr>
      <dsp:spPr>
        <a:xfrm>
          <a:off x="1605714" y="2142661"/>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BE99B6D6-FE7C-4E4F-9251-DD875F54F041}">
      <dsp:nvSpPr>
        <dsp:cNvPr id="0" name=""/>
        <dsp:cNvSpPr/>
      </dsp:nvSpPr>
      <dsp:spPr>
        <a:xfrm>
          <a:off x="1565162" y="2102109"/>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4B0208-74E0-4A85-A769-483811C262EE}">
      <dsp:nvSpPr>
        <dsp:cNvPr id="0" name=""/>
        <dsp:cNvSpPr/>
      </dsp:nvSpPr>
      <dsp:spPr>
        <a:xfrm rot="8100000">
          <a:off x="3455010" y="461279"/>
          <a:ext cx="318605" cy="318605"/>
        </a:xfrm>
        <a:prstGeom prst="teardrop">
          <a:avLst>
            <a:gd name="adj" fmla="val 11500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711D82-8874-490C-89C5-0E643C316414}">
      <dsp:nvSpPr>
        <dsp:cNvPr id="0" name=""/>
        <dsp:cNvSpPr/>
      </dsp:nvSpPr>
      <dsp:spPr>
        <a:xfrm>
          <a:off x="3490405" y="496674"/>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330EF1F-2E8D-4751-8413-DACA743DDA4F}">
      <dsp:nvSpPr>
        <dsp:cNvPr id="0" name=""/>
        <dsp:cNvSpPr/>
      </dsp:nvSpPr>
      <dsp:spPr>
        <a:xfrm>
          <a:off x="3823943" y="791468"/>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sp:txBody>
      <dsp:txXfrm>
        <a:off x="3823943" y="791468"/>
        <a:ext cx="2531302" cy="1282409"/>
      </dsp:txXfrm>
    </dsp:sp>
    <dsp:sp modelId="{978F1E7C-80DA-4EFA-95A0-8F8B4847F6AC}">
      <dsp:nvSpPr>
        <dsp:cNvPr id="0" name=""/>
        <dsp:cNvSpPr/>
      </dsp:nvSpPr>
      <dsp:spPr>
        <a:xfrm>
          <a:off x="3823943" y="340891"/>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June 2018</a:t>
          </a:r>
        </a:p>
      </dsp:txBody>
      <dsp:txXfrm>
        <a:off x="3823943" y="340891"/>
        <a:ext cx="2531302" cy="450576"/>
      </dsp:txXfrm>
    </dsp:sp>
    <dsp:sp modelId="{45212CD5-0DE0-4032-99D4-4201E9EFB5BF}">
      <dsp:nvSpPr>
        <dsp:cNvPr id="0" name=""/>
        <dsp:cNvSpPr/>
      </dsp:nvSpPr>
      <dsp:spPr>
        <a:xfrm>
          <a:off x="3602600" y="866677"/>
          <a:ext cx="0" cy="1282409"/>
        </a:xfrm>
        <a:prstGeom prst="line">
          <a:avLst/>
        </a:prstGeom>
        <a:noFill/>
        <a:ln w="12700" cap="flat" cmpd="sng" algn="ctr">
          <a:solidFill>
            <a:schemeClr val="accent4">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92E2DD1-488F-497D-AFB9-CA67CB2DD9E4}">
      <dsp:nvSpPr>
        <dsp:cNvPr id="0" name=""/>
        <dsp:cNvSpPr/>
      </dsp:nvSpPr>
      <dsp:spPr>
        <a:xfrm>
          <a:off x="3562048" y="2108534"/>
          <a:ext cx="81103" cy="81103"/>
        </a:xfrm>
        <a:prstGeom prst="ellipse">
          <a:avLst/>
        </a:prstGeom>
        <a:solidFill>
          <a:schemeClr val="accent4">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60D189-C102-4E11-96B9-5857C83D1192}">
      <dsp:nvSpPr>
        <dsp:cNvPr id="0" name=""/>
        <dsp:cNvSpPr/>
      </dsp:nvSpPr>
      <dsp:spPr>
        <a:xfrm rot="18900000">
          <a:off x="5388079" y="3551998"/>
          <a:ext cx="318605" cy="318605"/>
        </a:xfrm>
        <a:prstGeom prst="teardrop">
          <a:avLst>
            <a:gd name="adj" fmla="val 11500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F55DC1-51AF-4A99-B9BA-1BE5D9F0968D}">
      <dsp:nvSpPr>
        <dsp:cNvPr id="0" name=""/>
        <dsp:cNvSpPr/>
      </dsp:nvSpPr>
      <dsp:spPr>
        <a:xfrm>
          <a:off x="5423474" y="3587392"/>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0FF9E5-C05F-485B-8695-A0CD0F0CDFDF}">
      <dsp:nvSpPr>
        <dsp:cNvPr id="0" name=""/>
        <dsp:cNvSpPr/>
      </dsp:nvSpPr>
      <dsp:spPr>
        <a:xfrm>
          <a:off x="5757873" y="216734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sp:txBody>
      <dsp:txXfrm>
        <a:off x="5757873" y="2167345"/>
        <a:ext cx="2531302" cy="1282409"/>
      </dsp:txXfrm>
    </dsp:sp>
    <dsp:sp modelId="{C474845D-A5AB-49C4-8C2F-EFC3F3A553E3}">
      <dsp:nvSpPr>
        <dsp:cNvPr id="0" name=""/>
        <dsp:cNvSpPr/>
      </dsp:nvSpPr>
      <dsp:spPr>
        <a:xfrm>
          <a:off x="5757873" y="344975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July 2023</a:t>
          </a:r>
        </a:p>
      </dsp:txBody>
      <dsp:txXfrm>
        <a:off x="5757873" y="3449755"/>
        <a:ext cx="2531302" cy="450576"/>
      </dsp:txXfrm>
    </dsp:sp>
    <dsp:sp modelId="{EEA2A7A1-6E26-45AF-BD9E-EF4E20893567}">
      <dsp:nvSpPr>
        <dsp:cNvPr id="0" name=""/>
        <dsp:cNvSpPr/>
      </dsp:nvSpPr>
      <dsp:spPr>
        <a:xfrm>
          <a:off x="5543829" y="2159807"/>
          <a:ext cx="0" cy="1282409"/>
        </a:xfrm>
        <a:prstGeom prst="line">
          <a:avLst/>
        </a:prstGeom>
        <a:noFill/>
        <a:ln w="12700" cap="flat" cmpd="sng" algn="ctr">
          <a:solidFill>
            <a:schemeClr val="accent5">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C5C06EB-6E66-49CE-BD3B-81109F7EED8C}">
      <dsp:nvSpPr>
        <dsp:cNvPr id="0" name=""/>
        <dsp:cNvSpPr/>
      </dsp:nvSpPr>
      <dsp:spPr>
        <a:xfrm>
          <a:off x="5503277" y="2119255"/>
          <a:ext cx="81103" cy="81103"/>
        </a:xfrm>
        <a:prstGeom prst="ellipse">
          <a:avLst/>
        </a:prstGeom>
        <a:solidFill>
          <a:schemeClr val="accent5">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D49781-96FF-43D1-A2E8-93CFF9FCAF92}">
      <dsp:nvSpPr>
        <dsp:cNvPr id="0" name=""/>
        <dsp:cNvSpPr/>
      </dsp:nvSpPr>
      <dsp:spPr>
        <a:xfrm rot="8100000">
          <a:off x="7588579" y="428811"/>
          <a:ext cx="318605" cy="318605"/>
        </a:xfrm>
        <a:prstGeom prst="teardrop">
          <a:avLst>
            <a:gd name="adj" fmla="val 11500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716E486-919D-4440-B7BE-8EC154E58091}">
      <dsp:nvSpPr>
        <dsp:cNvPr id="0" name=""/>
        <dsp:cNvSpPr/>
      </dsp:nvSpPr>
      <dsp:spPr>
        <a:xfrm>
          <a:off x="7623973" y="464205"/>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687653-8596-4E31-B024-D1501377CA58}">
      <dsp:nvSpPr>
        <dsp:cNvPr id="0" name=""/>
        <dsp:cNvSpPr/>
      </dsp:nvSpPr>
      <dsp:spPr>
        <a:xfrm>
          <a:off x="7957274" y="791468"/>
          <a:ext cx="175320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Gaps Progress Reports </a:t>
          </a:r>
        </a:p>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sp:txBody>
      <dsp:txXfrm>
        <a:off x="7957274" y="791468"/>
        <a:ext cx="1753205" cy="1282409"/>
      </dsp:txXfrm>
    </dsp:sp>
    <dsp:sp modelId="{556BF417-4F24-4A5D-BE24-65CA3BB86777}">
      <dsp:nvSpPr>
        <dsp:cNvPr id="0" name=""/>
        <dsp:cNvSpPr/>
      </dsp:nvSpPr>
      <dsp:spPr>
        <a:xfrm>
          <a:off x="7957274" y="340891"/>
          <a:ext cx="175320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 Sept 2024</a:t>
          </a:r>
        </a:p>
      </dsp:txBody>
      <dsp:txXfrm>
        <a:off x="7957274" y="340891"/>
        <a:ext cx="1753205" cy="450576"/>
      </dsp:txXfrm>
    </dsp:sp>
    <dsp:sp modelId="{E863974E-ADCE-4214-A0F6-C8B6BB310DA9}">
      <dsp:nvSpPr>
        <dsp:cNvPr id="0" name=""/>
        <dsp:cNvSpPr/>
      </dsp:nvSpPr>
      <dsp:spPr>
        <a:xfrm>
          <a:off x="7742882" y="877705"/>
          <a:ext cx="0" cy="1282409"/>
        </a:xfrm>
        <a:prstGeom prst="line">
          <a:avLst/>
        </a:prstGeom>
        <a:noFill/>
        <a:ln w="12700" cap="flat" cmpd="sng" algn="ctr">
          <a:solidFill>
            <a:schemeClr val="accent6">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6F50031-6E1E-4DF5-92FE-EF5DB6A8155E}">
      <dsp:nvSpPr>
        <dsp:cNvPr id="0" name=""/>
        <dsp:cNvSpPr/>
      </dsp:nvSpPr>
      <dsp:spPr>
        <a:xfrm>
          <a:off x="7702330" y="2119563"/>
          <a:ext cx="81103" cy="81103"/>
        </a:xfrm>
        <a:prstGeom prst="ellipse">
          <a:avLst/>
        </a:prstGeom>
        <a:solidFill>
          <a:schemeClr val="accent6">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7CA074-BF5A-4DAC-B3E0-2E7AA7233385}">
      <dsp:nvSpPr>
        <dsp:cNvPr id="0" name=""/>
        <dsp:cNvSpPr/>
      </dsp:nvSpPr>
      <dsp:spPr>
        <a:xfrm rot="18900000">
          <a:off x="9892756" y="3603706"/>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1ECA58D-A479-4AC1-BA3A-F414A27D920D}">
      <dsp:nvSpPr>
        <dsp:cNvPr id="0" name=""/>
        <dsp:cNvSpPr/>
      </dsp:nvSpPr>
      <dsp:spPr>
        <a:xfrm>
          <a:off x="9928150" y="363910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C8AE8A-36D1-49ED-96FD-B29683F04AA6}">
      <dsp:nvSpPr>
        <dsp:cNvPr id="0" name=""/>
        <dsp:cNvSpPr/>
      </dsp:nvSpPr>
      <dsp:spPr>
        <a:xfrm>
          <a:off x="10241486" y="2251549"/>
          <a:ext cx="156882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Reports Published</a:t>
          </a:r>
          <a:endParaRPr lang="en-US" sz="1400" kern="1200" dirty="0">
            <a:solidFill>
              <a:prstClr val="black">
                <a:hueOff val="0"/>
                <a:satOff val="0"/>
                <a:lumOff val="0"/>
                <a:alphaOff val="0"/>
              </a:prstClr>
            </a:solidFill>
            <a:latin typeface="Calibri" panose="020F0502020204030204"/>
            <a:ea typeface="+mn-ea"/>
            <a:cs typeface="+mn-cs"/>
          </a:endParaRPr>
        </a:p>
      </dsp:txBody>
      <dsp:txXfrm>
        <a:off x="10241486" y="2251549"/>
        <a:ext cx="1568825" cy="1282409"/>
      </dsp:txXfrm>
    </dsp:sp>
    <dsp:sp modelId="{9036CAAE-F9C3-4075-B0D4-15E7B86E1D6F}">
      <dsp:nvSpPr>
        <dsp:cNvPr id="0" name=""/>
        <dsp:cNvSpPr/>
      </dsp:nvSpPr>
      <dsp:spPr>
        <a:xfrm>
          <a:off x="10241486" y="3533958"/>
          <a:ext cx="156882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/Sept 2025</a:t>
          </a:r>
        </a:p>
      </dsp:txBody>
      <dsp:txXfrm>
        <a:off x="10241486" y="3533958"/>
        <a:ext cx="1568825" cy="450576"/>
      </dsp:txXfrm>
    </dsp:sp>
    <dsp:sp modelId="{025FDC93-9C4B-44E5-9E3A-61FEB3163806}">
      <dsp:nvSpPr>
        <dsp:cNvPr id="0" name=""/>
        <dsp:cNvSpPr/>
      </dsp:nvSpPr>
      <dsp:spPr>
        <a:xfrm>
          <a:off x="10052942" y="2175363"/>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FBD304-1B0B-4748-9E58-E691101B2003}">
      <dsp:nvSpPr>
        <dsp:cNvPr id="0" name=""/>
        <dsp:cNvSpPr/>
      </dsp:nvSpPr>
      <dsp:spPr>
        <a:xfrm>
          <a:off x="10012390" y="2134811"/>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B9E7B8F-0DAC-4DFD-82EB-1A15D77230AA}">
      <dsp:nvSpPr>
        <dsp:cNvPr id="0" name=""/>
        <dsp:cNvSpPr/>
      </dsp:nvSpPr>
      <dsp:spPr>
        <a:xfrm rot="8100000">
          <a:off x="9987996" y="428815"/>
          <a:ext cx="318605" cy="318605"/>
        </a:xfrm>
        <a:prstGeom prst="teardrop">
          <a:avLst>
            <a:gd name="adj" fmla="val 115000"/>
          </a:avLst>
        </a:prstGeom>
        <a:solidFill>
          <a:schemeClr val="bg1">
            <a:lumMod val="5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43A2993-AD4F-4A5C-9502-1B7AA58D241B}">
      <dsp:nvSpPr>
        <dsp:cNvPr id="0" name=""/>
        <dsp:cNvSpPr/>
      </dsp:nvSpPr>
      <dsp:spPr>
        <a:xfrm>
          <a:off x="10023390" y="46421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9C3B7BD-E1D5-4416-97DC-B524DA61D076}">
      <dsp:nvSpPr>
        <dsp:cNvPr id="0" name=""/>
        <dsp:cNvSpPr/>
      </dsp:nvSpPr>
      <dsp:spPr>
        <a:xfrm>
          <a:off x="10393709" y="883822"/>
          <a:ext cx="1779227"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lumMod val="50000"/>
                </a:schemeClr>
              </a:solidFill>
              <a:latin typeface="Calibri" panose="020F0502020204030204"/>
              <a:ea typeface="+mn-ea"/>
              <a:cs typeface="+mn-cs"/>
            </a:rPr>
            <a:t>Scheduled Future Gaps Progress Reports</a:t>
          </a:r>
        </a:p>
      </dsp:txBody>
      <dsp:txXfrm>
        <a:off x="10393709" y="883822"/>
        <a:ext cx="1779227" cy="1282409"/>
      </dsp:txXfrm>
    </dsp:sp>
    <dsp:sp modelId="{A5DB7C27-2FC8-4674-95AA-735CCEC72270}">
      <dsp:nvSpPr>
        <dsp:cNvPr id="0" name=""/>
        <dsp:cNvSpPr/>
      </dsp:nvSpPr>
      <dsp:spPr>
        <a:xfrm>
          <a:off x="10393709" y="433246"/>
          <a:ext cx="1779227"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b="1" kern="1200" dirty="0">
              <a:solidFill>
                <a:schemeClr val="bg1">
                  <a:lumMod val="50000"/>
                </a:schemeClr>
              </a:solidFill>
              <a:latin typeface="Calibri"/>
              <a:ea typeface="+mn-ea"/>
              <a:cs typeface="+mn-cs"/>
            </a:rPr>
            <a:t>April</a:t>
          </a:r>
          <a:r>
            <a:rPr lang="en-US" sz="2200" kern="1200" dirty="0">
              <a:solidFill>
                <a:schemeClr val="bg1">
                  <a:lumMod val="50000"/>
                </a:schemeClr>
              </a:solidFill>
            </a:rPr>
            <a:t> &amp; Sept 2026</a:t>
          </a:r>
        </a:p>
      </dsp:txBody>
      <dsp:txXfrm>
        <a:off x="10393709" y="433246"/>
        <a:ext cx="1779227" cy="450576"/>
      </dsp:txXfrm>
    </dsp:sp>
    <dsp:sp modelId="{AA475095-3B2A-41DD-9CE1-55A93DC1EC2C}">
      <dsp:nvSpPr>
        <dsp:cNvPr id="0" name=""/>
        <dsp:cNvSpPr/>
      </dsp:nvSpPr>
      <dsp:spPr>
        <a:xfrm>
          <a:off x="10147299" y="878218"/>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39F1B54-EEF6-410A-862C-A022457BEF07}">
      <dsp:nvSpPr>
        <dsp:cNvPr id="0" name=""/>
        <dsp:cNvSpPr/>
      </dsp:nvSpPr>
      <dsp:spPr>
        <a:xfrm>
          <a:off x="10106747" y="2120076"/>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D971B7F-EB05-40A6-8D47-9DEF6480DA77}" type="datetimeFigureOut">
              <a:rPr lang="en-US" smtClean="0"/>
              <a:t>11/19/2025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FF066BD-39E9-4594-9151-E7721AE26DB8}" type="slidenum">
              <a:rPr lang="en-US" smtClean="0"/>
              <a:t>‹#›</a:t>
            </a:fld>
            <a:endParaRPr lang="en-US" dirty="0"/>
          </a:p>
        </p:txBody>
      </p:sp>
    </p:spTree>
    <p:extLst>
      <p:ext uri="{BB962C8B-B14F-4D97-AF65-F5344CB8AC3E}">
        <p14:creationId xmlns:p14="http://schemas.microsoft.com/office/powerpoint/2010/main" val="367609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04ECFAE-AE06-41C8-BE1C-0BF38EE00765}" type="datetimeFigureOut">
              <a:rPr lang="en-US" smtClean="0"/>
              <a:t>11/19/2025</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785C2DF-E6B9-46C0-8926-84898950CCC9}" type="slidenum">
              <a:rPr lang="en-US" smtClean="0"/>
              <a:t>‹#›</a:t>
            </a:fld>
            <a:endParaRPr lang="en-US" dirty="0"/>
          </a:p>
        </p:txBody>
      </p:sp>
    </p:spTree>
    <p:extLst>
      <p:ext uri="{BB962C8B-B14F-4D97-AF65-F5344CB8AC3E}">
        <p14:creationId xmlns:p14="http://schemas.microsoft.com/office/powerpoint/2010/main" val="215551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ANSI is a non-profit organization which supports the U.S. private sector led voluntary standardization system. </a:t>
            </a:r>
          </a:p>
          <a:p>
            <a:endParaRPr lang="en-US" dirty="0"/>
          </a:p>
          <a:p>
            <a:r>
              <a:rPr lang="en-US" dirty="0"/>
              <a:t>One of our roles in that capacity is to support standards coordination. We execute this through standards workshops and collaboratives (some referred to as panels). These efforts typically result in a standards landscape, strategy, roadmap, or technical workshops reports.  </a:t>
            </a:r>
          </a:p>
          <a:p>
            <a:endParaRPr lang="en-US" dirty="0"/>
          </a:p>
          <a:p>
            <a:r>
              <a:rPr lang="en-US" dirty="0"/>
              <a:t>Ultimately, the goal is to create a neutral forum where the public and private sectors can exchange ideas and make decisions about standards needs. One work product of these collaborative efforts is Standards Roadmaps. ANSI, nor our collaboratives are writing the standards. That charge is left with the SDOs. Instead we are developing recommendations, increasing awareness of what issues industry faces and what standards activities are out there. </a:t>
            </a:r>
          </a:p>
          <a:p>
            <a:endParaRPr lang="en-US" dirty="0"/>
          </a:p>
          <a:p>
            <a:r>
              <a:rPr lang="en-US" dirty="0"/>
              <a:t>In those efforts we also aim to inform about existing regulations, policies, codes, and research for example. It can be slightly different depending on a sectors needs. </a:t>
            </a: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2</a:t>
            </a:fld>
            <a:endParaRPr lang="en-US" dirty="0"/>
          </a:p>
        </p:txBody>
      </p:sp>
    </p:spTree>
    <p:extLst>
      <p:ext uri="{BB962C8B-B14F-4D97-AF65-F5344CB8AC3E}">
        <p14:creationId xmlns:p14="http://schemas.microsoft.com/office/powerpoint/2010/main" val="376222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NDE</a:t>
            </a:r>
            <a:r>
              <a:rPr lang="en-US" dirty="0"/>
              <a:t> – Effect of Defect, in-service inspection, 3D </a:t>
            </a:r>
            <a:r>
              <a:rPr lang="en-US" dirty="0" err="1"/>
              <a:t>IQI</a:t>
            </a:r>
            <a:r>
              <a:rPr lang="en-US" dirty="0"/>
              <a:t>….</a:t>
            </a:r>
          </a:p>
          <a:p>
            <a:endParaRPr lang="en-US" dirty="0"/>
          </a:p>
          <a:p>
            <a:r>
              <a:rPr lang="en-US" dirty="0" err="1"/>
              <a:t>M&amp;R</a:t>
            </a:r>
            <a:r>
              <a:rPr lang="en-US" dirty="0"/>
              <a:t> – Best practices on repair using AM</a:t>
            </a:r>
          </a:p>
        </p:txBody>
      </p:sp>
      <p:sp>
        <p:nvSpPr>
          <p:cNvPr id="4" name="Slide Number Placeholder 3"/>
          <p:cNvSpPr>
            <a:spLocks noGrp="1"/>
          </p:cNvSpPr>
          <p:nvPr>
            <p:ph type="sldNum" sz="quarter" idx="5"/>
          </p:nvPr>
        </p:nvSpPr>
        <p:spPr/>
        <p:txBody>
          <a:bodyPr/>
          <a:lstStyle/>
          <a:p>
            <a:fld id="{1785C2DF-E6B9-46C0-8926-84898950CCC9}" type="slidenum">
              <a:rPr lang="en-US" smtClean="0"/>
              <a:t>11</a:t>
            </a:fld>
            <a:endParaRPr lang="en-US" dirty="0"/>
          </a:p>
        </p:txBody>
      </p:sp>
    </p:spTree>
    <p:extLst>
      <p:ext uri="{BB962C8B-B14F-4D97-AF65-F5344CB8AC3E}">
        <p14:creationId xmlns:p14="http://schemas.microsoft.com/office/powerpoint/2010/main" val="415556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Meta-Data Formats, collection, capturing, transfer, registering and fusing, traceability &amp; provenance</a:t>
            </a:r>
          </a:p>
        </p:txBody>
      </p:sp>
      <p:sp>
        <p:nvSpPr>
          <p:cNvPr id="4" name="Slide Number Placeholder 3"/>
          <p:cNvSpPr>
            <a:spLocks noGrp="1"/>
          </p:cNvSpPr>
          <p:nvPr>
            <p:ph type="sldNum" sz="quarter" idx="5"/>
          </p:nvPr>
        </p:nvSpPr>
        <p:spPr/>
        <p:txBody>
          <a:bodyPr/>
          <a:lstStyle/>
          <a:p>
            <a:fld id="{1785C2DF-E6B9-46C0-8926-84898950CCC9}" type="slidenum">
              <a:rPr lang="en-US" smtClean="0"/>
              <a:t>12</a:t>
            </a:fld>
            <a:endParaRPr lang="en-US" dirty="0"/>
          </a:p>
        </p:txBody>
      </p:sp>
    </p:spTree>
    <p:extLst>
      <p:ext uri="{BB962C8B-B14F-4D97-AF65-F5344CB8AC3E}">
        <p14:creationId xmlns:p14="http://schemas.microsoft.com/office/powerpoint/2010/main" val="118007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aggregation, retention, assessment, authentication and protection, integration &amp; management. </a:t>
            </a:r>
          </a:p>
          <a:p>
            <a:endParaRPr lang="en-US" dirty="0"/>
          </a:p>
          <a:p>
            <a:r>
              <a:rPr lang="en-US" dirty="0"/>
              <a:t>Basically – everything. </a:t>
            </a:r>
          </a:p>
        </p:txBody>
      </p:sp>
      <p:sp>
        <p:nvSpPr>
          <p:cNvPr id="4" name="Slide Number Placeholder 3"/>
          <p:cNvSpPr>
            <a:spLocks noGrp="1"/>
          </p:cNvSpPr>
          <p:nvPr>
            <p:ph type="sldNum" sz="quarter" idx="5"/>
          </p:nvPr>
        </p:nvSpPr>
        <p:spPr/>
        <p:txBody>
          <a:bodyPr/>
          <a:lstStyle/>
          <a:p>
            <a:fld id="{1785C2DF-E6B9-46C0-8926-84898950CCC9}" type="slidenum">
              <a:rPr lang="en-US" smtClean="0"/>
              <a:t>13</a:t>
            </a:fld>
            <a:endParaRPr lang="en-US" dirty="0"/>
          </a:p>
        </p:txBody>
      </p:sp>
    </p:spTree>
    <p:extLst>
      <p:ext uri="{BB962C8B-B14F-4D97-AF65-F5344CB8AC3E}">
        <p14:creationId xmlns:p14="http://schemas.microsoft.com/office/powerpoint/2010/main" val="224702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16</a:t>
            </a:fld>
            <a:endParaRPr lang="en-US" dirty="0"/>
          </a:p>
        </p:txBody>
      </p:sp>
    </p:spTree>
    <p:extLst>
      <p:ext uri="{BB962C8B-B14F-4D97-AF65-F5344CB8AC3E}">
        <p14:creationId xmlns:p14="http://schemas.microsoft.com/office/powerpoint/2010/main" val="339267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One such collaborative is the Additive Manufacturing Standards Collaborative (AMSC). AMSC was first formed in March 2016 in partnership with America Makes. The primary objective of the AMSC is to coordinate and accelerate standards development for the AM industry to enable growth in the marketplace.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To reiterate, the AMSC does not develop the standards, but instead develops roadmaps and gaps progress reports which help inform standards development. Stakeholders participating in standards development organizations, or SDOs, ultimately decide which aspects of the AMSC recommendations they have the expertise and resources to work on. Our goal is to better inform that decision-making –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decision-making on what is needed - and how the broader industry can effectively allocate their resources and avoid duplication.</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3</a:t>
            </a:fld>
            <a:endParaRPr lang="en-US" dirty="0"/>
          </a:p>
        </p:txBody>
      </p:sp>
    </p:spTree>
    <p:extLst>
      <p:ext uri="{BB962C8B-B14F-4D97-AF65-F5344CB8AC3E}">
        <p14:creationId xmlns:p14="http://schemas.microsoft.com/office/powerpoint/2010/main" val="17903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visual of the evolution of the AMSC work. In February 2017 the first roadmap was published. It had a heavy focus on metallic AM for aerospace, defense and medical sectors. </a:t>
            </a:r>
          </a:p>
          <a:p>
            <a:endParaRPr lang="en-US" dirty="0"/>
          </a:p>
          <a:p>
            <a:r>
              <a:rPr lang="en-US" dirty="0"/>
              <a:t>In June 2018 the 2</a:t>
            </a:r>
            <a:r>
              <a:rPr lang="en-US" baseline="30000" dirty="0"/>
              <a:t>nd</a:t>
            </a:r>
            <a:r>
              <a:rPr lang="en-US" dirty="0"/>
              <a:t> roadmap was published and incorporated some polymer content as well as the electronic and electrical products industry. </a:t>
            </a:r>
          </a:p>
          <a:p>
            <a:endParaRPr lang="en-US" dirty="0"/>
          </a:p>
          <a:p>
            <a:r>
              <a:rPr lang="en-US" dirty="0"/>
              <a:t>In July of 2023 the current roadmap, version 3, was published. A new chapter on Data was added, the meta data in the gaps was expanded and more industry sector information was incorporated where we had participation, such as nuclear. </a:t>
            </a:r>
          </a:p>
          <a:p>
            <a:endParaRPr lang="en-US" dirty="0"/>
          </a:p>
          <a:p>
            <a:r>
              <a:rPr lang="en-US" dirty="0"/>
              <a:t>AMSC is currently publishing Gaps progress reports which provide updates on the research standards and conformity assessment activities against the gaps identified in version 3. We also receive comments about the maturity of the technical discussions so the SDOs can continue to get updates about current needs. </a:t>
            </a:r>
          </a:p>
        </p:txBody>
      </p:sp>
      <p:sp>
        <p:nvSpPr>
          <p:cNvPr id="4" name="Slide Number Placeholder 3"/>
          <p:cNvSpPr>
            <a:spLocks noGrp="1"/>
          </p:cNvSpPr>
          <p:nvPr>
            <p:ph type="sldNum" sz="quarter" idx="5"/>
          </p:nvPr>
        </p:nvSpPr>
        <p:spPr/>
        <p:txBody>
          <a:bodyPr/>
          <a:lstStyle/>
          <a:p>
            <a:fld id="{1785C2DF-E6B9-46C0-8926-84898950CCC9}" type="slidenum">
              <a:rPr lang="en-US" smtClean="0"/>
              <a:t>4</a:t>
            </a:fld>
            <a:endParaRPr lang="en-US" dirty="0"/>
          </a:p>
        </p:txBody>
      </p:sp>
    </p:spTree>
    <p:extLst>
      <p:ext uri="{BB962C8B-B14F-4D97-AF65-F5344CB8AC3E}">
        <p14:creationId xmlns:p14="http://schemas.microsoft.com/office/powerpoint/2010/main" val="2550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is organized by the AM life cycle areas. (SLIDE)</a:t>
            </a:r>
          </a:p>
          <a:p>
            <a:endParaRPr lang="en-US" dirty="0"/>
          </a:p>
          <a:p>
            <a:r>
              <a:rPr lang="en-US" dirty="0"/>
              <a:t>Each topic is summarized, existing standards activities are listed and then gaps identified. </a:t>
            </a:r>
          </a:p>
          <a:p>
            <a:endParaRPr lang="en-US" dirty="0"/>
          </a:p>
          <a:p>
            <a:r>
              <a:rPr lang="en-US" dirty="0"/>
              <a:t>Each gap includes a description, a recommendation, identified R&amp;D needs, potential organizations to help fill the gaps and also assigns attributes to those gaps which outlines which sectors, materials, process  categories, or life cycle area the gaps applies to.</a:t>
            </a:r>
          </a:p>
          <a:p>
            <a:endParaRPr lang="en-US" dirty="0"/>
          </a:p>
          <a:p>
            <a:r>
              <a:rPr lang="en-US" dirty="0"/>
              <a:t>These gaps were developed by industry experts, not ANSI staff. The overall activities had approximately 300 people representing 150 different organizations – including SDOs, government, academia as well. </a:t>
            </a:r>
          </a:p>
        </p:txBody>
      </p:sp>
      <p:sp>
        <p:nvSpPr>
          <p:cNvPr id="4" name="Slide Number Placeholder 3"/>
          <p:cNvSpPr>
            <a:spLocks noGrp="1"/>
          </p:cNvSpPr>
          <p:nvPr>
            <p:ph type="sldNum" sz="quarter" idx="5"/>
          </p:nvPr>
        </p:nvSpPr>
        <p:spPr/>
        <p:txBody>
          <a:bodyPr/>
          <a:lstStyle/>
          <a:p>
            <a:fld id="{1785C2DF-E6B9-46C0-8926-84898950CCC9}" type="slidenum">
              <a:rPr lang="en-US" smtClean="0"/>
              <a:t>5</a:t>
            </a:fld>
            <a:endParaRPr lang="en-US" dirty="0"/>
          </a:p>
        </p:txBody>
      </p:sp>
    </p:spTree>
    <p:extLst>
      <p:ext uri="{BB962C8B-B14F-4D97-AF65-F5344CB8AC3E}">
        <p14:creationId xmlns:p14="http://schemas.microsoft.com/office/powerpoint/2010/main" val="856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AMSC Roadmap is published as a PDF report. However, the 141 gaps include a lot of technical information and supporting meta data which can be better leveraged in an excel format. An excel allows users to more easily search and filter the gaps information. This is particularly important when trying to identify R&amp;D needs, standards gaps for particular sectors, materials, or even by recommended SDO, etc. </a:t>
            </a:r>
          </a:p>
          <a:p>
            <a:endParaRPr lang="en-US" dirty="0"/>
          </a:p>
          <a:p>
            <a:r>
              <a:rPr lang="en-US" dirty="0"/>
              <a:t>Roadmap users will need to toggle between the PDF and the Excel in order to find the correlated standards information related to gaps in the excel. </a:t>
            </a:r>
          </a:p>
          <a:p>
            <a:r>
              <a:rPr lang="en-US" dirty="0"/>
              <a:t>The excel helps with developing a task list of potential work by SDO – therefore supporting agenda development.</a:t>
            </a:r>
          </a:p>
        </p:txBody>
      </p:sp>
      <p:sp>
        <p:nvSpPr>
          <p:cNvPr id="4" name="Slide Number Placeholder 3"/>
          <p:cNvSpPr>
            <a:spLocks noGrp="1"/>
          </p:cNvSpPr>
          <p:nvPr>
            <p:ph type="sldNum" sz="quarter" idx="5"/>
          </p:nvPr>
        </p:nvSpPr>
        <p:spPr/>
        <p:txBody>
          <a:bodyPr/>
          <a:lstStyle/>
          <a:p>
            <a:fld id="{1785C2DF-E6B9-46C0-8926-84898950CCC9}" type="slidenum">
              <a:rPr lang="en-US" smtClean="0"/>
              <a:t>6</a:t>
            </a:fld>
            <a:endParaRPr lang="en-US" dirty="0"/>
          </a:p>
        </p:txBody>
      </p:sp>
    </p:spTree>
    <p:extLst>
      <p:ext uri="{BB962C8B-B14F-4D97-AF65-F5344CB8AC3E}">
        <p14:creationId xmlns:p14="http://schemas.microsoft.com/office/powerpoint/2010/main" val="321524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the AMSC gaps by chapter. There are a total of 141 gaps, 91 of which identified R&amp;D was needed to help fill the gaps. </a:t>
            </a:r>
          </a:p>
          <a:p>
            <a:endParaRPr lang="en-US" dirty="0"/>
          </a:p>
          <a:p>
            <a:r>
              <a:rPr lang="en-US" dirty="0"/>
              <a:t>60 new gaps were developed in this iteration, 25 of which were from a brand new chapter on Data. </a:t>
            </a:r>
          </a:p>
          <a:p>
            <a:endParaRPr lang="en-US" dirty="0"/>
          </a:p>
          <a:p>
            <a:r>
              <a:rPr lang="en-US" dirty="0"/>
              <a:t>Progress has been made on the past gaps, including some being closed.</a:t>
            </a:r>
          </a:p>
        </p:txBody>
      </p:sp>
      <p:sp>
        <p:nvSpPr>
          <p:cNvPr id="4" name="Slide Number Placeholder 3"/>
          <p:cNvSpPr>
            <a:spLocks noGrp="1"/>
          </p:cNvSpPr>
          <p:nvPr>
            <p:ph type="sldNum" sz="quarter" idx="5"/>
          </p:nvPr>
        </p:nvSpPr>
        <p:spPr/>
        <p:txBody>
          <a:bodyPr/>
          <a:lstStyle/>
          <a:p>
            <a:fld id="{1785C2DF-E6B9-46C0-8926-84898950CCC9}" type="slidenum">
              <a:rPr lang="en-US" smtClean="0"/>
              <a:t>7</a:t>
            </a:fld>
            <a:endParaRPr lang="en-US" dirty="0"/>
          </a:p>
        </p:txBody>
      </p:sp>
    </p:spTree>
    <p:extLst>
      <p:ext uri="{BB962C8B-B14F-4D97-AF65-F5344CB8AC3E}">
        <p14:creationId xmlns:p14="http://schemas.microsoft.com/office/powerpoint/2010/main" val="201666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Design – Anti-counterfeiting and STEP</a:t>
            </a:r>
          </a:p>
          <a:p>
            <a:pPr marL="285750" indent="-285750">
              <a:buFont typeface="Arial" panose="020B0604020202020204" pitchFamily="34" charset="0"/>
              <a:buChar char="•"/>
            </a:pPr>
            <a:r>
              <a:rPr lang="en-US" sz="1800" dirty="0"/>
              <a:t>Precursor Materials – Segregation of powder, large storage and transport, identification &amp; quantification of impurities, reuse of feedstock materials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8</a:t>
            </a:fld>
            <a:endParaRPr lang="en-US" dirty="0"/>
          </a:p>
        </p:txBody>
      </p:sp>
    </p:spTree>
    <p:extLst>
      <p:ext uri="{BB962C8B-B14F-4D97-AF65-F5344CB8AC3E}">
        <p14:creationId xmlns:p14="http://schemas.microsoft.com/office/powerpoint/2010/main" val="318302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FMP – material properties standards for metals and nonmetals, catalog of defect types,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9</a:t>
            </a:fld>
            <a:endParaRPr lang="en-US" dirty="0"/>
          </a:p>
        </p:txBody>
      </p:sp>
    </p:spTree>
    <p:extLst>
      <p:ext uri="{BB962C8B-B14F-4D97-AF65-F5344CB8AC3E}">
        <p14:creationId xmlns:p14="http://schemas.microsoft.com/office/powerpoint/2010/main" val="21986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12 new gaps in the Qualification and Certification chapter. 9 of which are high priority. They are related to the civil &amp; defense industry, electronics, oil &amp; gas and nuclear industries. There are other industry sectors explore in this chapter – such as medical and aerospace. </a:t>
            </a:r>
          </a:p>
        </p:txBody>
      </p:sp>
      <p:sp>
        <p:nvSpPr>
          <p:cNvPr id="4" name="Slide Number Placeholder 3"/>
          <p:cNvSpPr>
            <a:spLocks noGrp="1"/>
          </p:cNvSpPr>
          <p:nvPr>
            <p:ph type="sldNum" sz="quarter" idx="5"/>
          </p:nvPr>
        </p:nvSpPr>
        <p:spPr/>
        <p:txBody>
          <a:bodyPr/>
          <a:lstStyle/>
          <a:p>
            <a:fld id="{1785C2DF-E6B9-46C0-8926-84898950CCC9}" type="slidenum">
              <a:rPr lang="en-US" smtClean="0"/>
              <a:t>10</a:t>
            </a:fld>
            <a:endParaRPr lang="en-US" dirty="0"/>
          </a:p>
        </p:txBody>
      </p:sp>
    </p:spTree>
    <p:extLst>
      <p:ext uri="{BB962C8B-B14F-4D97-AF65-F5344CB8AC3E}">
        <p14:creationId xmlns:p14="http://schemas.microsoft.com/office/powerpoint/2010/main" val="428277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ansi.org/ams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134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380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pic>
        <p:nvPicPr>
          <p:cNvPr id="7" name="Content Placeholder 6">
            <a:extLst>
              <a:ext uri="{FF2B5EF4-FFF2-40B4-BE49-F238E27FC236}">
                <a16:creationId xmlns:a16="http://schemas.microsoft.com/office/drawing/2014/main" id="{CD6703BD-3D5E-4DE2-BF03-BD6AC10FB993}"/>
              </a:ext>
            </a:extLst>
          </p:cNvPr>
          <p:cNvPicPr>
            <a:picLocks noChangeAspect="1"/>
          </p:cNvPicPr>
          <p:nvPr userDrawn="1"/>
        </p:nvPicPr>
        <p:blipFill>
          <a:blip r:embed="rId2"/>
          <a:stretch>
            <a:fillRect/>
          </a:stretch>
        </p:blipFill>
        <p:spPr>
          <a:xfrm>
            <a:off x="-990" y="5408970"/>
            <a:ext cx="12190264" cy="523982"/>
          </a:xfrm>
          <a:prstGeom prst="rect">
            <a:avLst/>
          </a:prstGeom>
        </p:spPr>
      </p:pic>
      <p:pic>
        <p:nvPicPr>
          <p:cNvPr id="8" name="Picture 7" descr="A logo with a red blue and black text&#10;&#10;Description automatically generated">
            <a:extLst>
              <a:ext uri="{FF2B5EF4-FFF2-40B4-BE49-F238E27FC236}">
                <a16:creationId xmlns:a16="http://schemas.microsoft.com/office/drawing/2014/main" id="{48EC0721-BAB1-47D4-A379-057699F41148}"/>
              </a:ext>
            </a:extLst>
          </p:cNvPr>
          <p:cNvPicPr>
            <a:picLocks noChangeAspect="1"/>
          </p:cNvPicPr>
          <p:nvPr userDrawn="1"/>
        </p:nvPicPr>
        <p:blipFill>
          <a:blip r:embed="rId3"/>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B5439F1C-76E8-495A-9C65-78529FEE1F54}"/>
              </a:ext>
            </a:extLst>
          </p:cNvPr>
          <p:cNvSpPr txBox="1"/>
          <p:nvPr userDrawn="1"/>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4"/>
              </a:rPr>
              <a:t>www.ansi.org/amsc</a:t>
            </a:r>
            <a:r>
              <a:rPr lang="en-US" sz="2000" dirty="0">
                <a:solidFill>
                  <a:schemeClr val="tx1">
                    <a:lumMod val="75000"/>
                    <a:lumOff val="25000"/>
                  </a:schemeClr>
                </a:solidFill>
                <a:ea typeface="Calibri"/>
                <a:cs typeface="Calibri"/>
              </a:rPr>
              <a:t> </a:t>
            </a:r>
          </a:p>
        </p:txBody>
      </p:sp>
      <p:sp>
        <p:nvSpPr>
          <p:cNvPr id="10" name="Slide Number Placeholder 10">
            <a:extLst>
              <a:ext uri="{FF2B5EF4-FFF2-40B4-BE49-F238E27FC236}">
                <a16:creationId xmlns:a16="http://schemas.microsoft.com/office/drawing/2014/main" id="{77597871-F168-4B6D-BAB0-CC5BEF76C73B}"/>
              </a:ext>
            </a:extLst>
          </p:cNvPr>
          <p:cNvSpPr txBox="1">
            <a:spLocks/>
          </p:cNvSpPr>
          <p:nvPr userDrawn="1"/>
        </p:nvSpPr>
        <p:spPr>
          <a:xfrm>
            <a:off x="11080376" y="6041876"/>
            <a:ext cx="5504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7BCDC5-18FA-402B-8DE5-E354BDFC0EE3}" type="slidenum">
              <a:rPr lang="en-US" sz="2000" smtClean="0">
                <a:solidFill>
                  <a:schemeClr val="tx1">
                    <a:lumMod val="75000"/>
                    <a:lumOff val="25000"/>
                  </a:schemeClr>
                </a:solidFill>
                <a:cs typeface="Calibri"/>
              </a:rPr>
              <a:pPr/>
              <a:t>‹#›</a:t>
            </a:fld>
            <a:endParaRPr lang="en-US" sz="2000" dirty="0">
              <a:solidFill>
                <a:schemeClr val="tx1">
                  <a:lumMod val="75000"/>
                  <a:lumOff val="25000"/>
                </a:schemeClr>
              </a:solidFill>
              <a:cs typeface="Calibri"/>
            </a:endParaRPr>
          </a:p>
        </p:txBody>
      </p:sp>
    </p:spTree>
    <p:extLst>
      <p:ext uri="{BB962C8B-B14F-4D97-AF65-F5344CB8AC3E}">
        <p14:creationId xmlns:p14="http://schemas.microsoft.com/office/powerpoint/2010/main" val="65907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3979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share.ansi.org/Shared%20Documents/Standards%20Activities/AMSC/September_2024_AMSC_Roadmap_v3_Gaps_Progress_Report.pdf" TargetMode="External"/><Relationship Id="rId2" Type="http://schemas.openxmlformats.org/officeDocument/2006/relationships/hyperlink" Target="https://www.surveymonkey.com/r/5F3LRN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ansi.org/amsc"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88AE9F5-413D-EA83-F602-62B0633E8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61" y="0"/>
            <a:ext cx="7605866"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A9EB308F-7BCF-52A4-D6D8-8F3EB6723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29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533D89A9-C5B0-B6DF-20ED-D617523844F9}"/>
              </a:ext>
            </a:extLst>
          </p:cNvPr>
          <p:cNvSpPr txBox="1">
            <a:spLocks/>
          </p:cNvSpPr>
          <p:nvPr/>
        </p:nvSpPr>
        <p:spPr>
          <a:xfrm>
            <a:off x="304801" y="469900"/>
            <a:ext cx="6273800" cy="2089971"/>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Accelerating Standards Development</a:t>
            </a:r>
          </a:p>
        </p:txBody>
      </p:sp>
      <p:sp>
        <p:nvSpPr>
          <p:cNvPr id="48" name="TextBox 47">
            <a:extLst>
              <a:ext uri="{FF2B5EF4-FFF2-40B4-BE49-F238E27FC236}">
                <a16:creationId xmlns:a16="http://schemas.microsoft.com/office/drawing/2014/main" id="{6B33B0EA-794F-6CA8-7E84-66678C49A984}"/>
              </a:ext>
            </a:extLst>
          </p:cNvPr>
          <p:cNvSpPr txBox="1"/>
          <p:nvPr/>
        </p:nvSpPr>
        <p:spPr>
          <a:xfrm>
            <a:off x="1502309" y="3231607"/>
            <a:ext cx="41633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2000" i="1" dirty="0"/>
              <a:t>America Makes and ANSI Additive Manufacturing Standardization Collaborative (AMSC)</a:t>
            </a:r>
            <a:endParaRPr lang="en-US" sz="2000" i="1" dirty="0">
              <a:ea typeface="Calibri"/>
              <a:cs typeface="Calibri"/>
            </a:endParaRPr>
          </a:p>
        </p:txBody>
      </p:sp>
      <p:pic>
        <p:nvPicPr>
          <p:cNvPr id="15" name="Picture 14" descr="A cover of a product manual&#10;&#10;Description automatically generated">
            <a:extLst>
              <a:ext uri="{FF2B5EF4-FFF2-40B4-BE49-F238E27FC236}">
                <a16:creationId xmlns:a16="http://schemas.microsoft.com/office/drawing/2014/main" id="{CA00FDA3-D58F-0ACB-2CF6-2E20EA399E7C}"/>
              </a:ext>
            </a:extLst>
          </p:cNvPr>
          <p:cNvPicPr>
            <a:picLocks noChangeAspect="1"/>
          </p:cNvPicPr>
          <p:nvPr/>
        </p:nvPicPr>
        <p:blipFill>
          <a:blip r:embed="rId2"/>
          <a:stretch>
            <a:fillRect/>
          </a:stretch>
        </p:blipFill>
        <p:spPr>
          <a:xfrm>
            <a:off x="6894110" y="0"/>
            <a:ext cx="5300855" cy="6858000"/>
          </a:xfrm>
          <a:prstGeom prst="rect">
            <a:avLst/>
          </a:prstGeom>
        </p:spPr>
      </p:pic>
      <p:cxnSp>
        <p:nvCxnSpPr>
          <p:cNvPr id="52" name="Straight Arrow Connector 51">
            <a:extLst>
              <a:ext uri="{FF2B5EF4-FFF2-40B4-BE49-F238E27FC236}">
                <a16:creationId xmlns:a16="http://schemas.microsoft.com/office/drawing/2014/main" id="{58A46BA4-A612-7E24-D5E3-F7B3CE59BD32}"/>
              </a:ext>
            </a:extLst>
          </p:cNvPr>
          <p:cNvCxnSpPr/>
          <p:nvPr/>
        </p:nvCxnSpPr>
        <p:spPr>
          <a:xfrm flipV="1">
            <a:off x="1502309" y="2823165"/>
            <a:ext cx="4163367" cy="669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39D02-90B8-46BA-9C3B-A0A2426EA6FB}"/>
              </a:ext>
            </a:extLst>
          </p:cNvPr>
          <p:cNvSpPr txBox="1"/>
          <p:nvPr/>
        </p:nvSpPr>
        <p:spPr>
          <a:xfrm>
            <a:off x="625594" y="5907186"/>
            <a:ext cx="5626662" cy="840230"/>
          </a:xfrm>
          <a:prstGeom prst="rect">
            <a:avLst/>
          </a:prstGeom>
          <a:noFill/>
        </p:spPr>
        <p:txBody>
          <a:bodyPr wrap="square" rtlCol="0">
            <a:spAutoFit/>
          </a:bodyPr>
          <a:lstStyle/>
          <a:p>
            <a:pPr algn="ctr">
              <a:lnSpc>
                <a:spcPct val="90000"/>
              </a:lnSpc>
              <a:spcBef>
                <a:spcPct val="0"/>
              </a:spcBef>
            </a:pPr>
            <a:r>
              <a:rPr lang="en-US" sz="1800" dirty="0">
                <a:solidFill>
                  <a:schemeClr val="bg1">
                    <a:lumMod val="50000"/>
                  </a:schemeClr>
                </a:solidFill>
                <a:ea typeface="Calibri"/>
                <a:cs typeface="Calibri"/>
              </a:rPr>
              <a:t>Christine DeJon</a:t>
            </a:r>
            <a:r>
              <a:rPr lang="en-US" dirty="0">
                <a:solidFill>
                  <a:schemeClr val="bg1">
                    <a:lumMod val="50000"/>
                  </a:schemeClr>
                </a:solidFill>
                <a:ea typeface="Calibri"/>
                <a:cs typeface="Calibri"/>
              </a:rPr>
              <a:t>g </a:t>
            </a:r>
            <a:r>
              <a:rPr lang="en-US" sz="1800" dirty="0">
                <a:solidFill>
                  <a:schemeClr val="bg1">
                    <a:lumMod val="50000"/>
                  </a:schemeClr>
                </a:solidFill>
                <a:ea typeface="Calibri"/>
                <a:cs typeface="Calibri"/>
              </a:rPr>
              <a:t>Bernat</a:t>
            </a:r>
          </a:p>
          <a:p>
            <a:pPr algn="ctr">
              <a:lnSpc>
                <a:spcPct val="90000"/>
              </a:lnSpc>
              <a:spcBef>
                <a:spcPct val="0"/>
              </a:spcBef>
            </a:pPr>
            <a:r>
              <a:rPr lang="en-US" sz="1800" dirty="0">
                <a:solidFill>
                  <a:schemeClr val="bg1">
                    <a:lumMod val="50000"/>
                  </a:schemeClr>
                </a:solidFill>
                <a:ea typeface="Calibri"/>
                <a:cs typeface="Calibri"/>
              </a:rPr>
              <a:t>Associate Director, Standards Facilitation</a:t>
            </a:r>
          </a:p>
          <a:p>
            <a:pPr algn="ctr">
              <a:lnSpc>
                <a:spcPct val="90000"/>
              </a:lnSpc>
              <a:spcBef>
                <a:spcPct val="0"/>
              </a:spcBef>
            </a:pPr>
            <a:r>
              <a:rPr lang="en-US" sz="1800" dirty="0">
                <a:solidFill>
                  <a:schemeClr val="bg1">
                    <a:lumMod val="50000"/>
                  </a:schemeClr>
                </a:solidFill>
                <a:ea typeface="Calibri"/>
                <a:cs typeface="Calibri"/>
              </a:rPr>
              <a:t>ANSI</a:t>
            </a:r>
          </a:p>
        </p:txBody>
      </p:sp>
    </p:spTree>
    <p:extLst>
      <p:ext uri="{BB962C8B-B14F-4D97-AF65-F5344CB8AC3E}">
        <p14:creationId xmlns:p14="http://schemas.microsoft.com/office/powerpoint/2010/main" val="426953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5976526" cy="5345289"/>
          </a:xfrm>
        </p:spPr>
        <p:txBody>
          <a:bodyPr>
            <a:normAutofit/>
          </a:bodyPr>
          <a:lstStyle/>
          <a:p>
            <a:pPr marL="0" indent="0">
              <a:buClr>
                <a:srgbClr val="4195D3"/>
              </a:buClr>
              <a:buNone/>
            </a:pPr>
            <a:r>
              <a:rPr lang="en-US" sz="2200" i="1" u="sng" dirty="0">
                <a:latin typeface="Trebuchet MS" pitchFamily="34" charset="0"/>
              </a:rPr>
              <a:t>Civil &amp; Defense Aviation Industry (5)</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QC17: AM Part Material Development Timeline</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QC18: OQ/PQ Process Know-How</a:t>
            </a:r>
          </a:p>
          <a:p>
            <a:pPr>
              <a:buClr>
                <a:srgbClr val="4195D3"/>
              </a:buClr>
              <a:buFont typeface="Wingdings" panose="05000000000000000000" pitchFamily="2" charset="2"/>
              <a:buChar char="§"/>
            </a:pPr>
            <a:r>
              <a:rPr lang="en-US" sz="1800" i="1" dirty="0">
                <a:latin typeface="Trebuchet MS" pitchFamily="34" charset="0"/>
              </a:rPr>
              <a:t>QC19: Workforce Training</a:t>
            </a:r>
          </a:p>
          <a:p>
            <a:pPr>
              <a:buClr>
                <a:srgbClr val="4195D3"/>
              </a:buClr>
              <a:buFont typeface="Wingdings" panose="05000000000000000000" pitchFamily="2" charset="2"/>
              <a:buChar char="§"/>
            </a:pPr>
            <a:r>
              <a:rPr lang="en-US" sz="1800" i="1" dirty="0">
                <a:latin typeface="Trebuchet MS" pitchFamily="34" charset="0"/>
              </a:rPr>
              <a:t>QC20: Certifying agency KPV Checklist</a:t>
            </a:r>
          </a:p>
          <a:p>
            <a:pPr>
              <a:buClr>
                <a:srgbClr val="4195D3"/>
              </a:buClr>
              <a:buFont typeface="Wingdings" panose="05000000000000000000" pitchFamily="2" charset="2"/>
              <a:buChar char="§"/>
            </a:pPr>
            <a:r>
              <a:rPr lang="en-US" sz="1800" i="1" dirty="0">
                <a:latin typeface="Trebuchet MS" pitchFamily="34" charset="0"/>
              </a:rPr>
              <a:t>QC21: Detailed Requirements Integration Document</a:t>
            </a:r>
          </a:p>
          <a:p>
            <a:pPr marL="0" indent="0">
              <a:spcBef>
                <a:spcPts val="1200"/>
              </a:spcBef>
              <a:buClr>
                <a:srgbClr val="4195D3"/>
              </a:buClr>
              <a:buNone/>
            </a:pPr>
            <a:r>
              <a:rPr lang="en-US" sz="2200" i="1" u="sng" dirty="0">
                <a:latin typeface="Trebuchet MS" pitchFamily="34" charset="0"/>
              </a:rPr>
              <a:t>Electronics and Electrical Products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QC22: Additively Manufactured Electronics (AME)</a:t>
            </a:r>
          </a:p>
          <a:p>
            <a:pPr marL="0" indent="0">
              <a:spcBef>
                <a:spcPts val="1200"/>
              </a:spcBef>
              <a:buClr>
                <a:srgbClr val="4195D3"/>
              </a:buClr>
              <a:buNone/>
            </a:pPr>
            <a:r>
              <a:rPr lang="en-US" sz="2200" i="1" u="sng" dirty="0">
                <a:latin typeface="Trebuchet MS" pitchFamily="34" charset="0"/>
              </a:rPr>
              <a:t>Oil &amp; Natural Gas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QC28: Susceptibility of AM Products to Corrosion and Environmental Cracking Mechanisms</a:t>
            </a:r>
          </a:p>
        </p:txBody>
      </p:sp>
      <p:sp>
        <p:nvSpPr>
          <p:cNvPr id="10" name="Title 5">
            <a:extLst>
              <a:ext uri="{FF2B5EF4-FFF2-40B4-BE49-F238E27FC236}">
                <a16:creationId xmlns:a16="http://schemas.microsoft.com/office/drawing/2014/main" id="{A0407163-67B7-48DB-921A-AE140117D335}"/>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Q&amp;C Gaps in AMSC Roadmap v3</a:t>
            </a:r>
          </a:p>
        </p:txBody>
      </p:sp>
      <p:sp>
        <p:nvSpPr>
          <p:cNvPr id="11" name="TextBox 10">
            <a:extLst>
              <a:ext uri="{FF2B5EF4-FFF2-40B4-BE49-F238E27FC236}">
                <a16:creationId xmlns:a16="http://schemas.microsoft.com/office/drawing/2014/main" id="{EC3D76BF-075C-47E1-8B76-5956793BDD91}"/>
              </a:ext>
            </a:extLst>
          </p:cNvPr>
          <p:cNvSpPr txBox="1"/>
          <p:nvPr/>
        </p:nvSpPr>
        <p:spPr>
          <a:xfrm>
            <a:off x="6158039" y="953910"/>
            <a:ext cx="6033961" cy="4518160"/>
          </a:xfrm>
          <a:prstGeom prst="rect">
            <a:avLst/>
          </a:prstGeom>
          <a:noFill/>
        </p:spPr>
        <p:txBody>
          <a:bodyPr wrap="square" rtlCol="0">
            <a:spAutoFit/>
          </a:bodyPr>
          <a:lstStyle/>
          <a:p>
            <a:pPr marL="0" marR="0" lvl="0" indent="0" algn="l" defTabSz="914400" rtl="0" eaLnBrk="1" fontAlgn="auto" latinLnBrk="0" hangingPunct="1">
              <a:lnSpc>
                <a:spcPct val="80000"/>
              </a:lnSpc>
              <a:spcBef>
                <a:spcPct val="20000"/>
              </a:spcBef>
              <a:spcAft>
                <a:spcPts val="0"/>
              </a:spcAft>
              <a:buClr>
                <a:srgbClr val="4195D3"/>
              </a:buClr>
              <a:buSzTx/>
              <a:buFontTx/>
              <a:buNone/>
              <a:tabLst/>
              <a:defRPr/>
            </a:pPr>
            <a:r>
              <a:rPr kumimoji="0" lang="en-US" sz="2200" b="0" i="1" u="sng" strike="noStrike" kern="1200" cap="none" spc="0" normalizeH="0" baseline="0" noProof="0" dirty="0">
                <a:ln>
                  <a:noFill/>
                </a:ln>
                <a:solidFill>
                  <a:prstClr val="black"/>
                </a:solidFill>
                <a:effectLst/>
                <a:uLnTx/>
                <a:uFillTx/>
                <a:latin typeface="Trebuchet MS" pitchFamily="34" charset="0"/>
                <a:ea typeface="+mn-ea"/>
                <a:cs typeface="+mn-cs"/>
              </a:rPr>
              <a:t>Nuclear Industry (5)</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QC23: Production and Incorporation of AM Parts in Nuclear Applications and Facilities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QC24: Nuclear AM Component In-service Performance</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QC25: Nuclear Industry Use of Artificial Intelligence (AI) and Machine/System Learning Technologies to Qualify AM Parts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QC26: Nuclear Industry Use of Material and Production Data Combined with Digital Analysis and Diagnostic Informed Qualification of AM Components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QC27: Use and Qualification of AM Non-metallic Advanced Materials in Support of New or Advanced Nuclear Fuel and High-temperature Reactor Applications</a:t>
            </a:r>
          </a:p>
        </p:txBody>
      </p:sp>
      <p:sp>
        <p:nvSpPr>
          <p:cNvPr id="12" name="TextBox 11">
            <a:extLst>
              <a:ext uri="{FF2B5EF4-FFF2-40B4-BE49-F238E27FC236}">
                <a16:creationId xmlns:a16="http://schemas.microsoft.com/office/drawing/2014/main" id="{154C829B-FF4A-4613-AC65-379614954CD7}"/>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856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60981"/>
            <a:ext cx="5549900" cy="4323819"/>
          </a:xfrm>
        </p:spPr>
        <p:txBody>
          <a:bodyPr>
            <a:normAutofit/>
          </a:bodyPr>
          <a:lstStyle/>
          <a:p>
            <a:pPr marL="0" indent="0">
              <a:buClr>
                <a:srgbClr val="4195D3"/>
              </a:buClr>
              <a:buNone/>
            </a:pPr>
            <a:r>
              <a:rPr lang="en-US" sz="2400" i="1" u="sng" dirty="0">
                <a:latin typeface="Trebuchet MS" pitchFamily="34" charset="0"/>
              </a:rPr>
              <a:t>Nondestructive Evaluation (NDE) (5)</a:t>
            </a:r>
          </a:p>
          <a:p>
            <a:pPr>
              <a:buClr>
                <a:srgbClr val="4195D3"/>
              </a:buClr>
              <a:buFont typeface="Wingdings" panose="05000000000000000000" pitchFamily="2" charset="2"/>
              <a:buChar char="§"/>
            </a:pPr>
            <a:r>
              <a:rPr lang="en-US" sz="1800" i="1" dirty="0">
                <a:latin typeface="Trebuchet MS" pitchFamily="34" charset="0"/>
              </a:rPr>
              <a:t>NDE9: Effect-of-Defect of AM Defects Detectable by NDE</a:t>
            </a:r>
          </a:p>
          <a:p>
            <a:pPr>
              <a:buClr>
                <a:srgbClr val="4195D3"/>
              </a:buClr>
              <a:buFont typeface="Wingdings" panose="05000000000000000000" pitchFamily="2" charset="2"/>
              <a:buChar char="§"/>
            </a:pPr>
            <a:r>
              <a:rPr lang="en-US" sz="1800" i="1" dirty="0">
                <a:latin typeface="Trebuchet MS" pitchFamily="34" charset="0"/>
              </a:rPr>
              <a:t>NDE10: In-service Inspection</a:t>
            </a:r>
          </a:p>
          <a:p>
            <a:pPr>
              <a:buClr>
                <a:srgbClr val="4195D3"/>
              </a:buClr>
              <a:buFont typeface="Wingdings" panose="05000000000000000000" pitchFamily="2" charset="2"/>
              <a:buChar char="§"/>
            </a:pPr>
            <a:r>
              <a:rPr lang="en-US" sz="1800" i="1" dirty="0">
                <a:latin typeface="Trebuchet MS" pitchFamily="34" charset="0"/>
              </a:rPr>
              <a:t>NDE11: Reliability of NDT</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NDE12: 3D Image Quality Indicator for determining the sensitivity of a CT system</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NDE13: Reference Radiographic Images and Standards for Additive Manufacturing Anomalies</a:t>
            </a:r>
            <a:endParaRPr lang="en-US" sz="2800" dirty="0">
              <a:solidFill>
                <a:schemeClr val="accent2">
                  <a:lumMod val="75000"/>
                </a:schemeClr>
              </a:solidFill>
              <a:latin typeface="Trebuchet MS" pitchFamily="34" charset="0"/>
            </a:endParaRPr>
          </a:p>
        </p:txBody>
      </p:sp>
      <p:sp>
        <p:nvSpPr>
          <p:cNvPr id="10" name="Title 5">
            <a:extLst>
              <a:ext uri="{FF2B5EF4-FFF2-40B4-BE49-F238E27FC236}">
                <a16:creationId xmlns:a16="http://schemas.microsoft.com/office/drawing/2014/main" id="{847408FC-43C0-464C-9A72-8CEEBEE7229D}"/>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1" name="TextBox 10">
            <a:extLst>
              <a:ext uri="{FF2B5EF4-FFF2-40B4-BE49-F238E27FC236}">
                <a16:creationId xmlns:a16="http://schemas.microsoft.com/office/drawing/2014/main" id="{3CC8D93C-F38E-49FE-ADF4-D614525302B4}"/>
              </a:ext>
            </a:extLst>
          </p:cNvPr>
          <p:cNvSpPr txBox="1"/>
          <p:nvPr/>
        </p:nvSpPr>
        <p:spPr>
          <a:xfrm>
            <a:off x="6400800" y="1060981"/>
            <a:ext cx="5435600" cy="1348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4195D3"/>
              </a:buClr>
              <a:buSzTx/>
              <a:buFontTx/>
              <a:buNone/>
              <a:tabLst/>
              <a:defRPr/>
            </a:pPr>
            <a:r>
              <a:rPr kumimoji="0" lang="en-US" sz="2400" b="0" i="1" u="sng" strike="noStrike" kern="1200" cap="none" spc="0" normalizeH="0" baseline="0" noProof="0" dirty="0">
                <a:ln>
                  <a:noFill/>
                </a:ln>
                <a:solidFill>
                  <a:prstClr val="black"/>
                </a:solidFill>
                <a:effectLst/>
                <a:uLnTx/>
                <a:uFillTx/>
                <a:latin typeface="Trebuchet MS" pitchFamily="34" charset="0"/>
                <a:ea typeface="+mn-ea"/>
                <a:cs typeface="+mn-cs"/>
              </a:rPr>
              <a:t>Maintenance and Repair (1)</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b="0" i="1" u="none" strike="noStrike" kern="1200" cap="none" spc="0" normalizeH="0" baseline="0" noProof="0" dirty="0">
                <a:ln>
                  <a:noFill/>
                </a:ln>
                <a:solidFill>
                  <a:prstClr val="black"/>
                </a:solidFill>
                <a:effectLst/>
                <a:uLnTx/>
                <a:uFillTx/>
                <a:latin typeface="Trebuchet MS" pitchFamily="34" charset="0"/>
                <a:ea typeface="+mn-ea"/>
                <a:cs typeface="+mn-cs"/>
              </a:rPr>
              <a:t>M10: Best Practices on Repair using Additive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F2FDB1-EA1D-49EE-AA60-72345BE88D92}"/>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4866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47983"/>
            <a:ext cx="11330752" cy="4311417"/>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solidFill>
                  <a:schemeClr val="accent2">
                    <a:lumMod val="75000"/>
                  </a:schemeClr>
                </a:solidFill>
                <a:latin typeface="Trebuchet MS"/>
              </a:rPr>
              <a:t>DA1: Standard Data Format for Material Characterization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 Process Specific Common Data Dictionary</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DA3: Digital Format for In Process Monitoring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DA4: Data Capturing for Machine Logs During a Build</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DA5: Extended Design Specifications for Meta-Data Format Standardization</a:t>
            </a:r>
          </a:p>
          <a:p>
            <a:pPr>
              <a:buClr>
                <a:srgbClr val="4195D3"/>
              </a:buClr>
              <a:buFont typeface="Wingdings" panose="05000000000000000000" pitchFamily="2" charset="2"/>
              <a:buChar char="§"/>
            </a:pPr>
            <a:r>
              <a:rPr lang="en-US" sz="1800" i="1" dirty="0">
                <a:latin typeface="Trebuchet MS"/>
              </a:rPr>
              <a:t>DA6: Specifications and Representations for AM Big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DA7: Additively Manufactured Electronics (AME) Data Transfer Format</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DA8: Customizable Standard AM Data Collection Templates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DA9: Best Practices and/or Specifications for Registering and Fusing Data Sets During the AM Manufacturing and Inspection Process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DA11: Best Practices for Anomaly Characterization and Localization for Part Defect Prediction Purpose</a:t>
            </a:r>
          </a:p>
          <a:p>
            <a:pPr>
              <a:buClr>
                <a:srgbClr val="4195D3"/>
              </a:buClr>
              <a:buFont typeface="Wingdings" panose="05000000000000000000" pitchFamily="2" charset="2"/>
              <a:buChar char="§"/>
            </a:pPr>
            <a:r>
              <a:rPr lang="en-US" sz="1800" i="1" dirty="0">
                <a:latin typeface="Trebuchet MS"/>
              </a:rPr>
              <a:t>DA12: Consistent Part Traceability and Provenance (Digital Twin)</a:t>
            </a:r>
            <a:endParaRPr lang="en-US" sz="2000" dirty="0">
              <a:latin typeface="Trebuchet MS"/>
            </a:endParaRPr>
          </a:p>
        </p:txBody>
      </p:sp>
      <p:sp>
        <p:nvSpPr>
          <p:cNvPr id="10" name="Title 5">
            <a:extLst>
              <a:ext uri="{FF2B5EF4-FFF2-40B4-BE49-F238E27FC236}">
                <a16:creationId xmlns:a16="http://schemas.microsoft.com/office/drawing/2014/main" id="{FF403CBE-FC90-4D3B-8B0B-3B9A01EEF694}"/>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FD6394EE-3C52-4DFD-A854-0E55B26580CB}"/>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2643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4" end="4"/>
                                            </p:txEl>
                                          </p:spTgt>
                                        </p:tgtEl>
                                      </p:cBhvr>
                                    </p:animEffect>
                                    <p:animScale>
                                      <p:cBhvr>
                                        <p:cTn id="10" dur="250" autoRev="1" fill="hold"/>
                                        <p:tgtEl>
                                          <p:spTgt spid="3">
                                            <p:txEl>
                                              <p:pRg st="4" end="4"/>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3" end="3"/>
                                            </p:txEl>
                                          </p:spTgt>
                                        </p:tgtEl>
                                      </p:cBhvr>
                                    </p:animEffect>
                                    <p:animScale>
                                      <p:cBhvr>
                                        <p:cTn id="15" dur="250" autoRev="1" fill="hold"/>
                                        <p:tgtEl>
                                          <p:spTgt spid="3">
                                            <p:txEl>
                                              <p:pRg st="3" end="3"/>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7" end="7"/>
                                            </p:txEl>
                                          </p:spTgt>
                                        </p:tgtEl>
                                      </p:cBhvr>
                                    </p:animEffect>
                                    <p:animScale>
                                      <p:cBhvr>
                                        <p:cTn id="18" dur="250" autoRev="1" fill="hold"/>
                                        <p:tgtEl>
                                          <p:spTgt spid="3">
                                            <p:txEl>
                                              <p:pRg st="7" end="7"/>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
                                            <p:txEl>
                                              <p:pRg st="6" end="6"/>
                                            </p:txEl>
                                          </p:spTgt>
                                        </p:tgtEl>
                                      </p:cBhvr>
                                    </p:animEffect>
                                    <p:animScale>
                                      <p:cBhvr>
                                        <p:cTn id="23" dur="250" autoRev="1" fill="hold"/>
                                        <p:tgtEl>
                                          <p:spTgt spid="3">
                                            <p:txEl>
                                              <p:pRg st="6" end="6"/>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3">
                                            <p:txEl>
                                              <p:pRg st="8" end="8"/>
                                            </p:txEl>
                                          </p:spTgt>
                                        </p:tgtEl>
                                      </p:cBhvr>
                                    </p:animEffect>
                                    <p:animScale>
                                      <p:cBhvr>
                                        <p:cTn id="28" dur="250" autoRev="1" fill="hold"/>
                                        <p:tgtEl>
                                          <p:spTgt spid="3">
                                            <p:txEl>
                                              <p:pRg st="8" end="8"/>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xEl>
                                              <p:pRg st="10" end="10"/>
                                            </p:txEl>
                                          </p:spTgt>
                                        </p:tgtEl>
                                      </p:cBhvr>
                                    </p:animEffect>
                                    <p:animScale>
                                      <p:cBhvr>
                                        <p:cTn id="33" dur="25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533952" cy="4456290"/>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latin typeface="Trebuchet MS"/>
              </a:rPr>
              <a:t>DA13: Data Visualization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DA14: Best Practices and Guidance for AM Data Collection</a:t>
            </a:r>
          </a:p>
          <a:p>
            <a:pPr>
              <a:buClr>
                <a:srgbClr val="4195D3"/>
              </a:buClr>
              <a:buFont typeface="Wingdings" panose="05000000000000000000" pitchFamily="2" charset="2"/>
              <a:buChar char="§"/>
            </a:pPr>
            <a:r>
              <a:rPr lang="en-US" sz="1800" i="1" dirty="0">
                <a:latin typeface="Trebuchet MS"/>
              </a:rPr>
              <a:t>DA15: Data Aggregation of Time Series and Object Data</a:t>
            </a:r>
          </a:p>
          <a:p>
            <a:pPr>
              <a:buClr>
                <a:srgbClr val="4195D3"/>
              </a:buClr>
              <a:buFont typeface="Wingdings" panose="05000000000000000000" pitchFamily="2" charset="2"/>
              <a:buChar char="§"/>
            </a:pPr>
            <a:r>
              <a:rPr lang="en-US" sz="1800" i="1" dirty="0">
                <a:latin typeface="Trebuchet MS"/>
              </a:rPr>
              <a:t>DA16: Data Retention Guidelines</a:t>
            </a:r>
          </a:p>
          <a:p>
            <a:pPr>
              <a:buClr>
                <a:srgbClr val="4195D3"/>
              </a:buClr>
              <a:buFont typeface="Wingdings" panose="05000000000000000000" pitchFamily="2" charset="2"/>
              <a:buChar char="§"/>
            </a:pPr>
            <a:r>
              <a:rPr lang="en-US" sz="1800" i="1" dirty="0">
                <a:latin typeface="Trebuchet MS"/>
              </a:rPr>
              <a:t>DA17: Assessment and Specifications of AM Data Quality</a:t>
            </a:r>
          </a:p>
          <a:p>
            <a:pPr>
              <a:buClr>
                <a:srgbClr val="4195D3"/>
              </a:buClr>
              <a:buFont typeface="Wingdings" panose="05000000000000000000" pitchFamily="2" charset="2"/>
              <a:buChar char="§"/>
            </a:pPr>
            <a:r>
              <a:rPr lang="en-US" sz="1800" i="1" dirty="0">
                <a:latin typeface="Trebuchet MS"/>
              </a:rPr>
              <a:t>DA18: Reference Workflow (Digital thread) for AM Part Fabrication</a:t>
            </a:r>
          </a:p>
          <a:p>
            <a:pPr>
              <a:buClr>
                <a:srgbClr val="4195D3"/>
              </a:buClr>
              <a:buFont typeface="Wingdings" panose="05000000000000000000" pitchFamily="2" charset="2"/>
              <a:buChar char="§"/>
            </a:pPr>
            <a:r>
              <a:rPr lang="en-US" sz="1800" i="1" dirty="0">
                <a:latin typeface="Trebuchet MS"/>
              </a:rPr>
              <a:t>DA19: Context and Scenario-specific Data Selection</a:t>
            </a:r>
          </a:p>
          <a:p>
            <a:pPr>
              <a:buClr>
                <a:srgbClr val="4195D3"/>
              </a:buClr>
              <a:buFont typeface="Wingdings" panose="05000000000000000000" pitchFamily="2" charset="2"/>
              <a:buChar char="§"/>
            </a:pPr>
            <a:r>
              <a:rPr lang="en-US" sz="1800" i="1" dirty="0">
                <a:latin typeface="Trebuchet MS"/>
              </a:rPr>
              <a:t>DA20: AM-Specific Security Guidance</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DA22: Technical and IP authentication and protection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DA23: AM Machine Data Framework and Guideline for Automated AM Data Integration and Management</a:t>
            </a:r>
          </a:p>
          <a:p>
            <a:pPr>
              <a:buClr>
                <a:srgbClr val="4195D3"/>
              </a:buClr>
              <a:buFont typeface="Wingdings" panose="05000000000000000000" pitchFamily="2" charset="2"/>
              <a:buChar char="§"/>
            </a:pPr>
            <a:r>
              <a:rPr lang="en-US" sz="1800" i="1" dirty="0">
                <a:latin typeface="Trebuchet MS"/>
              </a:rPr>
              <a:t>DA24: Medical AM design file retention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DA25: Quality Management of Medical AM Files</a:t>
            </a:r>
            <a:endParaRPr lang="en-US" sz="1800" dirty="0">
              <a:solidFill>
                <a:schemeClr val="accent2">
                  <a:lumMod val="75000"/>
                </a:schemeClr>
              </a:solidFill>
              <a:latin typeface="Trebuchet MS"/>
            </a:endParaRPr>
          </a:p>
        </p:txBody>
      </p:sp>
      <p:sp>
        <p:nvSpPr>
          <p:cNvPr id="10" name="Title 5">
            <a:extLst>
              <a:ext uri="{FF2B5EF4-FFF2-40B4-BE49-F238E27FC236}">
                <a16:creationId xmlns:a16="http://schemas.microsoft.com/office/drawing/2014/main" id="{4CA438B7-EF92-45C0-8BE6-9B272985DB87}"/>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CF8D4988-8B3F-4596-85C3-ADAC520117AD}"/>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1978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8" end="8"/>
                                            </p:txEl>
                                          </p:spTgt>
                                        </p:tgtEl>
                                      </p:cBhvr>
                                    </p:animEffect>
                                    <p:animScale>
                                      <p:cBhvr>
                                        <p:cTn id="27" dur="250" autoRev="1" fill="hold"/>
                                        <p:tgtEl>
                                          <p:spTgt spid="3">
                                            <p:txEl>
                                              <p:pRg st="8" end="8"/>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9" end="9"/>
                                            </p:txEl>
                                          </p:spTgt>
                                        </p:tgtEl>
                                      </p:cBhvr>
                                    </p:animEffect>
                                    <p:animScale>
                                      <p:cBhvr>
                                        <p:cTn id="32"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59279A-5AC9-4A0A-A46B-DB568D4329EA}"/>
              </a:ext>
            </a:extLst>
          </p:cNvPr>
          <p:cNvGraphicFramePr>
            <a:graphicFrameLocks noGrp="1"/>
          </p:cNvGraphicFramePr>
          <p:nvPr>
            <p:extLst>
              <p:ext uri="{D42A27DB-BD31-4B8C-83A1-F6EECF244321}">
                <p14:modId xmlns:p14="http://schemas.microsoft.com/office/powerpoint/2010/main" val="841581565"/>
              </p:ext>
            </p:extLst>
          </p:nvPr>
        </p:nvGraphicFramePr>
        <p:xfrm>
          <a:off x="825499" y="1120316"/>
          <a:ext cx="10541000" cy="3224982"/>
        </p:xfrm>
        <a:graphic>
          <a:graphicData uri="http://schemas.openxmlformats.org/drawingml/2006/table">
            <a:tbl>
              <a:tblPr>
                <a:tableStyleId>{616DA210-FB5B-4158-B5E0-FEB733F419BA}</a:tableStyleId>
              </a:tblPr>
              <a:tblGrid>
                <a:gridCol w="2478548">
                  <a:extLst>
                    <a:ext uri="{9D8B030D-6E8A-4147-A177-3AD203B41FA5}">
                      <a16:colId xmlns:a16="http://schemas.microsoft.com/office/drawing/2014/main" val="580362401"/>
                    </a:ext>
                  </a:extLst>
                </a:gridCol>
                <a:gridCol w="875071">
                  <a:extLst>
                    <a:ext uri="{9D8B030D-6E8A-4147-A177-3AD203B41FA5}">
                      <a16:colId xmlns:a16="http://schemas.microsoft.com/office/drawing/2014/main" val="478628175"/>
                    </a:ext>
                  </a:extLst>
                </a:gridCol>
                <a:gridCol w="1347020">
                  <a:extLst>
                    <a:ext uri="{9D8B030D-6E8A-4147-A177-3AD203B41FA5}">
                      <a16:colId xmlns:a16="http://schemas.microsoft.com/office/drawing/2014/main" val="117111449"/>
                    </a:ext>
                  </a:extLst>
                </a:gridCol>
                <a:gridCol w="1563329">
                  <a:extLst>
                    <a:ext uri="{9D8B030D-6E8A-4147-A177-3AD203B41FA5}">
                      <a16:colId xmlns:a16="http://schemas.microsoft.com/office/drawing/2014/main" val="1234919482"/>
                    </a:ext>
                  </a:extLst>
                </a:gridCol>
                <a:gridCol w="2113935">
                  <a:extLst>
                    <a:ext uri="{9D8B030D-6E8A-4147-A177-3AD203B41FA5}">
                      <a16:colId xmlns:a16="http://schemas.microsoft.com/office/drawing/2014/main" val="3315445989"/>
                    </a:ext>
                  </a:extLst>
                </a:gridCol>
                <a:gridCol w="2163097">
                  <a:extLst>
                    <a:ext uri="{9D8B030D-6E8A-4147-A177-3AD203B41FA5}">
                      <a16:colId xmlns:a16="http://schemas.microsoft.com/office/drawing/2014/main" val="1591259150"/>
                    </a:ext>
                  </a:extLst>
                </a:gridCol>
              </a:tblGrid>
              <a:tr h="540144">
                <a:tc>
                  <a:txBody>
                    <a:bodyPr/>
                    <a:lstStyle/>
                    <a:p>
                      <a:pPr algn="ctr" fontAlgn="b"/>
                      <a:r>
                        <a:rPr lang="en-US" sz="2000" b="1" u="none" strike="noStrike" dirty="0">
                          <a:solidFill>
                            <a:srgbClr val="000000"/>
                          </a:solidFill>
                          <a:effectLst/>
                        </a:rPr>
                        <a:t>Version</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New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Closed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Withdrawn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 Require R&amp;D</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73302313"/>
                  </a:ext>
                </a:extLst>
              </a:tr>
              <a:tr h="894946">
                <a:tc>
                  <a:txBody>
                    <a:bodyPr/>
                    <a:lstStyle/>
                    <a:p>
                      <a:pPr algn="ctr" fontAlgn="b"/>
                      <a:r>
                        <a:rPr lang="en-US" sz="2000" b="1" u="none" strike="noStrike" dirty="0">
                          <a:solidFill>
                            <a:srgbClr val="000000"/>
                          </a:solidFill>
                          <a:effectLst/>
                        </a:rPr>
                        <a:t>Roadmap v1.0 (2017)</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58</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34523791"/>
                  </a:ext>
                </a:extLst>
              </a:tr>
              <a:tr h="894946">
                <a:tc>
                  <a:txBody>
                    <a:bodyPr/>
                    <a:lstStyle/>
                    <a:p>
                      <a:pPr algn="ctr" fontAlgn="b"/>
                      <a:r>
                        <a:rPr lang="en-US" sz="2000" b="1" u="none" strike="noStrike" dirty="0">
                          <a:solidFill>
                            <a:srgbClr val="000000"/>
                          </a:solidFill>
                          <a:effectLst/>
                        </a:rPr>
                        <a:t>Roadmap v2.0 (2018)</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93</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11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2</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65</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6811132"/>
                  </a:ext>
                </a:extLst>
              </a:tr>
              <a:tr h="894946">
                <a:tc>
                  <a:txBody>
                    <a:bodyPr/>
                    <a:lstStyle/>
                    <a:p>
                      <a:pPr algn="ctr" fontAlgn="b"/>
                      <a:r>
                        <a:rPr lang="en-US" sz="2000" b="1" u="none" strike="noStrike" dirty="0">
                          <a:solidFill>
                            <a:srgbClr val="000000"/>
                          </a:solidFill>
                          <a:effectLst/>
                        </a:rPr>
                        <a:t>Roadmap v3.0 (2023)</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141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60*</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4</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12</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91</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8561361"/>
                  </a:ext>
                </a:extLst>
              </a:tr>
            </a:tbl>
          </a:graphicData>
        </a:graphic>
      </p:graphicFrame>
      <p:sp>
        <p:nvSpPr>
          <p:cNvPr id="5" name="TextBox 4">
            <a:extLst>
              <a:ext uri="{FF2B5EF4-FFF2-40B4-BE49-F238E27FC236}">
                <a16:creationId xmlns:a16="http://schemas.microsoft.com/office/drawing/2014/main" id="{B6A4D4AA-C984-4182-BBBF-C1FD053FFF70}"/>
              </a:ext>
            </a:extLst>
          </p:cNvPr>
          <p:cNvSpPr txBox="1"/>
          <p:nvPr/>
        </p:nvSpPr>
        <p:spPr>
          <a:xfrm>
            <a:off x="825499" y="4511704"/>
            <a:ext cx="1054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*22 of 60 new gaps were from a new chapter on Data, not previously addressed in v1 or v2</a:t>
            </a:r>
          </a:p>
        </p:txBody>
      </p:sp>
      <p:sp>
        <p:nvSpPr>
          <p:cNvPr id="6" name="Title 5">
            <a:extLst>
              <a:ext uri="{FF2B5EF4-FFF2-40B4-BE49-F238E27FC236}">
                <a16:creationId xmlns:a16="http://schemas.microsoft.com/office/drawing/2014/main" id="{CC667120-60E6-468C-BB17-481F40E2BFD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Gaps Statistics v1 to v3</a:t>
            </a:r>
          </a:p>
        </p:txBody>
      </p:sp>
    </p:spTree>
    <p:extLst>
      <p:ext uri="{BB962C8B-B14F-4D97-AF65-F5344CB8AC3E}">
        <p14:creationId xmlns:p14="http://schemas.microsoft.com/office/powerpoint/2010/main" val="16818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9D098D-786F-4B3E-BD9D-7BB3BABE902C}"/>
              </a:ext>
            </a:extLst>
          </p:cNvPr>
          <p:cNvGraphicFramePr>
            <a:graphicFrameLocks noGrp="1"/>
          </p:cNvGraphicFramePr>
          <p:nvPr>
            <p:extLst>
              <p:ext uri="{D42A27DB-BD31-4B8C-83A1-F6EECF244321}">
                <p14:modId xmlns:p14="http://schemas.microsoft.com/office/powerpoint/2010/main" val="946562919"/>
              </p:ext>
            </p:extLst>
          </p:nvPr>
        </p:nvGraphicFramePr>
        <p:xfrm>
          <a:off x="855688" y="1180432"/>
          <a:ext cx="10323870" cy="3073616"/>
        </p:xfrm>
        <a:graphic>
          <a:graphicData uri="http://schemas.openxmlformats.org/drawingml/2006/table">
            <a:tbl>
              <a:tblPr/>
              <a:tblGrid>
                <a:gridCol w="2339505">
                  <a:extLst>
                    <a:ext uri="{9D8B030D-6E8A-4147-A177-3AD203B41FA5}">
                      <a16:colId xmlns:a16="http://schemas.microsoft.com/office/drawing/2014/main" val="900796660"/>
                    </a:ext>
                  </a:extLst>
                </a:gridCol>
                <a:gridCol w="1513166">
                  <a:extLst>
                    <a:ext uri="{9D8B030D-6E8A-4147-A177-3AD203B41FA5}">
                      <a16:colId xmlns:a16="http://schemas.microsoft.com/office/drawing/2014/main" val="575827636"/>
                    </a:ext>
                  </a:extLst>
                </a:gridCol>
                <a:gridCol w="1169753">
                  <a:extLst>
                    <a:ext uri="{9D8B030D-6E8A-4147-A177-3AD203B41FA5}">
                      <a16:colId xmlns:a16="http://schemas.microsoft.com/office/drawing/2014/main" val="2603419518"/>
                    </a:ext>
                  </a:extLst>
                </a:gridCol>
                <a:gridCol w="1348880">
                  <a:extLst>
                    <a:ext uri="{9D8B030D-6E8A-4147-A177-3AD203B41FA5}">
                      <a16:colId xmlns:a16="http://schemas.microsoft.com/office/drawing/2014/main" val="4060691519"/>
                    </a:ext>
                  </a:extLst>
                </a:gridCol>
                <a:gridCol w="1495013">
                  <a:extLst>
                    <a:ext uri="{9D8B030D-6E8A-4147-A177-3AD203B41FA5}">
                      <a16:colId xmlns:a16="http://schemas.microsoft.com/office/drawing/2014/main" val="2236150294"/>
                    </a:ext>
                  </a:extLst>
                </a:gridCol>
                <a:gridCol w="1427312">
                  <a:extLst>
                    <a:ext uri="{9D8B030D-6E8A-4147-A177-3AD203B41FA5}">
                      <a16:colId xmlns:a16="http://schemas.microsoft.com/office/drawing/2014/main" val="169888846"/>
                    </a:ext>
                  </a:extLst>
                </a:gridCol>
                <a:gridCol w="1030241">
                  <a:extLst>
                    <a:ext uri="{9D8B030D-6E8A-4147-A177-3AD203B41FA5}">
                      <a16:colId xmlns:a16="http://schemas.microsoft.com/office/drawing/2014/main" val="933145741"/>
                    </a:ext>
                  </a:extLst>
                </a:gridCol>
              </a:tblGrid>
              <a:tr h="425820">
                <a:tc>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algn="ctr" fontAlgn="b"/>
                      <a:r>
                        <a:rPr lang="en-US" sz="1800" b="1" i="0" u="none" strike="noStrike" dirty="0">
                          <a:solidFill>
                            <a:srgbClr val="FFFFFF"/>
                          </a:solidFill>
                          <a:effectLst/>
                          <a:latin typeface="Arial" panose="020B0604020202020204" pitchFamily="34" charset="0"/>
                        </a:rPr>
                        <a:t>All Identified </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tc gridSpan="3">
                  <a:txBody>
                    <a:bodyPr/>
                    <a:lstStyle/>
                    <a:p>
                      <a:pPr algn="ctr" fontAlgn="b"/>
                      <a:r>
                        <a:rPr lang="en-US" sz="1800" b="1" i="0" u="none" strike="noStrike" dirty="0">
                          <a:solidFill>
                            <a:srgbClr val="FFFFFF"/>
                          </a:solidFill>
                          <a:effectLst/>
                          <a:latin typeface="Arial" panose="020B0604020202020204" pitchFamily="34" charset="0"/>
                        </a:rPr>
                        <a:t>AM Specific Identified</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extLst>
                  <a:ext uri="{0D108BD9-81ED-4DB2-BD59-A6C34878D82A}">
                    <a16:rowId xmlns:a16="http://schemas.microsoft.com/office/drawing/2014/main" val="4150953636"/>
                  </a:ext>
                </a:extLst>
              </a:tr>
              <a:tr h="959178">
                <a:tc>
                  <a:txBody>
                    <a:bodyPr/>
                    <a:lstStyle/>
                    <a:p>
                      <a:pPr marL="117475" indent="0" algn="l" fontAlgn="b"/>
                      <a:r>
                        <a:rPr lang="en-US" sz="2000" b="1" i="0" u="none" strike="noStrike" dirty="0">
                          <a:solidFill>
                            <a:srgbClr val="000000"/>
                          </a:solidFill>
                          <a:effectLst/>
                          <a:latin typeface="Calibri" panose="020F0502020204030204" pitchFamily="34" charset="0"/>
                        </a:rPr>
                        <a:t>Roadmap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82922460"/>
                  </a:ext>
                </a:extLst>
              </a:tr>
              <a:tr h="519816">
                <a:tc>
                  <a:txBody>
                    <a:bodyPr/>
                    <a:lstStyle/>
                    <a:p>
                      <a:pPr marL="117475" indent="0" algn="l" fontAlgn="b"/>
                      <a:r>
                        <a:rPr lang="en-US" sz="1600" b="0" i="0" u="none" strike="noStrike" dirty="0">
                          <a:effectLst/>
                          <a:latin typeface="Arial" panose="020B0604020202020204" pitchFamily="34" charset="0"/>
                        </a:rPr>
                        <a:t>Roadmap v1.0 (2017)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281</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effectLst/>
                          <a:latin typeface="Arial" panose="020B060402020202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862908"/>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v2.0 (2018)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536</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47</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108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737531"/>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v3.0 (2023)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513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668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144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270</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1527869"/>
                  </a:ext>
                </a:extLst>
              </a:tr>
            </a:tbl>
          </a:graphicData>
        </a:graphic>
      </p:graphicFrame>
      <p:sp>
        <p:nvSpPr>
          <p:cNvPr id="4" name="TextBox 3">
            <a:extLst>
              <a:ext uri="{FF2B5EF4-FFF2-40B4-BE49-F238E27FC236}">
                <a16:creationId xmlns:a16="http://schemas.microsoft.com/office/drawing/2014/main" id="{518D0197-53B6-4012-A023-C30143BADC8A}"/>
              </a:ext>
            </a:extLst>
          </p:cNvPr>
          <p:cNvSpPr txBox="1"/>
          <p:nvPr/>
        </p:nvSpPr>
        <p:spPr>
          <a:xfrm>
            <a:off x="855688" y="4458809"/>
            <a:ext cx="1032387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*Standards identified focus on the technical areas outlined in the AMSC Roadmaps. Additional related and specific standards may be available to additive manufacturing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a:t>
            </a:r>
            <a:r>
              <a:rPr kumimoji="0" lang="en-US" sz="1400" b="0" i="1" u="none" strike="noStrike" kern="1200" cap="none" spc="0" normalizeH="0" baseline="0" noProof="0" dirty="0">
                <a:ln>
                  <a:noFill/>
                </a:ln>
                <a:solidFill>
                  <a:prstClr val="black"/>
                </a:solidFill>
                <a:effectLst/>
                <a:uLnTx/>
                <a:uFillTx/>
                <a:latin typeface="Calibri"/>
                <a:ea typeface="+mn-ea"/>
                <a:cs typeface="+mn-cs"/>
              </a:rPr>
              <a:t>Data does not reflect the number of revisions that may have occurred between AMSC document iterations.</a:t>
            </a:r>
          </a:p>
        </p:txBody>
      </p:sp>
      <p:sp>
        <p:nvSpPr>
          <p:cNvPr id="5" name="Title 5">
            <a:extLst>
              <a:ext uri="{FF2B5EF4-FFF2-40B4-BE49-F238E27FC236}">
                <a16:creationId xmlns:a16="http://schemas.microsoft.com/office/drawing/2014/main" id="{C82E3CF5-F8CA-4195-8EB3-FCEADFDC140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Standards Statistics v1 to v3</a:t>
            </a:r>
          </a:p>
        </p:txBody>
      </p:sp>
      <p:sp>
        <p:nvSpPr>
          <p:cNvPr id="6" name="TextBox 5">
            <a:extLst>
              <a:ext uri="{FF2B5EF4-FFF2-40B4-BE49-F238E27FC236}">
                <a16:creationId xmlns:a16="http://schemas.microsoft.com/office/drawing/2014/main" id="{936CB1CA-1967-42C6-A5AB-E9D1D175E2DA}"/>
              </a:ext>
            </a:extLst>
          </p:cNvPr>
          <p:cNvSpPr txBox="1"/>
          <p:nvPr/>
        </p:nvSpPr>
        <p:spPr>
          <a:xfrm>
            <a:off x="11179558" y="3787940"/>
            <a:ext cx="1012442" cy="461665"/>
          </a:xfrm>
          <a:prstGeom prst="rect">
            <a:avLst/>
          </a:prstGeom>
          <a:noFill/>
        </p:spPr>
        <p:txBody>
          <a:bodyPr wrap="square" rtlCol="0">
            <a:spAutoFit/>
          </a:bodyPr>
          <a:lstStyle/>
          <a:p>
            <a:r>
              <a:rPr lang="en-US" sz="2400" b="1" dirty="0">
                <a:solidFill>
                  <a:srgbClr val="0070C0"/>
                </a:solidFill>
              </a:rPr>
              <a:t>+/- </a:t>
            </a:r>
            <a:r>
              <a:rPr lang="en-US" sz="2400" b="1" dirty="0" err="1">
                <a:solidFill>
                  <a:srgbClr val="0070C0"/>
                </a:solidFill>
              </a:rPr>
              <a:t>5x</a:t>
            </a:r>
            <a:endParaRPr lang="en-US" sz="2400" b="1" dirty="0">
              <a:solidFill>
                <a:srgbClr val="0070C0"/>
              </a:solidFill>
            </a:endParaRPr>
          </a:p>
        </p:txBody>
      </p:sp>
    </p:spTree>
    <p:extLst>
      <p:ext uri="{BB962C8B-B14F-4D97-AF65-F5344CB8AC3E}">
        <p14:creationId xmlns:p14="http://schemas.microsoft.com/office/powerpoint/2010/main" val="84208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66756" y="939953"/>
            <a:ext cx="7825244" cy="4860395"/>
          </a:xfrm>
        </p:spPr>
        <p:txBody>
          <a:bodyPr>
            <a:normAutofit fontScale="92500" lnSpcReduction="20000"/>
          </a:bodyPr>
          <a:lstStyle/>
          <a:p>
            <a:pPr marL="0" indent="0">
              <a:buClr>
                <a:srgbClr val="0070C0"/>
              </a:buClr>
              <a:buNone/>
            </a:pPr>
            <a:r>
              <a:rPr lang="en-US" sz="1800" b="1" dirty="0">
                <a:latin typeface="Trebuchet MS" panose="020B0603020202020204" pitchFamily="34" charset="0"/>
              </a:rPr>
              <a:t>Gap Updates</a:t>
            </a:r>
          </a:p>
          <a:p>
            <a:pPr lvl="1">
              <a:buClr>
                <a:srgbClr val="0070C0"/>
              </a:buClr>
              <a:buFont typeface="Wingdings" panose="05000000000000000000" pitchFamily="2" charset="2"/>
              <a:buChar char="§"/>
            </a:pPr>
            <a:r>
              <a:rPr lang="en-US" altLang="en-US" sz="1800" b="1" dirty="0">
                <a:solidFill>
                  <a:srgbClr val="0070C0"/>
                </a:solidFill>
                <a:latin typeface="Trebuchet MS" panose="020B0603020202020204" pitchFamily="34" charset="0"/>
              </a:rPr>
              <a:t>28</a:t>
            </a:r>
            <a:r>
              <a:rPr lang="en-US" altLang="en-US" sz="1800" dirty="0">
                <a:latin typeface="Trebuchet MS" panose="020B0603020202020204" pitchFamily="34" charset="0"/>
              </a:rPr>
              <a:t> gaps have new research and/or standards activities / feedback in this version</a:t>
            </a:r>
          </a:p>
          <a:p>
            <a:pPr lvl="1">
              <a:buClr>
                <a:srgbClr val="0070C0"/>
              </a:buClr>
              <a:buFont typeface="Wingdings" panose="05000000000000000000" pitchFamily="2" charset="2"/>
              <a:buChar char="§"/>
            </a:pPr>
            <a:r>
              <a:rPr lang="en-US" altLang="en-US" sz="1800" b="1" dirty="0">
                <a:solidFill>
                  <a:srgbClr val="0070C0"/>
                </a:solidFill>
                <a:latin typeface="Trebuchet MS" panose="020B0603020202020204" pitchFamily="34" charset="0"/>
              </a:rPr>
              <a:t>104</a:t>
            </a:r>
            <a:r>
              <a:rPr lang="en-US" altLang="en-US" sz="1800" dirty="0">
                <a:latin typeface="Trebuchet MS" panose="020B0603020202020204" pitchFamily="34" charset="0"/>
              </a:rPr>
              <a:t> of 141 gaps have published updates since Roadmap was published</a:t>
            </a:r>
          </a:p>
          <a:p>
            <a:pPr lvl="1">
              <a:buClr>
                <a:srgbClr val="0070C0"/>
              </a:buClr>
              <a:buFont typeface="Wingdings" panose="05000000000000000000" pitchFamily="2" charset="2"/>
              <a:buChar char="§"/>
            </a:pPr>
            <a:endParaRPr lang="en-US" altLang="en-US" sz="1800" dirty="0">
              <a:latin typeface="Trebuchet MS" panose="020B0603020202020204" pitchFamily="34" charset="0"/>
            </a:endParaRPr>
          </a:p>
          <a:p>
            <a:pPr marL="0" indent="0">
              <a:buClr>
                <a:srgbClr val="0070C0"/>
              </a:buClr>
              <a:buNone/>
            </a:pPr>
            <a:r>
              <a:rPr lang="en-US" altLang="en-US" sz="1800" b="1" dirty="0">
                <a:latin typeface="Trebuchet MS" panose="020B0603020202020204" pitchFamily="34" charset="0"/>
              </a:rPr>
              <a:t>Proposed Gap Closure(s): </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DE17</a:t>
            </a:r>
            <a:r>
              <a:rPr lang="en-US" sz="1800" dirty="0">
                <a:latin typeface="Trebuchet MS" panose="020B0603020202020204" pitchFamily="34" charset="0"/>
              </a:rPr>
              <a:t>: Contents of a Data Package</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DA15</a:t>
            </a:r>
            <a:r>
              <a:rPr lang="en-US" sz="1800" dirty="0">
                <a:latin typeface="Trebuchet MS" panose="020B0603020202020204" pitchFamily="34" charset="0"/>
              </a:rPr>
              <a:t>: Data Aggregation of Time Series and Object Data</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DA18</a:t>
            </a:r>
            <a:r>
              <a:rPr lang="en-US" sz="1800" dirty="0">
                <a:latin typeface="Trebuchet MS" panose="020B0603020202020204" pitchFamily="34" charset="0"/>
              </a:rPr>
              <a:t>: Reference Workflow (digital thread) for AM Part Fabrication</a:t>
            </a:r>
          </a:p>
          <a:p>
            <a:pPr marL="457200" lvl="1" indent="0">
              <a:buClr>
                <a:srgbClr val="0070C0"/>
              </a:buClr>
              <a:buNone/>
            </a:pPr>
            <a:endParaRPr lang="en-US" altLang="en-US" sz="1800" dirty="0">
              <a:latin typeface="Trebuchet MS" panose="020B0603020202020204" pitchFamily="34" charset="0"/>
            </a:endParaRPr>
          </a:p>
          <a:p>
            <a:pPr marL="0" indent="0">
              <a:buClr>
                <a:srgbClr val="0070C0"/>
              </a:buClr>
              <a:buNone/>
            </a:pPr>
            <a:r>
              <a:rPr lang="en-US" altLang="en-US" sz="1800" b="1" dirty="0">
                <a:latin typeface="Trebuchet MS" panose="020B0603020202020204" pitchFamily="34" charset="0"/>
              </a:rPr>
              <a:t>New Gaps: </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err="1">
                <a:solidFill>
                  <a:srgbClr val="0070C0"/>
                </a:solidFill>
                <a:latin typeface="Trebuchet MS" panose="020B0603020202020204" pitchFamily="34" charset="0"/>
              </a:rPr>
              <a:t>Q&amp;C</a:t>
            </a:r>
            <a:r>
              <a:rPr lang="en-US" altLang="en-US" sz="1800" dirty="0">
                <a:latin typeface="Trebuchet MS" panose="020B0603020202020204" pitchFamily="34" charset="0"/>
              </a:rPr>
              <a:t>: M</a:t>
            </a:r>
            <a:r>
              <a:rPr lang="en-US" sz="1800" dirty="0">
                <a:latin typeface="Trebuchet MS" panose="020B0603020202020204" pitchFamily="34" charset="0"/>
              </a:rPr>
              <a:t>anufacturing method and material equivalency</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Q&amp;C</a:t>
            </a:r>
            <a:r>
              <a:rPr lang="en-US" sz="1800" dirty="0">
                <a:latin typeface="Trebuchet MS" panose="020B0603020202020204" pitchFamily="34" charset="0"/>
              </a:rPr>
              <a:t>: Parts-based or situational (life-limited / limp home) use guides</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NDE</a:t>
            </a:r>
            <a:r>
              <a:rPr lang="en-US" sz="1800" dirty="0">
                <a:latin typeface="Trebuchet MS" panose="020B0603020202020204" pitchFamily="34" charset="0"/>
              </a:rPr>
              <a:t>: Characterization of surface inspection shown to relate as-printed fatigue specimens </a:t>
            </a:r>
          </a:p>
          <a:p>
            <a:pPr lvl="1">
              <a:buClr>
                <a:srgbClr val="0070C0"/>
              </a:buClr>
              <a:buFont typeface="Wingdings" panose="05000000000000000000" pitchFamily="2" charset="2"/>
              <a:buChar char="§"/>
            </a:pPr>
            <a:r>
              <a:rPr lang="en-US" sz="1800" b="1" dirty="0">
                <a:solidFill>
                  <a:srgbClr val="0070C0"/>
                </a:solidFill>
                <a:latin typeface="Trebuchet MS" panose="020B0603020202020204" pitchFamily="34" charset="0"/>
              </a:rPr>
              <a:t>Data</a:t>
            </a:r>
            <a:r>
              <a:rPr lang="en-US" sz="1800" dirty="0">
                <a:latin typeface="Trebuchet MS" panose="020B0603020202020204" pitchFamily="34" charset="0"/>
              </a:rPr>
              <a:t>: Quality Management of Medical AM Files</a:t>
            </a:r>
          </a:p>
          <a:p>
            <a:pPr lvl="1">
              <a:buClr>
                <a:srgbClr val="0070C0"/>
              </a:buClr>
              <a:buFont typeface="Wingdings" panose="05000000000000000000" pitchFamily="2" charset="2"/>
              <a:buChar char="§"/>
            </a:pPr>
            <a:r>
              <a:rPr lang="en-US" sz="1800" b="1" dirty="0">
                <a:solidFill>
                  <a:srgbClr val="0070C0"/>
                </a:solidFill>
                <a:latin typeface="Trebuchet MS" panose="020B0603020202020204" pitchFamily="34" charset="0"/>
              </a:rPr>
              <a:t>General</a:t>
            </a:r>
            <a:r>
              <a:rPr lang="en-US" sz="1800" dirty="0">
                <a:latin typeface="Trebuchet MS" panose="020B0603020202020204" pitchFamily="34" charset="0"/>
              </a:rPr>
              <a:t>: Assessment of electrical, mechanical, thermal, and combustible safety of industrial additive manufacturing equipment</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0"/>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September 2025 Gaps Progress Report</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6294" y="279400"/>
            <a:ext cx="3696880" cy="4888548"/>
          </a:xfrm>
          <a:prstGeom prst="rect">
            <a:avLst/>
          </a:prstGeom>
          <a:ln>
            <a:solidFill>
              <a:schemeClr val="tx1"/>
            </a:solidFill>
          </a:ln>
        </p:spPr>
      </p:pic>
    </p:spTree>
    <p:extLst>
      <p:ext uri="{BB962C8B-B14F-4D97-AF65-F5344CB8AC3E}">
        <p14:creationId xmlns:p14="http://schemas.microsoft.com/office/powerpoint/2010/main" val="42122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87ECB7-CE1A-4143-89F4-A79CEB4CFC26}"/>
              </a:ext>
            </a:extLst>
          </p:cNvPr>
          <p:cNvSpPr>
            <a:spLocks noGrp="1"/>
          </p:cNvSpPr>
          <p:nvPr>
            <p:ph idx="1"/>
          </p:nvPr>
        </p:nvSpPr>
        <p:spPr>
          <a:xfrm>
            <a:off x="407802" y="971137"/>
            <a:ext cx="7842345" cy="4547611"/>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2024 Project Objective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Inform the NIST implementation plan for the USG NSSCET (May 2023)</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Implementation Roadmap for USG National Standards Strategy for CET (July 2024)</a:t>
            </a:r>
            <a:endParaRPr lang="en-US" sz="1600" dirty="0">
              <a:solidFill>
                <a:prstClr val="black"/>
              </a:solidFill>
              <a:latin typeface="Calibri" panose="020F0502020204030204"/>
              <a:ea typeface="Calibri" panose="020F0502020204030204"/>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Supported through a cooperative agreement with NIST</a:t>
            </a:r>
            <a:endParaRPr lang="en-US" sz="1600" dirty="0">
              <a:solidFill>
                <a:prstClr val="black"/>
              </a:solidFill>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6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ANSI Gathered Private-Sector Feedback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Identify existing and past public-private partnerships (PPPs) </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Learn approaches, best practices, different mechanisms for convening stakeholders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Discuss what role PPPs can play to support CETs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Determine if/where a PPP is appropriate during standards readiness phases</a:t>
            </a:r>
            <a:endParaRPr lang="en-US" sz="1600" dirty="0">
              <a:solidFill>
                <a:prstClr val="black"/>
              </a:solidFill>
              <a:latin typeface="Calibri" panose="020F0502020204030204"/>
              <a:ea typeface="Calibri" panose="020F0502020204030204"/>
              <a:cs typeface="Calibri"/>
            </a:endParaRPr>
          </a:p>
          <a:p>
            <a:pPr>
              <a:buNone/>
              <a:defRPr/>
            </a:pPr>
            <a:r>
              <a:rPr lang="en-US" sz="1800" b="1" dirty="0">
                <a:solidFill>
                  <a:prstClr val="black"/>
                </a:solidFill>
                <a:latin typeface="Calibri" panose="020F0502020204030204"/>
                <a:cs typeface="Calibri"/>
              </a:rPr>
              <a:t>Brainstorming Sessions Summarized in Report:</a:t>
            </a:r>
            <a:endParaRPr lang="en-US" sz="1800" dirty="0">
              <a:solidFill>
                <a:prstClr val="black"/>
              </a:solidFill>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Standards Readiness Phases &amp; 5 Standards-Driven Public-Private Partnerships (SD-PPPs)</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Common challenges and solutions in standards development</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Best practices for effective PPPs</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AI/ML in healthcare and manufacturing– July 17, 2024</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Automated and Connected ground vehicles &amp; aircraft – July 30, 2024</a:t>
            </a:r>
            <a:endParaRPr lang="en-US" sz="1600" dirty="0">
              <a:solidFill>
                <a:prstClr val="black"/>
              </a:solidFill>
              <a:latin typeface="Calibri" panose="020F0502020204030204"/>
              <a:ea typeface="Calibri"/>
              <a:cs typeface="Calibri"/>
            </a:endParaRPr>
          </a:p>
        </p:txBody>
      </p:sp>
      <p:pic>
        <p:nvPicPr>
          <p:cNvPr id="5" name="Picture 4">
            <a:extLst>
              <a:ext uri="{FF2B5EF4-FFF2-40B4-BE49-F238E27FC236}">
                <a16:creationId xmlns:a16="http://schemas.microsoft.com/office/drawing/2014/main" id="{78099A86-2BE5-481D-805C-97CDB2C99B06}"/>
              </a:ext>
            </a:extLst>
          </p:cNvPr>
          <p:cNvPicPr>
            <a:picLocks noChangeAspect="1"/>
          </p:cNvPicPr>
          <p:nvPr/>
        </p:nvPicPr>
        <p:blipFill>
          <a:blip r:embed="rId2"/>
          <a:stretch>
            <a:fillRect/>
          </a:stretch>
        </p:blipFill>
        <p:spPr>
          <a:xfrm>
            <a:off x="8420479" y="835640"/>
            <a:ext cx="3326285" cy="43071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7CF7EB-C7EE-4CC7-9FF5-4E937A5E955A}"/>
              </a:ext>
            </a:extLst>
          </p:cNvPr>
          <p:cNvSpPr txBox="1"/>
          <p:nvPr/>
        </p:nvSpPr>
        <p:spPr>
          <a:xfrm>
            <a:off x="8969235" y="5149416"/>
            <a:ext cx="2244103" cy="369332"/>
          </a:xfrm>
          <a:prstGeom prst="rect">
            <a:avLst/>
          </a:prstGeom>
          <a:noFill/>
        </p:spPr>
        <p:txBody>
          <a:bodyPr wrap="square" lIns="91440" tIns="45720" rIns="91440" bIns="45720" rtlCol="0" anchor="t">
            <a:spAutoFit/>
          </a:bodyPr>
          <a:lstStyle/>
          <a:p>
            <a:pPr algn="ctr">
              <a:spcAft>
                <a:spcPts val="600"/>
              </a:spcAft>
            </a:pPr>
            <a:r>
              <a:rPr lang="en-US" sz="1800" b="0" i="1" u="none" strike="noStrike" baseline="0" dirty="0">
                <a:solidFill>
                  <a:schemeClr val="accent5"/>
                </a:solidFill>
                <a:latin typeface="NunitoSans-12ptExtraLight"/>
              </a:rPr>
              <a:t>ansi.org/pppforcets</a:t>
            </a:r>
            <a:endParaRPr lang="en-US" sz="2800" i="1" dirty="0">
              <a:solidFill>
                <a:schemeClr val="accent5"/>
              </a:solidFill>
              <a:ea typeface="Roboto Light" panose="02000000000000000000" pitchFamily="2" charset="0"/>
              <a:cs typeface="Calibri"/>
            </a:endParaRPr>
          </a:p>
        </p:txBody>
      </p:sp>
      <p:sp>
        <p:nvSpPr>
          <p:cNvPr id="8" name="Title 5">
            <a:extLst>
              <a:ext uri="{FF2B5EF4-FFF2-40B4-BE49-F238E27FC236}">
                <a16:creationId xmlns:a16="http://schemas.microsoft.com/office/drawing/2014/main" id="{270C1072-6DF9-4142-82D8-2D755042387E}"/>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Standards-Driven Public-Private Partnerships</a:t>
            </a:r>
          </a:p>
        </p:txBody>
      </p:sp>
    </p:spTree>
    <p:extLst>
      <p:ext uri="{BB962C8B-B14F-4D97-AF65-F5344CB8AC3E}">
        <p14:creationId xmlns:p14="http://schemas.microsoft.com/office/powerpoint/2010/main" val="347140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AFB5EC-868A-433C-8F2A-B6125E3D2D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0180" y="1435503"/>
            <a:ext cx="2961451" cy="3836670"/>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8CE5D6A0-6853-4BB1-BA61-9C2A06E50C38}"/>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SD-PPP Use Cases</a:t>
            </a:r>
          </a:p>
        </p:txBody>
      </p:sp>
      <p:sp>
        <p:nvSpPr>
          <p:cNvPr id="9" name="TextBox 8">
            <a:extLst>
              <a:ext uri="{FF2B5EF4-FFF2-40B4-BE49-F238E27FC236}">
                <a16:creationId xmlns:a16="http://schemas.microsoft.com/office/drawing/2014/main" id="{80FD0322-3247-4F09-B2FE-D317C2FAB87B}"/>
              </a:ext>
            </a:extLst>
          </p:cNvPr>
          <p:cNvSpPr txBox="1"/>
          <p:nvPr/>
        </p:nvSpPr>
        <p:spPr>
          <a:xfrm>
            <a:off x="7320162" y="645880"/>
            <a:ext cx="3881638" cy="646331"/>
          </a:xfrm>
          <a:prstGeom prst="rect">
            <a:avLst/>
          </a:prstGeom>
          <a:noFill/>
        </p:spPr>
        <p:txBody>
          <a:bodyPr wrap="square" rtlCol="0">
            <a:spAutoFit/>
          </a:bodyPr>
          <a:lstStyle/>
          <a:p>
            <a:pPr algn="ctr"/>
            <a:r>
              <a:rPr lang="en-US" b="1" u="sng" dirty="0"/>
              <a:t>America Makes and ANSI AMSC</a:t>
            </a:r>
          </a:p>
          <a:p>
            <a:pPr algn="ctr"/>
            <a:r>
              <a:rPr lang="en-US" i="1" dirty="0"/>
              <a:t>Standards Acceleration SD-PPP</a:t>
            </a:r>
          </a:p>
        </p:txBody>
      </p:sp>
      <p:sp>
        <p:nvSpPr>
          <p:cNvPr id="11" name="TextBox 10">
            <a:extLst>
              <a:ext uri="{FF2B5EF4-FFF2-40B4-BE49-F238E27FC236}">
                <a16:creationId xmlns:a16="http://schemas.microsoft.com/office/drawing/2014/main" id="{17E7AC1B-EED8-4A2C-BD25-5F4B3C906D3F}"/>
              </a:ext>
            </a:extLst>
          </p:cNvPr>
          <p:cNvSpPr txBox="1"/>
          <p:nvPr/>
        </p:nvSpPr>
        <p:spPr>
          <a:xfrm>
            <a:off x="351044" y="1097280"/>
            <a:ext cx="4929873" cy="3016210"/>
          </a:xfrm>
          <a:prstGeom prst="rect">
            <a:avLst/>
          </a:prstGeom>
          <a:noFill/>
        </p:spPr>
        <p:txBody>
          <a:bodyPr wrap="square" rtlCol="0">
            <a:spAutoFit/>
          </a:bodyPr>
          <a:lstStyle/>
          <a:p>
            <a:pPr marL="0" marR="0" lvl="1" fontAlgn="auto">
              <a:lnSpc>
                <a:spcPct val="100000"/>
              </a:lnSpc>
              <a:spcBef>
                <a:spcPts val="375"/>
              </a:spcBef>
              <a:spcAft>
                <a:spcPts val="0"/>
              </a:spcAft>
              <a:buClrTx/>
              <a:buSzTx/>
              <a:tabLst/>
              <a:defRPr/>
            </a:pPr>
            <a:r>
              <a:rPr lang="en-US" sz="1800" b="1" dirty="0">
                <a:solidFill>
                  <a:srgbClr val="0070C0"/>
                </a:solidFill>
                <a:latin typeface="Calibri" panose="020F0502020204030204"/>
                <a:cs typeface="Calibri"/>
              </a:rPr>
              <a:t>Effort Resulted in 19 Use cases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technologies/sectors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work products (research, roadmaps, coordination, standards)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Formal / Informal</a:t>
            </a:r>
          </a:p>
          <a:p>
            <a:pPr marL="398463" marR="0" lvl="1" fontAlgn="auto">
              <a:lnSpc>
                <a:spcPct val="100000"/>
              </a:lnSpc>
              <a:spcBef>
                <a:spcPts val="375"/>
              </a:spcBef>
              <a:spcAft>
                <a:spcPts val="0"/>
              </a:spcAft>
              <a:buClrTx/>
              <a:buSzTx/>
              <a:tabLst/>
              <a:defRPr/>
            </a:pPr>
            <a:endParaRPr lang="en-US" sz="1800" dirty="0">
              <a:solidFill>
                <a:prstClr val="black"/>
              </a:solidFill>
              <a:latin typeface="Calibri" panose="020F0502020204030204"/>
              <a:cs typeface="Calibri"/>
            </a:endParaRPr>
          </a:p>
          <a:p>
            <a:r>
              <a:rPr lang="en-US" sz="1800" b="1" dirty="0">
                <a:solidFill>
                  <a:srgbClr val="0070C0"/>
                </a:solidFill>
                <a:latin typeface="Calibri" panose="020F0502020204030204"/>
                <a:cs typeface="Calibri"/>
              </a:rPr>
              <a:t>ANSI SD-PPP Webpage </a:t>
            </a:r>
          </a:p>
          <a:p>
            <a:pPr marL="342900" lvl="1" indent="-342900">
              <a:spcBef>
                <a:spcPts val="375"/>
              </a:spcBef>
              <a:buFont typeface="Calibri,Sans-Serif" panose="020F0502020204030204" pitchFamily="34" charset="0"/>
              <a:buChar char="‐"/>
              <a:defRPr/>
            </a:pPr>
            <a:r>
              <a:rPr lang="en-US" dirty="0">
                <a:cs typeface="Times New Roman"/>
              </a:rPr>
              <a:t>Additional Use Cases Underway</a:t>
            </a:r>
          </a:p>
          <a:p>
            <a:pPr marL="342900" lvl="1" indent="-342900">
              <a:spcBef>
                <a:spcPts val="375"/>
              </a:spcBef>
              <a:buFont typeface="Calibri,Sans-Serif" panose="020F0502020204030204" pitchFamily="34" charset="0"/>
              <a:buChar char="‐"/>
              <a:defRPr/>
            </a:pPr>
            <a:r>
              <a:rPr lang="en-US" dirty="0">
                <a:cs typeface="Times New Roman"/>
              </a:rPr>
              <a:t>Contact Christine Bernat to submit </a:t>
            </a:r>
          </a:p>
          <a:p>
            <a:endParaRPr lang="en-US" dirty="0"/>
          </a:p>
        </p:txBody>
      </p:sp>
      <p:sp>
        <p:nvSpPr>
          <p:cNvPr id="13" name="TextBox 12">
            <a:extLst>
              <a:ext uri="{FF2B5EF4-FFF2-40B4-BE49-F238E27FC236}">
                <a16:creationId xmlns:a16="http://schemas.microsoft.com/office/drawing/2014/main" id="{C69773C4-AA93-471B-9243-AEB836839487}"/>
              </a:ext>
            </a:extLst>
          </p:cNvPr>
          <p:cNvSpPr txBox="1"/>
          <p:nvPr/>
        </p:nvSpPr>
        <p:spPr>
          <a:xfrm>
            <a:off x="447827" y="4113490"/>
            <a:ext cx="5361387" cy="1015663"/>
          </a:xfrm>
          <a:prstGeom prst="rect">
            <a:avLst/>
          </a:prstGeom>
          <a:noFill/>
        </p:spPr>
        <p:txBody>
          <a:bodyPr wrap="square">
            <a:spAutoFit/>
          </a:bodyPr>
          <a:lstStyle/>
          <a:p>
            <a:pPr marL="0" lvl="1" indent="0" algn="ctr">
              <a:spcBef>
                <a:spcPts val="0"/>
              </a:spcBef>
              <a:buNone/>
            </a:pPr>
            <a:r>
              <a:rPr lang="en-US" sz="1200" dirty="0">
                <a:solidFill>
                  <a:srgbClr val="FF0000"/>
                </a:solidFill>
                <a:cs typeface="Times New Roman"/>
              </a:rPr>
              <a:t>Actual SD-PPP use cases often include the characteristics of more than one model. For example, a SD-PPP may be a “standards acceleration” and a “policy &amp; conformance driven.” </a:t>
            </a:r>
          </a:p>
          <a:p>
            <a:pPr marL="0" lvl="1" indent="0" algn="ctr">
              <a:spcBef>
                <a:spcPts val="0"/>
              </a:spcBef>
              <a:buNone/>
            </a:pPr>
            <a:endParaRPr lang="en-US" sz="1200" dirty="0">
              <a:solidFill>
                <a:srgbClr val="FF0000"/>
              </a:solidFill>
              <a:cs typeface="Times New Roman"/>
            </a:endParaRPr>
          </a:p>
          <a:p>
            <a:pPr marL="0" lvl="1" indent="0" algn="ctr">
              <a:spcBef>
                <a:spcPts val="0"/>
              </a:spcBef>
              <a:buNone/>
            </a:pPr>
            <a:r>
              <a:rPr lang="en-US" sz="1200" dirty="0">
                <a:solidFill>
                  <a:srgbClr val="FF0000"/>
                </a:solidFill>
                <a:cs typeface="Times New Roman"/>
              </a:rPr>
              <a:t>Flexibility to meet industry’s needs is important.</a:t>
            </a:r>
            <a:endParaRPr lang="en-US" sz="1600" dirty="0">
              <a:solidFill>
                <a:srgbClr val="FF0000"/>
              </a:solidFill>
              <a:ea typeface="Times New Roman" panose="02020603050405020304" pitchFamily="18" charset="0"/>
              <a:cs typeface="Times New Roman"/>
            </a:endParaRPr>
          </a:p>
        </p:txBody>
      </p:sp>
      <p:pic>
        <p:nvPicPr>
          <p:cNvPr id="3" name="Picture 2">
            <a:extLst>
              <a:ext uri="{FF2B5EF4-FFF2-40B4-BE49-F238E27FC236}">
                <a16:creationId xmlns:a16="http://schemas.microsoft.com/office/drawing/2014/main" id="{87403517-2C82-4487-AD82-39B6B1BE1A10}"/>
              </a:ext>
            </a:extLst>
          </p:cNvPr>
          <p:cNvPicPr>
            <a:picLocks noChangeAspect="1"/>
          </p:cNvPicPr>
          <p:nvPr/>
        </p:nvPicPr>
        <p:blipFill>
          <a:blip r:embed="rId3"/>
          <a:stretch>
            <a:fillRect/>
          </a:stretch>
        </p:blipFill>
        <p:spPr>
          <a:xfrm>
            <a:off x="7787461" y="1435503"/>
            <a:ext cx="2947040" cy="383667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05225FA-58BD-431A-A0CD-C626D5A1108D}"/>
              </a:ext>
            </a:extLst>
          </p:cNvPr>
          <p:cNvPicPr>
            <a:picLocks noChangeAspect="1"/>
          </p:cNvPicPr>
          <p:nvPr/>
        </p:nvPicPr>
        <p:blipFill>
          <a:blip r:embed="rId4"/>
          <a:stretch>
            <a:fillRect/>
          </a:stretch>
        </p:blipFill>
        <p:spPr>
          <a:xfrm>
            <a:off x="6646908" y="1465775"/>
            <a:ext cx="2961452" cy="3806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38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6EEC84-4A5B-42A6-BEFA-93C4F6F39EC1}"/>
              </a:ext>
            </a:extLst>
          </p:cNvPr>
          <p:cNvSpPr txBox="1"/>
          <p:nvPr/>
        </p:nvSpPr>
        <p:spPr>
          <a:xfrm>
            <a:off x="238947" y="953910"/>
            <a:ext cx="10312613" cy="4293483"/>
          </a:xfrm>
          <a:prstGeom prst="rect">
            <a:avLst/>
          </a:prstGeom>
          <a:noFill/>
        </p:spPr>
        <p:txBody>
          <a:bodyPr wrap="square">
            <a:spAutoFit/>
          </a:bodyPr>
          <a:lstStyle/>
          <a:p>
            <a:pPr marL="457200" marR="0" lvl="0" indent="-457200" algn="l" defTabSz="1828800" rtl="0" eaLnBrk="1" fontAlgn="auto" latinLnBrk="0" hangingPunct="1">
              <a:lnSpc>
                <a:spcPct val="100000"/>
              </a:lnSpc>
              <a:spcAft>
                <a:spcPts val="60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Trebuchet MS" panose="020B0603020202020204" pitchFamily="34" charset="0"/>
                <a:ea typeface="Roboto Light" panose="02000000000000000000" pitchFamily="2" charset="0"/>
                <a:cs typeface="Calibri Light" panose="020F0302020204030204" pitchFamily="34" charset="0"/>
              </a:rPr>
              <a:t>Increase awareness about roadmap availability and recommendations, especially to recommended organizations listed in the gaps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Add to agendas to </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s</a:t>
            </a:r>
            <a:r>
              <a:rPr kumimoji="0" lang="en-US" b="0" i="0" u="none" strike="noStrike" kern="1200" cap="none" spc="0" normalizeH="0" baseline="0" noProof="0" dirty="0" err="1">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tandards</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developing organizations technical committee meetings</a:t>
            </a:r>
          </a:p>
          <a:p>
            <a:pPr marL="1371600" lvl="2" indent="-457200" defTabSz="1828800">
              <a:buFont typeface="Arial" panose="020B0604020202020204" pitchFamily="34" charset="0"/>
              <a:buChar char="•"/>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Use the Gaps &amp; Recommendations Table!</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Brief research organizations during project development phases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Outreach to AM stakeholders / individual organizations and related government bodies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Social media and other communication channels</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hlinkClick r:id="rId2"/>
              </a:rPr>
              <a:t>Roadmap</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(freely available / direct link)</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hlinkClick r:id="rId3"/>
              </a:rPr>
              <a:t>September 2024 Gaps Progress Report</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 </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April 2025 version will be published next week! </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R="0" lvl="2" algn="l" defTabSz="1828800" rtl="0" eaLnBrk="1" fontAlgn="auto" latinLnBrk="0" hangingPunct="1">
              <a:lnSpc>
                <a:spcPct val="100000"/>
              </a:lnSpc>
              <a:spcAft>
                <a:spcPts val="0"/>
              </a:spcAft>
              <a:buClrTx/>
              <a:buSzPct val="70000"/>
              <a:tabLst/>
              <a:defRPr/>
            </a:pPr>
            <a:endPar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Publish Gaps Progress Reports (2x per year)</a:t>
            </a:r>
          </a:p>
          <a:p>
            <a:pPr marL="0" marR="0" lvl="1" algn="l" defTabSz="1828800" rtl="0" eaLnBrk="1" fontAlgn="auto" latinLnBrk="0" hangingPunct="1">
              <a:lnSpc>
                <a:spcPct val="100000"/>
              </a:lnSpc>
              <a:spcAft>
                <a:spcPts val="0"/>
              </a:spcAft>
              <a:buClr>
                <a:srgbClr val="0075BF"/>
              </a:buClr>
              <a:buSzPct val="80000"/>
              <a:tabLst/>
              <a:defRPr/>
            </a:pPr>
            <a:endPar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Collaborate to close gaps!</a:t>
            </a:r>
          </a:p>
        </p:txBody>
      </p:sp>
      <p:sp>
        <p:nvSpPr>
          <p:cNvPr id="8" name="Title 5">
            <a:extLst>
              <a:ext uri="{FF2B5EF4-FFF2-40B4-BE49-F238E27FC236}">
                <a16:creationId xmlns:a16="http://schemas.microsoft.com/office/drawing/2014/main" id="{A4A36D81-58F3-4B97-86E4-A9325530CD7B}"/>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Next Steps</a:t>
            </a:r>
          </a:p>
        </p:txBody>
      </p:sp>
    </p:spTree>
    <p:extLst>
      <p:ext uri="{BB962C8B-B14F-4D97-AF65-F5344CB8AC3E}">
        <p14:creationId xmlns:p14="http://schemas.microsoft.com/office/powerpoint/2010/main" val="292899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1C86BF-22C7-203E-E964-580668863427}"/>
              </a:ext>
            </a:extLst>
          </p:cNvPr>
          <p:cNvPicPr>
            <a:picLocks noGrp="1" noChangeAspect="1"/>
          </p:cNvPicPr>
          <p:nvPr>
            <p:ph idx="1"/>
          </p:nvPr>
        </p:nvPicPr>
        <p:blipFill>
          <a:blip r:embed="rId3"/>
          <a:stretch>
            <a:fillRect/>
          </a:stretch>
        </p:blipFill>
        <p:spPr>
          <a:xfrm>
            <a:off x="-990" y="5408970"/>
            <a:ext cx="12190264" cy="523982"/>
          </a:xfrm>
        </p:spPr>
      </p:pic>
      <p:pic>
        <p:nvPicPr>
          <p:cNvPr id="8" name="Picture 7" descr="A logo with a red blue and black text&#10;&#10;Description automatically generated">
            <a:extLst>
              <a:ext uri="{FF2B5EF4-FFF2-40B4-BE49-F238E27FC236}">
                <a16:creationId xmlns:a16="http://schemas.microsoft.com/office/drawing/2014/main" id="{F06855E2-0810-E846-9AAF-3ADADE4B1852}"/>
              </a:ext>
            </a:extLst>
          </p:cNvPr>
          <p:cNvPicPr>
            <a:picLocks noChangeAspect="1"/>
          </p:cNvPicPr>
          <p:nvPr/>
        </p:nvPicPr>
        <p:blipFill>
          <a:blip r:embed="rId4"/>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47E18588-208A-A3D3-A3D1-FB161E4080DE}"/>
              </a:ext>
            </a:extLst>
          </p:cNvPr>
          <p:cNvSpPr txBox="1"/>
          <p:nvPr/>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5"/>
              </a:rPr>
              <a:t>www.ansi.org/amsc</a:t>
            </a:r>
            <a:r>
              <a:rPr lang="en-US" sz="2000" dirty="0">
                <a:solidFill>
                  <a:schemeClr val="tx1">
                    <a:lumMod val="75000"/>
                    <a:lumOff val="25000"/>
                  </a:schemeClr>
                </a:solidFill>
                <a:ea typeface="Calibri"/>
                <a:cs typeface="Calibri"/>
              </a:rPr>
              <a:t> </a:t>
            </a:r>
          </a:p>
        </p:txBody>
      </p:sp>
      <p:pic>
        <p:nvPicPr>
          <p:cNvPr id="6" name="Content Placeholder 5">
            <a:extLst>
              <a:ext uri="{FF2B5EF4-FFF2-40B4-BE49-F238E27FC236}">
                <a16:creationId xmlns:a16="http://schemas.microsoft.com/office/drawing/2014/main" id="{3E649716-F2CF-42EE-B663-E9B975939B78}"/>
              </a:ext>
            </a:extLst>
          </p:cNvPr>
          <p:cNvPicPr>
            <a:picLocks noChangeAspect="1"/>
          </p:cNvPicPr>
          <p:nvPr/>
        </p:nvPicPr>
        <p:blipFill rotWithShape="1">
          <a:blip r:embed="rId6">
            <a:extLst>
              <a:ext uri="{28A0092B-C50C-407E-A947-70E740481C1C}">
                <a14:useLocalDpi xmlns:a14="http://schemas.microsoft.com/office/drawing/2010/main" val="0"/>
              </a:ext>
            </a:extLst>
          </a:blip>
          <a:srcRect l="58209" t="19680"/>
          <a:stretch/>
        </p:blipFill>
        <p:spPr>
          <a:xfrm>
            <a:off x="7747001" y="0"/>
            <a:ext cx="4442274" cy="5448882"/>
          </a:xfrm>
          <a:prstGeom prst="rect">
            <a:avLst/>
          </a:prstGeom>
        </p:spPr>
      </p:pic>
      <p:sp>
        <p:nvSpPr>
          <p:cNvPr id="10" name="Content Placeholder 2">
            <a:extLst>
              <a:ext uri="{FF2B5EF4-FFF2-40B4-BE49-F238E27FC236}">
                <a16:creationId xmlns:a16="http://schemas.microsoft.com/office/drawing/2014/main" id="{FB18B76F-A499-42D9-AE6A-D5EF3A70550E}"/>
              </a:ext>
            </a:extLst>
          </p:cNvPr>
          <p:cNvSpPr txBox="1">
            <a:spLocks/>
          </p:cNvSpPr>
          <p:nvPr/>
        </p:nvSpPr>
        <p:spPr>
          <a:xfrm>
            <a:off x="238948" y="4550048"/>
            <a:ext cx="8640949" cy="8048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i="1" dirty="0">
                <a:solidFill>
                  <a:srgbClr val="25272B"/>
                </a:solidFill>
                <a:latin typeface="+mj-lt"/>
                <a:cs typeface="Arial" pitchFamily="34" charset="0"/>
              </a:rPr>
              <a:t>Founded in 1918, ANSI is a private non-profit membership organization whose mission is to enhance U.S. global competitiveness and the American quality of life by promoting, facilitating, and safeguarding the integrity of the U.S. voluntary standardization system.</a:t>
            </a:r>
          </a:p>
        </p:txBody>
      </p:sp>
      <p:sp>
        <p:nvSpPr>
          <p:cNvPr id="12" name="Title 5">
            <a:extLst>
              <a:ext uri="{FF2B5EF4-FFF2-40B4-BE49-F238E27FC236}">
                <a16:creationId xmlns:a16="http://schemas.microsoft.com/office/drawing/2014/main" id="{89B1DB91-F0D2-412C-835A-3AD95CD5D136}"/>
              </a:ext>
            </a:extLst>
          </p:cNvPr>
          <p:cNvSpPr>
            <a:spLocks noGrp="1"/>
          </p:cNvSpPr>
          <p:nvPr>
            <p:ph type="title"/>
          </p:nvPr>
        </p:nvSpPr>
        <p:spPr>
          <a:xfrm>
            <a:off x="238948" y="5713"/>
            <a:ext cx="9908352" cy="948197"/>
          </a:xfrm>
        </p:spPr>
        <p:txBody>
          <a:bodyPr rtlCol="0">
            <a:noAutofit/>
          </a:bodyPr>
          <a:lstStyle/>
          <a:p>
            <a:pPr algn="l">
              <a:defRPr/>
            </a:pPr>
            <a:r>
              <a:rPr lang="en-US" sz="3200" b="1" dirty="0">
                <a:solidFill>
                  <a:srgbClr val="0070C0"/>
                </a:solidFill>
                <a:latin typeface="Trebuchet MS" pitchFamily="34" charset="0"/>
              </a:rPr>
              <a:t>American National Standards Institute</a:t>
            </a:r>
          </a:p>
        </p:txBody>
      </p:sp>
      <p:sp>
        <p:nvSpPr>
          <p:cNvPr id="13" name="Content Placeholder 2">
            <a:extLst>
              <a:ext uri="{FF2B5EF4-FFF2-40B4-BE49-F238E27FC236}">
                <a16:creationId xmlns:a16="http://schemas.microsoft.com/office/drawing/2014/main" id="{F2A059BB-2F84-4DF1-95F0-F5A15326EA66}"/>
              </a:ext>
            </a:extLst>
          </p:cNvPr>
          <p:cNvSpPr txBox="1">
            <a:spLocks/>
          </p:cNvSpPr>
          <p:nvPr/>
        </p:nvSpPr>
        <p:spPr>
          <a:xfrm>
            <a:off x="241298" y="1515869"/>
            <a:ext cx="8331201" cy="29167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One way ANSI coordinates and supports the standardization system is through </a:t>
            </a:r>
            <a:r>
              <a:rPr lang="en-US" sz="2000" b="1" dirty="0">
                <a:solidFill>
                  <a:srgbClr val="0075BF"/>
                </a:solidFill>
                <a:latin typeface="+mn-lt"/>
              </a:rPr>
              <a:t>standards collaboratives and workshops</a:t>
            </a:r>
            <a:r>
              <a:rPr lang="en-US" sz="2000" dirty="0">
                <a:latin typeface="+mj-lt"/>
              </a:rPr>
              <a:t>, </a:t>
            </a:r>
            <a:r>
              <a:rPr lang="en-US" sz="2000" dirty="0"/>
              <a:t>which:</a:t>
            </a:r>
          </a:p>
          <a:p>
            <a:r>
              <a:rPr lang="en-US" sz="2000" dirty="0"/>
              <a:t>Bring together the public and private sector in a </a:t>
            </a:r>
            <a:r>
              <a:rPr lang="en-US" sz="2000" b="1" dirty="0">
                <a:solidFill>
                  <a:srgbClr val="0070C0"/>
                </a:solidFill>
                <a:latin typeface="Calibri" panose="020F0502020204030204" pitchFamily="34" charset="0"/>
                <a:cs typeface="Calibri" panose="020F0502020204030204" pitchFamily="34" charset="0"/>
              </a:rPr>
              <a:t>neutral forum</a:t>
            </a:r>
          </a:p>
          <a:p>
            <a:r>
              <a:rPr lang="en-US" sz="2000" dirty="0"/>
              <a:t>Identify current and in-development standards, where </a:t>
            </a:r>
            <a:br>
              <a:rPr lang="en-US" sz="2000" dirty="0"/>
            </a:br>
            <a:r>
              <a:rPr lang="en-US" sz="2000" dirty="0"/>
              <a:t>gaps exists, and recommend solutions</a:t>
            </a:r>
          </a:p>
          <a:p>
            <a:pPr>
              <a:spcAft>
                <a:spcPts val="600"/>
              </a:spcAft>
            </a:pPr>
            <a:r>
              <a:rPr lang="en-US" sz="2000" dirty="0"/>
              <a:t>Identify organizations that can perform the needed work</a:t>
            </a:r>
          </a:p>
          <a:p>
            <a:pPr marL="0" indent="0">
              <a:buNone/>
            </a:pPr>
            <a:r>
              <a:rPr lang="en-US" sz="2000" dirty="0"/>
              <a:t>ANSI does </a:t>
            </a:r>
            <a:r>
              <a:rPr lang="en-US" sz="2000" b="1" dirty="0">
                <a:solidFill>
                  <a:srgbClr val="0070C0"/>
                </a:solidFill>
                <a:latin typeface="Calibri" panose="020F0502020204030204" pitchFamily="34" charset="0"/>
                <a:cs typeface="Calibri" panose="020F0502020204030204" pitchFamily="34" charset="0"/>
              </a:rPr>
              <a:t>NOT</a:t>
            </a:r>
            <a:r>
              <a:rPr lang="en-US" sz="2000" dirty="0"/>
              <a:t> write standards </a:t>
            </a:r>
            <a:endParaRPr lang="en-US" sz="2000" b="1" dirty="0">
              <a:solidFill>
                <a:srgbClr val="0075BF"/>
              </a:solidFill>
              <a:latin typeface="+mn-lt"/>
            </a:endParaRPr>
          </a:p>
        </p:txBody>
      </p:sp>
      <p:sp>
        <p:nvSpPr>
          <p:cNvPr id="14" name="TextBox 13">
            <a:extLst>
              <a:ext uri="{FF2B5EF4-FFF2-40B4-BE49-F238E27FC236}">
                <a16:creationId xmlns:a16="http://schemas.microsoft.com/office/drawing/2014/main" id="{46DB71EA-3251-47AA-8DE6-FA8241E59D74}"/>
              </a:ext>
            </a:extLst>
          </p:cNvPr>
          <p:cNvSpPr txBox="1"/>
          <p:nvPr/>
        </p:nvSpPr>
        <p:spPr>
          <a:xfrm>
            <a:off x="241298" y="807983"/>
            <a:ext cx="6596249" cy="584775"/>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rPr>
              <a:t>Standardization Collaboration</a:t>
            </a:r>
            <a:endParaRPr lang="en-US" sz="3200" b="1" dirty="0">
              <a:solidFill>
                <a:schemeClr val="tx1">
                  <a:lumMod val="65000"/>
                  <a:lumOff val="35000"/>
                </a:schemeClr>
              </a:solidFill>
              <a:ea typeface="Roboto Light" panose="02000000000000000000" pitchFamily="2" charset="0"/>
            </a:endParaRPr>
          </a:p>
        </p:txBody>
      </p:sp>
    </p:spTree>
    <p:extLst>
      <p:ext uri="{BB962C8B-B14F-4D97-AF65-F5344CB8AC3E}">
        <p14:creationId xmlns:p14="http://schemas.microsoft.com/office/powerpoint/2010/main" val="3652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B92ED-8ADF-B115-E7F0-7166EEE76E7B}"/>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4F30DD7-5A72-B915-34F6-B1B13C2F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332AC4F-F626-A32B-1CA8-BD4B56A6E5A6}"/>
              </a:ext>
            </a:extLst>
          </p:cNvPr>
          <p:cNvPicPr>
            <a:picLocks noChangeAspect="1"/>
          </p:cNvPicPr>
          <p:nvPr/>
        </p:nvPicPr>
        <p:blipFill rotWithShape="1">
          <a:blip r:embed="rId2">
            <a:extLst>
              <a:ext uri="{28A0092B-C50C-407E-A947-70E740481C1C}">
                <a14:useLocalDpi xmlns:a14="http://schemas.microsoft.com/office/drawing/2010/main" val="0"/>
              </a:ext>
            </a:extLst>
          </a:blip>
          <a:srcRect l="11026" t="29094" r="-11026" b="14852"/>
          <a:stretch/>
        </p:blipFill>
        <p:spPr>
          <a:xfrm>
            <a:off x="20" y="-806"/>
            <a:ext cx="9260986" cy="6864502"/>
          </a:xfrm>
          <a:prstGeom prst="rect">
            <a:avLst/>
          </a:prstGeom>
        </p:spPr>
      </p:pic>
      <p:sp>
        <p:nvSpPr>
          <p:cNvPr id="58" name="Rectangle 57">
            <a:extLst>
              <a:ext uri="{FF2B5EF4-FFF2-40B4-BE49-F238E27FC236}">
                <a16:creationId xmlns:a16="http://schemas.microsoft.com/office/drawing/2014/main" id="{42537A30-C3F6-33C5-5140-1FEFA4BA0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805D351-38DB-EFE3-FCC9-5156DD57A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id="{BBD2D143-4208-4470-9CC7-E79D0BDADA99}"/>
              </a:ext>
            </a:extLst>
          </p:cNvPr>
          <p:cNvSpPr txBox="1">
            <a:spLocks/>
          </p:cNvSpPr>
          <p:nvPr/>
        </p:nvSpPr>
        <p:spPr>
          <a:xfrm>
            <a:off x="7497236" y="27450"/>
            <a:ext cx="47371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rgbClr val="0070C0"/>
                </a:solidFill>
                <a:latin typeface="Trebuchet MS" pitchFamily="34" charset="0"/>
              </a:rPr>
              <a:t>Contact Information</a:t>
            </a:r>
          </a:p>
        </p:txBody>
      </p:sp>
      <p:pic>
        <p:nvPicPr>
          <p:cNvPr id="14" name="Picture 13">
            <a:extLst>
              <a:ext uri="{FF2B5EF4-FFF2-40B4-BE49-F238E27FC236}">
                <a16:creationId xmlns:a16="http://schemas.microsoft.com/office/drawing/2014/main" id="{4088ED4A-0EDD-493D-B73C-A11EE3B65C43}"/>
              </a:ext>
            </a:extLst>
          </p:cNvPr>
          <p:cNvPicPr>
            <a:picLocks noChangeAspect="1"/>
          </p:cNvPicPr>
          <p:nvPr/>
        </p:nvPicPr>
        <p:blipFill rotWithShape="1">
          <a:blip r:embed="rId3">
            <a:extLst>
              <a:ext uri="{28A0092B-C50C-407E-A947-70E740481C1C}">
                <a14:useLocalDpi xmlns:a14="http://schemas.microsoft.com/office/drawing/2010/main" val="0"/>
              </a:ext>
            </a:extLst>
          </a:blip>
          <a:srcRect l="2550" t="3832" r="2854" b="28691"/>
          <a:stretch/>
        </p:blipFill>
        <p:spPr>
          <a:xfrm>
            <a:off x="8239846" y="1003097"/>
            <a:ext cx="3246964" cy="3382961"/>
          </a:xfrm>
          <a:prstGeom prst="rect">
            <a:avLst/>
          </a:prstGeom>
          <a:ln>
            <a:noFill/>
          </a:ln>
          <a:effectLst>
            <a:outerShdw blurRad="190500" algn="tl" rotWithShape="0">
              <a:srgbClr val="000000">
                <a:alpha val="70000"/>
              </a:srgbClr>
            </a:outerShdw>
          </a:effectLst>
        </p:spPr>
      </p:pic>
      <p:pic>
        <p:nvPicPr>
          <p:cNvPr id="9" name="Picture 8" descr="A qr code on a white background&#10;&#10;Description automatically generated">
            <a:extLst>
              <a:ext uri="{FF2B5EF4-FFF2-40B4-BE49-F238E27FC236}">
                <a16:creationId xmlns:a16="http://schemas.microsoft.com/office/drawing/2014/main" id="{4F8CCABE-5746-437B-91AC-FC5E153EDA66}"/>
              </a:ext>
            </a:extLst>
          </p:cNvPr>
          <p:cNvPicPr>
            <a:picLocks noChangeAspect="1"/>
          </p:cNvPicPr>
          <p:nvPr/>
        </p:nvPicPr>
        <p:blipFill>
          <a:blip r:embed="rId4"/>
          <a:stretch>
            <a:fillRect/>
          </a:stretch>
        </p:blipFill>
        <p:spPr>
          <a:xfrm>
            <a:off x="7497236" y="4668771"/>
            <a:ext cx="4590190" cy="1727366"/>
          </a:xfrm>
          <a:prstGeom prst="rect">
            <a:avLst/>
          </a:prstGeom>
        </p:spPr>
      </p:pic>
    </p:spTree>
    <p:extLst>
      <p:ext uri="{BB962C8B-B14F-4D97-AF65-F5344CB8AC3E}">
        <p14:creationId xmlns:p14="http://schemas.microsoft.com/office/powerpoint/2010/main" val="88918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856075"/>
            <a:ext cx="11812639" cy="3949451"/>
          </a:xfrm>
        </p:spPr>
        <p:txBody>
          <a:bodyPr anchor="ctr">
            <a:normAutofit/>
          </a:bodyPr>
          <a:lstStyle/>
          <a:p>
            <a:pPr>
              <a:buClr>
                <a:srgbClr val="0070C0"/>
              </a:buClr>
              <a:buFont typeface="Wingdings" panose="05000000000000000000"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Launched in March 2016</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Drive coordinated standards activity among AM Standards Developing Organizations (SDOs) </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Avoid duplication of effort</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Encourage liaisons between SDOs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Provide subject matter experts to help SDOs develop the standards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Better inform decision-making on resource allocation for standards participation and R&amp;D needs</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Clarify the current and desired future standardization landscape</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Establish a common framework of AM standards and specs</a:t>
            </a:r>
          </a:p>
          <a:p>
            <a:pPr marL="342900" lvl="2" indent="-342900" fontAlgn="base">
              <a:spcBef>
                <a:spcPts val="600"/>
              </a:spcBef>
              <a:spcAft>
                <a:spcPct val="0"/>
              </a:spcAft>
              <a:buClr>
                <a:srgbClr val="0070C0"/>
              </a:buClr>
              <a:buFont typeface="Wingdings"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AMSC does </a:t>
            </a:r>
            <a:r>
              <a:rPr lang="en-US" altLang="en-US" sz="2200" u="sng" dirty="0">
                <a:latin typeface="Calibri Light" panose="020F0302020204030204" pitchFamily="34" charset="0"/>
                <a:ea typeface="Calibri Light" panose="020F0302020204030204" pitchFamily="34" charset="0"/>
                <a:cs typeface="Calibri Light" panose="020F0302020204030204" pitchFamily="34" charset="0"/>
              </a:rPr>
              <a:t>not</a:t>
            </a: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 develop standards</a:t>
            </a:r>
            <a:endParaRPr lang="en-US" sz="2800" dirty="0">
              <a:latin typeface="Trebuchet MS" pitchFamily="34" charset="0"/>
            </a:endParaRPr>
          </a:p>
        </p:txBody>
      </p:sp>
      <p:sp>
        <p:nvSpPr>
          <p:cNvPr id="9" name="Title 5">
            <a:extLst>
              <a:ext uri="{FF2B5EF4-FFF2-40B4-BE49-F238E27FC236}">
                <a16:creationId xmlns:a16="http://schemas.microsoft.com/office/drawing/2014/main" id="{5A11D3FA-31DF-4D39-928B-CA7E4DF5F852}"/>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Mission and Goals</a:t>
            </a:r>
          </a:p>
        </p:txBody>
      </p:sp>
      <p:sp>
        <p:nvSpPr>
          <p:cNvPr id="11" name="TextBox 10">
            <a:extLst>
              <a:ext uri="{FF2B5EF4-FFF2-40B4-BE49-F238E27FC236}">
                <a16:creationId xmlns:a16="http://schemas.microsoft.com/office/drawing/2014/main" id="{8BE1B5FC-2D4A-4586-8870-EF2A2B70334F}"/>
              </a:ext>
            </a:extLst>
          </p:cNvPr>
          <p:cNvSpPr txBox="1"/>
          <p:nvPr/>
        </p:nvSpPr>
        <p:spPr>
          <a:xfrm>
            <a:off x="0" y="4805526"/>
            <a:ext cx="12192000" cy="677108"/>
          </a:xfrm>
          <a:prstGeom prst="rect">
            <a:avLst/>
          </a:prstGeom>
          <a:solidFill>
            <a:schemeClr val="bg1">
              <a:lumMod val="95000"/>
            </a:schemeClr>
          </a:solidFill>
        </p:spPr>
        <p:txBody>
          <a:bodyPr wrap="square" rtlCol="0">
            <a:spAutoFit/>
          </a:bodyPr>
          <a:lstStyle/>
          <a:p>
            <a:pPr algn="ctr">
              <a:spcAft>
                <a:spcPts val="600"/>
              </a:spcAft>
            </a:pPr>
            <a:r>
              <a:rPr lang="en-US" altLang="en-US" sz="1900" b="1" dirty="0">
                <a:latin typeface="Calibri Light" panose="020F0302020204030204" pitchFamily="34" charset="0"/>
                <a:ea typeface="Calibri Light" panose="020F0302020204030204" pitchFamily="34" charset="0"/>
                <a:cs typeface="Calibri Light" panose="020F0302020204030204" pitchFamily="34" charset="0"/>
              </a:rPr>
              <a:t>PURPOSE: </a:t>
            </a:r>
            <a:r>
              <a:rPr lang="en-US" sz="1900" b="1" dirty="0">
                <a:latin typeface="Calibri Light" panose="020F0302020204030204" pitchFamily="34" charset="0"/>
                <a:ea typeface="Calibri Light" panose="020F0302020204030204" pitchFamily="34" charset="0"/>
                <a:cs typeface="Calibri Light" panose="020F0302020204030204" pitchFamily="34" charset="0"/>
              </a:rPr>
              <a:t>To </a:t>
            </a:r>
            <a:r>
              <a:rPr lang="en-US" sz="19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coordinate &amp; accelerate</a:t>
            </a:r>
            <a:r>
              <a:rPr lang="en-US" sz="1900" b="1" dirty="0">
                <a:latin typeface="Calibri Light" panose="020F0302020204030204" pitchFamily="34" charset="0"/>
                <a:ea typeface="Calibri Light" panose="020F0302020204030204" pitchFamily="34" charset="0"/>
                <a:cs typeface="Calibri Light" panose="020F0302020204030204" pitchFamily="34" charset="0"/>
              </a:rPr>
              <a:t> the development of industry-wide </a:t>
            </a:r>
            <a:r>
              <a:rPr lang="en-US" sz="19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additive manufacturing (AM) standards </a:t>
            </a:r>
            <a:r>
              <a:rPr lang="en-US" sz="1900" b="1" dirty="0">
                <a:latin typeface="Calibri Light" panose="020F0302020204030204" pitchFamily="34" charset="0"/>
                <a:ea typeface="Calibri Light" panose="020F0302020204030204" pitchFamily="34" charset="0"/>
                <a:cs typeface="Calibri Light" panose="020F0302020204030204" pitchFamily="34" charset="0"/>
              </a:rPr>
              <a:t>and specifications, consistent with stakeholder needs, and thereby facilitate the growth of the additive manufacturing industry</a:t>
            </a:r>
            <a:endParaRPr lang="en-US" altLang="en-US" sz="19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523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Placeholder Timeline&#10;">
            <a:extLst>
              <a:ext uri="{FF2B5EF4-FFF2-40B4-BE49-F238E27FC236}">
                <a16:creationId xmlns:a16="http://schemas.microsoft.com/office/drawing/2014/main" id="{C2A46418-0C4C-4A74-BEFD-2FF72F0D8426}"/>
              </a:ext>
            </a:extLst>
          </p:cNvPr>
          <p:cNvGraphicFramePr/>
          <p:nvPr>
            <p:extLst>
              <p:ext uri="{D42A27DB-BD31-4B8C-83A1-F6EECF244321}">
                <p14:modId xmlns:p14="http://schemas.microsoft.com/office/powerpoint/2010/main" val="1110846700"/>
              </p:ext>
            </p:extLst>
          </p:nvPr>
        </p:nvGraphicFramePr>
        <p:xfrm>
          <a:off x="1" y="953909"/>
          <a:ext cx="12192000" cy="433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01008B9-BEC1-45C8-AEF6-8140BBD726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77" y="3205462"/>
            <a:ext cx="1168276" cy="1511454"/>
          </a:xfrm>
          <a:prstGeom prst="rect">
            <a:avLst/>
          </a:prstGeom>
          <a:ln>
            <a:solidFill>
              <a:schemeClr val="tx1"/>
            </a:solidFill>
          </a:ln>
        </p:spPr>
      </p:pic>
      <p:pic>
        <p:nvPicPr>
          <p:cNvPr id="10" name="Picture 9">
            <a:extLst>
              <a:ext uri="{FF2B5EF4-FFF2-40B4-BE49-F238E27FC236}">
                <a16:creationId xmlns:a16="http://schemas.microsoft.com/office/drawing/2014/main" id="{086077B1-DB61-4030-A53F-43654667A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535" y="1524502"/>
            <a:ext cx="1165043" cy="1506789"/>
          </a:xfrm>
          <a:prstGeom prst="rect">
            <a:avLst/>
          </a:prstGeom>
          <a:ln>
            <a:solidFill>
              <a:schemeClr val="tx1"/>
            </a:solidFill>
          </a:ln>
        </p:spPr>
      </p:pic>
      <p:pic>
        <p:nvPicPr>
          <p:cNvPr id="6" name="Picture 5">
            <a:extLst>
              <a:ext uri="{FF2B5EF4-FFF2-40B4-BE49-F238E27FC236}">
                <a16:creationId xmlns:a16="http://schemas.microsoft.com/office/drawing/2014/main" id="{2DD1824A-4594-4CDC-A38E-B4E86F47F0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6854" y="3205456"/>
            <a:ext cx="1168275" cy="1511460"/>
          </a:xfrm>
          <a:prstGeom prst="rect">
            <a:avLst/>
          </a:prstGeom>
          <a:ln>
            <a:solidFill>
              <a:schemeClr val="tx1"/>
            </a:solidFill>
          </a:ln>
        </p:spPr>
      </p:pic>
      <p:sp>
        <p:nvSpPr>
          <p:cNvPr id="12" name="Title 5">
            <a:extLst>
              <a:ext uri="{FF2B5EF4-FFF2-40B4-BE49-F238E27FC236}">
                <a16:creationId xmlns:a16="http://schemas.microsoft.com/office/drawing/2014/main" id="{B9D958EF-5C5C-4363-994E-B68C786A2E8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Evolution of Roadmap</a:t>
            </a:r>
          </a:p>
        </p:txBody>
      </p:sp>
      <p:pic>
        <p:nvPicPr>
          <p:cNvPr id="15" name="Picture 14">
            <a:extLst>
              <a:ext uri="{FF2B5EF4-FFF2-40B4-BE49-F238E27FC236}">
                <a16:creationId xmlns:a16="http://schemas.microsoft.com/office/drawing/2014/main" id="{BB9E6187-7B85-44A9-9ACD-2006C1E81C85}"/>
              </a:ext>
            </a:extLst>
          </p:cNvPr>
          <p:cNvPicPr>
            <a:picLocks noChangeAspect="1"/>
          </p:cNvPicPr>
          <p:nvPr/>
        </p:nvPicPr>
        <p:blipFill>
          <a:blip r:embed="rId11"/>
          <a:stretch>
            <a:fillRect/>
          </a:stretch>
        </p:blipFill>
        <p:spPr>
          <a:xfrm>
            <a:off x="6096000" y="1473240"/>
            <a:ext cx="1165043" cy="1539978"/>
          </a:xfrm>
          <a:prstGeom prst="rect">
            <a:avLst/>
          </a:prstGeom>
        </p:spPr>
      </p:pic>
      <p:pic>
        <p:nvPicPr>
          <p:cNvPr id="13" name="Picture 12">
            <a:extLst>
              <a:ext uri="{FF2B5EF4-FFF2-40B4-BE49-F238E27FC236}">
                <a16:creationId xmlns:a16="http://schemas.microsoft.com/office/drawing/2014/main" id="{3F7AA3B3-67AA-4848-ABDB-888C945E8D03}"/>
              </a:ext>
            </a:extLst>
          </p:cNvPr>
          <p:cNvPicPr>
            <a:picLocks noChangeAspect="1"/>
          </p:cNvPicPr>
          <p:nvPr/>
        </p:nvPicPr>
        <p:blipFill>
          <a:blip r:embed="rId12"/>
          <a:stretch>
            <a:fillRect/>
          </a:stretch>
        </p:blipFill>
        <p:spPr>
          <a:xfrm>
            <a:off x="6321427" y="1319534"/>
            <a:ext cx="1168276" cy="1541907"/>
          </a:xfrm>
          <a:prstGeom prst="rect">
            <a:avLst/>
          </a:prstGeom>
        </p:spPr>
      </p:pic>
      <p:pic>
        <p:nvPicPr>
          <p:cNvPr id="11" name="Picture 10">
            <a:extLst>
              <a:ext uri="{FF2B5EF4-FFF2-40B4-BE49-F238E27FC236}">
                <a16:creationId xmlns:a16="http://schemas.microsoft.com/office/drawing/2014/main" id="{34D982A4-B700-42CE-849E-4879D71A6DEB}"/>
              </a:ext>
            </a:extLst>
          </p:cNvPr>
          <p:cNvPicPr>
            <a:picLocks noChangeAspect="1"/>
          </p:cNvPicPr>
          <p:nvPr/>
        </p:nvPicPr>
        <p:blipFill>
          <a:blip r:embed="rId11"/>
          <a:stretch>
            <a:fillRect/>
          </a:stretch>
        </p:blipFill>
        <p:spPr>
          <a:xfrm>
            <a:off x="8436264" y="3359162"/>
            <a:ext cx="1165043" cy="1539978"/>
          </a:xfrm>
          <a:prstGeom prst="rect">
            <a:avLst/>
          </a:prstGeom>
        </p:spPr>
      </p:pic>
      <p:pic>
        <p:nvPicPr>
          <p:cNvPr id="14" name="Picture 13">
            <a:extLst>
              <a:ext uri="{FF2B5EF4-FFF2-40B4-BE49-F238E27FC236}">
                <a16:creationId xmlns:a16="http://schemas.microsoft.com/office/drawing/2014/main" id="{F2E821D6-8594-421D-845F-220EBB1975C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662809" y="3205456"/>
            <a:ext cx="1166040" cy="1541907"/>
          </a:xfrm>
          <a:prstGeom prst="rect">
            <a:avLst/>
          </a:prstGeom>
        </p:spPr>
      </p:pic>
    </p:spTree>
    <p:extLst>
      <p:ext uri="{BB962C8B-B14F-4D97-AF65-F5344CB8AC3E}">
        <p14:creationId xmlns:p14="http://schemas.microsoft.com/office/powerpoint/2010/main" val="231792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18000" y="953911"/>
            <a:ext cx="7790175" cy="4429937"/>
          </a:xfrm>
        </p:spPr>
        <p:txBody>
          <a:bodyPr>
            <a:normAutofit/>
          </a:bodyPr>
          <a:lstStyle/>
          <a:p>
            <a:pPr>
              <a:buClr>
                <a:srgbClr val="0070C0"/>
              </a:buClr>
              <a:buFont typeface="Wingdings" panose="05000000000000000000" pitchFamily="2" charset="2"/>
              <a:buChar char="§"/>
            </a:pPr>
            <a:r>
              <a:rPr lang="en-US" sz="1800" b="1" dirty="0">
                <a:latin typeface="Trebuchet MS" panose="020B0603020202020204" pitchFamily="34" charset="0"/>
              </a:rPr>
              <a:t>AM Lifecycle Areas:  </a:t>
            </a:r>
          </a:p>
          <a:p>
            <a:pPr lvl="1">
              <a:buClr>
                <a:srgbClr val="0070C0"/>
              </a:buClr>
              <a:buFont typeface="Wingdings" panose="05000000000000000000" pitchFamily="2" charset="2"/>
              <a:buChar char="§"/>
            </a:pPr>
            <a:r>
              <a:rPr lang="en-US" sz="1800" dirty="0">
                <a:latin typeface="Trebuchet MS" panose="020B0603020202020204" pitchFamily="34" charset="0"/>
              </a:rPr>
              <a:t>Design, Precursor Materials, Process Control, Post-processing, Finished Material Properties, Qualification &amp; Certification (Q&amp;C), Nondestructive Evaluation (NDE), Maintenance and Repair, Data</a:t>
            </a:r>
            <a:endParaRPr lang="en-US" altLang="en-US" sz="1800" dirty="0">
              <a:latin typeface="Trebuchet MS" panose="020B0603020202020204" pitchFamily="34" charset="0"/>
            </a:endParaRPr>
          </a:p>
          <a:p>
            <a:pPr>
              <a:buClr>
                <a:srgbClr val="0070C0"/>
              </a:buClr>
              <a:buFont typeface="Wingdings" panose="05000000000000000000" pitchFamily="2" charset="2"/>
              <a:buChar char="§"/>
            </a:pPr>
            <a:r>
              <a:rPr lang="en-US" altLang="en-US" sz="1800" b="1" dirty="0">
                <a:latin typeface="Trebuchet MS" panose="020B0603020202020204" pitchFamily="34" charset="0"/>
              </a:rPr>
              <a:t>Background Information</a:t>
            </a:r>
            <a:r>
              <a:rPr lang="en-US" altLang="en-US" sz="1800" dirty="0">
                <a:latin typeface="Trebuchet MS" panose="020B0603020202020204" pitchFamily="34" charset="0"/>
              </a:rPr>
              <a:t>: AM issues, standards, specifications, codes, regulations, etc. that are published or in development</a:t>
            </a:r>
          </a:p>
          <a:p>
            <a:pPr>
              <a:buClr>
                <a:srgbClr val="0070C0"/>
              </a:buClr>
              <a:buFont typeface="Wingdings" panose="05000000000000000000" pitchFamily="2" charset="2"/>
              <a:buChar char="§"/>
            </a:pPr>
            <a:r>
              <a:rPr lang="en-US" altLang="en-US" sz="1800" b="1" dirty="0">
                <a:latin typeface="Trebuchet MS" panose="020B0603020202020204" pitchFamily="34" charset="0"/>
              </a:rPr>
              <a:t>141 Gaps:</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a:latin typeface="Trebuchet MS" panose="020B0603020202020204" pitchFamily="34" charset="0"/>
              </a:rPr>
              <a:t>Recommend</a:t>
            </a:r>
            <a:r>
              <a:rPr lang="en-US" altLang="en-US" sz="1800" dirty="0">
                <a:latin typeface="Trebuchet MS" panose="020B0603020202020204" pitchFamily="34" charset="0"/>
              </a:rPr>
              <a:t>: New / revised standards, organizations that can do the work, and priority levels</a:t>
            </a:r>
          </a:p>
          <a:p>
            <a:pPr lvl="1">
              <a:buClr>
                <a:srgbClr val="0070C0"/>
              </a:buClr>
              <a:buFont typeface="Wingdings" panose="05000000000000000000" pitchFamily="2" charset="2"/>
              <a:buChar char="§"/>
            </a:pPr>
            <a:r>
              <a:rPr lang="en-US" altLang="en-US" sz="1800" b="1" dirty="0">
                <a:latin typeface="Trebuchet MS" panose="020B0603020202020204" pitchFamily="34" charset="0"/>
              </a:rPr>
              <a:t>Identify: </a:t>
            </a:r>
            <a:r>
              <a:rPr lang="en-US" altLang="en-US" sz="1800" dirty="0">
                <a:latin typeface="Trebuchet MS" panose="020B0603020202020204" pitchFamily="34" charset="0"/>
              </a:rPr>
              <a:t>Captures any pre-standardization research &amp; development (R&amp;D) needs</a:t>
            </a:r>
            <a:endParaRPr lang="en-US" sz="1800" dirty="0">
              <a:latin typeface="Trebuchet MS" panose="020B0603020202020204" pitchFamily="34" charset="0"/>
              <a:cs typeface="Calibri" panose="020F0502020204030204" pitchFamily="34" charset="0"/>
            </a:endParaRPr>
          </a:p>
          <a:p>
            <a:pPr lvl="1">
              <a:buClr>
                <a:srgbClr val="0070C0"/>
              </a:buClr>
              <a:buFont typeface="Wingdings" panose="05000000000000000000" pitchFamily="2" charset="2"/>
              <a:buChar char="§"/>
            </a:pPr>
            <a:r>
              <a:rPr lang="en-US" sz="1800" b="1" dirty="0">
                <a:latin typeface="Trebuchet MS" pitchFamily="34" charset="0"/>
              </a:rPr>
              <a:t>Suggest: </a:t>
            </a:r>
            <a:r>
              <a:rPr lang="en-US" sz="1800" dirty="0">
                <a:latin typeface="Trebuchet MS" pitchFamily="34" charset="0"/>
              </a:rPr>
              <a:t>Intended applicability</a:t>
            </a:r>
            <a:r>
              <a:rPr lang="en-US" sz="1800" b="1" dirty="0">
                <a:latin typeface="Trebuchet MS" pitchFamily="34" charset="0"/>
              </a:rPr>
              <a:t> </a:t>
            </a:r>
            <a:r>
              <a:rPr lang="en-US" sz="1800" dirty="0">
                <a:latin typeface="Trebuchet MS" pitchFamily="34" charset="0"/>
              </a:rPr>
              <a:t>to</a:t>
            </a:r>
            <a:r>
              <a:rPr lang="en-US" sz="1800" b="1" dirty="0">
                <a:latin typeface="Trebuchet MS" pitchFamily="34" charset="0"/>
              </a:rPr>
              <a:t> </a:t>
            </a:r>
            <a:r>
              <a:rPr lang="en-US" sz="1800" dirty="0">
                <a:latin typeface="Trebuchet MS" panose="020B0603020202020204" pitchFamily="34" charset="0"/>
                <a:cs typeface="Calibri" panose="020F0502020204030204" pitchFamily="34" charset="0"/>
              </a:rPr>
              <a:t>sectors, materials, lifecycle/Q&amp;C areas, process categories</a:t>
            </a:r>
          </a:p>
          <a:p>
            <a:pPr>
              <a:buClr>
                <a:srgbClr val="0070C0"/>
              </a:buClr>
              <a:buFont typeface="Wingdings" panose="05000000000000000000" pitchFamily="2" charset="2"/>
              <a:buChar char="§"/>
            </a:pPr>
            <a:r>
              <a:rPr lang="en-US" sz="1800" b="1" dirty="0">
                <a:latin typeface="Trebuchet MS" pitchFamily="34" charset="0"/>
              </a:rPr>
              <a:t>Participation</a:t>
            </a:r>
            <a:r>
              <a:rPr lang="en-US" sz="1800" dirty="0">
                <a:latin typeface="Trebuchet MS" pitchFamily="34" charset="0"/>
              </a:rPr>
              <a:t>: Approximately 300 individuals / 150 organizations</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5713"/>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Roadmap v.3</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46" y="279400"/>
            <a:ext cx="3778577" cy="4888548"/>
          </a:xfrm>
          <a:prstGeom prst="rect">
            <a:avLst/>
          </a:prstGeom>
          <a:ln>
            <a:solidFill>
              <a:schemeClr val="tx1"/>
            </a:solidFill>
          </a:ln>
        </p:spPr>
      </p:pic>
    </p:spTree>
    <p:extLst>
      <p:ext uri="{BB962C8B-B14F-4D97-AF65-F5344CB8AC3E}">
        <p14:creationId xmlns:p14="http://schemas.microsoft.com/office/powerpoint/2010/main" val="57176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C3AD8D-0AFE-46AD-ACD3-A839A30474C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Gaps and Recommendations Table </a:t>
            </a:r>
          </a:p>
        </p:txBody>
      </p:sp>
      <p:pic>
        <p:nvPicPr>
          <p:cNvPr id="6" name="Picture 5">
            <a:extLst>
              <a:ext uri="{FF2B5EF4-FFF2-40B4-BE49-F238E27FC236}">
                <a16:creationId xmlns:a16="http://schemas.microsoft.com/office/drawing/2014/main" id="{465A016A-9AA4-4675-8C62-2415809ADE78}"/>
              </a:ext>
            </a:extLst>
          </p:cNvPr>
          <p:cNvPicPr>
            <a:picLocks noChangeAspect="1"/>
          </p:cNvPicPr>
          <p:nvPr/>
        </p:nvPicPr>
        <p:blipFill>
          <a:blip r:embed="rId3"/>
          <a:stretch>
            <a:fillRect/>
          </a:stretch>
        </p:blipFill>
        <p:spPr>
          <a:xfrm>
            <a:off x="4019155" y="908823"/>
            <a:ext cx="7679897" cy="362637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F56EB4D-4F19-477A-AF27-DC5CCB3F8FB2}"/>
              </a:ext>
            </a:extLst>
          </p:cNvPr>
          <p:cNvPicPr>
            <a:picLocks noChangeAspect="1"/>
          </p:cNvPicPr>
          <p:nvPr/>
        </p:nvPicPr>
        <p:blipFill>
          <a:blip r:embed="rId4"/>
          <a:stretch>
            <a:fillRect/>
          </a:stretch>
        </p:blipFill>
        <p:spPr>
          <a:xfrm>
            <a:off x="592331" y="2307040"/>
            <a:ext cx="8543533" cy="2881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60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87981"/>
            <a:ext cx="8511540" cy="4850552"/>
          </a:xfrm>
        </p:spPr>
        <p:txBody>
          <a:bodyPr>
            <a:normAutofit/>
          </a:bodyPr>
          <a:lstStyle/>
          <a:p>
            <a:pPr marL="0" indent="0">
              <a:buClr>
                <a:srgbClr val="4195D3"/>
              </a:buClr>
              <a:buNone/>
            </a:pPr>
            <a:endParaRPr lang="en-US" sz="18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graphicFrame>
        <p:nvGraphicFramePr>
          <p:cNvPr id="4" name="Table 3">
            <a:extLst>
              <a:ext uri="{FF2B5EF4-FFF2-40B4-BE49-F238E27FC236}">
                <a16:creationId xmlns:a16="http://schemas.microsoft.com/office/drawing/2014/main" id="{ADDCE3AA-8A4C-4DBD-B863-801C71A0FAE0}"/>
              </a:ext>
            </a:extLst>
          </p:cNvPr>
          <p:cNvGraphicFramePr>
            <a:graphicFrameLocks noGrp="1"/>
          </p:cNvGraphicFramePr>
          <p:nvPr>
            <p:extLst>
              <p:ext uri="{D42A27DB-BD31-4B8C-83A1-F6EECF244321}">
                <p14:modId xmlns:p14="http://schemas.microsoft.com/office/powerpoint/2010/main" val="1434855187"/>
              </p:ext>
            </p:extLst>
          </p:nvPr>
        </p:nvGraphicFramePr>
        <p:xfrm>
          <a:off x="876300" y="977730"/>
          <a:ext cx="10439400" cy="3864690"/>
        </p:xfrm>
        <a:graphic>
          <a:graphicData uri="http://schemas.openxmlformats.org/drawingml/2006/table">
            <a:tbl>
              <a:tblPr firstRow="1" firstCol="1" bandRow="1">
                <a:tableStyleId>{3B4B98B0-60AC-42C2-AFA5-B58CD77FA1E5}</a:tableStyleId>
              </a:tblPr>
              <a:tblGrid>
                <a:gridCol w="3067275">
                  <a:extLst>
                    <a:ext uri="{9D8B030D-6E8A-4147-A177-3AD203B41FA5}">
                      <a16:colId xmlns:a16="http://schemas.microsoft.com/office/drawing/2014/main" val="1793532181"/>
                    </a:ext>
                  </a:extLst>
                </a:gridCol>
                <a:gridCol w="1777580">
                  <a:extLst>
                    <a:ext uri="{9D8B030D-6E8A-4147-A177-3AD203B41FA5}">
                      <a16:colId xmlns:a16="http://schemas.microsoft.com/office/drawing/2014/main" val="874029463"/>
                    </a:ext>
                  </a:extLst>
                </a:gridCol>
                <a:gridCol w="2155353">
                  <a:extLst>
                    <a:ext uri="{9D8B030D-6E8A-4147-A177-3AD203B41FA5}">
                      <a16:colId xmlns:a16="http://schemas.microsoft.com/office/drawing/2014/main" val="980076389"/>
                    </a:ext>
                  </a:extLst>
                </a:gridCol>
                <a:gridCol w="1686798">
                  <a:extLst>
                    <a:ext uri="{9D8B030D-6E8A-4147-A177-3AD203B41FA5}">
                      <a16:colId xmlns:a16="http://schemas.microsoft.com/office/drawing/2014/main" val="3556806768"/>
                    </a:ext>
                  </a:extLst>
                </a:gridCol>
                <a:gridCol w="1752394">
                  <a:extLst>
                    <a:ext uri="{9D8B030D-6E8A-4147-A177-3AD203B41FA5}">
                      <a16:colId xmlns:a16="http://schemas.microsoft.com/office/drawing/2014/main" val="1701887830"/>
                    </a:ext>
                  </a:extLst>
                </a:gridCol>
              </a:tblGrid>
              <a:tr h="887147">
                <a:tc>
                  <a:txBody>
                    <a:bodyPr/>
                    <a:lstStyle/>
                    <a:p>
                      <a:pPr marL="0" marR="0" fontAlgn="auto" hangingPunct="1">
                        <a:lnSpc>
                          <a:spcPct val="115000"/>
                        </a:lnSpc>
                        <a:spcBef>
                          <a:spcPts val="0"/>
                        </a:spcBef>
                        <a:spcAft>
                          <a:spcPts val="0"/>
                        </a:spcAft>
                      </a:pPr>
                      <a:r>
                        <a:rPr lang="en-US" sz="2000" dirty="0">
                          <a:effectLst/>
                        </a:rPr>
                        <a:t>Section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High Priority </a:t>
                      </a:r>
                    </a:p>
                    <a:p>
                      <a:pPr marL="0" marR="0" algn="r" fontAlgn="auto" hangingPunct="1">
                        <a:lnSpc>
                          <a:spcPct val="115000"/>
                        </a:lnSpc>
                        <a:spcBef>
                          <a:spcPts val="0"/>
                        </a:spcBef>
                        <a:spcAft>
                          <a:spcPts val="0"/>
                        </a:spcAft>
                      </a:pPr>
                      <a:r>
                        <a:rPr lang="en-US" sz="2000" dirty="0">
                          <a:effectLst/>
                        </a:rPr>
                        <a:t>(0-2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Medium Priority </a:t>
                      </a:r>
                    </a:p>
                    <a:p>
                      <a:pPr marL="0" marR="0" algn="r" fontAlgn="auto" hangingPunct="1">
                        <a:lnSpc>
                          <a:spcPct val="115000"/>
                        </a:lnSpc>
                        <a:spcBef>
                          <a:spcPts val="0"/>
                        </a:spcBef>
                        <a:spcAft>
                          <a:spcPts val="0"/>
                        </a:spcAft>
                      </a:pPr>
                      <a:r>
                        <a:rPr lang="en-US" sz="2000" dirty="0">
                          <a:effectLst/>
                        </a:rPr>
                        <a:t>(2-5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Low Priority </a:t>
                      </a:r>
                    </a:p>
                    <a:p>
                      <a:pPr marL="0" marR="0" algn="r" fontAlgn="auto" hangingPunct="1">
                        <a:lnSpc>
                          <a:spcPct val="115000"/>
                        </a:lnSpc>
                        <a:spcBef>
                          <a:spcPts val="0"/>
                        </a:spcBef>
                        <a:spcAft>
                          <a:spcPts val="0"/>
                        </a:spcAft>
                      </a:pPr>
                      <a:r>
                        <a:rPr lang="en-US" sz="2000" dirty="0">
                          <a:effectLst/>
                        </a:rPr>
                        <a:t>(5+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Total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4514177"/>
                  </a:ext>
                </a:extLst>
              </a:tr>
              <a:tr h="296078">
                <a:tc>
                  <a:txBody>
                    <a:bodyPr/>
                    <a:lstStyle/>
                    <a:p>
                      <a:pPr marL="0" marR="0" fontAlgn="auto" hangingPunct="1">
                        <a:lnSpc>
                          <a:spcPct val="115000"/>
                        </a:lnSpc>
                        <a:spcBef>
                          <a:spcPts val="0"/>
                        </a:spcBef>
                        <a:spcAft>
                          <a:spcPts val="0"/>
                        </a:spcAft>
                      </a:pPr>
                      <a:r>
                        <a:rPr lang="en-US" sz="1800" b="0" dirty="0">
                          <a:effectLst/>
                        </a:rPr>
                        <a:t>Design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6293420"/>
                  </a:ext>
                </a:extLst>
              </a:tr>
              <a:tr h="296078">
                <a:tc>
                  <a:txBody>
                    <a:bodyPr/>
                    <a:lstStyle/>
                    <a:p>
                      <a:pPr marL="0" marR="0" fontAlgn="auto" hangingPunct="1">
                        <a:lnSpc>
                          <a:spcPct val="115000"/>
                        </a:lnSpc>
                        <a:spcBef>
                          <a:spcPts val="0"/>
                        </a:spcBef>
                        <a:spcAft>
                          <a:spcPts val="0"/>
                        </a:spcAft>
                      </a:pPr>
                      <a:r>
                        <a:rPr lang="en-US" sz="1800" b="0" dirty="0">
                          <a:effectLst/>
                        </a:rPr>
                        <a:t>Precursor Materials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49370"/>
                  </a:ext>
                </a:extLst>
              </a:tr>
              <a:tr h="296078">
                <a:tc>
                  <a:txBody>
                    <a:bodyPr/>
                    <a:lstStyle/>
                    <a:p>
                      <a:pPr marL="0" marR="0" fontAlgn="auto" hangingPunct="1">
                        <a:lnSpc>
                          <a:spcPct val="115000"/>
                        </a:lnSpc>
                        <a:spcBef>
                          <a:spcPts val="0"/>
                        </a:spcBef>
                        <a:spcAft>
                          <a:spcPts val="0"/>
                        </a:spcAft>
                      </a:pPr>
                      <a:r>
                        <a:rPr lang="en-US" sz="1800" b="0" dirty="0">
                          <a:effectLst/>
                        </a:rPr>
                        <a:t>Process Control</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239324"/>
                  </a:ext>
                </a:extLst>
              </a:tr>
              <a:tr h="296078">
                <a:tc>
                  <a:txBody>
                    <a:bodyPr/>
                    <a:lstStyle/>
                    <a:p>
                      <a:pPr marL="0" marR="0" fontAlgn="auto" hangingPunct="1">
                        <a:lnSpc>
                          <a:spcPct val="115000"/>
                        </a:lnSpc>
                        <a:spcBef>
                          <a:spcPts val="0"/>
                        </a:spcBef>
                        <a:spcAft>
                          <a:spcPts val="0"/>
                        </a:spcAft>
                      </a:pPr>
                      <a:r>
                        <a:rPr lang="en-US" sz="1800" b="0" dirty="0">
                          <a:effectLst/>
                        </a:rPr>
                        <a:t>Post-processing</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2972622"/>
                  </a:ext>
                </a:extLst>
              </a:tr>
              <a:tr h="289461">
                <a:tc>
                  <a:txBody>
                    <a:bodyPr/>
                    <a:lstStyle/>
                    <a:p>
                      <a:pPr marL="0" marR="0" fontAlgn="auto" hangingPunct="1">
                        <a:lnSpc>
                          <a:spcPct val="115000"/>
                        </a:lnSpc>
                        <a:spcBef>
                          <a:spcPts val="0"/>
                        </a:spcBef>
                        <a:spcAft>
                          <a:spcPts val="0"/>
                        </a:spcAft>
                      </a:pPr>
                      <a:r>
                        <a:rPr lang="en-US" sz="1800" b="0" dirty="0">
                          <a:effectLst/>
                        </a:rPr>
                        <a:t>Finished Material Properties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519738"/>
                  </a:ext>
                </a:extLst>
              </a:tr>
              <a:tr h="297335">
                <a:tc>
                  <a:txBody>
                    <a:bodyPr/>
                    <a:lstStyle/>
                    <a:p>
                      <a:pPr marL="0" marR="0" fontAlgn="auto" hangingPunct="1">
                        <a:lnSpc>
                          <a:spcPct val="115000"/>
                        </a:lnSpc>
                        <a:spcBef>
                          <a:spcPts val="0"/>
                        </a:spcBef>
                        <a:spcAft>
                          <a:spcPts val="0"/>
                        </a:spcAft>
                      </a:pPr>
                      <a:r>
                        <a:rPr lang="en-US" sz="1800" b="0" dirty="0">
                          <a:effectLst/>
                        </a:rPr>
                        <a:t>Qualification &amp; Certification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2642116"/>
                  </a:ext>
                </a:extLst>
              </a:tr>
              <a:tr h="304800">
                <a:tc>
                  <a:txBody>
                    <a:bodyPr/>
                    <a:lstStyle/>
                    <a:p>
                      <a:pPr marL="0" marR="0" fontAlgn="auto" hangingPunct="1">
                        <a:lnSpc>
                          <a:spcPct val="115000"/>
                        </a:lnSpc>
                        <a:spcBef>
                          <a:spcPts val="0"/>
                        </a:spcBef>
                        <a:spcAft>
                          <a:spcPts val="0"/>
                        </a:spcAft>
                      </a:pPr>
                      <a:r>
                        <a:rPr lang="en-US" sz="1800" b="0" dirty="0">
                          <a:effectLst/>
                        </a:rPr>
                        <a:t>Nondestructive Evaluation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000566"/>
                  </a:ext>
                </a:extLst>
              </a:tr>
              <a:tr h="296078">
                <a:tc>
                  <a:txBody>
                    <a:bodyPr/>
                    <a:lstStyle/>
                    <a:p>
                      <a:pPr marL="0" marR="0" fontAlgn="auto" hangingPunct="1">
                        <a:lnSpc>
                          <a:spcPct val="115000"/>
                        </a:lnSpc>
                        <a:spcBef>
                          <a:spcPts val="0"/>
                        </a:spcBef>
                        <a:spcAft>
                          <a:spcPts val="0"/>
                        </a:spcAft>
                      </a:pPr>
                      <a:r>
                        <a:rPr lang="en-US" sz="1800" b="0" dirty="0">
                          <a:effectLst/>
                        </a:rPr>
                        <a:t>Maintenance &amp; Repair</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9983219"/>
                  </a:ext>
                </a:extLst>
              </a:tr>
              <a:tr h="296078">
                <a:tc>
                  <a:txBody>
                    <a:bodyPr/>
                    <a:lstStyle/>
                    <a:p>
                      <a:pPr marL="0" marR="0" fontAlgn="auto" hangingPunct="1">
                        <a:lnSpc>
                          <a:spcPct val="115000"/>
                        </a:lnSpc>
                        <a:spcBef>
                          <a:spcPts val="0"/>
                        </a:spcBef>
                        <a:spcAft>
                          <a:spcPts val="0"/>
                        </a:spcAft>
                      </a:pPr>
                      <a:r>
                        <a:rPr lang="en-US" sz="1800" b="0" dirty="0">
                          <a:effectLst/>
                        </a:rPr>
                        <a:t>Data</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535690"/>
                  </a:ext>
                </a:extLst>
              </a:tr>
              <a:tr h="296078">
                <a:tc>
                  <a:txBody>
                    <a:bodyPr/>
                    <a:lstStyle/>
                    <a:p>
                      <a:pPr marL="0" marR="0" algn="r" fontAlgn="auto" hangingPunct="1">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54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64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23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solidFill>
                            <a:srgbClr val="C00000"/>
                          </a:solidFill>
                          <a:effectLst/>
                        </a:rPr>
                        <a:t>141</a:t>
                      </a:r>
                      <a:endPar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3686631"/>
                  </a:ext>
                </a:extLst>
              </a:tr>
            </a:tbl>
          </a:graphicData>
        </a:graphic>
      </p:graphicFrame>
      <p:sp>
        <p:nvSpPr>
          <p:cNvPr id="8" name="TextBox 7">
            <a:extLst>
              <a:ext uri="{FF2B5EF4-FFF2-40B4-BE49-F238E27FC236}">
                <a16:creationId xmlns:a16="http://schemas.microsoft.com/office/drawing/2014/main" id="{D1C4723B-4CA6-43D8-A439-87288D79E1F0}"/>
              </a:ext>
            </a:extLst>
          </p:cNvPr>
          <p:cNvSpPr txBox="1"/>
          <p:nvPr/>
        </p:nvSpPr>
        <p:spPr>
          <a:xfrm>
            <a:off x="864870" y="5032768"/>
            <a:ext cx="10439400" cy="461665"/>
          </a:xfrm>
          <a:prstGeom prst="rect">
            <a:avLst/>
          </a:prstGeom>
          <a:noFill/>
        </p:spPr>
        <p:txBody>
          <a:bodyPr wrap="square" rtlCol="0">
            <a:spAutoFit/>
          </a:bodyPr>
          <a:lstStyle/>
          <a:p>
            <a:pPr algn="ctr"/>
            <a:r>
              <a:rPr lang="en-US" sz="2400" b="1" dirty="0">
                <a:solidFill>
                  <a:srgbClr val="C00000"/>
                </a:solidFill>
              </a:rPr>
              <a:t>91 Gaps Require R&amp;D / 60 New Gaps</a:t>
            </a:r>
          </a:p>
        </p:txBody>
      </p:sp>
      <p:sp>
        <p:nvSpPr>
          <p:cNvPr id="9" name="Title 5">
            <a:extLst>
              <a:ext uri="{FF2B5EF4-FFF2-40B4-BE49-F238E27FC236}">
                <a16:creationId xmlns:a16="http://schemas.microsoft.com/office/drawing/2014/main" id="{2DF37FF1-1F3A-4171-BF2B-AB7FE2F97DDA}"/>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Breakdown of Open Gaps</a:t>
            </a:r>
          </a:p>
        </p:txBody>
      </p:sp>
    </p:spTree>
    <p:extLst>
      <p:ext uri="{BB962C8B-B14F-4D97-AF65-F5344CB8AC3E}">
        <p14:creationId xmlns:p14="http://schemas.microsoft.com/office/powerpoint/2010/main" val="13342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43452" cy="4660749"/>
          </a:xfrm>
        </p:spPr>
        <p:txBody>
          <a:bodyPr vert="horz" lIns="91440" tIns="45720" rIns="91440" bIns="45720" rtlCol="0" anchor="t">
            <a:normAutofit fontScale="92500" lnSpcReduction="10000"/>
          </a:bodyPr>
          <a:lstStyle/>
          <a:p>
            <a:pPr marL="0" indent="0">
              <a:buClr>
                <a:srgbClr val="4195D3"/>
              </a:buClr>
              <a:buNone/>
            </a:pPr>
            <a:r>
              <a:rPr lang="en-US" sz="2400" i="1" u="sng" dirty="0">
                <a:latin typeface="Trebuchet MS" pitchFamily="34" charset="0"/>
              </a:rPr>
              <a:t>Design (3)</a:t>
            </a:r>
          </a:p>
          <a:p>
            <a:pPr>
              <a:buClr>
                <a:srgbClr val="4195D3"/>
              </a:buClr>
              <a:buFont typeface="Wingdings" panose="05000000000000000000" pitchFamily="2" charset="2"/>
              <a:buChar char="§"/>
            </a:pPr>
            <a:r>
              <a:rPr lang="en-US" sz="1900" i="1" dirty="0">
                <a:latin typeface="Trebuchet MS"/>
              </a:rPr>
              <a:t>DE29: Best Practices for Design for Anti-counterfeiting</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DE30: STEP Based 3D PDF</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DE31: Feature-based Support for STEP </a:t>
            </a:r>
            <a:br>
              <a:rPr lang="en-US" sz="1900" i="1" dirty="0">
                <a:latin typeface="Trebuchet MS" pitchFamily="34" charset="0"/>
              </a:rPr>
            </a:br>
            <a:endParaRPr lang="en-US" sz="2100" i="1" dirty="0">
              <a:latin typeface="Trebuchet MS" pitchFamily="34" charset="0"/>
            </a:endParaRPr>
          </a:p>
          <a:p>
            <a:pPr marL="0" indent="0">
              <a:buClr>
                <a:srgbClr val="4195D3"/>
              </a:buClr>
              <a:buNone/>
            </a:pPr>
            <a:r>
              <a:rPr lang="en-US" sz="2400" i="1" u="sng" dirty="0">
                <a:latin typeface="Trebuchet MS" pitchFamily="34" charset="0"/>
              </a:rPr>
              <a:t>Precursor Materials (8)</a:t>
            </a:r>
          </a:p>
          <a:p>
            <a:pPr>
              <a:buClr>
                <a:srgbClr val="4195D3"/>
              </a:buClr>
              <a:buFont typeface="Wingdings" panose="05000000000000000000" pitchFamily="2" charset="2"/>
              <a:buChar char="§"/>
            </a:pPr>
            <a:r>
              <a:rPr lang="en-US" sz="1900" i="1" dirty="0">
                <a:latin typeface="Trebuchet MS"/>
              </a:rPr>
              <a:t>PM11: Segregation of Powder</a:t>
            </a:r>
          </a:p>
          <a:p>
            <a:pPr>
              <a:buClr>
                <a:srgbClr val="4195D3"/>
              </a:buClr>
              <a:buFont typeface="Wingdings" panose="05000000000000000000" pitchFamily="2" charset="2"/>
              <a:buChar char="§"/>
            </a:pPr>
            <a:r>
              <a:rPr lang="en-US" sz="1900" i="1" dirty="0">
                <a:latin typeface="Trebuchet MS"/>
              </a:rPr>
              <a:t>PM12: Requirements for Large Storage and Transport Vessels of Powder Feedstock</a:t>
            </a:r>
          </a:p>
          <a:p>
            <a:pPr>
              <a:buClr>
                <a:srgbClr val="4195D3"/>
              </a:buClr>
              <a:buFont typeface="Wingdings" panose="05000000000000000000" pitchFamily="2" charset="2"/>
              <a:buChar char="§"/>
            </a:pPr>
            <a:r>
              <a:rPr lang="en-US" sz="1900" i="1" dirty="0">
                <a:latin typeface="Trebuchet MS"/>
              </a:rPr>
              <a:t>PM14: Test Method to Assess Hydrogen Content in Aluminum Powder Feedstocks</a:t>
            </a:r>
          </a:p>
          <a:p>
            <a:pPr>
              <a:buClr>
                <a:srgbClr val="4195D3"/>
              </a:buClr>
              <a:buFont typeface="Wingdings" panose="05000000000000000000" pitchFamily="2" charset="2"/>
              <a:buChar char="§"/>
            </a:pPr>
            <a:r>
              <a:rPr lang="en-US" sz="1900" i="1" dirty="0">
                <a:latin typeface="Trebuchet MS"/>
              </a:rPr>
              <a:t>PM15: Identification and Quantification of Impurities in Chemical Compositions</a:t>
            </a:r>
          </a:p>
          <a:p>
            <a:pPr>
              <a:buClr>
                <a:srgbClr val="4195D3"/>
              </a:buClr>
              <a:buFont typeface="Wingdings" panose="05000000000000000000" pitchFamily="2" charset="2"/>
              <a:buChar char="§"/>
            </a:pPr>
            <a:r>
              <a:rPr lang="en-US" sz="1900" i="1" dirty="0">
                <a:latin typeface="Trebuchet MS"/>
              </a:rPr>
              <a:t>PM16: Universal Reference Standard on Size Distribution</a:t>
            </a:r>
          </a:p>
          <a:p>
            <a:pPr>
              <a:buClr>
                <a:srgbClr val="4195D3"/>
              </a:buClr>
              <a:buFont typeface="Wingdings" panose="05000000000000000000" pitchFamily="2" charset="2"/>
              <a:buChar char="§"/>
            </a:pPr>
            <a:r>
              <a:rPr lang="en-US" sz="1900" i="1" dirty="0">
                <a:latin typeface="Trebuchet MS"/>
              </a:rPr>
              <a:t>PM17: Error Quantification of PSD Measurement Methods</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PM19: Terminology Related to Reuse of Feedstock Materials</a:t>
            </a:r>
          </a:p>
          <a:p>
            <a:pPr>
              <a:buClr>
                <a:srgbClr val="4195D3"/>
              </a:buClr>
              <a:buFont typeface="Wingdings" panose="05000000000000000000" pitchFamily="2" charset="2"/>
              <a:buChar char="§"/>
            </a:pPr>
            <a:r>
              <a:rPr lang="en-US" sz="1900" i="1" dirty="0">
                <a:latin typeface="Trebuchet MS"/>
              </a:rPr>
              <a:t>PM20: Recycling the Polymeric Structures to Fabricate Filaments</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8" name="Title 5">
            <a:extLst>
              <a:ext uri="{FF2B5EF4-FFF2-40B4-BE49-F238E27FC236}">
                <a16:creationId xmlns:a16="http://schemas.microsoft.com/office/drawing/2014/main" id="{50D8D363-156D-40D1-9F80-A48C8C0BB03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0" name="TextBox 9">
            <a:extLst>
              <a:ext uri="{FF2B5EF4-FFF2-40B4-BE49-F238E27FC236}">
                <a16:creationId xmlns:a16="http://schemas.microsoft.com/office/drawing/2014/main" id="{3EA3D0E7-A690-4250-AC17-71ECB54A194C}"/>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36806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81552" cy="4660749"/>
          </a:xfrm>
        </p:spPr>
        <p:txBody>
          <a:bodyPr>
            <a:normAutofit lnSpcReduction="10000"/>
          </a:bodyPr>
          <a:lstStyle/>
          <a:p>
            <a:pPr marL="0" indent="0">
              <a:buClr>
                <a:srgbClr val="4195D3"/>
              </a:buClr>
              <a:buNone/>
            </a:pPr>
            <a:r>
              <a:rPr lang="en-US" sz="2200" i="1" u="sng" dirty="0">
                <a:latin typeface="Trebuchet MS" pitchFamily="34" charset="0"/>
              </a:rPr>
              <a:t>Process Control (1)</a:t>
            </a:r>
          </a:p>
          <a:p>
            <a:pPr>
              <a:buClr>
                <a:srgbClr val="4195D3"/>
              </a:buClr>
              <a:buFont typeface="Wingdings" panose="05000000000000000000" pitchFamily="2" charset="2"/>
              <a:buChar char="§"/>
            </a:pPr>
            <a:r>
              <a:rPr lang="en-US" sz="1800" i="1" dirty="0">
                <a:latin typeface="Trebuchet MS" pitchFamily="34" charset="0"/>
              </a:rPr>
              <a:t>PC18: Powder Blending and Powder Mixing Terminology</a:t>
            </a:r>
            <a:br>
              <a:rPr lang="en-US" sz="1800" i="1" dirty="0">
                <a:latin typeface="Trebuchet MS" pitchFamily="34" charset="0"/>
              </a:rPr>
            </a:br>
            <a:endParaRPr lang="en-US" sz="1800" i="1" dirty="0">
              <a:latin typeface="Trebuchet MS" pitchFamily="34" charset="0"/>
            </a:endParaRPr>
          </a:p>
          <a:p>
            <a:pPr marL="0" indent="0">
              <a:buClr>
                <a:srgbClr val="4195D3"/>
              </a:buClr>
              <a:buNone/>
            </a:pPr>
            <a:r>
              <a:rPr lang="en-US" sz="2200" i="1" u="sng" dirty="0">
                <a:latin typeface="Trebuchet MS" pitchFamily="34" charset="0"/>
              </a:rPr>
              <a:t>Post-Processing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P8: EHS Hazards Related to Post-Processing Tasks. </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PM11: Segregation of Powder </a:t>
            </a:r>
            <a:r>
              <a:rPr lang="en-US" sz="1600" dirty="0">
                <a:latin typeface="Trebuchet MS" pitchFamily="34" charset="0"/>
              </a:rPr>
              <a:t>(jointly developed with PM WG, moved &amp; rescoped)</a:t>
            </a:r>
          </a:p>
          <a:p>
            <a:pPr>
              <a:buClr>
                <a:srgbClr val="4195D3"/>
              </a:buClr>
              <a:buFont typeface="Wingdings" panose="05000000000000000000" pitchFamily="2" charset="2"/>
              <a:buChar char="§"/>
            </a:pPr>
            <a:endParaRPr lang="en-US" sz="2100" i="1" dirty="0">
              <a:latin typeface="Trebuchet MS" pitchFamily="34" charset="0"/>
            </a:endParaRPr>
          </a:p>
          <a:p>
            <a:pPr marL="0" indent="0">
              <a:buClr>
                <a:srgbClr val="4195D3"/>
              </a:buClr>
              <a:buNone/>
            </a:pPr>
            <a:r>
              <a:rPr lang="en-US" sz="2200" i="1" u="sng" dirty="0">
                <a:latin typeface="Trebuchet MS" pitchFamily="34" charset="0"/>
              </a:rPr>
              <a:t>Finished Material Properties (6)</a:t>
            </a:r>
          </a:p>
          <a:p>
            <a:pPr>
              <a:buClr>
                <a:srgbClr val="4195D3"/>
              </a:buClr>
              <a:buFont typeface="Wingdings" panose="05000000000000000000" pitchFamily="2" charset="2"/>
              <a:buChar char="§"/>
            </a:pPr>
            <a:r>
              <a:rPr lang="en-US" sz="1800" i="1" dirty="0">
                <a:latin typeface="Trebuchet MS" pitchFamily="34" charset="0"/>
              </a:rPr>
              <a:t>FMP6: Finished Material Properties Terminology</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FMP7: Material Properties: Specification Content Requirements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FMP8: Material Properties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FMP9: Material Properties: Test Methods (Metals and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FMP10: Catalogs of Process Specific Defect Types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FMP11: Assessment of models linking defect structures and material performance</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11" name="Title 5">
            <a:extLst>
              <a:ext uri="{FF2B5EF4-FFF2-40B4-BE49-F238E27FC236}">
                <a16:creationId xmlns:a16="http://schemas.microsoft.com/office/drawing/2014/main" id="{5BA88551-C589-43DB-AA33-9274D119B55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2" name="TextBox 11">
            <a:extLst>
              <a:ext uri="{FF2B5EF4-FFF2-40B4-BE49-F238E27FC236}">
                <a16:creationId xmlns:a16="http://schemas.microsoft.com/office/drawing/2014/main" id="{49108339-6B65-4380-966C-A05892F309F5}"/>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698572006"/>
      </p:ext>
    </p:extLst>
  </p:cSld>
  <p:clrMapOvr>
    <a:masterClrMapping/>
  </p:clrMapOvr>
</p:sld>
</file>

<file path=ppt/theme/theme1.xml><?xml version="1.0" encoding="utf-8"?>
<a:theme xmlns:a="http://schemas.openxmlformats.org/drawingml/2006/main" name="AMSC 16-005, Agenda Review 31 March 2016 Mt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e16b466bf12172c4041051e41aec8e80">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0933939a4ed24474b11a60c6be757da7"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C2238D1F-FFC1-4995-936B-A5B6CB15BF38}"/>
</file>

<file path=customXml/itemProps2.xml><?xml version="1.0" encoding="utf-8"?>
<ds:datastoreItem xmlns:ds="http://schemas.openxmlformats.org/officeDocument/2006/customXml" ds:itemID="{0D87ECB6-A9B7-448E-A5AA-8549525B92DC}"/>
</file>

<file path=customXml/itemProps3.xml><?xml version="1.0" encoding="utf-8"?>
<ds:datastoreItem xmlns:ds="http://schemas.openxmlformats.org/officeDocument/2006/customXml" ds:itemID="{46AA20C5-CBAA-4D1E-852E-67015ED473C8}"/>
</file>

<file path=docProps/app.xml><?xml version="1.0" encoding="utf-8"?>
<Properties xmlns="http://schemas.openxmlformats.org/officeDocument/2006/extended-properties" xmlns:vt="http://schemas.openxmlformats.org/officeDocument/2006/docPropsVTypes">
  <Template>AMSC 16-005, Agenda Review 31 March 2016 Mtg</Template>
  <TotalTime>542</TotalTime>
  <Words>2862</Words>
  <Application>Microsoft Office PowerPoint</Application>
  <PresentationFormat>Widescreen</PresentationFormat>
  <Paragraphs>398</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Calibri,Sans-Serif</vt:lpstr>
      <vt:lpstr>NunitoSans-12ptExtraLight</vt:lpstr>
      <vt:lpstr>Trebuchet MS</vt:lpstr>
      <vt:lpstr>Wingdings</vt:lpstr>
      <vt:lpstr>AMSC 16-005, Agenda Review 31 March 2016 Mtg</vt:lpstr>
      <vt:lpstr>PowerPoint Presentation</vt:lpstr>
      <vt:lpstr>American National Standards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National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Makes &amp; ANSI Additive Manufacturing Standardization Collaborative (AMSC)</dc:title>
  <dc:creator>James McCabe</dc:creator>
  <cp:lastModifiedBy>Christine Bernat</cp:lastModifiedBy>
  <cp:revision>157</cp:revision>
  <cp:lastPrinted>2023-08-09T20:17:52Z</cp:lastPrinted>
  <dcterms:created xsi:type="dcterms:W3CDTF">2016-03-25T19:44:40Z</dcterms:created>
  <dcterms:modified xsi:type="dcterms:W3CDTF">2025-11-20T01:44:33Z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