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9"/>
  </p:notesMasterIdLst>
  <p:sldIdLst>
    <p:sldId id="256" r:id="rId5"/>
    <p:sldId id="336" r:id="rId6"/>
    <p:sldId id="259" r:id="rId7"/>
    <p:sldId id="260" r:id="rId8"/>
    <p:sldId id="262" r:id="rId9"/>
    <p:sldId id="261" r:id="rId10"/>
    <p:sldId id="263" r:id="rId11"/>
    <p:sldId id="264" r:id="rId12"/>
    <p:sldId id="274" r:id="rId13"/>
    <p:sldId id="273" r:id="rId14"/>
    <p:sldId id="266" r:id="rId15"/>
    <p:sldId id="268" r:id="rId16"/>
    <p:sldId id="270" r:id="rId17"/>
    <p:sldId id="271" r:id="rId18"/>
    <p:sldId id="275" r:id="rId19"/>
    <p:sldId id="276" r:id="rId20"/>
    <p:sldId id="277" r:id="rId21"/>
    <p:sldId id="279" r:id="rId22"/>
    <p:sldId id="280" r:id="rId23"/>
    <p:sldId id="281" r:id="rId24"/>
    <p:sldId id="278" r:id="rId25"/>
    <p:sldId id="304" r:id="rId26"/>
    <p:sldId id="282" r:id="rId27"/>
    <p:sldId id="287" r:id="rId28"/>
    <p:sldId id="333" r:id="rId29"/>
    <p:sldId id="296" r:id="rId30"/>
    <p:sldId id="288" r:id="rId31"/>
    <p:sldId id="289" r:id="rId32"/>
    <p:sldId id="290" r:id="rId33"/>
    <p:sldId id="326" r:id="rId34"/>
    <p:sldId id="322" r:id="rId35"/>
    <p:sldId id="323" r:id="rId36"/>
    <p:sldId id="335" r:id="rId37"/>
    <p:sldId id="291" r:id="rId38"/>
    <p:sldId id="325" r:id="rId39"/>
    <p:sldId id="283" r:id="rId40"/>
    <p:sldId id="337" r:id="rId41"/>
    <p:sldId id="295" r:id="rId42"/>
    <p:sldId id="293" r:id="rId43"/>
    <p:sldId id="294" r:id="rId44"/>
    <p:sldId id="299" r:id="rId45"/>
    <p:sldId id="300" r:id="rId46"/>
    <p:sldId id="334" r:id="rId47"/>
    <p:sldId id="301" r:id="rId48"/>
    <p:sldId id="305" r:id="rId49"/>
    <p:sldId id="297" r:id="rId50"/>
    <p:sldId id="330" r:id="rId51"/>
    <p:sldId id="331" r:id="rId52"/>
    <p:sldId id="329" r:id="rId53"/>
    <p:sldId id="286" r:id="rId54"/>
    <p:sldId id="302" r:id="rId55"/>
    <p:sldId id="332" r:id="rId56"/>
    <p:sldId id="313" r:id="rId57"/>
    <p:sldId id="32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Yost" initials="SY" lastIdx="10" clrIdx="0">
    <p:extLst>
      <p:ext uri="{19B8F6BF-5375-455C-9EA6-DF929625EA0E}">
        <p15:presenceInfo xmlns:p15="http://schemas.microsoft.com/office/powerpoint/2012/main" userId="Samantha Yost" providerId="None"/>
      </p:ext>
    </p:extLst>
  </p:cmAuthor>
  <p:cmAuthor id="2" name="Jana Zabinski" initials="JZ" lastIdx="55" clrIdx="1">
    <p:extLst>
      <p:ext uri="{19B8F6BF-5375-455C-9EA6-DF929625EA0E}">
        <p15:presenceInfo xmlns:p15="http://schemas.microsoft.com/office/powerpoint/2012/main" userId="S-1-5-21-152333396-629559586-1489575960-2963" providerId="AD"/>
      </p:ext>
    </p:extLst>
  </p:cmAuthor>
  <p:cmAuthor id="3" name="Samantha Yost" initials="SY [2]" lastIdx="24" clrIdx="2">
    <p:extLst>
      <p:ext uri="{19B8F6BF-5375-455C-9EA6-DF929625EA0E}">
        <p15:presenceInfo xmlns:p15="http://schemas.microsoft.com/office/powerpoint/2012/main" userId="S-1-5-21-152333396-629559586-1489575960-732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5BF"/>
    <a:srgbClr val="17BBA8"/>
    <a:srgbClr val="663090"/>
    <a:srgbClr val="94BDE5"/>
    <a:srgbClr val="26BA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46" autoAdjust="0"/>
    <p:restoredTop sz="96192" autoAdjust="0"/>
  </p:normalViewPr>
  <p:slideViewPr>
    <p:cSldViewPr snapToGrid="0">
      <p:cViewPr varScale="1">
        <p:scale>
          <a:sx n="99" d="100"/>
          <a:sy n="99" d="100"/>
        </p:scale>
        <p:origin x="64" y="1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10BE4-1E8B-4DD9-B431-21F5127497DC}" type="datetimeFigureOut">
              <a:rPr lang="en-US" smtClean="0"/>
              <a:t>10/31/2023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A0A93-E638-4BF5-9FE8-8B1007696F8E}" type="slidenum">
              <a:rPr lang="en-US" smtClean="0"/>
              <a:t>‹#›</a:t>
            </a:fld>
            <a:endParaRPr lang="en-US"/>
          </a:p>
        </p:txBody>
      </p:sp>
    </p:spTree>
    <p:extLst>
      <p:ext uri="{BB962C8B-B14F-4D97-AF65-F5344CB8AC3E}">
        <p14:creationId xmlns:p14="http://schemas.microsoft.com/office/powerpoint/2010/main" val="212079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00272"/>
            <a:ext cx="7772400" cy="838110"/>
          </a:xfrm>
        </p:spPr>
        <p:txBody>
          <a:bodyPr anchor="t" anchorCtr="0">
            <a:no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685800" y="2838381"/>
            <a:ext cx="7772400" cy="41261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23653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4358" y="387768"/>
            <a:ext cx="7661188" cy="601526"/>
          </a:xfrm>
        </p:spPr>
        <p:txBody>
          <a:bodyPr/>
          <a:lstStyle/>
          <a:p>
            <a:r>
              <a:rPr lang="en-US"/>
              <a:t>Click to edit Master title style</a:t>
            </a:r>
            <a:endParaRPr lang="en-US" dirty="0"/>
          </a:p>
        </p:txBody>
      </p:sp>
      <p:sp>
        <p:nvSpPr>
          <p:cNvPr id="3" name="Content Placeholder 2"/>
          <p:cNvSpPr>
            <a:spLocks noGrp="1"/>
          </p:cNvSpPr>
          <p:nvPr>
            <p:ph idx="1"/>
          </p:nvPr>
        </p:nvSpPr>
        <p:spPr>
          <a:xfrm>
            <a:off x="774358" y="1149532"/>
            <a:ext cx="7661188" cy="487067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r>
              <a:rPr lang="en-US"/>
              <a:t>ANSI's Role in the U.S. Standardization System</a:t>
            </a:r>
            <a:endParaRPr lang="en-US" dirty="0"/>
          </a:p>
        </p:txBody>
      </p:sp>
      <p:sp>
        <p:nvSpPr>
          <p:cNvPr id="8"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dirty="0"/>
          </a:p>
        </p:txBody>
      </p:sp>
      <p:sp>
        <p:nvSpPr>
          <p:cNvPr id="9" name="Slide Number Placeholder 5"/>
          <p:cNvSpPr txBox="1">
            <a:spLocks/>
          </p:cNvSpPr>
          <p:nvPr userDrawn="1"/>
        </p:nvSpPr>
        <p:spPr>
          <a:xfrm>
            <a:off x="5725392" y="6463445"/>
            <a:ext cx="23065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latin typeface="+mn-lt"/>
              </a:rPr>
              <a:t>©2023 ANSI, All Rights Reserved.</a:t>
            </a:r>
          </a:p>
        </p:txBody>
      </p:sp>
    </p:spTree>
    <p:extLst>
      <p:ext uri="{BB962C8B-B14F-4D97-AF65-F5344CB8AC3E}">
        <p14:creationId xmlns:p14="http://schemas.microsoft.com/office/powerpoint/2010/main" val="294563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r>
              <a:rPr lang="en-US"/>
              <a:t>ANSI's Role in the U.S. Standardization System</a:t>
            </a:r>
            <a:endParaRPr lang="en-US" dirty="0"/>
          </a:p>
        </p:txBody>
      </p:sp>
      <p:sp>
        <p:nvSpPr>
          <p:cNvPr id="10"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dirty="0"/>
          </a:p>
        </p:txBody>
      </p:sp>
      <p:sp>
        <p:nvSpPr>
          <p:cNvPr id="7" name="Slide Number Placeholder 5"/>
          <p:cNvSpPr txBox="1">
            <a:spLocks/>
          </p:cNvSpPr>
          <p:nvPr userDrawn="1"/>
        </p:nvSpPr>
        <p:spPr>
          <a:xfrm>
            <a:off x="5725392" y="6463445"/>
            <a:ext cx="23065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latin typeface="+mn-lt"/>
              </a:rPr>
              <a:t>©2023 ANSI, All Rights Reserved.</a:t>
            </a:r>
          </a:p>
        </p:txBody>
      </p:sp>
    </p:spTree>
    <p:extLst>
      <p:ext uri="{BB962C8B-B14F-4D97-AF65-F5344CB8AC3E}">
        <p14:creationId xmlns:p14="http://schemas.microsoft.com/office/powerpoint/2010/main" val="332542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r>
              <a:rPr lang="en-US"/>
              <a:t>ANSI's Role in the U.S. Standardization System</a:t>
            </a:r>
            <a:endParaRPr lang="en-US" dirty="0"/>
          </a:p>
        </p:txBody>
      </p:sp>
      <p:sp>
        <p:nvSpPr>
          <p:cNvPr id="9"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dirty="0"/>
          </a:p>
        </p:txBody>
      </p:sp>
      <p:sp>
        <p:nvSpPr>
          <p:cNvPr id="6" name="Slide Number Placeholder 5"/>
          <p:cNvSpPr txBox="1">
            <a:spLocks/>
          </p:cNvSpPr>
          <p:nvPr userDrawn="1"/>
        </p:nvSpPr>
        <p:spPr>
          <a:xfrm>
            <a:off x="5725392" y="6463445"/>
            <a:ext cx="230650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bg1"/>
                </a:solidFill>
                <a:latin typeface="Roboto Medium" panose="02000000000000000000" pitchFamily="2" charset="0"/>
                <a:ea typeface="Roboto Medium"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dirty="0">
                <a:latin typeface="+mn-lt"/>
              </a:rPr>
              <a:t>©2023 ANSI, All Rights Reserved.</a:t>
            </a:r>
          </a:p>
        </p:txBody>
      </p:sp>
    </p:spTree>
    <p:extLst>
      <p:ext uri="{BB962C8B-B14F-4D97-AF65-F5344CB8AC3E}">
        <p14:creationId xmlns:p14="http://schemas.microsoft.com/office/powerpoint/2010/main" val="209015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4130" y="2286001"/>
            <a:ext cx="6315739" cy="2083980"/>
          </a:xfrm>
        </p:spPr>
        <p:txBody>
          <a:bodyPr>
            <a:normAutofit/>
          </a:bodyPr>
          <a:lstStyle>
            <a:lvl1pPr algn="ctr">
              <a:defRPr sz="4000"/>
            </a:lvl1pPr>
          </a:lstStyle>
          <a:p>
            <a:r>
              <a:rPr lang="en-US"/>
              <a:t>Click to edit Master title style</a:t>
            </a:r>
          </a:p>
        </p:txBody>
      </p:sp>
    </p:spTree>
    <p:extLst>
      <p:ext uri="{BB962C8B-B14F-4D97-AF65-F5344CB8AC3E}">
        <p14:creationId xmlns:p14="http://schemas.microsoft.com/office/powerpoint/2010/main" val="20190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491" y="1209856"/>
            <a:ext cx="6714309" cy="601526"/>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47126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120" y="339000"/>
            <a:ext cx="7669426" cy="6015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6120" y="1149532"/>
            <a:ext cx="7669426" cy="48706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440204" y="6463445"/>
            <a:ext cx="5940898" cy="365125"/>
          </a:xfrm>
          <a:prstGeom prst="rect">
            <a:avLst/>
          </a:prstGeom>
        </p:spPr>
        <p:txBody>
          <a:bodyPr vert="horz" lIns="91440" tIns="45720" rIns="91440" bIns="45720" rtlCol="0" anchor="ctr"/>
          <a:lstStyle>
            <a:lvl1pPr algn="l">
              <a:defRPr sz="1200" b="1">
                <a:solidFill>
                  <a:schemeClr val="bg1"/>
                </a:solidFill>
                <a:latin typeface="+mn-lt"/>
                <a:ea typeface="Roboto Medium" panose="02000000000000000000" pitchFamily="2" charset="0"/>
              </a:defRPr>
            </a:lvl1pPr>
          </a:lstStyle>
          <a:p>
            <a:r>
              <a:rPr lang="en-US"/>
              <a:t>ANSI's Role in the U.S. Standardization System</a:t>
            </a:r>
            <a:endParaRPr lang="en-US" dirty="0"/>
          </a:p>
        </p:txBody>
      </p:sp>
      <p:sp>
        <p:nvSpPr>
          <p:cNvPr id="6" name="Slide Number Placeholder 5"/>
          <p:cNvSpPr>
            <a:spLocks noGrp="1"/>
          </p:cNvSpPr>
          <p:nvPr>
            <p:ph type="sldNum" sz="quarter" idx="4"/>
          </p:nvPr>
        </p:nvSpPr>
        <p:spPr>
          <a:xfrm>
            <a:off x="8062123" y="6463445"/>
            <a:ext cx="461559" cy="365125"/>
          </a:xfrm>
          <a:prstGeom prst="rect">
            <a:avLst/>
          </a:prstGeom>
        </p:spPr>
        <p:txBody>
          <a:bodyPr vert="horz" lIns="91440" tIns="45720" rIns="91440" bIns="45720" rtlCol="0" anchor="ctr"/>
          <a:lstStyle>
            <a:lvl1pPr algn="r">
              <a:defRPr sz="1200" b="1">
                <a:solidFill>
                  <a:schemeClr val="bg1"/>
                </a:solidFill>
                <a:latin typeface="+mn-lt"/>
                <a:ea typeface="Roboto Medium" panose="02000000000000000000" pitchFamily="2" charset="0"/>
              </a:defRPr>
            </a:lvl1pPr>
          </a:lstStyle>
          <a:p>
            <a:fld id="{54A79FDF-0332-472F-850D-1D030698853D}" type="slidenum">
              <a:rPr lang="en-US" smtClean="0"/>
              <a:pPr/>
              <a:t>‹#›</a:t>
            </a:fld>
            <a:endParaRPr lang="en-US" dirty="0"/>
          </a:p>
        </p:txBody>
      </p:sp>
    </p:spTree>
    <p:extLst>
      <p:ext uri="{BB962C8B-B14F-4D97-AF65-F5344CB8AC3E}">
        <p14:creationId xmlns:p14="http://schemas.microsoft.com/office/powerpoint/2010/main" val="883645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70" r:id="rId5"/>
    <p:sldLayoutId id="2147483669" r:id="rId6"/>
  </p:sldLayoutIdLst>
  <p:hf hdr="0" dt="0"/>
  <p:txStyles>
    <p:title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us-standards-strategy.org/"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www.ansi.org/usca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ebstore.ansi.org/"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ansi.org/standards-faqs"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hyperlink" Target="http://www.sac.gov.cn/home.asp" TargetMode="External"/><Relationship Id="rId5" Type="http://schemas.openxmlformats.org/officeDocument/2006/relationships/image" Target="../media/image46.png"/><Relationship Id="rId15" Type="http://schemas.openxmlformats.org/officeDocument/2006/relationships/image" Target="../media/image54.jpe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hyperlink" Target="http://www.abnt.org.br/default.asp" TargetMode="External"/><Relationship Id="rId14"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myaccount.ansi.org/Membership/membershipRoster.aspx"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hyperlink" Target="https://www.ansi.org/membership/overview-webina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ansi.org/membership/introduction" TargetMode="External"/><Relationship Id="rId7" Type="http://schemas.openxmlformats.org/officeDocument/2006/relationships/hyperlink" Target="https://anab.ansi.org/" TargetMode="External"/><Relationship Id="rId2" Type="http://schemas.openxmlformats.org/officeDocument/2006/relationships/hyperlink" Target="https://www.ansi.org/" TargetMode="External"/><Relationship Id="rId1" Type="http://schemas.openxmlformats.org/officeDocument/2006/relationships/slideLayout" Target="../slideLayouts/slideLayout6.xml"/><Relationship Id="rId6" Type="http://schemas.openxmlformats.org/officeDocument/2006/relationships/hyperlink" Target="https://www.workcred.org/" TargetMode="External"/><Relationship Id="rId5" Type="http://schemas.openxmlformats.org/officeDocument/2006/relationships/hyperlink" Target="https://webstore.ansi.org/" TargetMode="External"/><Relationship Id="rId4" Type="http://schemas.openxmlformats.org/officeDocument/2006/relationships/hyperlink" Target="https://www.ansi.org/usnc-iec/usnc-overview#introductio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346" y="1693689"/>
            <a:ext cx="7649308" cy="838110"/>
          </a:xfrm>
        </p:spPr>
        <p:txBody>
          <a:bodyPr/>
          <a:lstStyle/>
          <a:p>
            <a:r>
              <a:rPr lang="en-US" dirty="0"/>
              <a:t> ANSI’S ROLE IN THE U.S. STANDARDIZATION SYSTEM</a:t>
            </a:r>
          </a:p>
        </p:txBody>
      </p:sp>
      <p:sp>
        <p:nvSpPr>
          <p:cNvPr id="3" name="Subtitle 2"/>
          <p:cNvSpPr>
            <a:spLocks noGrp="1"/>
          </p:cNvSpPr>
          <p:nvPr>
            <p:ph type="subTitle" idx="1"/>
          </p:nvPr>
        </p:nvSpPr>
        <p:spPr>
          <a:xfrm>
            <a:off x="685800" y="2971414"/>
            <a:ext cx="7772400" cy="412614"/>
          </a:xfrm>
        </p:spPr>
        <p:txBody>
          <a:bodyPr>
            <a:normAutofit fontScale="92500" lnSpcReduction="10000"/>
          </a:bodyPr>
          <a:lstStyle/>
          <a:p>
            <a:r>
              <a:rPr lang="en-US" dirty="0"/>
              <a:t>AN OVERVIEW</a:t>
            </a:r>
          </a:p>
        </p:txBody>
      </p:sp>
    </p:spTree>
    <p:extLst>
      <p:ext uri="{BB962C8B-B14F-4D97-AF65-F5344CB8AC3E}">
        <p14:creationId xmlns:p14="http://schemas.microsoft.com/office/powerpoint/2010/main" val="69365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4"/>
          </a:xfrm>
          <a:prstGeom prst="rect">
            <a:avLst/>
          </a:prstGeom>
        </p:spPr>
      </p:pic>
      <p:sp>
        <p:nvSpPr>
          <p:cNvPr id="5" name="Slide Number Placeholder 4"/>
          <p:cNvSpPr>
            <a:spLocks noGrp="1"/>
          </p:cNvSpPr>
          <p:nvPr>
            <p:ph type="sldNum" sz="quarter" idx="4"/>
          </p:nvPr>
        </p:nvSpPr>
        <p:spPr/>
        <p:txBody>
          <a:bodyPr/>
          <a:lstStyle/>
          <a:p>
            <a:fld id="{54A79FDF-0332-472F-850D-1D030698853D}" type="slidenum">
              <a:rPr lang="en-US" smtClean="0"/>
              <a:pPr/>
              <a:t>10</a:t>
            </a:fld>
            <a:endParaRPr lang="en-US" dirty="0"/>
          </a:p>
        </p:txBody>
      </p:sp>
      <p:sp>
        <p:nvSpPr>
          <p:cNvPr id="6" name="TextBox 5"/>
          <p:cNvSpPr txBox="1"/>
          <p:nvPr/>
        </p:nvSpPr>
        <p:spPr>
          <a:xfrm>
            <a:off x="789232" y="608706"/>
            <a:ext cx="3503069" cy="1384995"/>
          </a:xfrm>
          <a:prstGeom prst="rect">
            <a:avLst/>
          </a:prstGeom>
          <a:noFill/>
        </p:spPr>
        <p:txBody>
          <a:bodyPr wrap="square" rtlCol="0">
            <a:spAutoFit/>
          </a:bodyPr>
          <a:lstStyle/>
          <a:p>
            <a:pPr>
              <a:spcAft>
                <a:spcPts val="600"/>
              </a:spcAft>
            </a:pPr>
            <a:r>
              <a:rPr lang="en-US" sz="2400" dirty="0">
                <a:latin typeface="+mj-lt"/>
                <a:ea typeface="Roboto Light" panose="02000000000000000000" pitchFamily="2" charset="0"/>
              </a:rPr>
              <a:t>There are more than </a:t>
            </a:r>
            <a:r>
              <a:rPr lang="en-US" sz="3600" b="1" dirty="0">
                <a:solidFill>
                  <a:srgbClr val="0075BF"/>
                </a:solidFill>
                <a:latin typeface="+mj-lt"/>
                <a:ea typeface="Roboto Light" panose="02000000000000000000" pitchFamily="2" charset="0"/>
              </a:rPr>
              <a:t>100,000</a:t>
            </a:r>
            <a:r>
              <a:rPr lang="en-US" sz="2400" dirty="0">
                <a:latin typeface="+mj-lt"/>
                <a:ea typeface="Roboto Light" panose="02000000000000000000" pitchFamily="2" charset="0"/>
              </a:rPr>
              <a:t> standards in the U.S…</a:t>
            </a:r>
          </a:p>
        </p:txBody>
      </p:sp>
      <p:cxnSp>
        <p:nvCxnSpPr>
          <p:cNvPr id="7" name="Straight Connector 6"/>
          <p:cNvCxnSpPr/>
          <p:nvPr/>
        </p:nvCxnSpPr>
        <p:spPr>
          <a:xfrm>
            <a:off x="873460" y="2294072"/>
            <a:ext cx="3300506"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9233" y="2507346"/>
            <a:ext cx="3718222" cy="1384995"/>
          </a:xfrm>
          <a:prstGeom prst="rect">
            <a:avLst/>
          </a:prstGeom>
          <a:noFill/>
        </p:spPr>
        <p:txBody>
          <a:bodyPr wrap="square" rtlCol="0">
            <a:spAutoFit/>
          </a:bodyPr>
          <a:lstStyle/>
          <a:p>
            <a:pPr>
              <a:spcAft>
                <a:spcPts val="600"/>
              </a:spcAft>
            </a:pPr>
            <a:r>
              <a:rPr lang="en-US" sz="2400" dirty="0">
                <a:latin typeface="+mj-lt"/>
                <a:ea typeface="Roboto Light" panose="02000000000000000000" pitchFamily="2" charset="0"/>
              </a:rPr>
              <a:t>…developed by </a:t>
            </a:r>
            <a:r>
              <a:rPr lang="en-US" sz="3600" b="1" dirty="0">
                <a:solidFill>
                  <a:srgbClr val="0075BF"/>
                </a:solidFill>
                <a:latin typeface="+mj-lt"/>
                <a:ea typeface="Roboto Light" panose="02000000000000000000" pitchFamily="2" charset="0"/>
              </a:rPr>
              <a:t>hundreds</a:t>
            </a:r>
            <a:r>
              <a:rPr lang="en-US" sz="2400" dirty="0">
                <a:latin typeface="+mj-lt"/>
                <a:ea typeface="Roboto Light" panose="02000000000000000000" pitchFamily="2" charset="0"/>
              </a:rPr>
              <a:t> of SDOs and consortia…</a:t>
            </a:r>
          </a:p>
        </p:txBody>
      </p:sp>
      <p:cxnSp>
        <p:nvCxnSpPr>
          <p:cNvPr id="9" name="Straight Connector 8"/>
          <p:cNvCxnSpPr/>
          <p:nvPr/>
        </p:nvCxnSpPr>
        <p:spPr>
          <a:xfrm>
            <a:off x="873460" y="4195034"/>
            <a:ext cx="3343537"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9232" y="4405986"/>
            <a:ext cx="3878974" cy="1384995"/>
          </a:xfrm>
          <a:prstGeom prst="rect">
            <a:avLst/>
          </a:prstGeom>
          <a:noFill/>
        </p:spPr>
        <p:txBody>
          <a:bodyPr wrap="square" rtlCol="0">
            <a:spAutoFit/>
          </a:bodyPr>
          <a:lstStyle/>
          <a:p>
            <a:pPr>
              <a:spcAft>
                <a:spcPts val="600"/>
              </a:spcAft>
            </a:pPr>
            <a:r>
              <a:rPr lang="en-US" sz="2400" dirty="0">
                <a:latin typeface="+mj-lt"/>
                <a:ea typeface="Roboto Light" panose="02000000000000000000" pitchFamily="2" charset="0"/>
              </a:rPr>
              <a:t>…with over </a:t>
            </a:r>
            <a:r>
              <a:rPr lang="en-US" sz="3600" b="1" dirty="0">
                <a:solidFill>
                  <a:srgbClr val="0075BF"/>
                </a:solidFill>
                <a:latin typeface="+mj-lt"/>
                <a:ea typeface="Roboto Light" panose="02000000000000000000" pitchFamily="2" charset="0"/>
              </a:rPr>
              <a:t>13,000</a:t>
            </a:r>
            <a:r>
              <a:rPr lang="en-US" sz="2400" dirty="0">
                <a:latin typeface="+mj-lt"/>
                <a:ea typeface="Roboto Light" panose="02000000000000000000" pitchFamily="2" charset="0"/>
              </a:rPr>
              <a:t> approved as American National Standards.</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658192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54A79FDF-0332-472F-850D-1D030698853D}" type="slidenum">
              <a:rPr lang="en-US" smtClean="0"/>
              <a:pPr/>
              <a:t>11</a:t>
            </a:fld>
            <a:endParaRPr lang="en-US" dirty="0"/>
          </a:p>
        </p:txBody>
      </p:sp>
      <p:sp>
        <p:nvSpPr>
          <p:cNvPr id="9" name="Title 8"/>
          <p:cNvSpPr>
            <a:spLocks noGrp="1"/>
          </p:cNvSpPr>
          <p:nvPr>
            <p:ph type="title"/>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36731"/>
          </a:xfrm>
          <a:prstGeom prst="rect">
            <a:avLst/>
          </a:prstGeom>
        </p:spPr>
      </p:pic>
      <p:sp>
        <p:nvSpPr>
          <p:cNvPr id="11" name="Title 3"/>
          <p:cNvSpPr txBox="1">
            <a:spLocks/>
          </p:cNvSpPr>
          <p:nvPr/>
        </p:nvSpPr>
        <p:spPr>
          <a:xfrm>
            <a:off x="774358" y="387768"/>
            <a:ext cx="7661188" cy="60152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a:t>Standardization: A Global Community</a:t>
            </a:r>
            <a:endParaRPr lang="en-US" dirty="0"/>
          </a:p>
        </p:txBody>
      </p:sp>
      <p:sp>
        <p:nvSpPr>
          <p:cNvPr id="12" name="TextBox 11"/>
          <p:cNvSpPr txBox="1"/>
          <p:nvPr/>
        </p:nvSpPr>
        <p:spPr>
          <a:xfrm>
            <a:off x="774358" y="1377062"/>
            <a:ext cx="2766510" cy="1015663"/>
          </a:xfrm>
          <a:prstGeom prst="rect">
            <a:avLst/>
          </a:prstGeom>
          <a:noFill/>
        </p:spPr>
        <p:txBody>
          <a:bodyPr wrap="square" rtlCol="0">
            <a:spAutoFit/>
          </a:bodyPr>
          <a:lstStyle/>
          <a:p>
            <a:pPr>
              <a:spcAft>
                <a:spcPts val="600"/>
              </a:spcAft>
            </a:pPr>
            <a:r>
              <a:rPr lang="en-US" sz="2000" dirty="0">
                <a:solidFill>
                  <a:schemeClr val="bg2">
                    <a:lumMod val="25000"/>
                  </a:schemeClr>
                </a:solidFill>
                <a:latin typeface="+mj-lt"/>
                <a:ea typeface="Roboto Light" panose="02000000000000000000" pitchFamily="2" charset="0"/>
              </a:rPr>
              <a:t>Standards developers and conformity assessment bodies</a:t>
            </a:r>
          </a:p>
        </p:txBody>
      </p:sp>
      <p:sp>
        <p:nvSpPr>
          <p:cNvPr id="13" name="TextBox 12"/>
          <p:cNvSpPr txBox="1"/>
          <p:nvPr/>
        </p:nvSpPr>
        <p:spPr>
          <a:xfrm>
            <a:off x="774358" y="3773573"/>
            <a:ext cx="1686740" cy="1015663"/>
          </a:xfrm>
          <a:prstGeom prst="rect">
            <a:avLst/>
          </a:prstGeom>
          <a:noFill/>
        </p:spPr>
        <p:txBody>
          <a:bodyPr wrap="square" rtlCol="0">
            <a:spAutoFit/>
          </a:bodyPr>
          <a:lstStyle/>
          <a:p>
            <a:pPr>
              <a:spcAft>
                <a:spcPts val="600"/>
              </a:spcAft>
            </a:pPr>
            <a:r>
              <a:rPr lang="en-US" sz="2000" dirty="0">
                <a:solidFill>
                  <a:schemeClr val="bg2">
                    <a:lumMod val="25000"/>
                  </a:schemeClr>
                </a:solidFill>
                <a:latin typeface="+mj-lt"/>
                <a:ea typeface="Roboto Light" panose="02000000000000000000" pitchFamily="2" charset="0"/>
              </a:rPr>
              <a:t>Commercial and consumer acceptance</a:t>
            </a:r>
          </a:p>
        </p:txBody>
      </p:sp>
      <p:sp>
        <p:nvSpPr>
          <p:cNvPr id="14" name="TextBox 13"/>
          <p:cNvSpPr txBox="1"/>
          <p:nvPr/>
        </p:nvSpPr>
        <p:spPr>
          <a:xfrm>
            <a:off x="6855810" y="4081350"/>
            <a:ext cx="1579736" cy="707886"/>
          </a:xfrm>
          <a:prstGeom prst="rect">
            <a:avLst/>
          </a:prstGeom>
          <a:noFill/>
        </p:spPr>
        <p:txBody>
          <a:bodyPr wrap="square" rtlCol="0">
            <a:spAutoFit/>
          </a:bodyPr>
          <a:lstStyle/>
          <a:p>
            <a:pPr algn="r">
              <a:spcAft>
                <a:spcPts val="600"/>
              </a:spcAft>
            </a:pPr>
            <a:r>
              <a:rPr lang="en-US" sz="2000" dirty="0">
                <a:solidFill>
                  <a:schemeClr val="bg2">
                    <a:lumMod val="25000"/>
                  </a:schemeClr>
                </a:solidFill>
                <a:latin typeface="+mj-lt"/>
                <a:ea typeface="Roboto Light" panose="02000000000000000000" pitchFamily="2" charset="0"/>
              </a:rPr>
              <a:t>Government acceptance</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085297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3"/>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fld id="{54A79FDF-0332-472F-850D-1D030698853D}" type="slidenum">
              <a:rPr lang="en-US" smtClean="0"/>
              <a:pPr/>
              <a:t>12</a:t>
            </a:fld>
            <a:endParaRPr lang="en-US" dirty="0"/>
          </a:p>
        </p:txBody>
      </p:sp>
      <p:cxnSp>
        <p:nvCxnSpPr>
          <p:cNvPr id="7" name="Straight Connector 6"/>
          <p:cNvCxnSpPr/>
          <p:nvPr/>
        </p:nvCxnSpPr>
        <p:spPr>
          <a:xfrm>
            <a:off x="5314278" y="3489236"/>
            <a:ext cx="3829722"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85238" y="1675988"/>
            <a:ext cx="3538444" cy="1892826"/>
          </a:xfrm>
          <a:prstGeom prst="rect">
            <a:avLst/>
          </a:prstGeom>
          <a:noFill/>
        </p:spPr>
        <p:txBody>
          <a:bodyPr wrap="square" rtlCol="0">
            <a:spAutoFit/>
          </a:bodyPr>
          <a:lstStyle/>
          <a:p>
            <a:pPr algn="r">
              <a:spcAft>
                <a:spcPts val="600"/>
              </a:spcAft>
            </a:pPr>
            <a:r>
              <a:rPr lang="en-US" sz="2800" dirty="0">
                <a:latin typeface="+mj-lt"/>
                <a:ea typeface="Roboto Light" panose="02000000000000000000" pitchFamily="2" charset="0"/>
              </a:rPr>
              <a:t>The cornerstone of the U.S. standardization system</a:t>
            </a:r>
          </a:p>
          <a:p>
            <a:pPr algn="r">
              <a:spcAft>
                <a:spcPts val="600"/>
              </a:spcAft>
            </a:pPr>
            <a:endParaRPr lang="en-US" sz="2800" dirty="0">
              <a:latin typeface="+mj-lt"/>
              <a:ea typeface="Roboto Light" panose="02000000000000000000" pitchFamily="2" charset="0"/>
            </a:endParaRPr>
          </a:p>
        </p:txBody>
      </p:sp>
      <p:sp>
        <p:nvSpPr>
          <p:cNvPr id="9" name="TextBox 8"/>
          <p:cNvSpPr txBox="1"/>
          <p:nvPr/>
        </p:nvSpPr>
        <p:spPr>
          <a:xfrm>
            <a:off x="5314278" y="3862437"/>
            <a:ext cx="3297540" cy="1569660"/>
          </a:xfrm>
          <a:prstGeom prst="rect">
            <a:avLst/>
          </a:prstGeom>
          <a:noFill/>
        </p:spPr>
        <p:txBody>
          <a:bodyPr wrap="square" rtlCol="0">
            <a:spAutoFit/>
          </a:bodyPr>
          <a:lstStyle/>
          <a:p>
            <a:pPr algn="r">
              <a:spcAft>
                <a:spcPts val="600"/>
              </a:spcAft>
            </a:pPr>
            <a:r>
              <a:rPr lang="en-US" sz="2400" dirty="0">
                <a:latin typeface="+mj-lt"/>
                <a:ea typeface="Roboto Light" panose="02000000000000000000" pitchFamily="2" charset="0"/>
              </a:rPr>
              <a:t>Government and industry together develop standards to achieve policy objectives.</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820695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3"/>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fld id="{54A79FDF-0332-472F-850D-1D030698853D}" type="slidenum">
              <a:rPr lang="en-US" smtClean="0"/>
              <a:pPr/>
              <a:t>13</a:t>
            </a:fld>
            <a:endParaRPr lang="en-US" dirty="0"/>
          </a:p>
        </p:txBody>
      </p:sp>
      <p:cxnSp>
        <p:nvCxnSpPr>
          <p:cNvPr id="7" name="Straight Connector 6"/>
          <p:cNvCxnSpPr/>
          <p:nvPr/>
        </p:nvCxnSpPr>
        <p:spPr>
          <a:xfrm>
            <a:off x="5314278" y="3717835"/>
            <a:ext cx="3829722" cy="0"/>
          </a:xfrm>
          <a:prstGeom prst="line">
            <a:avLst/>
          </a:prstGeom>
          <a:ln w="63500" cmpd="dbl">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76800" y="1675988"/>
            <a:ext cx="3646881" cy="1646605"/>
          </a:xfrm>
          <a:prstGeom prst="rect">
            <a:avLst/>
          </a:prstGeom>
          <a:noFill/>
        </p:spPr>
        <p:txBody>
          <a:bodyPr wrap="square" rtlCol="0">
            <a:spAutoFit/>
          </a:bodyPr>
          <a:lstStyle/>
          <a:p>
            <a:pPr algn="r">
              <a:spcAft>
                <a:spcPts val="600"/>
              </a:spcAft>
            </a:pPr>
            <a:r>
              <a:rPr lang="en-US" sz="2400" dirty="0">
                <a:latin typeface="+mj-lt"/>
                <a:ea typeface="Roboto Light" panose="02000000000000000000" pitchFamily="2" charset="0"/>
              </a:rPr>
              <a:t>1995 National Technology Transfer and Advancement Act (NTTAA) </a:t>
            </a:r>
            <a:r>
              <a:rPr lang="en-US" sz="2400" i="1" dirty="0">
                <a:latin typeface="+mj-lt"/>
                <a:ea typeface="Roboto Light" panose="02000000000000000000" pitchFamily="2" charset="0"/>
              </a:rPr>
              <a:t>and</a:t>
            </a:r>
          </a:p>
          <a:p>
            <a:pPr algn="r">
              <a:spcAft>
                <a:spcPts val="600"/>
              </a:spcAft>
            </a:pPr>
            <a:r>
              <a:rPr lang="en-US" sz="2400" dirty="0">
                <a:latin typeface="+mj-lt"/>
                <a:ea typeface="Roboto Light" panose="02000000000000000000" pitchFamily="2" charset="0"/>
              </a:rPr>
              <a:t>1998 OMB Circular A-119 </a:t>
            </a:r>
          </a:p>
        </p:txBody>
      </p:sp>
      <p:sp>
        <p:nvSpPr>
          <p:cNvPr id="9" name="TextBox 8"/>
          <p:cNvSpPr txBox="1"/>
          <p:nvPr/>
        </p:nvSpPr>
        <p:spPr>
          <a:xfrm>
            <a:off x="5077609" y="4089375"/>
            <a:ext cx="3534209" cy="1569660"/>
          </a:xfrm>
          <a:prstGeom prst="rect">
            <a:avLst/>
          </a:prstGeom>
          <a:noFill/>
        </p:spPr>
        <p:txBody>
          <a:bodyPr wrap="square" rtlCol="0">
            <a:spAutoFit/>
          </a:bodyPr>
          <a:lstStyle/>
          <a:p>
            <a:pPr algn="r">
              <a:spcAft>
                <a:spcPts val="600"/>
              </a:spcAft>
            </a:pPr>
            <a:r>
              <a:rPr lang="en-US" sz="2400" dirty="0">
                <a:latin typeface="+mj-lt"/>
                <a:ea typeface="Roboto Light" panose="02000000000000000000" pitchFamily="2" charset="0"/>
              </a:rPr>
              <a:t>Encourage government agencies to rely on existing private-sector standards whenever possible</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87601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1"/>
            <a:ext cx="9144000" cy="6236731"/>
          </a:xfrm>
          <a:prstGeom prst="rect">
            <a:avLst/>
          </a:prstGeom>
        </p:spPr>
      </p:pic>
      <p:sp>
        <p:nvSpPr>
          <p:cNvPr id="2" name="Title 1"/>
          <p:cNvSpPr>
            <a:spLocks noGrp="1"/>
          </p:cNvSpPr>
          <p:nvPr>
            <p:ph type="title"/>
          </p:nvPr>
        </p:nvSpPr>
        <p:spPr/>
        <p:txBody>
          <a:bodyPr/>
          <a:lstStyle/>
          <a:p>
            <a:r>
              <a:rPr lang="en-US" dirty="0"/>
              <a:t>The Public/Private Partnership</a:t>
            </a:r>
          </a:p>
        </p:txBody>
      </p:sp>
      <p:sp>
        <p:nvSpPr>
          <p:cNvPr id="5" name="Slide Number Placeholder 4"/>
          <p:cNvSpPr>
            <a:spLocks noGrp="1"/>
          </p:cNvSpPr>
          <p:nvPr>
            <p:ph type="sldNum" sz="quarter" idx="4"/>
          </p:nvPr>
        </p:nvSpPr>
        <p:spPr/>
        <p:txBody>
          <a:bodyPr/>
          <a:lstStyle/>
          <a:p>
            <a:fld id="{54A79FDF-0332-472F-850D-1D030698853D}" type="slidenum">
              <a:rPr lang="en-US" smtClean="0"/>
              <a:pPr/>
              <a:t>14</a:t>
            </a:fld>
            <a:endParaRPr lang="en-US" dirty="0"/>
          </a:p>
        </p:txBody>
      </p:sp>
      <p:sp>
        <p:nvSpPr>
          <p:cNvPr id="8" name="TextBox 7"/>
          <p:cNvSpPr txBox="1"/>
          <p:nvPr/>
        </p:nvSpPr>
        <p:spPr>
          <a:xfrm>
            <a:off x="798608" y="1876542"/>
            <a:ext cx="2645917" cy="646331"/>
          </a:xfrm>
          <a:prstGeom prst="rect">
            <a:avLst/>
          </a:prstGeom>
          <a:noFill/>
        </p:spPr>
        <p:txBody>
          <a:bodyPr wrap="square" rtlCol="0">
            <a:spAutoFit/>
          </a:bodyPr>
          <a:lstStyle/>
          <a:p>
            <a:pPr>
              <a:spcAft>
                <a:spcPts val="600"/>
              </a:spcAft>
            </a:pPr>
            <a:r>
              <a:rPr lang="en-US" b="1" dirty="0">
                <a:solidFill>
                  <a:srgbClr val="0075BF"/>
                </a:solidFill>
                <a:ea typeface="Roboto Light" panose="02000000000000000000" pitchFamily="2" charset="0"/>
              </a:rPr>
              <a:t>ANSI has a memorandum of understanding with:</a:t>
            </a:r>
          </a:p>
        </p:txBody>
      </p:sp>
      <p:sp>
        <p:nvSpPr>
          <p:cNvPr id="9" name="TextBox 8"/>
          <p:cNvSpPr txBox="1"/>
          <p:nvPr/>
        </p:nvSpPr>
        <p:spPr>
          <a:xfrm>
            <a:off x="4354813" y="1728549"/>
            <a:ext cx="3534209" cy="393954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latin typeface="+mj-lt"/>
                <a:ea typeface="Roboto Light" panose="02000000000000000000" pitchFamily="2" charset="0"/>
              </a:rPr>
              <a:t>Outlines ANSI’s and NIST’s responsibilities in standardization</a:t>
            </a:r>
          </a:p>
          <a:p>
            <a:pPr marL="342900" indent="-342900">
              <a:spcAft>
                <a:spcPts val="600"/>
              </a:spcAft>
              <a:buFont typeface="Arial" panose="020B0604020202020204" pitchFamily="34" charset="0"/>
              <a:buChar char="•"/>
            </a:pPr>
            <a:r>
              <a:rPr lang="en-US" sz="2400" dirty="0">
                <a:latin typeface="+mj-lt"/>
                <a:ea typeface="Roboto Light" panose="02000000000000000000" pitchFamily="2" charset="0"/>
              </a:rPr>
              <a:t>Recognizes the value of the public/private partnership</a:t>
            </a:r>
          </a:p>
          <a:p>
            <a:pPr marL="342900" indent="-342900">
              <a:spcAft>
                <a:spcPts val="600"/>
              </a:spcAft>
              <a:buFont typeface="Arial" panose="020B0604020202020204" pitchFamily="34" charset="0"/>
              <a:buChar char="•"/>
            </a:pPr>
            <a:r>
              <a:rPr lang="en-US" sz="2400" dirty="0">
                <a:latin typeface="+mj-lt"/>
                <a:ea typeface="Roboto Light" panose="02000000000000000000" pitchFamily="2" charset="0"/>
              </a:rPr>
              <a:t>Confirms ANSI’s coordinating role in the U.S. standardization system</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76283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91"/>
            <a:ext cx="9144000" cy="6236731"/>
          </a:xfrm>
          <a:prstGeom prst="rect">
            <a:avLst/>
          </a:prstGeom>
        </p:spPr>
      </p:pic>
      <p:sp>
        <p:nvSpPr>
          <p:cNvPr id="2" name="Title 1"/>
          <p:cNvSpPr>
            <a:spLocks noGrp="1"/>
          </p:cNvSpPr>
          <p:nvPr>
            <p:ph type="title"/>
          </p:nvPr>
        </p:nvSpPr>
        <p:spPr/>
        <p:txBody>
          <a:bodyPr>
            <a:normAutofit/>
          </a:bodyPr>
          <a:lstStyle/>
          <a:p>
            <a:r>
              <a:rPr lang="en-US" sz="2800" dirty="0"/>
              <a:t>For More Information on the U.S. System</a:t>
            </a:r>
          </a:p>
        </p:txBody>
      </p:sp>
      <p:sp>
        <p:nvSpPr>
          <p:cNvPr id="5" name="Slide Number Placeholder 4"/>
          <p:cNvSpPr>
            <a:spLocks noGrp="1"/>
          </p:cNvSpPr>
          <p:nvPr>
            <p:ph type="sldNum" sz="quarter" idx="4"/>
          </p:nvPr>
        </p:nvSpPr>
        <p:spPr/>
        <p:txBody>
          <a:bodyPr/>
          <a:lstStyle/>
          <a:p>
            <a:fld id="{54A79FDF-0332-472F-850D-1D030698853D}" type="slidenum">
              <a:rPr lang="en-US" smtClean="0"/>
              <a:pPr/>
              <a:t>15</a:t>
            </a:fld>
            <a:endParaRPr lang="en-US" dirty="0"/>
          </a:p>
        </p:txBody>
      </p:sp>
      <p:sp>
        <p:nvSpPr>
          <p:cNvPr id="7" name="TextBox 6"/>
          <p:cNvSpPr txBox="1"/>
          <p:nvPr/>
        </p:nvSpPr>
        <p:spPr>
          <a:xfrm>
            <a:off x="5271247" y="1947135"/>
            <a:ext cx="3021655" cy="830997"/>
          </a:xfrm>
          <a:prstGeom prst="rect">
            <a:avLst/>
          </a:prstGeom>
          <a:noFill/>
        </p:spPr>
        <p:txBody>
          <a:bodyPr wrap="square" rtlCol="0">
            <a:spAutoFit/>
          </a:bodyPr>
          <a:lstStyle/>
          <a:p>
            <a:r>
              <a:rPr lang="en-US" sz="1600" b="1" dirty="0">
                <a:ea typeface="Roboto Light" panose="02000000000000000000" pitchFamily="2" charset="0"/>
              </a:rPr>
              <a:t>United States Standards Strategy</a:t>
            </a:r>
          </a:p>
          <a:p>
            <a:r>
              <a:rPr lang="en-US" sz="1600" dirty="0">
                <a:solidFill>
                  <a:schemeClr val="bg2">
                    <a:lumMod val="10000"/>
                  </a:schemeClr>
                </a:solidFill>
                <a:cs typeface="Arial" panose="020B0604020202020204" pitchFamily="34" charset="0"/>
                <a:hlinkClick r:id="rId3"/>
              </a:rPr>
              <a:t>www.us-standards-strategy.org</a:t>
            </a:r>
            <a:r>
              <a:rPr lang="en-US" sz="1600" dirty="0">
                <a:solidFill>
                  <a:schemeClr val="bg2">
                    <a:lumMod val="10000"/>
                  </a:schemeClr>
                </a:solidFill>
                <a:cs typeface="Arial" panose="020B0604020202020204" pitchFamily="34" charset="0"/>
              </a:rPr>
              <a:t> </a:t>
            </a:r>
          </a:p>
          <a:p>
            <a:pPr>
              <a:spcAft>
                <a:spcPts val="600"/>
              </a:spcAft>
            </a:pPr>
            <a:endParaRPr lang="en-US" sz="1600" b="1" dirty="0">
              <a:latin typeface="+mj-lt"/>
              <a:ea typeface="Roboto Light" panose="02000000000000000000" pitchFamily="2" charset="0"/>
            </a:endParaRPr>
          </a:p>
        </p:txBody>
      </p:sp>
      <p:sp>
        <p:nvSpPr>
          <p:cNvPr id="8" name="TextBox 7"/>
          <p:cNvSpPr txBox="1"/>
          <p:nvPr/>
        </p:nvSpPr>
        <p:spPr>
          <a:xfrm>
            <a:off x="871369" y="4894728"/>
            <a:ext cx="3021655" cy="1077218"/>
          </a:xfrm>
          <a:prstGeom prst="rect">
            <a:avLst/>
          </a:prstGeom>
          <a:noFill/>
        </p:spPr>
        <p:txBody>
          <a:bodyPr wrap="square" rtlCol="0">
            <a:spAutoFit/>
          </a:bodyPr>
          <a:lstStyle/>
          <a:p>
            <a:r>
              <a:rPr lang="en-US" sz="1600" b="1" dirty="0">
                <a:ea typeface="Roboto Light" panose="02000000000000000000" pitchFamily="2" charset="0"/>
              </a:rPr>
              <a:t>United States Conformity Assessment Principles</a:t>
            </a:r>
          </a:p>
          <a:p>
            <a:r>
              <a:rPr lang="en-US" sz="1600" dirty="0">
                <a:solidFill>
                  <a:schemeClr val="bg2">
                    <a:lumMod val="10000"/>
                  </a:schemeClr>
                </a:solidFill>
                <a:cs typeface="Arial" panose="020B0604020202020204" pitchFamily="34" charset="0"/>
                <a:hlinkClick r:id="rId4"/>
              </a:rPr>
              <a:t>www.ansi.org/uscap</a:t>
            </a:r>
            <a:r>
              <a:rPr lang="en-US" sz="1600" dirty="0">
                <a:solidFill>
                  <a:schemeClr val="bg2">
                    <a:lumMod val="10000"/>
                  </a:schemeClr>
                </a:solidFill>
                <a:cs typeface="Arial" panose="020B0604020202020204" pitchFamily="34" charset="0"/>
              </a:rPr>
              <a:t> </a:t>
            </a:r>
          </a:p>
          <a:p>
            <a:pPr>
              <a:spcAft>
                <a:spcPts val="600"/>
              </a:spcAft>
            </a:pPr>
            <a:endParaRPr lang="en-US" sz="1600" b="1" dirty="0">
              <a:latin typeface="+mj-lt"/>
              <a:ea typeface="Roboto Light" panose="02000000000000000000" pitchFamily="2" charset="0"/>
            </a:endParaRP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7038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ANSI AT A GLANCE</a:t>
            </a:r>
          </a:p>
        </p:txBody>
      </p:sp>
    </p:spTree>
    <p:extLst>
      <p:ext uri="{BB962C8B-B14F-4D97-AF65-F5344CB8AC3E}">
        <p14:creationId xmlns:p14="http://schemas.microsoft.com/office/powerpoint/2010/main" val="1939197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42913"/>
          </a:xfrm>
          <a:prstGeom prst="rect">
            <a:avLst/>
          </a:prstGeom>
        </p:spPr>
      </p:pic>
      <p:sp>
        <p:nvSpPr>
          <p:cNvPr id="6" name="TextBox 5"/>
          <p:cNvSpPr txBox="1"/>
          <p:nvPr/>
        </p:nvSpPr>
        <p:spPr>
          <a:xfrm>
            <a:off x="5916544" y="2967450"/>
            <a:ext cx="3812586" cy="3154710"/>
          </a:xfrm>
          <a:prstGeom prst="rect">
            <a:avLst/>
          </a:prstGeom>
          <a:noFill/>
        </p:spPr>
        <p:txBody>
          <a:bodyPr wrap="square" rtlCol="0">
            <a:spAutoFit/>
          </a:bodyPr>
          <a:lstStyle/>
          <a:p>
            <a:r>
              <a:rPr lang="en-US" sz="19900" dirty="0">
                <a:solidFill>
                  <a:schemeClr val="bg1"/>
                </a:solidFill>
                <a:latin typeface="Arial Black" panose="020B0A04020102020204" pitchFamily="34" charset="0"/>
              </a:rPr>
              <a:t>“</a:t>
            </a:r>
            <a:r>
              <a:rPr lang="en-US" sz="19900" dirty="0">
                <a:solidFill>
                  <a:schemeClr val="accent1">
                    <a:lumMod val="20000"/>
                    <a:lumOff val="80000"/>
                  </a:schemeClr>
                </a:solidFill>
                <a:latin typeface="Arial Black" panose="020B0A04020102020204" pitchFamily="34" charset="0"/>
              </a:rPr>
              <a:t>”</a:t>
            </a:r>
            <a:r>
              <a:rPr lang="en-US" sz="19900" dirty="0">
                <a:solidFill>
                  <a:schemeClr val="accent1">
                    <a:lumMod val="75000"/>
                  </a:schemeClr>
                </a:solidFill>
                <a:latin typeface="Arial Black" panose="020B0A04020102020204" pitchFamily="34" charset="0"/>
              </a:rPr>
              <a:t> </a:t>
            </a:r>
          </a:p>
        </p:txBody>
      </p:sp>
      <p:sp>
        <p:nvSpPr>
          <p:cNvPr id="7" name="TextBox 6"/>
          <p:cNvSpPr txBox="1"/>
          <p:nvPr/>
        </p:nvSpPr>
        <p:spPr>
          <a:xfrm>
            <a:off x="3070895" y="663247"/>
            <a:ext cx="3812586" cy="3154710"/>
          </a:xfrm>
          <a:prstGeom prst="rect">
            <a:avLst/>
          </a:prstGeom>
          <a:noFill/>
        </p:spPr>
        <p:txBody>
          <a:bodyPr wrap="square" rtlCol="0">
            <a:spAutoFit/>
          </a:bodyPr>
          <a:lstStyle/>
          <a:p>
            <a:r>
              <a:rPr lang="en-US" sz="19900" dirty="0">
                <a:solidFill>
                  <a:schemeClr val="accent1">
                    <a:lumMod val="20000"/>
                    <a:lumOff val="80000"/>
                  </a:schemeClr>
                </a:solidFill>
                <a:latin typeface="Arial Black" panose="020B0A04020102020204" pitchFamily="34" charset="0"/>
              </a:rPr>
              <a:t>“</a:t>
            </a:r>
            <a:r>
              <a:rPr lang="en-US" sz="19900" dirty="0">
                <a:solidFill>
                  <a:schemeClr val="bg1"/>
                </a:solidFill>
                <a:latin typeface="Arial Black" panose="020B0A04020102020204" pitchFamily="34" charset="0"/>
              </a:rPr>
              <a:t>”</a:t>
            </a:r>
            <a:r>
              <a:rPr lang="en-US" sz="19900" dirty="0">
                <a:solidFill>
                  <a:schemeClr val="accent1">
                    <a:lumMod val="75000"/>
                  </a:schemeClr>
                </a:solidFill>
                <a:latin typeface="Arial Black" panose="020B0A04020102020204" pitchFamily="34" charset="0"/>
              </a:rPr>
              <a:t> </a:t>
            </a:r>
          </a:p>
        </p:txBody>
      </p:sp>
      <p:sp>
        <p:nvSpPr>
          <p:cNvPr id="3" name="Title 2"/>
          <p:cNvSpPr>
            <a:spLocks noGrp="1"/>
          </p:cNvSpPr>
          <p:nvPr>
            <p:ph type="title"/>
          </p:nvPr>
        </p:nvSpPr>
        <p:spPr/>
        <p:txBody>
          <a:bodyPr/>
          <a:lstStyle/>
          <a:p>
            <a:r>
              <a:rPr lang="en-US" dirty="0"/>
              <a:t>ANSI’s Mission</a:t>
            </a:r>
          </a:p>
        </p:txBody>
      </p:sp>
      <p:sp>
        <p:nvSpPr>
          <p:cNvPr id="4" name="Content Placeholder 3"/>
          <p:cNvSpPr>
            <a:spLocks noGrp="1"/>
          </p:cNvSpPr>
          <p:nvPr>
            <p:ph idx="1"/>
          </p:nvPr>
        </p:nvSpPr>
        <p:spPr>
          <a:xfrm>
            <a:off x="3685882" y="1513753"/>
            <a:ext cx="4461325" cy="4125677"/>
          </a:xfrm>
        </p:spPr>
        <p:txBody>
          <a:bodyPr>
            <a:normAutofit/>
          </a:bodyPr>
          <a:lstStyle/>
          <a:p>
            <a:pPr marL="0" indent="0">
              <a:buNone/>
            </a:pPr>
            <a:r>
              <a:rPr lang="en-US" sz="2400" dirty="0"/>
              <a:t>To enhance both the global competitiveness of U.S. business and the U.S. quality of life by promoting and facilitating voluntary consensus standards and conformity assessment systems, and safeguarding their integrity.</a:t>
            </a:r>
          </a:p>
        </p:txBody>
      </p:sp>
      <p:sp>
        <p:nvSpPr>
          <p:cNvPr id="8" name="Slide Number Placeholder 7"/>
          <p:cNvSpPr>
            <a:spLocks noGrp="1"/>
          </p:cNvSpPr>
          <p:nvPr>
            <p:ph type="sldNum" sz="quarter" idx="4"/>
          </p:nvPr>
        </p:nvSpPr>
        <p:spPr>
          <a:xfrm>
            <a:off x="8204766" y="6463445"/>
            <a:ext cx="461559" cy="365125"/>
          </a:xfrm>
        </p:spPr>
        <p:txBody>
          <a:bodyPr/>
          <a:lstStyle/>
          <a:p>
            <a:fld id="{54A79FDF-0332-472F-850D-1D030698853D}" type="slidenum">
              <a:rPr lang="en-US" smtClean="0"/>
              <a:pPr/>
              <a:t>17</a:t>
            </a:fld>
            <a:endParaRPr lang="en-US" dirty="0"/>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963225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54A79FDF-0332-472F-850D-1D030698853D}" type="slidenum">
              <a:rPr lang="en-US" smtClean="0"/>
              <a:pPr/>
              <a:t>18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4"/>
          </a:xfrm>
          <a:prstGeom prst="rect">
            <a:avLst/>
          </a:prstGeom>
        </p:spPr>
      </p:pic>
      <p:sp>
        <p:nvSpPr>
          <p:cNvPr id="7" name="TextBox 6"/>
          <p:cNvSpPr txBox="1"/>
          <p:nvPr/>
        </p:nvSpPr>
        <p:spPr>
          <a:xfrm>
            <a:off x="1415562" y="2066193"/>
            <a:ext cx="6312876" cy="2419124"/>
          </a:xfrm>
          <a:prstGeom prst="rect">
            <a:avLst/>
          </a:prstGeom>
          <a:noFill/>
        </p:spPr>
        <p:txBody>
          <a:bodyPr wrap="square" rtlCol="0">
            <a:spAutoFit/>
          </a:bodyPr>
          <a:lstStyle/>
          <a:p>
            <a:pPr algn="ctr" defTabSz="308067">
              <a:lnSpc>
                <a:spcPct val="105000"/>
              </a:lnSpc>
              <a:spcAft>
                <a:spcPts val="2800"/>
              </a:spcAft>
              <a:buClr>
                <a:srgbClr val="0074BF"/>
              </a:buClr>
              <a:buSzPct val="80000"/>
            </a:pPr>
            <a:r>
              <a:rPr lang="en-US" altLang="en-US" sz="2400" dirty="0">
                <a:solidFill>
                  <a:schemeClr val="bg1"/>
                </a:solidFill>
                <a:latin typeface="Calibri" panose="020F0502020204030204" pitchFamily="34" charset="0"/>
                <a:ea typeface="Corbel" panose="020B0503020204020204" pitchFamily="34" charset="0"/>
                <a:cs typeface="Calibri" panose="020F0502020204030204" pitchFamily="34" charset="0"/>
              </a:rPr>
              <a:t>ANSI represents and serves the diverse interests of more than </a:t>
            </a:r>
            <a:r>
              <a:rPr lang="en-US" altLang="en-US" sz="3200" b="1" dirty="0">
                <a:solidFill>
                  <a:schemeClr val="bg1"/>
                </a:solidFill>
                <a:latin typeface="Century Gothic" panose="020B0502020202020204" pitchFamily="34" charset="0"/>
                <a:ea typeface="Corbel" panose="020B0503020204020204" pitchFamily="34" charset="0"/>
                <a:cs typeface="Calibri" panose="020F0502020204030204" pitchFamily="34" charset="0"/>
              </a:rPr>
              <a:t>270,000 COMPANIES AND ORGANIZATIONS </a:t>
            </a:r>
            <a:r>
              <a:rPr lang="en-US" altLang="en-US" sz="2400" dirty="0">
                <a:solidFill>
                  <a:schemeClr val="bg1"/>
                </a:solidFill>
                <a:latin typeface="Calibri" panose="020F0502020204030204" pitchFamily="34" charset="0"/>
                <a:ea typeface="Corbel" panose="020B0503020204020204" pitchFamily="34" charset="0"/>
                <a:cs typeface="Calibri" panose="020F0502020204030204" pitchFamily="34" charset="0"/>
              </a:rPr>
              <a:t>and</a:t>
            </a:r>
            <a:r>
              <a:rPr lang="en-US" altLang="en-US" sz="2400" b="1" dirty="0">
                <a:solidFill>
                  <a:schemeClr val="bg1"/>
                </a:solidFill>
                <a:latin typeface="Calibri" panose="020F0502020204030204" pitchFamily="34" charset="0"/>
                <a:ea typeface="Corbel" panose="020B0503020204020204" pitchFamily="34" charset="0"/>
                <a:cs typeface="Calibri" panose="020F0502020204030204" pitchFamily="34" charset="0"/>
              </a:rPr>
              <a:t> </a:t>
            </a:r>
            <a:r>
              <a:rPr lang="en-US" altLang="en-US" sz="3200" b="1" dirty="0">
                <a:solidFill>
                  <a:schemeClr val="bg1"/>
                </a:solidFill>
                <a:latin typeface="Century Gothic" panose="020B0502020202020204" pitchFamily="34" charset="0"/>
                <a:ea typeface="Corbel" panose="020B0503020204020204" pitchFamily="34" charset="0"/>
                <a:cs typeface="Calibri" panose="020F0502020204030204" pitchFamily="34" charset="0"/>
              </a:rPr>
              <a:t>30 MILLION PROFESSIONALS </a:t>
            </a:r>
            <a:r>
              <a:rPr lang="en-US" altLang="en-US" sz="2400" dirty="0">
                <a:solidFill>
                  <a:schemeClr val="bg1"/>
                </a:solidFill>
                <a:latin typeface="Calibri" panose="020F0502020204030204" pitchFamily="34" charset="0"/>
                <a:ea typeface="Corbel" panose="020B0503020204020204" pitchFamily="34" charset="0"/>
                <a:cs typeface="Calibri" panose="020F0502020204030204" pitchFamily="34" charset="0"/>
              </a:rPr>
              <a:t>worldwide.</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994997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
            <a:ext cx="9144000" cy="6236732"/>
          </a:xfrm>
          <a:prstGeom prst="rect">
            <a:avLst/>
          </a:prstGeom>
        </p:spPr>
      </p:pic>
      <p:sp>
        <p:nvSpPr>
          <p:cNvPr id="6" name="Title 5"/>
          <p:cNvSpPr>
            <a:spLocks noGrp="1"/>
          </p:cNvSpPr>
          <p:nvPr>
            <p:ph type="title"/>
          </p:nvPr>
        </p:nvSpPr>
        <p:spPr/>
        <p:txBody>
          <a:bodyPr/>
          <a:lstStyle/>
          <a:p>
            <a:r>
              <a:rPr lang="en-US" dirty="0"/>
              <a:t>What Does ANSI Do?</a:t>
            </a:r>
          </a:p>
        </p:txBody>
      </p:sp>
      <p:sp>
        <p:nvSpPr>
          <p:cNvPr id="5" name="Slide Number Placeholder 4"/>
          <p:cNvSpPr>
            <a:spLocks noGrp="1"/>
          </p:cNvSpPr>
          <p:nvPr>
            <p:ph type="sldNum" sz="quarter" idx="4"/>
          </p:nvPr>
        </p:nvSpPr>
        <p:spPr/>
        <p:txBody>
          <a:bodyPr/>
          <a:lstStyle/>
          <a:p>
            <a:fld id="{54A79FDF-0332-472F-850D-1D030698853D}" type="slidenum">
              <a:rPr lang="en-US" smtClean="0"/>
              <a:pPr/>
              <a:t>19</a:t>
            </a:fld>
            <a:endParaRPr lang="en-US" dirty="0"/>
          </a:p>
        </p:txBody>
      </p:sp>
      <p:sp>
        <p:nvSpPr>
          <p:cNvPr id="7" name="TextBox 6"/>
          <p:cNvSpPr txBox="1"/>
          <p:nvPr/>
        </p:nvSpPr>
        <p:spPr>
          <a:xfrm>
            <a:off x="902208" y="1273430"/>
            <a:ext cx="3413760" cy="461665"/>
          </a:xfrm>
          <a:prstGeom prst="rect">
            <a:avLst/>
          </a:prstGeom>
          <a:noFill/>
        </p:spPr>
        <p:txBody>
          <a:bodyPr wrap="square" rtlCol="0">
            <a:spAutoFit/>
          </a:bodyPr>
          <a:lstStyle/>
          <a:p>
            <a:pPr>
              <a:spcAft>
                <a:spcPts val="600"/>
              </a:spcAft>
            </a:pPr>
            <a:r>
              <a:rPr lang="en-US" sz="1200" b="1" dirty="0">
                <a:ea typeface="Roboto Light" panose="02000000000000000000" pitchFamily="2" charset="0"/>
              </a:rPr>
              <a:t>Coordinates and ensures the integrity of the standards and conformity assessment system </a:t>
            </a:r>
          </a:p>
        </p:txBody>
      </p:sp>
      <p:sp>
        <p:nvSpPr>
          <p:cNvPr id="8" name="TextBox 7"/>
          <p:cNvSpPr txBox="1"/>
          <p:nvPr/>
        </p:nvSpPr>
        <p:spPr>
          <a:xfrm>
            <a:off x="902208" y="1766515"/>
            <a:ext cx="3413760" cy="1800493"/>
          </a:xfrm>
          <a:prstGeom prst="rect">
            <a:avLst/>
          </a:prstGeom>
          <a:noFill/>
        </p:spPr>
        <p:txBody>
          <a:bodyPr wrap="square" rtlCol="0">
            <a:spAutoFit/>
          </a:bodyPr>
          <a:lstStyle/>
          <a:p>
            <a:pPr>
              <a:spcAft>
                <a:spcPts val="600"/>
              </a:spcAft>
            </a:pPr>
            <a:r>
              <a:rPr lang="en-US" sz="1200" dirty="0">
                <a:latin typeface="+mj-lt"/>
                <a:ea typeface="Roboto Light" panose="02000000000000000000" pitchFamily="2" charset="0"/>
              </a:rPr>
              <a:t>Serves as a bridge between public and private sectors</a:t>
            </a:r>
          </a:p>
          <a:p>
            <a:pPr>
              <a:spcAft>
                <a:spcPts val="600"/>
              </a:spcAft>
            </a:pPr>
            <a:r>
              <a:rPr lang="en-US" sz="1200" dirty="0">
                <a:latin typeface="+mj-lt"/>
                <a:ea typeface="Roboto Light" panose="02000000000000000000" pitchFamily="2" charset="0"/>
              </a:rPr>
              <a:t>Provides a neutral forum for coordination</a:t>
            </a:r>
          </a:p>
          <a:p>
            <a:pPr>
              <a:spcAft>
                <a:spcPts val="600"/>
              </a:spcAft>
            </a:pPr>
            <a:r>
              <a:rPr lang="en-US" sz="1200" dirty="0">
                <a:latin typeface="+mj-lt"/>
                <a:ea typeface="Roboto Light" panose="02000000000000000000" pitchFamily="2" charset="0"/>
              </a:rPr>
              <a:t>Accredits standards developing organizations and approves American National Standards</a:t>
            </a:r>
          </a:p>
          <a:p>
            <a:pPr>
              <a:spcAft>
                <a:spcPts val="600"/>
              </a:spcAft>
            </a:pPr>
            <a:r>
              <a:rPr lang="en-US" sz="1200" dirty="0">
                <a:latin typeface="+mj-lt"/>
                <a:ea typeface="Roboto Light" panose="02000000000000000000" pitchFamily="2" charset="0"/>
              </a:rPr>
              <a:t>Serves as a clearinghouse for information on standards, conformity assessment, and related activities in the U.S. and abroad</a:t>
            </a:r>
          </a:p>
        </p:txBody>
      </p:sp>
      <p:sp>
        <p:nvSpPr>
          <p:cNvPr id="9" name="TextBox 8"/>
          <p:cNvSpPr txBox="1"/>
          <p:nvPr/>
        </p:nvSpPr>
        <p:spPr>
          <a:xfrm>
            <a:off x="4840224" y="1273430"/>
            <a:ext cx="3413760" cy="276999"/>
          </a:xfrm>
          <a:prstGeom prst="rect">
            <a:avLst/>
          </a:prstGeom>
          <a:noFill/>
        </p:spPr>
        <p:txBody>
          <a:bodyPr wrap="square" rtlCol="0">
            <a:spAutoFit/>
          </a:bodyPr>
          <a:lstStyle/>
          <a:p>
            <a:pPr>
              <a:spcAft>
                <a:spcPts val="600"/>
              </a:spcAft>
            </a:pPr>
            <a:r>
              <a:rPr lang="en-US" sz="1200" b="1" dirty="0">
                <a:ea typeface="Roboto Light" panose="02000000000000000000" pitchFamily="2" charset="0"/>
              </a:rPr>
              <a:t>Represents the U.S. globally</a:t>
            </a:r>
          </a:p>
        </p:txBody>
      </p:sp>
      <p:sp>
        <p:nvSpPr>
          <p:cNvPr id="10" name="TextBox 9"/>
          <p:cNvSpPr txBox="1"/>
          <p:nvPr/>
        </p:nvSpPr>
        <p:spPr>
          <a:xfrm>
            <a:off x="4840224" y="1766515"/>
            <a:ext cx="3413760" cy="1615827"/>
          </a:xfrm>
          <a:prstGeom prst="rect">
            <a:avLst/>
          </a:prstGeom>
          <a:noFill/>
        </p:spPr>
        <p:txBody>
          <a:bodyPr wrap="square" rtlCol="0">
            <a:spAutoFit/>
          </a:bodyPr>
          <a:lstStyle/>
          <a:p>
            <a:pPr>
              <a:spcAft>
                <a:spcPts val="600"/>
              </a:spcAft>
            </a:pPr>
            <a:r>
              <a:rPr lang="en-US" sz="1200" dirty="0">
                <a:latin typeface="+mj-lt"/>
                <a:ea typeface="Roboto Light" panose="02000000000000000000" pitchFamily="2" charset="0"/>
              </a:rPr>
              <a:t>Serves as the official U.S. representative in regional and international non-treaty standardization forums</a:t>
            </a:r>
          </a:p>
          <a:p>
            <a:pPr>
              <a:spcAft>
                <a:spcPts val="600"/>
              </a:spcAft>
            </a:pPr>
            <a:r>
              <a:rPr lang="en-US" sz="1200" dirty="0">
                <a:latin typeface="+mj-lt"/>
                <a:ea typeface="Roboto Light" panose="02000000000000000000" pitchFamily="2" charset="0"/>
              </a:rPr>
              <a:t>Facilitates access to these forums and programs by U.S. experts, organizations, and industry</a:t>
            </a:r>
          </a:p>
          <a:p>
            <a:pPr>
              <a:spcAft>
                <a:spcPts val="600"/>
              </a:spcAft>
            </a:pPr>
            <a:r>
              <a:rPr lang="en-US" sz="1200" dirty="0">
                <a:latin typeface="+mj-lt"/>
                <a:ea typeface="Roboto Light" panose="02000000000000000000" pitchFamily="2" charset="0"/>
              </a:rPr>
              <a:t>Coordinates standards capacity-building programs in developing countries</a:t>
            </a:r>
          </a:p>
          <a:p>
            <a:pPr>
              <a:spcAft>
                <a:spcPts val="600"/>
              </a:spcAft>
            </a:pPr>
            <a:r>
              <a:rPr lang="en-US" sz="1200" dirty="0">
                <a:latin typeface="+mj-lt"/>
                <a:ea typeface="Roboto Light" panose="02000000000000000000" pitchFamily="2" charset="0"/>
              </a:rPr>
              <a:t>Promotes U.S. interests</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286649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4A79FDF-0332-472F-850D-1D030698853D}" type="slidenum">
              <a:rPr lang="en-US" smtClean="0"/>
              <a:pPr/>
              <a:t>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244030"/>
          </a:xfrm>
          <a:prstGeom prst="rect">
            <a:avLst/>
          </a:prstGeom>
        </p:spPr>
      </p:pic>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89815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ANSI’s Organizational Structure</a:t>
            </a:r>
          </a:p>
        </p:txBody>
      </p:sp>
      <p:sp>
        <p:nvSpPr>
          <p:cNvPr id="4" name="Slide Number Placeholder 3"/>
          <p:cNvSpPr>
            <a:spLocks noGrp="1"/>
          </p:cNvSpPr>
          <p:nvPr>
            <p:ph type="sldNum" sz="quarter" idx="4"/>
          </p:nvPr>
        </p:nvSpPr>
        <p:spPr/>
        <p:txBody>
          <a:bodyPr/>
          <a:lstStyle/>
          <a:p>
            <a:fld id="{54A79FDF-0332-472F-850D-1D030698853D}" type="slidenum">
              <a:rPr lang="en-US" smtClean="0"/>
              <a:pPr/>
              <a:t>20</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137" y="1090246"/>
            <a:ext cx="6770985" cy="4915794"/>
          </a:xfrm>
          <a:prstGeom prst="rect">
            <a:avLst/>
          </a:prstGeom>
        </p:spPr>
      </p:pic>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41259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6732"/>
          </a:xfrm>
          <a:prstGeom prst="rect">
            <a:avLst/>
          </a:prstGeom>
        </p:spPr>
      </p:pic>
      <p:sp>
        <p:nvSpPr>
          <p:cNvPr id="3" name="Title 2"/>
          <p:cNvSpPr>
            <a:spLocks noGrp="1"/>
          </p:cNvSpPr>
          <p:nvPr>
            <p:ph type="title"/>
          </p:nvPr>
        </p:nvSpPr>
        <p:spPr/>
        <p:txBody>
          <a:bodyPr/>
          <a:lstStyle/>
          <a:p>
            <a:r>
              <a:rPr lang="en-US" dirty="0"/>
              <a:t>ANSI Quick Facts</a:t>
            </a:r>
          </a:p>
        </p:txBody>
      </p:sp>
      <p:sp>
        <p:nvSpPr>
          <p:cNvPr id="8" name="TextBox 7"/>
          <p:cNvSpPr txBox="1"/>
          <p:nvPr/>
        </p:nvSpPr>
        <p:spPr>
          <a:xfrm>
            <a:off x="3913632" y="4892147"/>
            <a:ext cx="2170176" cy="584775"/>
          </a:xfrm>
          <a:prstGeom prst="rect">
            <a:avLst/>
          </a:prstGeom>
          <a:noFill/>
        </p:spPr>
        <p:txBody>
          <a:bodyPr wrap="square" rtlCol="0">
            <a:spAutoFit/>
          </a:bodyPr>
          <a:lstStyle/>
          <a:p>
            <a:pPr algn="ctr">
              <a:spcAft>
                <a:spcPts val="600"/>
              </a:spcAft>
            </a:pPr>
            <a:r>
              <a:rPr lang="en-US" sz="3200" dirty="0">
                <a:solidFill>
                  <a:schemeClr val="bg1"/>
                </a:solidFill>
                <a:latin typeface="+mj-lt"/>
                <a:ea typeface="Roboto Light" panose="02000000000000000000" pitchFamily="2" charset="0"/>
              </a:rPr>
              <a:t>130+ staff</a:t>
            </a:r>
          </a:p>
        </p:txBody>
      </p:sp>
      <p:sp>
        <p:nvSpPr>
          <p:cNvPr id="2" name="Slide Number Placeholder 1"/>
          <p:cNvSpPr>
            <a:spLocks noGrp="1"/>
          </p:cNvSpPr>
          <p:nvPr>
            <p:ph type="sldNum" sz="quarter" idx="4"/>
          </p:nvPr>
        </p:nvSpPr>
        <p:spPr/>
        <p:txBody>
          <a:bodyPr/>
          <a:lstStyle/>
          <a:p>
            <a:fld id="{54A79FDF-0332-472F-850D-1D030698853D}" type="slidenum">
              <a:rPr lang="en-US" smtClean="0"/>
              <a:pPr/>
              <a:t>21</a:t>
            </a:fld>
            <a:endParaRPr lang="en-US" dirty="0"/>
          </a:p>
        </p:txBody>
      </p:sp>
      <p:sp>
        <p:nvSpPr>
          <p:cNvPr id="10" name="TextBox 9"/>
          <p:cNvSpPr txBox="1"/>
          <p:nvPr/>
        </p:nvSpPr>
        <p:spPr>
          <a:xfrm>
            <a:off x="6253178" y="4892147"/>
            <a:ext cx="2170176" cy="584775"/>
          </a:xfrm>
          <a:prstGeom prst="rect">
            <a:avLst/>
          </a:prstGeom>
          <a:noFill/>
        </p:spPr>
        <p:txBody>
          <a:bodyPr wrap="square" rtlCol="0">
            <a:spAutoFit/>
          </a:bodyPr>
          <a:lstStyle/>
          <a:p>
            <a:pPr algn="ctr">
              <a:spcAft>
                <a:spcPts val="600"/>
              </a:spcAft>
            </a:pPr>
            <a:r>
              <a:rPr lang="en-US" sz="3200" dirty="0">
                <a:solidFill>
                  <a:schemeClr val="bg2">
                    <a:lumMod val="25000"/>
                  </a:schemeClr>
                </a:solidFill>
                <a:latin typeface="+mj-lt"/>
                <a:ea typeface="Roboto Light" panose="02000000000000000000" pitchFamily="2" charset="0"/>
              </a:rPr>
              <a:t>70+ staff</a:t>
            </a:r>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19873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36730"/>
          </a:xfrm>
          <a:prstGeom prst="rect">
            <a:avLst/>
          </a:prstGeom>
        </p:spPr>
      </p:pic>
      <p:sp>
        <p:nvSpPr>
          <p:cNvPr id="4" name="Title 1"/>
          <p:cNvSpPr txBox="1">
            <a:spLocks/>
          </p:cNvSpPr>
          <p:nvPr/>
        </p:nvSpPr>
        <p:spPr>
          <a:xfrm>
            <a:off x="766120" y="339000"/>
            <a:ext cx="7669426" cy="60152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dirty="0"/>
              <a:t>ANSI Affiliate Organizations</a:t>
            </a:r>
          </a:p>
        </p:txBody>
      </p:sp>
      <p:sp>
        <p:nvSpPr>
          <p:cNvPr id="7" name="Slide Number Placeholder 6"/>
          <p:cNvSpPr>
            <a:spLocks noGrp="1"/>
          </p:cNvSpPr>
          <p:nvPr>
            <p:ph type="sldNum" sz="quarter" idx="4"/>
          </p:nvPr>
        </p:nvSpPr>
        <p:spPr/>
        <p:txBody>
          <a:bodyPr/>
          <a:lstStyle/>
          <a:p>
            <a:fld id="{54A79FDF-0332-472F-850D-1D030698853D}" type="slidenum">
              <a:rPr lang="en-US" smtClean="0"/>
              <a:pPr/>
              <a:t>22</a:t>
            </a:fld>
            <a:endParaRPr lang="en-US"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79337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ANSI’S </a:t>
            </a:r>
            <a:br>
              <a:rPr lang="en-US" sz="4800" dirty="0"/>
            </a:br>
            <a:r>
              <a:rPr lang="en-US" sz="4800" dirty="0"/>
              <a:t>DOMESTIC ROLE</a:t>
            </a:r>
          </a:p>
        </p:txBody>
      </p:sp>
    </p:spTree>
    <p:extLst>
      <p:ext uri="{BB962C8B-B14F-4D97-AF65-F5344CB8AC3E}">
        <p14:creationId xmlns:p14="http://schemas.microsoft.com/office/powerpoint/2010/main" val="114975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67" y="-1"/>
            <a:ext cx="9172867" cy="6256421"/>
          </a:xfrm>
        </p:spPr>
      </p:pic>
      <p:sp>
        <p:nvSpPr>
          <p:cNvPr id="3" name="Title 2"/>
          <p:cNvSpPr>
            <a:spLocks noGrp="1"/>
          </p:cNvSpPr>
          <p:nvPr>
            <p:ph type="title"/>
          </p:nvPr>
        </p:nvSpPr>
        <p:spPr/>
        <p:txBody>
          <a:bodyPr/>
          <a:lstStyle/>
          <a:p>
            <a:r>
              <a:rPr lang="en-US" dirty="0"/>
              <a:t>ANSI’s Role as Coordinator</a:t>
            </a:r>
          </a:p>
        </p:txBody>
      </p:sp>
      <p:sp>
        <p:nvSpPr>
          <p:cNvPr id="7" name="Content Placeholder 2"/>
          <p:cNvSpPr txBox="1">
            <a:spLocks/>
          </p:cNvSpPr>
          <p:nvPr/>
        </p:nvSpPr>
        <p:spPr>
          <a:xfrm>
            <a:off x="774359" y="1665799"/>
            <a:ext cx="3347266" cy="40719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ANSI </a:t>
            </a:r>
            <a:r>
              <a:rPr lang="en-US" sz="3200" b="1" dirty="0">
                <a:solidFill>
                  <a:srgbClr val="0075BF"/>
                </a:solidFill>
                <a:latin typeface="+mn-lt"/>
              </a:rPr>
              <a:t>coordinates</a:t>
            </a:r>
            <a:r>
              <a:rPr lang="en-US" sz="3200" dirty="0"/>
              <a:t>,</a:t>
            </a:r>
            <a:r>
              <a:rPr lang="en-US" sz="3200" b="1" dirty="0">
                <a:solidFill>
                  <a:srgbClr val="0075BF"/>
                </a:solidFill>
                <a:latin typeface="+mn-lt"/>
              </a:rPr>
              <a:t> supports</a:t>
            </a:r>
            <a:r>
              <a:rPr lang="en-US" sz="3200" dirty="0"/>
              <a:t>, and </a:t>
            </a:r>
            <a:r>
              <a:rPr lang="en-US" sz="3200" b="1" dirty="0">
                <a:solidFill>
                  <a:srgbClr val="0075BF"/>
                </a:solidFill>
                <a:latin typeface="+mn-lt"/>
              </a:rPr>
              <a:t>safeguards</a:t>
            </a:r>
            <a:r>
              <a:rPr lang="en-US" sz="3200" dirty="0"/>
              <a:t> the U.S. standards ecosystem.</a:t>
            </a:r>
          </a:p>
          <a:p>
            <a:pPr marL="0" indent="0">
              <a:buFont typeface="Arial" panose="020B0604020202020204" pitchFamily="34" charset="0"/>
              <a:buNone/>
            </a:pPr>
            <a:r>
              <a:rPr lang="en-US" sz="2000" dirty="0">
                <a:solidFill>
                  <a:srgbClr val="0075BF"/>
                </a:solidFill>
              </a:rPr>
              <a:t>(We don’t write standards.)</a:t>
            </a:r>
          </a:p>
        </p:txBody>
      </p:sp>
      <p:sp>
        <p:nvSpPr>
          <p:cNvPr id="2" name="Slide Number Placeholder 1"/>
          <p:cNvSpPr>
            <a:spLocks noGrp="1"/>
          </p:cNvSpPr>
          <p:nvPr>
            <p:ph type="sldNum" sz="quarter" idx="4"/>
          </p:nvPr>
        </p:nvSpPr>
        <p:spPr/>
        <p:txBody>
          <a:bodyPr/>
          <a:lstStyle/>
          <a:p>
            <a:fld id="{54A79FDF-0332-472F-850D-1D030698853D}" type="slidenum">
              <a:rPr lang="en-US" smtClean="0"/>
              <a:pPr/>
              <a:t>24</a:t>
            </a:fld>
            <a:endParaRPr lang="en-US"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18054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2162"/>
            <a:ext cx="9143995" cy="6238587"/>
          </a:xfrm>
          <a:prstGeom prst="rect">
            <a:avLst/>
          </a:prstGeom>
        </p:spPr>
      </p:pic>
      <p:sp>
        <p:nvSpPr>
          <p:cNvPr id="2" name="Title 1"/>
          <p:cNvSpPr>
            <a:spLocks noGrp="1"/>
          </p:cNvSpPr>
          <p:nvPr>
            <p:ph type="title"/>
          </p:nvPr>
        </p:nvSpPr>
        <p:spPr/>
        <p:txBody>
          <a:bodyPr>
            <a:noAutofit/>
          </a:bodyPr>
          <a:lstStyle/>
          <a:p>
            <a:r>
              <a:rPr lang="en-US" sz="2400" dirty="0"/>
              <a:t>How is an American National Standard (ANS) Developed?</a:t>
            </a:r>
          </a:p>
        </p:txBody>
      </p:sp>
      <p:sp>
        <p:nvSpPr>
          <p:cNvPr id="5" name="Slide Number Placeholder 4"/>
          <p:cNvSpPr>
            <a:spLocks noGrp="1"/>
          </p:cNvSpPr>
          <p:nvPr>
            <p:ph type="sldNum" sz="quarter" idx="4"/>
          </p:nvPr>
        </p:nvSpPr>
        <p:spPr/>
        <p:txBody>
          <a:bodyPr/>
          <a:lstStyle/>
          <a:p>
            <a:fld id="{54A79FDF-0332-472F-850D-1D030698853D}" type="slidenum">
              <a:rPr lang="en-US" smtClean="0"/>
              <a:pPr/>
              <a:t>25</a:t>
            </a:fld>
            <a:endParaRPr lang="en-US" dirty="0"/>
          </a:p>
        </p:txBody>
      </p:sp>
      <p:sp>
        <p:nvSpPr>
          <p:cNvPr id="7" name="TextBox 6"/>
          <p:cNvSpPr txBox="1"/>
          <p:nvPr/>
        </p:nvSpPr>
        <p:spPr>
          <a:xfrm>
            <a:off x="869685" y="1838340"/>
            <a:ext cx="2205355" cy="1015663"/>
          </a:xfrm>
          <a:prstGeom prst="rect">
            <a:avLst/>
          </a:prstGeom>
          <a:noFill/>
        </p:spPr>
        <p:txBody>
          <a:bodyPr wrap="square" rtlCol="0">
            <a:spAutoFit/>
          </a:bodyPr>
          <a:lstStyle/>
          <a:p>
            <a:pPr>
              <a:spcAft>
                <a:spcPts val="600"/>
              </a:spcAft>
            </a:pPr>
            <a:r>
              <a:rPr lang="en-US" b="1" dirty="0">
                <a:latin typeface="+mj-lt"/>
                <a:ea typeface="Roboto Light" panose="02000000000000000000" pitchFamily="2" charset="0"/>
              </a:rPr>
              <a:t>…accredits </a:t>
            </a:r>
            <a:r>
              <a:rPr lang="en-US" sz="1400" dirty="0">
                <a:latin typeface="+mj-lt"/>
                <a:ea typeface="Roboto Light" panose="02000000000000000000" pitchFamily="2" charset="0"/>
              </a:rPr>
              <a:t>standards developing organizations (SDOs) as ANSI-accredited standards developers (ASDs)</a:t>
            </a:r>
          </a:p>
        </p:txBody>
      </p:sp>
      <p:sp>
        <p:nvSpPr>
          <p:cNvPr id="8" name="TextBox 7"/>
          <p:cNvSpPr txBox="1"/>
          <p:nvPr/>
        </p:nvSpPr>
        <p:spPr>
          <a:xfrm>
            <a:off x="3698255" y="3574096"/>
            <a:ext cx="2048647" cy="800219"/>
          </a:xfrm>
          <a:prstGeom prst="rect">
            <a:avLst/>
          </a:prstGeom>
          <a:noFill/>
        </p:spPr>
        <p:txBody>
          <a:bodyPr wrap="square" rtlCol="0">
            <a:spAutoFit/>
          </a:bodyPr>
          <a:lstStyle/>
          <a:p>
            <a:pPr>
              <a:spcAft>
                <a:spcPts val="600"/>
              </a:spcAft>
            </a:pPr>
            <a:r>
              <a:rPr lang="en-US" b="1" dirty="0">
                <a:latin typeface="+mj-lt"/>
                <a:ea typeface="Roboto Light" panose="02000000000000000000" pitchFamily="2" charset="0"/>
              </a:rPr>
              <a:t>…assures fairness</a:t>
            </a:r>
            <a:br>
              <a:rPr lang="en-US" b="1" dirty="0">
                <a:latin typeface="+mj-lt"/>
                <a:ea typeface="Roboto Light" panose="02000000000000000000" pitchFamily="2" charset="0"/>
              </a:rPr>
            </a:br>
            <a:r>
              <a:rPr lang="en-US" sz="1400" dirty="0">
                <a:latin typeface="+mj-lt"/>
                <a:ea typeface="Roboto Light" panose="02000000000000000000" pitchFamily="2" charset="0"/>
              </a:rPr>
              <a:t>in the standards development process.</a:t>
            </a:r>
          </a:p>
        </p:txBody>
      </p:sp>
      <p:sp>
        <p:nvSpPr>
          <p:cNvPr id="9" name="TextBox 8"/>
          <p:cNvSpPr txBox="1"/>
          <p:nvPr/>
        </p:nvSpPr>
        <p:spPr>
          <a:xfrm>
            <a:off x="3698255" y="4804100"/>
            <a:ext cx="2320408" cy="1015663"/>
          </a:xfrm>
          <a:prstGeom prst="rect">
            <a:avLst/>
          </a:prstGeom>
          <a:noFill/>
        </p:spPr>
        <p:txBody>
          <a:bodyPr wrap="square" rtlCol="0">
            <a:spAutoFit/>
          </a:bodyPr>
          <a:lstStyle/>
          <a:p>
            <a:pPr>
              <a:spcAft>
                <a:spcPts val="600"/>
              </a:spcAft>
            </a:pPr>
            <a:r>
              <a:rPr lang="en-US" b="1" dirty="0">
                <a:latin typeface="+mj-lt"/>
                <a:ea typeface="Roboto Light" panose="02000000000000000000" pitchFamily="2" charset="0"/>
              </a:rPr>
              <a:t>…approves standards</a:t>
            </a:r>
            <a:br>
              <a:rPr lang="en-US" b="1" dirty="0">
                <a:latin typeface="+mj-lt"/>
                <a:ea typeface="Roboto Light" panose="02000000000000000000" pitchFamily="2" charset="0"/>
              </a:rPr>
            </a:br>
            <a:r>
              <a:rPr lang="en-US" sz="1400" dirty="0">
                <a:latin typeface="+mj-lt"/>
                <a:ea typeface="Roboto Light" panose="02000000000000000000" pitchFamily="2" charset="0"/>
              </a:rPr>
              <a:t>that follow ANSI’s </a:t>
            </a:r>
            <a:r>
              <a:rPr lang="en-US" sz="1400" i="1" dirty="0">
                <a:latin typeface="+mj-lt"/>
                <a:ea typeface="Roboto Light" panose="02000000000000000000" pitchFamily="2" charset="0"/>
              </a:rPr>
              <a:t>Essential Requirements </a:t>
            </a:r>
            <a:r>
              <a:rPr lang="en-US" sz="1400" dirty="0">
                <a:latin typeface="+mj-lt"/>
                <a:ea typeface="Roboto Light" panose="02000000000000000000" pitchFamily="2" charset="0"/>
              </a:rPr>
              <a:t>as American National Standards (ANS).</a:t>
            </a:r>
          </a:p>
        </p:txBody>
      </p:sp>
      <p:sp>
        <p:nvSpPr>
          <p:cNvPr id="10" name="TextBox 9"/>
          <p:cNvSpPr txBox="1"/>
          <p:nvPr/>
        </p:nvSpPr>
        <p:spPr>
          <a:xfrm>
            <a:off x="3738448" y="1793065"/>
            <a:ext cx="2505807" cy="1154162"/>
          </a:xfrm>
          <a:prstGeom prst="rect">
            <a:avLst/>
          </a:prstGeom>
          <a:noFill/>
        </p:spPr>
        <p:txBody>
          <a:bodyPr wrap="square" rtlCol="0">
            <a:spAutoFit/>
          </a:bodyPr>
          <a:lstStyle/>
          <a:p>
            <a:pPr>
              <a:spcAft>
                <a:spcPts val="600"/>
              </a:spcAft>
            </a:pPr>
            <a:r>
              <a:rPr lang="en-US" b="1" dirty="0">
                <a:solidFill>
                  <a:schemeClr val="bg1"/>
                </a:solidFill>
                <a:ea typeface="Roboto Light" panose="02000000000000000000" pitchFamily="2" charset="0"/>
              </a:rPr>
              <a:t>ANSI-Accredited Standards Developers</a:t>
            </a:r>
          </a:p>
          <a:p>
            <a:pPr>
              <a:spcAft>
                <a:spcPts val="600"/>
              </a:spcAft>
            </a:pPr>
            <a:r>
              <a:rPr lang="en-US" sz="1400" dirty="0">
                <a:solidFill>
                  <a:schemeClr val="bg1"/>
                </a:solidFill>
                <a:ea typeface="Roboto Light" panose="02000000000000000000" pitchFamily="2" charset="0"/>
              </a:rPr>
              <a:t>…bring together experts to develop the actual standards.</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140669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36732"/>
          </a:xfrm>
        </p:spPr>
      </p:pic>
      <p:sp>
        <p:nvSpPr>
          <p:cNvPr id="2" name="Title 1"/>
          <p:cNvSpPr>
            <a:spLocks noGrp="1"/>
          </p:cNvSpPr>
          <p:nvPr>
            <p:ph type="title"/>
          </p:nvPr>
        </p:nvSpPr>
        <p:spPr/>
        <p:txBody>
          <a:bodyPr>
            <a:noAutofit/>
          </a:bodyPr>
          <a:lstStyle/>
          <a:p>
            <a:r>
              <a:rPr lang="en-US" sz="2100" dirty="0"/>
              <a:t>What is an ANSI-accredited Standards Developer (ASD)?</a:t>
            </a:r>
          </a:p>
        </p:txBody>
      </p:sp>
      <p:sp>
        <p:nvSpPr>
          <p:cNvPr id="5" name="Slide Number Placeholder 4"/>
          <p:cNvSpPr>
            <a:spLocks noGrp="1"/>
          </p:cNvSpPr>
          <p:nvPr>
            <p:ph type="sldNum" sz="quarter" idx="4"/>
          </p:nvPr>
        </p:nvSpPr>
        <p:spPr/>
        <p:txBody>
          <a:bodyPr/>
          <a:lstStyle/>
          <a:p>
            <a:fld id="{54A79FDF-0332-472F-850D-1D030698853D}" type="slidenum">
              <a:rPr lang="en-US" smtClean="0"/>
              <a:pPr/>
              <a:t>26</a:t>
            </a:fld>
            <a:endParaRPr lang="en-US" dirty="0"/>
          </a:p>
        </p:txBody>
      </p:sp>
      <p:sp>
        <p:nvSpPr>
          <p:cNvPr id="7" name="Content Placeholder 2"/>
          <p:cNvSpPr txBox="1">
            <a:spLocks/>
          </p:cNvSpPr>
          <p:nvPr/>
        </p:nvSpPr>
        <p:spPr>
          <a:xfrm>
            <a:off x="4222545" y="1264133"/>
            <a:ext cx="4213001" cy="448603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An ASD is a standards developing organization that submits to ANSI’s oversight, audit, and an annual compliance review.</a:t>
            </a:r>
          </a:p>
          <a:p>
            <a:pPr marL="0" indent="0">
              <a:buNone/>
            </a:pPr>
            <a:r>
              <a:rPr lang="en-US" b="1" dirty="0">
                <a:solidFill>
                  <a:srgbClr val="0075BF"/>
                </a:solidFill>
                <a:latin typeface="+mn-lt"/>
              </a:rPr>
              <a:t>Only an ASD can have a standard approved as an ANS.</a:t>
            </a:r>
          </a:p>
          <a:p>
            <a:pPr marL="0" indent="0">
              <a:buFont typeface="Arial" panose="020B0604020202020204" pitchFamily="34" charset="0"/>
              <a:buNone/>
            </a:pPr>
            <a:r>
              <a:rPr lang="en-US" dirty="0">
                <a:latin typeface="+mj-lt"/>
              </a:rPr>
              <a:t>There are about 240 ANSI-accredited ASDs.</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234500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236732"/>
          </a:xfrm>
        </p:spPr>
      </p:pic>
      <p:sp>
        <p:nvSpPr>
          <p:cNvPr id="5" name="Slide Number Placeholder 4"/>
          <p:cNvSpPr>
            <a:spLocks noGrp="1"/>
          </p:cNvSpPr>
          <p:nvPr>
            <p:ph type="sldNum" sz="quarter" idx="4"/>
          </p:nvPr>
        </p:nvSpPr>
        <p:spPr/>
        <p:txBody>
          <a:bodyPr/>
          <a:lstStyle/>
          <a:p>
            <a:fld id="{54A79FDF-0332-472F-850D-1D030698853D}" type="slidenum">
              <a:rPr lang="en-US" smtClean="0"/>
              <a:pPr/>
              <a:t>27</a:t>
            </a:fld>
            <a:endParaRPr lang="en-US" dirty="0"/>
          </a:p>
        </p:txBody>
      </p:sp>
      <p:sp>
        <p:nvSpPr>
          <p:cNvPr id="7" name="Content Placeholder 2"/>
          <p:cNvSpPr txBox="1">
            <a:spLocks/>
          </p:cNvSpPr>
          <p:nvPr/>
        </p:nvSpPr>
        <p:spPr>
          <a:xfrm>
            <a:off x="4222545" y="1264133"/>
            <a:ext cx="4213001" cy="438268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Standards that are developed by an ANSI-accredited standards developer (ASD) according to ANSI’s </a:t>
            </a:r>
            <a:r>
              <a:rPr lang="en-US" i="1" dirty="0"/>
              <a:t>Essential Requirements</a:t>
            </a:r>
            <a:r>
              <a:rPr lang="en-US" dirty="0"/>
              <a:t> for due process, openness, and consensus can be approved as an ANS.</a:t>
            </a:r>
          </a:p>
          <a:p>
            <a:pPr marL="0" indent="0">
              <a:buFont typeface="Arial" panose="020B0604020202020204" pitchFamily="34" charset="0"/>
              <a:buNone/>
            </a:pPr>
            <a:r>
              <a:rPr lang="en-US" b="1" dirty="0">
                <a:solidFill>
                  <a:srgbClr val="0075BF"/>
                </a:solidFill>
                <a:latin typeface="+mn-lt"/>
              </a:rPr>
              <a:t>There are over 13,300 approved ANS.</a:t>
            </a:r>
          </a:p>
        </p:txBody>
      </p:sp>
      <p:sp>
        <p:nvSpPr>
          <p:cNvPr id="8" name="Title 1"/>
          <p:cNvSpPr>
            <a:spLocks noGrp="1"/>
          </p:cNvSpPr>
          <p:nvPr>
            <p:ph type="title"/>
          </p:nvPr>
        </p:nvSpPr>
        <p:spPr>
          <a:xfrm>
            <a:off x="774358" y="387768"/>
            <a:ext cx="7661188" cy="601526"/>
          </a:xfrm>
        </p:spPr>
        <p:txBody>
          <a:bodyPr>
            <a:normAutofit/>
          </a:bodyPr>
          <a:lstStyle/>
          <a:p>
            <a:r>
              <a:rPr lang="en-US" sz="2500" dirty="0"/>
              <a:t>What is an American National Standard?</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44187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8" cy="6236731"/>
          </a:xfrm>
        </p:spPr>
      </p:pic>
      <p:sp>
        <p:nvSpPr>
          <p:cNvPr id="2" name="Title 1"/>
          <p:cNvSpPr>
            <a:spLocks noGrp="1"/>
          </p:cNvSpPr>
          <p:nvPr>
            <p:ph type="title"/>
          </p:nvPr>
        </p:nvSpPr>
        <p:spPr/>
        <p:txBody>
          <a:bodyPr/>
          <a:lstStyle/>
          <a:p>
            <a:r>
              <a:rPr lang="en-US" dirty="0"/>
              <a:t>Standardization Collaboration</a:t>
            </a:r>
          </a:p>
        </p:txBody>
      </p:sp>
      <p:sp>
        <p:nvSpPr>
          <p:cNvPr id="5" name="Slide Number Placeholder 4"/>
          <p:cNvSpPr>
            <a:spLocks noGrp="1"/>
          </p:cNvSpPr>
          <p:nvPr>
            <p:ph type="sldNum" sz="quarter" idx="4"/>
          </p:nvPr>
        </p:nvSpPr>
        <p:spPr/>
        <p:txBody>
          <a:bodyPr/>
          <a:lstStyle/>
          <a:p>
            <a:fld id="{54A79FDF-0332-472F-850D-1D030698853D}" type="slidenum">
              <a:rPr lang="en-US" smtClean="0"/>
              <a:pPr/>
              <a:t>28</a:t>
            </a:fld>
            <a:endParaRPr lang="en-US" dirty="0"/>
          </a:p>
        </p:txBody>
      </p:sp>
      <p:sp>
        <p:nvSpPr>
          <p:cNvPr id="7" name="Content Placeholder 2"/>
          <p:cNvSpPr txBox="1">
            <a:spLocks/>
          </p:cNvSpPr>
          <p:nvPr/>
        </p:nvSpPr>
        <p:spPr>
          <a:xfrm>
            <a:off x="774358" y="1264133"/>
            <a:ext cx="5626442" cy="43826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One way ANSI coordinates and supports the standardization system is through </a:t>
            </a:r>
            <a:r>
              <a:rPr lang="en-US" sz="2400" b="1" dirty="0">
                <a:solidFill>
                  <a:srgbClr val="0075BF"/>
                </a:solidFill>
                <a:latin typeface="+mn-lt"/>
              </a:rPr>
              <a:t>standards </a:t>
            </a:r>
            <a:r>
              <a:rPr lang="en-US" sz="2400" b="1" dirty="0" err="1">
                <a:solidFill>
                  <a:srgbClr val="0075BF"/>
                </a:solidFill>
                <a:latin typeface="+mn-lt"/>
              </a:rPr>
              <a:t>collaboratives</a:t>
            </a:r>
            <a:r>
              <a:rPr lang="en-US" sz="2400" b="1" dirty="0">
                <a:solidFill>
                  <a:srgbClr val="0075BF"/>
                </a:solidFill>
                <a:latin typeface="+mn-lt"/>
              </a:rPr>
              <a:t> and workshops</a:t>
            </a:r>
            <a:r>
              <a:rPr lang="en-US" sz="2400" dirty="0">
                <a:latin typeface="+mj-lt"/>
              </a:rPr>
              <a:t>, which</a:t>
            </a:r>
            <a:r>
              <a:rPr lang="en-US" sz="2400" dirty="0"/>
              <a:t>:</a:t>
            </a:r>
          </a:p>
          <a:p>
            <a:r>
              <a:rPr lang="en-US" sz="2400" dirty="0"/>
              <a:t>Bring together the public and private sector in a </a:t>
            </a:r>
            <a:r>
              <a:rPr lang="en-US" sz="2400" b="1" dirty="0">
                <a:solidFill>
                  <a:srgbClr val="0070C0"/>
                </a:solidFill>
                <a:latin typeface="Calibri" panose="020F0502020204030204" pitchFamily="34" charset="0"/>
                <a:cs typeface="Calibri" panose="020F0502020204030204" pitchFamily="34" charset="0"/>
              </a:rPr>
              <a:t>neutral forum</a:t>
            </a:r>
          </a:p>
          <a:p>
            <a:r>
              <a:rPr lang="en-US" sz="2400" dirty="0"/>
              <a:t>Identify current and </a:t>
            </a:r>
            <a:br>
              <a:rPr lang="en-US" sz="2400" dirty="0"/>
            </a:br>
            <a:r>
              <a:rPr lang="en-US" sz="2400" dirty="0"/>
              <a:t>in-development standards, where </a:t>
            </a:r>
            <a:br>
              <a:rPr lang="en-US" sz="2400" dirty="0"/>
            </a:br>
            <a:r>
              <a:rPr lang="en-US" sz="2400" dirty="0"/>
              <a:t>gaps exists, and recommend solutions</a:t>
            </a:r>
          </a:p>
          <a:p>
            <a:r>
              <a:rPr lang="en-US" sz="2400" dirty="0"/>
              <a:t>Identify organizations that can perform the needed work </a:t>
            </a:r>
            <a:endParaRPr lang="en-US" sz="2400" b="1" dirty="0">
              <a:solidFill>
                <a:srgbClr val="0075BF"/>
              </a:solidFill>
              <a:latin typeface="+mn-lt"/>
            </a:endParaRP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55335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645" t="26930" r="6720" b="39462"/>
          <a:stretch/>
        </p:blipFill>
        <p:spPr>
          <a:xfrm>
            <a:off x="704675" y="3526277"/>
            <a:ext cx="7819008" cy="2094347"/>
          </a:xfrm>
          <a:prstGeom prst="rect">
            <a:avLst/>
          </a:prstGeom>
        </p:spPr>
      </p:pic>
      <p:sp>
        <p:nvSpPr>
          <p:cNvPr id="2" name="Title 1"/>
          <p:cNvSpPr>
            <a:spLocks noGrp="1"/>
          </p:cNvSpPr>
          <p:nvPr>
            <p:ph type="title"/>
          </p:nvPr>
        </p:nvSpPr>
        <p:spPr/>
        <p:txBody>
          <a:bodyPr>
            <a:normAutofit fontScale="90000"/>
          </a:bodyPr>
          <a:lstStyle/>
          <a:p>
            <a:r>
              <a:rPr lang="en-US" sz="2800" dirty="0"/>
              <a:t>Standardization Collaboratives and Workshops</a:t>
            </a:r>
          </a:p>
        </p:txBody>
      </p:sp>
      <p:sp>
        <p:nvSpPr>
          <p:cNvPr id="5" name="Slide Number Placeholder 4"/>
          <p:cNvSpPr>
            <a:spLocks noGrp="1"/>
          </p:cNvSpPr>
          <p:nvPr>
            <p:ph type="sldNum" sz="quarter" idx="4"/>
          </p:nvPr>
        </p:nvSpPr>
        <p:spPr/>
        <p:txBody>
          <a:bodyPr/>
          <a:lstStyle/>
          <a:p>
            <a:fld id="{54A79FDF-0332-472F-850D-1D030698853D}" type="slidenum">
              <a:rPr lang="en-US" smtClean="0"/>
              <a:pPr/>
              <a:t>29</a:t>
            </a:fld>
            <a:endParaRPr lang="en-US" dirty="0"/>
          </a:p>
        </p:txBody>
      </p:sp>
      <p:sp>
        <p:nvSpPr>
          <p:cNvPr id="6" name="Content Placeholder 2"/>
          <p:cNvSpPr txBox="1">
            <a:spLocks/>
          </p:cNvSpPr>
          <p:nvPr/>
        </p:nvSpPr>
        <p:spPr>
          <a:xfrm>
            <a:off x="774357" y="1165703"/>
            <a:ext cx="7587865" cy="23555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mn-lt"/>
              </a:rPr>
              <a:t>Collaboratives: </a:t>
            </a:r>
            <a:r>
              <a:rPr lang="en-US" sz="2000" dirty="0"/>
              <a:t>Advance </a:t>
            </a:r>
            <a:r>
              <a:rPr lang="en-US" sz="2000" b="1" dirty="0">
                <a:solidFill>
                  <a:srgbClr val="0075BF"/>
                </a:solidFill>
                <a:latin typeface="+mn-lt"/>
              </a:rPr>
              <a:t>cross-sector coordination </a:t>
            </a:r>
            <a:r>
              <a:rPr lang="en-US" sz="2000" dirty="0"/>
              <a:t>in the standards and conformance programs needed to support and grow </a:t>
            </a:r>
            <a:r>
              <a:rPr lang="en-US" sz="2000" b="1" dirty="0">
                <a:solidFill>
                  <a:srgbClr val="0075BF"/>
                </a:solidFill>
                <a:latin typeface="+mn-lt"/>
              </a:rPr>
              <a:t>emerging technologies and markets</a:t>
            </a:r>
          </a:p>
          <a:p>
            <a:pPr marL="0" indent="0">
              <a:buNone/>
            </a:pPr>
            <a:r>
              <a:rPr lang="en-US" sz="2000" b="1" dirty="0">
                <a:latin typeface="+mn-lt"/>
              </a:rPr>
              <a:t>Workshops: </a:t>
            </a:r>
            <a:r>
              <a:rPr lang="en-US" sz="2000" dirty="0"/>
              <a:t>Convene stakeholders for targeted workshops to </a:t>
            </a:r>
            <a:r>
              <a:rPr lang="en-US" sz="2000" b="1" dirty="0">
                <a:solidFill>
                  <a:srgbClr val="0075BF"/>
                </a:solidFill>
                <a:latin typeface="+mn-lt"/>
              </a:rPr>
              <a:t>identify potential areas for standards coordination</a:t>
            </a:r>
            <a:r>
              <a:rPr lang="en-US" sz="2000" dirty="0"/>
              <a:t> and </a:t>
            </a:r>
            <a:r>
              <a:rPr lang="en-US" sz="2000" b="1" dirty="0">
                <a:solidFill>
                  <a:srgbClr val="0075BF"/>
                </a:solidFill>
                <a:latin typeface="+mn-lt"/>
              </a:rPr>
              <a:t>propose appropriate activities </a:t>
            </a:r>
            <a:r>
              <a:rPr lang="en-US" sz="2000" dirty="0"/>
              <a:t>(which may evolve into a collaborative)</a:t>
            </a:r>
            <a:endParaRPr lang="en-US" sz="2000" b="1" dirty="0">
              <a:solidFill>
                <a:srgbClr val="0075BF"/>
              </a:solidFill>
              <a:latin typeface="+mn-lt"/>
            </a:endParaRPr>
          </a:p>
          <a:p>
            <a:pPr marL="0" indent="0">
              <a:buNone/>
            </a:pPr>
            <a:endParaRPr lang="en-US" sz="2000" b="1" dirty="0">
              <a:solidFill>
                <a:srgbClr val="0075BF"/>
              </a:solidFill>
              <a:latin typeface="+mn-lt"/>
            </a:endParaRPr>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97649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4A79FDF-0332-472F-850D-1D030698853D}" type="slidenum">
              <a:rPr lang="en-US" smtClean="0"/>
              <a:pPr/>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42913"/>
          </a:xfrm>
          <a:prstGeom prst="rect">
            <a:avLst/>
          </a:prstGeom>
        </p:spPr>
      </p:pic>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252253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744" y="1824"/>
            <a:ext cx="9132507" cy="6233081"/>
          </a:xfrm>
          <a:prstGeom prst="rect">
            <a:avLst/>
          </a:prstGeom>
        </p:spPr>
      </p:pic>
      <p:sp>
        <p:nvSpPr>
          <p:cNvPr id="2" name="Title 1"/>
          <p:cNvSpPr>
            <a:spLocks noGrp="1"/>
          </p:cNvSpPr>
          <p:nvPr>
            <p:ph type="title"/>
          </p:nvPr>
        </p:nvSpPr>
        <p:spPr/>
        <p:txBody>
          <a:bodyPr>
            <a:normAutofit/>
          </a:bodyPr>
          <a:lstStyle/>
          <a:p>
            <a:r>
              <a:rPr lang="en-US" sz="2800" dirty="0"/>
              <a:t>Previous Collaboratives and Workshops</a:t>
            </a:r>
          </a:p>
        </p:txBody>
      </p:sp>
      <p:sp>
        <p:nvSpPr>
          <p:cNvPr id="5" name="Slide Number Placeholder 4"/>
          <p:cNvSpPr>
            <a:spLocks noGrp="1"/>
          </p:cNvSpPr>
          <p:nvPr>
            <p:ph type="sldNum" sz="quarter" idx="4"/>
          </p:nvPr>
        </p:nvSpPr>
        <p:spPr/>
        <p:txBody>
          <a:bodyPr/>
          <a:lstStyle/>
          <a:p>
            <a:fld id="{54A79FDF-0332-472F-850D-1D030698853D}" type="slidenum">
              <a:rPr lang="en-US" smtClean="0"/>
              <a:pPr/>
              <a:t>30</a:t>
            </a:fld>
            <a:endParaRPr lang="en-US"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78614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9143998" cy="6236730"/>
          </a:xfrm>
          <a:prstGeom prst="rect">
            <a:avLst/>
          </a:prstGeom>
        </p:spPr>
      </p:pic>
      <p:sp>
        <p:nvSpPr>
          <p:cNvPr id="2" name="Title 1"/>
          <p:cNvSpPr>
            <a:spLocks noGrp="1"/>
          </p:cNvSpPr>
          <p:nvPr>
            <p:ph type="title"/>
          </p:nvPr>
        </p:nvSpPr>
        <p:spPr/>
        <p:txBody>
          <a:bodyPr/>
          <a:lstStyle/>
          <a:p>
            <a:r>
              <a:rPr lang="en-US" dirty="0"/>
              <a:t>Education and Training</a:t>
            </a:r>
          </a:p>
        </p:txBody>
      </p:sp>
      <p:sp>
        <p:nvSpPr>
          <p:cNvPr id="3" name="Content Placeholder 2"/>
          <p:cNvSpPr>
            <a:spLocks noGrp="1"/>
          </p:cNvSpPr>
          <p:nvPr>
            <p:ph idx="1"/>
          </p:nvPr>
        </p:nvSpPr>
        <p:spPr>
          <a:xfrm>
            <a:off x="774358" y="1046596"/>
            <a:ext cx="4384495" cy="789028"/>
          </a:xfrm>
        </p:spPr>
        <p:txBody>
          <a:bodyPr>
            <a:noAutofit/>
          </a:bodyPr>
          <a:lstStyle/>
          <a:p>
            <a:pPr marL="0" indent="0">
              <a:buNone/>
            </a:pPr>
            <a:r>
              <a:rPr lang="en-US" sz="2000" dirty="0"/>
              <a:t>ANSI’s education and training services are designed to: </a:t>
            </a:r>
            <a:endParaRPr lang="en-US" sz="1100" dirty="0"/>
          </a:p>
        </p:txBody>
      </p:sp>
      <p:sp>
        <p:nvSpPr>
          <p:cNvPr id="5" name="Slide Number Placeholder 4"/>
          <p:cNvSpPr>
            <a:spLocks noGrp="1"/>
          </p:cNvSpPr>
          <p:nvPr>
            <p:ph type="sldNum" sz="quarter" idx="4"/>
          </p:nvPr>
        </p:nvSpPr>
        <p:spPr/>
        <p:txBody>
          <a:bodyPr/>
          <a:lstStyle/>
          <a:p>
            <a:fld id="{54A79FDF-0332-472F-850D-1D030698853D}" type="slidenum">
              <a:rPr lang="en-US" smtClean="0"/>
              <a:pPr/>
              <a:t>31</a:t>
            </a:fld>
            <a:endParaRPr lang="en-US"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5076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36731"/>
          </a:xfrm>
          <a:prstGeom prst="rect">
            <a:avLst/>
          </a:prstGeom>
        </p:spPr>
      </p:pic>
      <p:sp>
        <p:nvSpPr>
          <p:cNvPr id="2" name="Title 1"/>
          <p:cNvSpPr>
            <a:spLocks noGrp="1"/>
          </p:cNvSpPr>
          <p:nvPr>
            <p:ph type="title"/>
          </p:nvPr>
        </p:nvSpPr>
        <p:spPr/>
        <p:txBody>
          <a:bodyPr/>
          <a:lstStyle/>
          <a:p>
            <a:r>
              <a:rPr lang="en-US" dirty="0"/>
              <a:t>Education and Training</a:t>
            </a:r>
          </a:p>
        </p:txBody>
      </p:sp>
      <p:sp>
        <p:nvSpPr>
          <p:cNvPr id="5" name="Slide Number Placeholder 4"/>
          <p:cNvSpPr>
            <a:spLocks noGrp="1"/>
          </p:cNvSpPr>
          <p:nvPr>
            <p:ph type="sldNum" sz="quarter" idx="4"/>
          </p:nvPr>
        </p:nvSpPr>
        <p:spPr/>
        <p:txBody>
          <a:bodyPr/>
          <a:lstStyle/>
          <a:p>
            <a:fld id="{54A79FDF-0332-472F-850D-1D030698853D}" type="slidenum">
              <a:rPr lang="en-US" smtClean="0"/>
              <a:pPr/>
              <a:t>32</a:t>
            </a:fld>
            <a:endParaRPr lang="en-US"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64282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244030"/>
          </a:xfrm>
        </p:spPr>
      </p:pic>
      <p:sp>
        <p:nvSpPr>
          <p:cNvPr id="2" name="Title 1"/>
          <p:cNvSpPr>
            <a:spLocks noGrp="1"/>
          </p:cNvSpPr>
          <p:nvPr>
            <p:ph type="title"/>
          </p:nvPr>
        </p:nvSpPr>
        <p:spPr/>
        <p:txBody>
          <a:bodyPr>
            <a:normAutofit fontScale="90000"/>
          </a:bodyPr>
          <a:lstStyle/>
          <a:p>
            <a:r>
              <a:rPr lang="en-US" dirty="0"/>
              <a:t>ANSI’s Role in Conformity Assessment</a:t>
            </a:r>
          </a:p>
        </p:txBody>
      </p:sp>
      <p:sp>
        <p:nvSpPr>
          <p:cNvPr id="4" name="Slide Number Placeholder 3"/>
          <p:cNvSpPr>
            <a:spLocks noGrp="1"/>
          </p:cNvSpPr>
          <p:nvPr>
            <p:ph type="sldNum" sz="quarter" idx="4"/>
          </p:nvPr>
        </p:nvSpPr>
        <p:spPr/>
        <p:txBody>
          <a:bodyPr/>
          <a:lstStyle/>
          <a:p>
            <a:fld id="{54A79FDF-0332-472F-850D-1D030698853D}" type="slidenum">
              <a:rPr lang="en-US" smtClean="0"/>
              <a:pPr/>
              <a:t>33</a:t>
            </a:fld>
            <a:endParaRPr lang="en-US" dirty="0"/>
          </a:p>
        </p:txBody>
      </p:sp>
      <p:sp>
        <p:nvSpPr>
          <p:cNvPr id="6" name="Content Placeholder 2"/>
          <p:cNvSpPr txBox="1">
            <a:spLocks/>
          </p:cNvSpPr>
          <p:nvPr/>
        </p:nvSpPr>
        <p:spPr>
          <a:xfrm>
            <a:off x="774358" y="1105365"/>
            <a:ext cx="7824961" cy="4439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ANSI plays a </a:t>
            </a:r>
            <a:r>
              <a:rPr lang="en-US" sz="2400" b="1" dirty="0">
                <a:solidFill>
                  <a:srgbClr val="0075BF"/>
                </a:solidFill>
                <a:latin typeface="+mn-lt"/>
              </a:rPr>
              <a:t>coordinating role </a:t>
            </a:r>
            <a:r>
              <a:rPr lang="en-US" sz="2400" dirty="0"/>
              <a:t>in conformity assessment.</a:t>
            </a:r>
          </a:p>
        </p:txBody>
      </p:sp>
      <p:sp>
        <p:nvSpPr>
          <p:cNvPr id="7" name="Content Placeholder 2"/>
          <p:cNvSpPr txBox="1">
            <a:spLocks/>
          </p:cNvSpPr>
          <p:nvPr/>
        </p:nvSpPr>
        <p:spPr>
          <a:xfrm>
            <a:off x="1597539" y="4963382"/>
            <a:ext cx="6707889" cy="4439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—an affiliate of ANSI—plays a </a:t>
            </a:r>
            <a:r>
              <a:rPr lang="en-US" sz="1700" b="1" dirty="0">
                <a:solidFill>
                  <a:srgbClr val="0075BF"/>
                </a:solidFill>
                <a:latin typeface="+mn-lt"/>
              </a:rPr>
              <a:t>performing role </a:t>
            </a:r>
            <a:r>
              <a:rPr lang="en-US" sz="1700" dirty="0"/>
              <a:t>in conformity assessment.</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877241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3644"/>
          <a:stretch/>
        </p:blipFill>
        <p:spPr>
          <a:xfrm>
            <a:off x="-1" y="232811"/>
            <a:ext cx="9144001" cy="6009494"/>
          </a:xfrm>
          <a:prstGeom prst="rect">
            <a:avLst/>
          </a:prstGeom>
        </p:spPr>
      </p:pic>
      <p:sp>
        <p:nvSpPr>
          <p:cNvPr id="2" name="Title 1"/>
          <p:cNvSpPr>
            <a:spLocks noGrp="1"/>
          </p:cNvSpPr>
          <p:nvPr>
            <p:ph type="title"/>
          </p:nvPr>
        </p:nvSpPr>
        <p:spPr/>
        <p:txBody>
          <a:bodyPr/>
          <a:lstStyle/>
          <a:p>
            <a:r>
              <a:rPr lang="en-US" dirty="0"/>
              <a:t>Access to Standards</a:t>
            </a:r>
          </a:p>
        </p:txBody>
      </p:sp>
      <p:sp>
        <p:nvSpPr>
          <p:cNvPr id="3" name="Content Placeholder 2"/>
          <p:cNvSpPr>
            <a:spLocks noGrp="1"/>
          </p:cNvSpPr>
          <p:nvPr>
            <p:ph idx="1"/>
          </p:nvPr>
        </p:nvSpPr>
        <p:spPr>
          <a:xfrm>
            <a:off x="774358" y="1105365"/>
            <a:ext cx="7824961" cy="443956"/>
          </a:xfrm>
        </p:spPr>
        <p:txBody>
          <a:bodyPr>
            <a:noAutofit/>
          </a:bodyPr>
          <a:lstStyle/>
          <a:p>
            <a:pPr marL="0" indent="0">
              <a:buNone/>
            </a:pPr>
            <a:r>
              <a:rPr lang="en-US" sz="2000" dirty="0"/>
              <a:t>ANSI’s online store provides access </a:t>
            </a:r>
            <a:r>
              <a:rPr lang="en-US" sz="2000"/>
              <a:t>to over half a million active and historic standards from more than 130 publishers: </a:t>
            </a:r>
            <a:r>
              <a:rPr lang="en-US" sz="2000">
                <a:hlinkClick r:id="rId3"/>
              </a:rPr>
              <a:t>webstore.ansi.org</a:t>
            </a:r>
            <a:endParaRPr lang="en-US" sz="2000" dirty="0"/>
          </a:p>
        </p:txBody>
      </p:sp>
      <p:sp>
        <p:nvSpPr>
          <p:cNvPr id="5" name="Slide Number Placeholder 4"/>
          <p:cNvSpPr>
            <a:spLocks noGrp="1"/>
          </p:cNvSpPr>
          <p:nvPr>
            <p:ph type="sldNum" sz="quarter" idx="4"/>
          </p:nvPr>
        </p:nvSpPr>
        <p:spPr/>
        <p:txBody>
          <a:bodyPr/>
          <a:lstStyle/>
          <a:p>
            <a:fld id="{54A79FDF-0332-472F-850D-1D030698853D}" type="slidenum">
              <a:rPr lang="en-US" smtClean="0"/>
              <a:pPr/>
              <a:t>34</a:t>
            </a:fld>
            <a:endParaRPr lang="en-US" dirty="0"/>
          </a:p>
        </p:txBody>
      </p:sp>
      <p:sp>
        <p:nvSpPr>
          <p:cNvPr id="10" name="Content Placeholder 2"/>
          <p:cNvSpPr txBox="1">
            <a:spLocks/>
          </p:cNvSpPr>
          <p:nvPr/>
        </p:nvSpPr>
        <p:spPr>
          <a:xfrm>
            <a:off x="774358" y="2225711"/>
            <a:ext cx="2405570" cy="8465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mn-lt"/>
              </a:rPr>
              <a:t>Individual</a:t>
            </a:r>
            <a:br>
              <a:rPr lang="en-US" sz="2000" b="1" dirty="0">
                <a:latin typeface="+mn-lt"/>
              </a:rPr>
            </a:br>
            <a:r>
              <a:rPr lang="en-US" sz="2000" b="1" dirty="0">
                <a:latin typeface="+mn-lt"/>
              </a:rPr>
              <a:t>Standards</a:t>
            </a:r>
          </a:p>
        </p:txBody>
      </p:sp>
      <p:sp>
        <p:nvSpPr>
          <p:cNvPr id="11" name="Content Placeholder 2"/>
          <p:cNvSpPr txBox="1">
            <a:spLocks/>
          </p:cNvSpPr>
          <p:nvPr/>
        </p:nvSpPr>
        <p:spPr>
          <a:xfrm>
            <a:off x="3395343" y="2225711"/>
            <a:ext cx="2405570" cy="8465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mn-lt"/>
              </a:rPr>
              <a:t>Standards</a:t>
            </a:r>
            <a:br>
              <a:rPr lang="en-US" sz="2000" b="1" dirty="0">
                <a:latin typeface="+mn-lt"/>
              </a:rPr>
            </a:br>
            <a:r>
              <a:rPr lang="en-US" sz="2000" b="1" dirty="0">
                <a:latin typeface="+mn-lt"/>
              </a:rPr>
              <a:t>Packages</a:t>
            </a:r>
          </a:p>
        </p:txBody>
      </p:sp>
      <p:sp>
        <p:nvSpPr>
          <p:cNvPr id="12" name="Content Placeholder 2"/>
          <p:cNvSpPr txBox="1">
            <a:spLocks/>
          </p:cNvSpPr>
          <p:nvPr/>
        </p:nvSpPr>
        <p:spPr>
          <a:xfrm>
            <a:off x="6016328" y="2225711"/>
            <a:ext cx="2405570" cy="8465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mn-lt"/>
              </a:rPr>
              <a:t>Standards</a:t>
            </a:r>
            <a:br>
              <a:rPr lang="en-US" sz="2000" b="1" dirty="0">
                <a:latin typeface="+mn-lt"/>
              </a:rPr>
            </a:br>
            <a:r>
              <a:rPr lang="en-US" sz="2000" b="1" dirty="0">
                <a:latin typeface="+mn-lt"/>
              </a:rPr>
              <a:t>Connect</a:t>
            </a:r>
          </a:p>
        </p:txBody>
      </p:sp>
      <p:sp>
        <p:nvSpPr>
          <p:cNvPr id="13" name="Content Placeholder 2"/>
          <p:cNvSpPr txBox="1">
            <a:spLocks/>
          </p:cNvSpPr>
          <p:nvPr/>
        </p:nvSpPr>
        <p:spPr>
          <a:xfrm>
            <a:off x="1091821" y="3887233"/>
            <a:ext cx="1770644" cy="16825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Order an electronic PDF or hard copy of a single standard</a:t>
            </a:r>
          </a:p>
        </p:txBody>
      </p:sp>
      <p:sp>
        <p:nvSpPr>
          <p:cNvPr id="14" name="Content Placeholder 2"/>
          <p:cNvSpPr txBox="1">
            <a:spLocks/>
          </p:cNvSpPr>
          <p:nvPr/>
        </p:nvSpPr>
        <p:spPr>
          <a:xfrm>
            <a:off x="3589361" y="3887233"/>
            <a:ext cx="1965278" cy="16825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t>Order a </a:t>
            </a:r>
            <a:br>
              <a:rPr lang="en-US" sz="1600" dirty="0"/>
            </a:br>
            <a:r>
              <a:rPr lang="en-US" sz="1600" dirty="0"/>
              <a:t>pre-bundled collection of standards with over 350 packages to choose from</a:t>
            </a:r>
          </a:p>
        </p:txBody>
      </p:sp>
      <p:sp>
        <p:nvSpPr>
          <p:cNvPr id="15" name="Content Placeholder 2"/>
          <p:cNvSpPr txBox="1">
            <a:spLocks/>
          </p:cNvSpPr>
          <p:nvPr/>
        </p:nvSpPr>
        <p:spPr>
          <a:xfrm>
            <a:off x="6174507" y="3887233"/>
            <a:ext cx="2089212" cy="16825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t>A custom, multi-user service that offers easily managed, online access to standards, quick collaboration, and sharing</a:t>
            </a:r>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08784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59402" cy="6247237"/>
          </a:xfrm>
        </p:spPr>
      </p:pic>
      <p:sp>
        <p:nvSpPr>
          <p:cNvPr id="2" name="Title 1"/>
          <p:cNvSpPr>
            <a:spLocks noGrp="1"/>
          </p:cNvSpPr>
          <p:nvPr>
            <p:ph type="title"/>
          </p:nvPr>
        </p:nvSpPr>
        <p:spPr/>
        <p:txBody>
          <a:bodyPr/>
          <a:lstStyle/>
          <a:p>
            <a:r>
              <a:rPr lang="en-US" dirty="0"/>
              <a:t>Still Have Questions?</a:t>
            </a:r>
          </a:p>
        </p:txBody>
      </p:sp>
      <p:sp>
        <p:nvSpPr>
          <p:cNvPr id="5" name="Slide Number Placeholder 4"/>
          <p:cNvSpPr>
            <a:spLocks noGrp="1"/>
          </p:cNvSpPr>
          <p:nvPr>
            <p:ph type="sldNum" sz="quarter" idx="4"/>
          </p:nvPr>
        </p:nvSpPr>
        <p:spPr/>
        <p:txBody>
          <a:bodyPr/>
          <a:lstStyle/>
          <a:p>
            <a:fld id="{54A79FDF-0332-472F-850D-1D030698853D}" type="slidenum">
              <a:rPr lang="en-US" smtClean="0"/>
              <a:pPr/>
              <a:t>35</a:t>
            </a:fld>
            <a:endParaRPr lang="en-US" dirty="0"/>
          </a:p>
        </p:txBody>
      </p:sp>
      <p:sp>
        <p:nvSpPr>
          <p:cNvPr id="8" name="Rectangle 7"/>
          <p:cNvSpPr/>
          <p:nvPr/>
        </p:nvSpPr>
        <p:spPr>
          <a:xfrm>
            <a:off x="766120" y="1965383"/>
            <a:ext cx="3568556" cy="1938992"/>
          </a:xfrm>
          <a:prstGeom prst="rect">
            <a:avLst/>
          </a:prstGeom>
        </p:spPr>
        <p:txBody>
          <a:bodyPr wrap="square">
            <a:spAutoFit/>
          </a:bodyPr>
          <a:lstStyle/>
          <a:p>
            <a:r>
              <a:rPr lang="en-US" sz="2400" dirty="0">
                <a:solidFill>
                  <a:schemeClr val="bg2">
                    <a:lumMod val="25000"/>
                  </a:schemeClr>
                </a:solidFill>
                <a:latin typeface="+mj-lt"/>
              </a:rPr>
              <a:t>You can find the answers to many of your questions about ANSI and the standardization system on the ANSI </a:t>
            </a:r>
            <a:r>
              <a:rPr lang="en-US" sz="2400" b="1" dirty="0">
                <a:solidFill>
                  <a:srgbClr val="0075BF"/>
                </a:solidFill>
                <a:hlinkClick r:id="rId3"/>
              </a:rPr>
              <a:t>FAQ page</a:t>
            </a:r>
            <a:r>
              <a:rPr lang="en-US" sz="2400" dirty="0">
                <a:solidFill>
                  <a:schemeClr val="bg2">
                    <a:lumMod val="25000"/>
                  </a:schemeClr>
                </a:solidFill>
                <a:latin typeface="+mj-lt"/>
              </a:rPr>
              <a:t>.</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982955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ANSI’S INTERNATIONAL ROLE</a:t>
            </a:r>
          </a:p>
        </p:txBody>
      </p:sp>
    </p:spTree>
    <p:extLst>
      <p:ext uri="{BB962C8B-B14F-4D97-AF65-F5344CB8AC3E}">
        <p14:creationId xmlns:p14="http://schemas.microsoft.com/office/powerpoint/2010/main" val="429402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4030"/>
          </a:xfrm>
          <a:prstGeom prst="rect">
            <a:avLst/>
          </a:prstGeom>
        </p:spPr>
      </p:pic>
      <p:sp>
        <p:nvSpPr>
          <p:cNvPr id="3" name="Title 2"/>
          <p:cNvSpPr>
            <a:spLocks noGrp="1"/>
          </p:cNvSpPr>
          <p:nvPr>
            <p:ph type="title"/>
          </p:nvPr>
        </p:nvSpPr>
        <p:spPr/>
        <p:txBody>
          <a:bodyPr/>
          <a:lstStyle/>
          <a:p>
            <a:r>
              <a:rPr lang="en-US" dirty="0"/>
              <a:t>Representing the U.S. Globally</a:t>
            </a:r>
          </a:p>
        </p:txBody>
      </p:sp>
      <p:sp>
        <p:nvSpPr>
          <p:cNvPr id="7" name="Content Placeholder 2"/>
          <p:cNvSpPr txBox="1">
            <a:spLocks/>
          </p:cNvSpPr>
          <p:nvPr/>
        </p:nvSpPr>
        <p:spPr>
          <a:xfrm>
            <a:off x="4501722" y="1580708"/>
            <a:ext cx="3933824" cy="40719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ANSI serves as the </a:t>
            </a:r>
            <a:r>
              <a:rPr lang="en-US" sz="2400" b="1" dirty="0">
                <a:solidFill>
                  <a:srgbClr val="0075BF"/>
                </a:solidFill>
                <a:latin typeface="+mn-lt"/>
              </a:rPr>
              <a:t>official U.S. representative </a:t>
            </a:r>
            <a:r>
              <a:rPr lang="en-US" sz="2400" dirty="0"/>
              <a:t>in regional and non-treaty international standardization forums,</a:t>
            </a:r>
          </a:p>
          <a:p>
            <a:pPr marL="0" indent="0">
              <a:buFont typeface="Arial" panose="020B0604020202020204" pitchFamily="34" charset="0"/>
              <a:buNone/>
            </a:pPr>
            <a:r>
              <a:rPr lang="en-US" sz="2400" dirty="0"/>
              <a:t>coordinates </a:t>
            </a:r>
            <a:r>
              <a:rPr lang="en-US" sz="2400" b="1" dirty="0">
                <a:solidFill>
                  <a:srgbClr val="0075BF"/>
                </a:solidFill>
                <a:latin typeface="+mn-lt"/>
              </a:rPr>
              <a:t>capacity-building programs </a:t>
            </a:r>
            <a:r>
              <a:rPr lang="en-US" sz="2400" dirty="0"/>
              <a:t>in developing nations,</a:t>
            </a:r>
          </a:p>
          <a:p>
            <a:pPr marL="0" indent="0">
              <a:buFont typeface="Arial" panose="020B0604020202020204" pitchFamily="34" charset="0"/>
              <a:buNone/>
            </a:pPr>
            <a:r>
              <a:rPr lang="en-US" sz="2400" dirty="0"/>
              <a:t>and </a:t>
            </a:r>
            <a:r>
              <a:rPr lang="en-US" sz="2400" b="1" dirty="0">
                <a:solidFill>
                  <a:srgbClr val="0075BF"/>
                </a:solidFill>
                <a:latin typeface="+mn-lt"/>
              </a:rPr>
              <a:t>promotes U.S. interests</a:t>
            </a:r>
            <a:r>
              <a:rPr lang="en-US" sz="2400" dirty="0"/>
              <a:t> abroad.</a:t>
            </a:r>
          </a:p>
        </p:txBody>
      </p:sp>
      <p:sp>
        <p:nvSpPr>
          <p:cNvPr id="2" name="Slide Number Placeholder 1">
            <a:extLst>
              <a:ext uri="{FF2B5EF4-FFF2-40B4-BE49-F238E27FC236}">
                <a16:creationId xmlns:a16="http://schemas.microsoft.com/office/drawing/2014/main" id="{865674AE-2E5C-41D6-97B2-893FDC1229DA}"/>
              </a:ext>
            </a:extLst>
          </p:cNvPr>
          <p:cNvSpPr>
            <a:spLocks noGrp="1"/>
          </p:cNvSpPr>
          <p:nvPr>
            <p:ph type="sldNum" sz="quarter" idx="4"/>
          </p:nvPr>
        </p:nvSpPr>
        <p:spPr/>
        <p:txBody>
          <a:bodyPr/>
          <a:lstStyle/>
          <a:p>
            <a:fld id="{54A79FDF-0332-472F-850D-1D030698853D}" type="slidenum">
              <a:rPr lang="en-US" smtClean="0"/>
              <a:pPr/>
              <a:t>37</a:t>
            </a:fld>
            <a:endParaRPr lang="en-US"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592584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631"/>
            <a:ext cx="9143998" cy="6236731"/>
          </a:xfrm>
          <a:prstGeom prst="rect">
            <a:avLst/>
          </a:prstGeom>
        </p:spPr>
      </p:pic>
      <p:sp>
        <p:nvSpPr>
          <p:cNvPr id="4" name="Slide Number Placeholder 3"/>
          <p:cNvSpPr>
            <a:spLocks noGrp="1"/>
          </p:cNvSpPr>
          <p:nvPr>
            <p:ph type="sldNum" sz="quarter" idx="4"/>
          </p:nvPr>
        </p:nvSpPr>
        <p:spPr/>
        <p:txBody>
          <a:bodyPr/>
          <a:lstStyle/>
          <a:p>
            <a:fld id="{54A79FDF-0332-472F-850D-1D030698853D}" type="slidenum">
              <a:rPr lang="en-US" smtClean="0"/>
              <a:pPr/>
              <a:t>38</a:t>
            </a:fld>
            <a:endParaRPr lang="en-US" dirty="0"/>
          </a:p>
        </p:txBody>
      </p:sp>
      <p:sp>
        <p:nvSpPr>
          <p:cNvPr id="15" name="Title 1"/>
          <p:cNvSpPr>
            <a:spLocks noGrp="1"/>
          </p:cNvSpPr>
          <p:nvPr>
            <p:ph type="title"/>
          </p:nvPr>
        </p:nvSpPr>
        <p:spPr>
          <a:xfrm>
            <a:off x="774358" y="387768"/>
            <a:ext cx="7661188" cy="601526"/>
          </a:xfrm>
        </p:spPr>
        <p:txBody>
          <a:bodyPr>
            <a:noAutofit/>
          </a:bodyPr>
          <a:lstStyle/>
          <a:p>
            <a:r>
              <a:rPr lang="en-US" sz="2400" dirty="0"/>
              <a:t>The U.S. Role in International Standardization</a:t>
            </a:r>
          </a:p>
        </p:txBody>
      </p:sp>
      <p:sp>
        <p:nvSpPr>
          <p:cNvPr id="17" name="TextBox 16"/>
          <p:cNvSpPr txBox="1"/>
          <p:nvPr/>
        </p:nvSpPr>
        <p:spPr>
          <a:xfrm>
            <a:off x="5536944" y="3145039"/>
            <a:ext cx="2478032" cy="830997"/>
          </a:xfrm>
          <a:prstGeom prst="rect">
            <a:avLst/>
          </a:prstGeom>
          <a:noFill/>
        </p:spPr>
        <p:txBody>
          <a:bodyPr wrap="square" rtlCol="0">
            <a:spAutoFit/>
          </a:bodyPr>
          <a:lstStyle/>
          <a:p>
            <a:pPr>
              <a:spcAft>
                <a:spcPts val="600"/>
              </a:spcAft>
            </a:pPr>
            <a:r>
              <a:rPr lang="en-US" sz="1600" b="1" dirty="0">
                <a:solidFill>
                  <a:srgbClr val="0075BF"/>
                </a:solidFill>
                <a:ea typeface="Roboto Light" panose="02000000000000000000" pitchFamily="2" charset="0"/>
              </a:rPr>
              <a:t>SUBMIT</a:t>
            </a:r>
            <a:r>
              <a:rPr lang="en-US" sz="1600" dirty="0">
                <a:solidFill>
                  <a:schemeClr val="bg2">
                    <a:lumMod val="25000"/>
                  </a:schemeClr>
                </a:solidFill>
                <a:ea typeface="Roboto Light" panose="02000000000000000000" pitchFamily="2" charset="0"/>
              </a:rPr>
              <a:t> </a:t>
            </a:r>
            <a:r>
              <a:rPr lang="en-US" sz="1600" dirty="0">
                <a:solidFill>
                  <a:schemeClr val="bg2">
                    <a:lumMod val="25000"/>
                  </a:schemeClr>
                </a:solidFill>
                <a:latin typeface="+mj-lt"/>
                <a:ea typeface="Roboto Light" panose="02000000000000000000" pitchFamily="2" charset="0"/>
              </a:rPr>
              <a:t>standards for adoption as regional or International Standards</a:t>
            </a:r>
          </a:p>
        </p:txBody>
      </p:sp>
      <p:sp>
        <p:nvSpPr>
          <p:cNvPr id="18" name="TextBox 17"/>
          <p:cNvSpPr txBox="1"/>
          <p:nvPr/>
        </p:nvSpPr>
        <p:spPr>
          <a:xfrm>
            <a:off x="5536944" y="1371431"/>
            <a:ext cx="2820672" cy="1077218"/>
          </a:xfrm>
          <a:prstGeom prst="rect">
            <a:avLst/>
          </a:prstGeom>
          <a:noFill/>
        </p:spPr>
        <p:txBody>
          <a:bodyPr wrap="square" rtlCol="0">
            <a:spAutoFit/>
          </a:bodyPr>
          <a:lstStyle/>
          <a:p>
            <a:pPr>
              <a:spcAft>
                <a:spcPts val="600"/>
              </a:spcAft>
            </a:pPr>
            <a:r>
              <a:rPr lang="en-US" sz="1600" b="1" dirty="0">
                <a:solidFill>
                  <a:srgbClr val="0075BF"/>
                </a:solidFill>
                <a:ea typeface="Roboto Light" panose="02000000000000000000" pitchFamily="2" charset="0"/>
              </a:rPr>
              <a:t>ASSURE</a:t>
            </a:r>
            <a:r>
              <a:rPr lang="en-US" sz="1600" dirty="0">
                <a:solidFill>
                  <a:schemeClr val="bg2">
                    <a:lumMod val="25000"/>
                  </a:schemeClr>
                </a:solidFill>
                <a:ea typeface="Roboto Light" panose="02000000000000000000" pitchFamily="2" charset="0"/>
              </a:rPr>
              <a:t> </a:t>
            </a:r>
            <a:r>
              <a:rPr lang="en-US" sz="1600" dirty="0">
                <a:solidFill>
                  <a:schemeClr val="bg2">
                    <a:lumMod val="25000"/>
                  </a:schemeClr>
                </a:solidFill>
                <a:latin typeface="+mj-lt"/>
                <a:ea typeface="Roboto Light" panose="02000000000000000000" pitchFamily="2" charset="0"/>
              </a:rPr>
              <a:t>that U.S. policy and technical positions are accepted by international and regional standards organizations</a:t>
            </a:r>
          </a:p>
        </p:txBody>
      </p:sp>
      <p:sp>
        <p:nvSpPr>
          <p:cNvPr id="19" name="TextBox 18"/>
          <p:cNvSpPr txBox="1"/>
          <p:nvPr/>
        </p:nvSpPr>
        <p:spPr>
          <a:xfrm>
            <a:off x="5536944" y="4690714"/>
            <a:ext cx="2689017" cy="1077218"/>
          </a:xfrm>
          <a:prstGeom prst="rect">
            <a:avLst/>
          </a:prstGeom>
          <a:noFill/>
        </p:spPr>
        <p:txBody>
          <a:bodyPr wrap="square" rtlCol="0">
            <a:spAutoFit/>
          </a:bodyPr>
          <a:lstStyle/>
          <a:p>
            <a:pPr>
              <a:spcAft>
                <a:spcPts val="600"/>
              </a:spcAft>
            </a:pPr>
            <a:r>
              <a:rPr lang="en-US" sz="1600" b="1" dirty="0">
                <a:solidFill>
                  <a:srgbClr val="0075BF"/>
                </a:solidFill>
                <a:ea typeface="Roboto Light" panose="02000000000000000000" pitchFamily="2" charset="0"/>
              </a:rPr>
              <a:t>ADOPT</a:t>
            </a:r>
            <a:r>
              <a:rPr lang="en-US" sz="1600" dirty="0">
                <a:solidFill>
                  <a:schemeClr val="bg2">
                    <a:lumMod val="25000"/>
                  </a:schemeClr>
                </a:solidFill>
                <a:latin typeface="+mj-lt"/>
                <a:ea typeface="Roboto Light" panose="02000000000000000000" pitchFamily="2" charset="0"/>
              </a:rPr>
              <a:t> International Standards as American National Standards when they meet the needs of U.S. </a:t>
            </a:r>
            <a:r>
              <a:rPr lang="en-US" sz="1600">
                <a:solidFill>
                  <a:schemeClr val="bg2">
                    <a:lumMod val="25000"/>
                  </a:schemeClr>
                </a:solidFill>
                <a:latin typeface="+mj-lt"/>
                <a:ea typeface="Roboto Light" panose="02000000000000000000" pitchFamily="2" charset="0"/>
              </a:rPr>
              <a:t>users</a:t>
            </a:r>
            <a:endParaRPr lang="en-US" sz="1600" dirty="0">
              <a:solidFill>
                <a:schemeClr val="bg2">
                  <a:lumMod val="25000"/>
                </a:schemeClr>
              </a:solidFill>
              <a:latin typeface="+mj-lt"/>
              <a:ea typeface="Roboto Light" panose="02000000000000000000" pitchFamily="2" charset="0"/>
            </a:endParaRP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013900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240925"/>
          </a:xfrm>
          <a:prstGeom prst="rect">
            <a:avLst/>
          </a:prstGeom>
        </p:spPr>
      </p:pic>
      <p:sp>
        <p:nvSpPr>
          <p:cNvPr id="3" name="Title 2"/>
          <p:cNvSpPr>
            <a:spLocks noGrp="1"/>
          </p:cNvSpPr>
          <p:nvPr>
            <p:ph type="title"/>
          </p:nvPr>
        </p:nvSpPr>
        <p:spPr/>
        <p:txBody>
          <a:bodyPr>
            <a:normAutofit/>
          </a:bodyPr>
          <a:lstStyle/>
          <a:p>
            <a:r>
              <a:rPr lang="en-US" sz="2800" dirty="0"/>
              <a:t>Pathways to Globally Relevant Standards</a:t>
            </a:r>
          </a:p>
        </p:txBody>
      </p:sp>
      <p:sp>
        <p:nvSpPr>
          <p:cNvPr id="2" name="Slide Number Placeholder 1"/>
          <p:cNvSpPr>
            <a:spLocks noGrp="1"/>
          </p:cNvSpPr>
          <p:nvPr>
            <p:ph type="sldNum" sz="quarter" idx="4"/>
          </p:nvPr>
        </p:nvSpPr>
        <p:spPr/>
        <p:txBody>
          <a:bodyPr/>
          <a:lstStyle/>
          <a:p>
            <a:fld id="{54A79FDF-0332-472F-850D-1D030698853D}" type="slidenum">
              <a:rPr lang="en-US" smtClean="0"/>
              <a:pPr/>
              <a:t>39</a:t>
            </a:fld>
            <a:endParaRPr lang="en-US" dirty="0"/>
          </a:p>
        </p:txBody>
      </p:sp>
      <p:sp>
        <p:nvSpPr>
          <p:cNvPr id="5" name="Footer Placeholder 4"/>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3990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8905"/>
          <a:stretch/>
        </p:blipFill>
        <p:spPr>
          <a:xfrm>
            <a:off x="0" y="380390"/>
            <a:ext cx="9144000" cy="5686960"/>
          </a:xfrm>
          <a:prstGeom prst="rect">
            <a:avLst/>
          </a:prstGeom>
        </p:spPr>
      </p:pic>
      <p:sp>
        <p:nvSpPr>
          <p:cNvPr id="9" name="Title 8"/>
          <p:cNvSpPr>
            <a:spLocks noGrp="1"/>
          </p:cNvSpPr>
          <p:nvPr>
            <p:ph type="title"/>
          </p:nvPr>
        </p:nvSpPr>
        <p:spPr/>
        <p:txBody>
          <a:bodyPr/>
          <a:lstStyle/>
          <a:p>
            <a:r>
              <a:rPr lang="en-US" dirty="0"/>
              <a:t>Did You Know?</a:t>
            </a:r>
          </a:p>
        </p:txBody>
      </p:sp>
      <p:sp>
        <p:nvSpPr>
          <p:cNvPr id="2" name="Slide Number Placeholder 1"/>
          <p:cNvSpPr>
            <a:spLocks noGrp="1"/>
          </p:cNvSpPr>
          <p:nvPr>
            <p:ph type="sldNum" sz="quarter" idx="4"/>
          </p:nvPr>
        </p:nvSpPr>
        <p:spPr/>
        <p:txBody>
          <a:bodyPr/>
          <a:lstStyle/>
          <a:p>
            <a:fld id="{54A79FDF-0332-472F-850D-1D030698853D}" type="slidenum">
              <a:rPr lang="en-US" smtClean="0"/>
              <a:pPr/>
              <a:t>4</a:t>
            </a:fld>
            <a:endParaRPr lang="en-US" dirty="0"/>
          </a:p>
        </p:txBody>
      </p:sp>
      <p:sp>
        <p:nvSpPr>
          <p:cNvPr id="4" name="TextBox 3"/>
          <p:cNvSpPr txBox="1"/>
          <p:nvPr/>
        </p:nvSpPr>
        <p:spPr>
          <a:xfrm>
            <a:off x="4660259" y="5654650"/>
            <a:ext cx="3739188" cy="246221"/>
          </a:xfrm>
          <a:prstGeom prst="rect">
            <a:avLst/>
          </a:prstGeom>
          <a:noFill/>
        </p:spPr>
        <p:txBody>
          <a:bodyPr wrap="square" rtlCol="0">
            <a:spAutoFit/>
          </a:bodyPr>
          <a:lstStyle/>
          <a:p>
            <a:pPr>
              <a:spcAft>
                <a:spcPts val="600"/>
              </a:spcAft>
            </a:pPr>
            <a:r>
              <a:rPr lang="en-US" sz="1000" dirty="0">
                <a:solidFill>
                  <a:schemeClr val="bg2">
                    <a:lumMod val="25000"/>
                  </a:schemeClr>
                </a:solidFill>
                <a:ea typeface="Roboto Light" panose="02000000000000000000" pitchFamily="2" charset="0"/>
              </a:rPr>
              <a:t>- U.S. Department of Commerce, International Trade Administration</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869042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5522" cy="6237770"/>
          </a:xfrm>
          <a:prstGeom prst="rect">
            <a:avLst/>
          </a:prstGeom>
        </p:spPr>
      </p:pic>
      <p:sp>
        <p:nvSpPr>
          <p:cNvPr id="9" name="Content Placeholder 2"/>
          <p:cNvSpPr>
            <a:spLocks noGrp="1"/>
          </p:cNvSpPr>
          <p:nvPr>
            <p:ph idx="1"/>
          </p:nvPr>
        </p:nvSpPr>
        <p:spPr>
          <a:xfrm>
            <a:off x="774358" y="1143842"/>
            <a:ext cx="7661188" cy="1555030"/>
          </a:xfrm>
        </p:spPr>
        <p:txBody>
          <a:bodyPr>
            <a:normAutofit/>
          </a:bodyPr>
          <a:lstStyle/>
          <a:p>
            <a:pPr marL="0" indent="0">
              <a:lnSpc>
                <a:spcPct val="115000"/>
              </a:lnSpc>
              <a:buNone/>
            </a:pPr>
            <a:r>
              <a:rPr lang="en-US" altLang="en-US" sz="2000" dirty="0"/>
              <a:t>IEC and ISO are global organizations whose members are national standards bodies. ANSI serves as the U.S. national member body to ISO and to IEC via the U.S. National Committee</a:t>
            </a:r>
            <a:endParaRPr lang="en-US" sz="2000" dirty="0"/>
          </a:p>
        </p:txBody>
      </p:sp>
      <p:sp>
        <p:nvSpPr>
          <p:cNvPr id="2" name="Title 1"/>
          <p:cNvSpPr>
            <a:spLocks noGrp="1"/>
          </p:cNvSpPr>
          <p:nvPr>
            <p:ph type="title"/>
          </p:nvPr>
        </p:nvSpPr>
        <p:spPr/>
        <p:txBody>
          <a:bodyPr/>
          <a:lstStyle/>
          <a:p>
            <a:r>
              <a:rPr lang="en-US" dirty="0"/>
              <a:t>National Participation</a:t>
            </a:r>
          </a:p>
        </p:txBody>
      </p:sp>
      <p:sp>
        <p:nvSpPr>
          <p:cNvPr id="4" name="Slide Number Placeholder 3"/>
          <p:cNvSpPr>
            <a:spLocks noGrp="1"/>
          </p:cNvSpPr>
          <p:nvPr>
            <p:ph type="sldNum" sz="quarter" idx="4"/>
          </p:nvPr>
        </p:nvSpPr>
        <p:spPr/>
        <p:txBody>
          <a:bodyPr/>
          <a:lstStyle/>
          <a:p>
            <a:fld id="{54A79FDF-0332-472F-850D-1D030698853D}" type="slidenum">
              <a:rPr lang="en-US" smtClean="0"/>
              <a:pPr/>
              <a:t>40</a:t>
            </a:fld>
            <a:endParaRPr lang="en-US"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398714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29"/>
            <a:ext cx="9143998" cy="6236730"/>
          </a:xfrm>
          <a:prstGeom prst="rect">
            <a:avLst/>
          </a:prstGeom>
        </p:spPr>
      </p:pic>
      <p:sp>
        <p:nvSpPr>
          <p:cNvPr id="2" name="Title 1"/>
          <p:cNvSpPr>
            <a:spLocks noGrp="1"/>
          </p:cNvSpPr>
          <p:nvPr>
            <p:ph type="title"/>
          </p:nvPr>
        </p:nvSpPr>
        <p:spPr/>
        <p:txBody>
          <a:bodyPr/>
          <a:lstStyle/>
          <a:p>
            <a:r>
              <a:rPr lang="en-US" dirty="0"/>
              <a:t>National Participation</a:t>
            </a:r>
          </a:p>
        </p:txBody>
      </p:sp>
      <p:sp>
        <p:nvSpPr>
          <p:cNvPr id="6" name="Content Placeholder 5"/>
          <p:cNvSpPr>
            <a:spLocks noGrp="1"/>
          </p:cNvSpPr>
          <p:nvPr>
            <p:ph idx="1"/>
          </p:nvPr>
        </p:nvSpPr>
        <p:spPr>
          <a:xfrm>
            <a:off x="774358" y="1149533"/>
            <a:ext cx="7661188" cy="1079960"/>
          </a:xfrm>
        </p:spPr>
        <p:txBody>
          <a:bodyPr/>
          <a:lstStyle/>
          <a:p>
            <a:pPr marL="0" indent="0">
              <a:buNone/>
            </a:pPr>
            <a:r>
              <a:rPr lang="en-US" dirty="0"/>
              <a:t>ANSI represents the U.S. in a</a:t>
            </a:r>
            <a:br>
              <a:rPr lang="en-US" dirty="0"/>
            </a:br>
            <a:r>
              <a:rPr lang="en-US" dirty="0"/>
              <a:t>“one country, one vote” system:</a:t>
            </a:r>
          </a:p>
        </p:txBody>
      </p:sp>
      <p:sp>
        <p:nvSpPr>
          <p:cNvPr id="4" name="Slide Number Placeholder 3"/>
          <p:cNvSpPr>
            <a:spLocks noGrp="1"/>
          </p:cNvSpPr>
          <p:nvPr>
            <p:ph type="sldNum" sz="quarter" idx="4"/>
          </p:nvPr>
        </p:nvSpPr>
        <p:spPr/>
        <p:txBody>
          <a:bodyPr/>
          <a:lstStyle/>
          <a:p>
            <a:fld id="{54A79FDF-0332-472F-850D-1D030698853D}" type="slidenum">
              <a:rPr lang="en-US" smtClean="0"/>
              <a:pPr/>
              <a:t>41</a:t>
            </a:fld>
            <a:endParaRPr lang="en-US" dirty="0"/>
          </a:p>
        </p:txBody>
      </p:sp>
      <p:sp>
        <p:nvSpPr>
          <p:cNvPr id="7" name="Content Placeholder 5"/>
          <p:cNvSpPr txBox="1">
            <a:spLocks/>
          </p:cNvSpPr>
          <p:nvPr/>
        </p:nvSpPr>
        <p:spPr>
          <a:xfrm>
            <a:off x="2897313" y="4126224"/>
            <a:ext cx="5251751" cy="169523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rgbClr val="0075BF"/>
                </a:solidFill>
                <a:latin typeface="+mn-lt"/>
              </a:rPr>
              <a:t>Participates in nearly 75% of total ISO Technical Committees and Subcommittees</a:t>
            </a:r>
          </a:p>
          <a:p>
            <a:r>
              <a:rPr lang="en-US" sz="1700" dirty="0"/>
              <a:t>One of 6 permanent members to the ISO Council of 20</a:t>
            </a:r>
          </a:p>
          <a:p>
            <a:r>
              <a:rPr lang="en-US" sz="1700" dirty="0"/>
              <a:t>One of 6 permanent members to the Technical Management Board of 15</a:t>
            </a:r>
          </a:p>
          <a:p>
            <a:endParaRPr lang="en-US" sz="1700"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3091611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29"/>
            <a:ext cx="9143998" cy="6236731"/>
          </a:xfrm>
          <a:prstGeom prst="rect">
            <a:avLst/>
          </a:prstGeom>
        </p:spPr>
      </p:pic>
      <p:sp>
        <p:nvSpPr>
          <p:cNvPr id="2" name="Title 1"/>
          <p:cNvSpPr>
            <a:spLocks noGrp="1"/>
          </p:cNvSpPr>
          <p:nvPr>
            <p:ph type="title"/>
          </p:nvPr>
        </p:nvSpPr>
        <p:spPr/>
        <p:txBody>
          <a:bodyPr/>
          <a:lstStyle/>
          <a:p>
            <a:r>
              <a:rPr lang="en-US" dirty="0"/>
              <a:t>National Participation</a:t>
            </a:r>
          </a:p>
        </p:txBody>
      </p:sp>
      <p:sp>
        <p:nvSpPr>
          <p:cNvPr id="6" name="Content Placeholder 5"/>
          <p:cNvSpPr>
            <a:spLocks noGrp="1"/>
          </p:cNvSpPr>
          <p:nvPr>
            <p:ph idx="1"/>
          </p:nvPr>
        </p:nvSpPr>
        <p:spPr>
          <a:xfrm>
            <a:off x="774358" y="1149533"/>
            <a:ext cx="7661188" cy="1079960"/>
          </a:xfrm>
        </p:spPr>
        <p:txBody>
          <a:bodyPr/>
          <a:lstStyle/>
          <a:p>
            <a:pPr marL="0" indent="0">
              <a:buNone/>
            </a:pPr>
            <a:r>
              <a:rPr lang="en-US" dirty="0"/>
              <a:t>ANSI represents the U.S. in a</a:t>
            </a:r>
            <a:br>
              <a:rPr lang="en-US" dirty="0"/>
            </a:br>
            <a:r>
              <a:rPr lang="en-US" dirty="0"/>
              <a:t>“one country, one vote” system:</a:t>
            </a:r>
          </a:p>
        </p:txBody>
      </p:sp>
      <p:sp>
        <p:nvSpPr>
          <p:cNvPr id="4" name="Slide Number Placeholder 3"/>
          <p:cNvSpPr>
            <a:spLocks noGrp="1"/>
          </p:cNvSpPr>
          <p:nvPr>
            <p:ph type="sldNum" sz="quarter" idx="4"/>
          </p:nvPr>
        </p:nvSpPr>
        <p:spPr/>
        <p:txBody>
          <a:bodyPr/>
          <a:lstStyle/>
          <a:p>
            <a:fld id="{54A79FDF-0332-472F-850D-1D030698853D}" type="slidenum">
              <a:rPr lang="en-US" smtClean="0"/>
              <a:pPr/>
              <a:t>42</a:t>
            </a:fld>
            <a:endParaRPr lang="en-US" dirty="0"/>
          </a:p>
        </p:txBody>
      </p:sp>
      <p:sp>
        <p:nvSpPr>
          <p:cNvPr id="7" name="Content Placeholder 5"/>
          <p:cNvSpPr txBox="1">
            <a:spLocks/>
          </p:cNvSpPr>
          <p:nvPr/>
        </p:nvSpPr>
        <p:spPr>
          <a:xfrm>
            <a:off x="2898507" y="2383611"/>
            <a:ext cx="5394395" cy="167468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rgbClr val="0075BF"/>
                </a:solidFill>
                <a:latin typeface="+mn-lt"/>
              </a:rPr>
              <a:t>Participates in 90% of total IEC Technical Committees/Subcommittees</a:t>
            </a:r>
          </a:p>
          <a:p>
            <a:r>
              <a:rPr lang="en-US" sz="1700" dirty="0"/>
              <a:t>One of 6 permanent members of the IEC Board of 15</a:t>
            </a:r>
          </a:p>
          <a:p>
            <a:r>
              <a:rPr lang="en-US" sz="1700" dirty="0"/>
              <a:t>One of 7 permanent members of the Standardization Management Board of 15</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745554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29"/>
            <a:ext cx="9143997" cy="6236730"/>
          </a:xfrm>
          <a:prstGeom prst="rect">
            <a:avLst/>
          </a:prstGeom>
        </p:spPr>
      </p:pic>
      <p:sp>
        <p:nvSpPr>
          <p:cNvPr id="2" name="Title 1"/>
          <p:cNvSpPr>
            <a:spLocks noGrp="1"/>
          </p:cNvSpPr>
          <p:nvPr>
            <p:ph type="title"/>
          </p:nvPr>
        </p:nvSpPr>
        <p:spPr/>
        <p:txBody>
          <a:bodyPr/>
          <a:lstStyle/>
          <a:p>
            <a:r>
              <a:rPr lang="en-US" dirty="0"/>
              <a:t>National Participation</a:t>
            </a:r>
          </a:p>
        </p:txBody>
      </p:sp>
      <p:sp>
        <p:nvSpPr>
          <p:cNvPr id="6" name="Content Placeholder 5"/>
          <p:cNvSpPr>
            <a:spLocks noGrp="1"/>
          </p:cNvSpPr>
          <p:nvPr>
            <p:ph idx="1"/>
          </p:nvPr>
        </p:nvSpPr>
        <p:spPr>
          <a:xfrm>
            <a:off x="774358" y="1149532"/>
            <a:ext cx="5429494" cy="2304085"/>
          </a:xfrm>
        </p:spPr>
        <p:txBody>
          <a:bodyPr>
            <a:normAutofit/>
          </a:bodyPr>
          <a:lstStyle/>
          <a:p>
            <a:pPr marL="0" indent="0">
              <a:buNone/>
            </a:pPr>
            <a:r>
              <a:rPr lang="en-US" sz="2000" dirty="0"/>
              <a:t>Joint Technical Committee 1 (JTC 1) is the only joint technical committee between ISO and IEC. It develops standards that support information and communications technology advancement and has published more than 3,300 standards.</a:t>
            </a:r>
          </a:p>
        </p:txBody>
      </p:sp>
      <p:sp>
        <p:nvSpPr>
          <p:cNvPr id="4" name="Slide Number Placeholder 3"/>
          <p:cNvSpPr>
            <a:spLocks noGrp="1"/>
          </p:cNvSpPr>
          <p:nvPr>
            <p:ph type="sldNum" sz="quarter" idx="4"/>
          </p:nvPr>
        </p:nvSpPr>
        <p:spPr/>
        <p:txBody>
          <a:bodyPr/>
          <a:lstStyle/>
          <a:p>
            <a:fld id="{54A79FDF-0332-472F-850D-1D030698853D}" type="slidenum">
              <a:rPr lang="en-US" smtClean="0"/>
              <a:pPr/>
              <a:t>43</a:t>
            </a:fld>
            <a:endParaRPr lang="en-US" dirty="0"/>
          </a:p>
        </p:txBody>
      </p:sp>
      <p:sp>
        <p:nvSpPr>
          <p:cNvPr id="7" name="Content Placeholder 5"/>
          <p:cNvSpPr txBox="1">
            <a:spLocks/>
          </p:cNvSpPr>
          <p:nvPr/>
        </p:nvSpPr>
        <p:spPr>
          <a:xfrm>
            <a:off x="774358" y="4747846"/>
            <a:ext cx="5394395" cy="13432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b="1" dirty="0">
                <a:solidFill>
                  <a:srgbClr val="0075BF"/>
                </a:solidFill>
                <a:latin typeface="+mn-lt"/>
              </a:rPr>
              <a:t>ANSI serves as the JTC 1 Secretariat, with 37 other national bodies participating</a:t>
            </a:r>
            <a:endParaRPr lang="en-US" sz="1700"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638430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54A79FDF-0332-472F-850D-1D030698853D}" type="slidenum">
              <a:rPr lang="en-US" smtClean="0"/>
              <a:pPr/>
              <a:t>44</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6236729"/>
          </a:xfrm>
          <a:prstGeom prst="rect">
            <a:avLst/>
          </a:prstGeom>
        </p:spPr>
      </p:pic>
      <p:sp>
        <p:nvSpPr>
          <p:cNvPr id="9" name="Title 1"/>
          <p:cNvSpPr>
            <a:spLocks noGrp="1"/>
          </p:cNvSpPr>
          <p:nvPr>
            <p:ph type="title"/>
          </p:nvPr>
        </p:nvSpPr>
        <p:spPr>
          <a:xfrm>
            <a:off x="774358" y="387768"/>
            <a:ext cx="7661188" cy="601526"/>
          </a:xfrm>
        </p:spPr>
        <p:txBody>
          <a:bodyPr/>
          <a:lstStyle/>
          <a:p>
            <a:r>
              <a:rPr lang="en-US" dirty="0"/>
              <a:t>Participating (“P”) Memberships</a:t>
            </a:r>
          </a:p>
        </p:txBody>
      </p:sp>
      <p:sp>
        <p:nvSpPr>
          <p:cNvPr id="10" name="Content Placeholder 2"/>
          <p:cNvSpPr>
            <a:spLocks noGrp="1"/>
          </p:cNvSpPr>
          <p:nvPr>
            <p:ph idx="1"/>
          </p:nvPr>
        </p:nvSpPr>
        <p:spPr>
          <a:xfrm>
            <a:off x="774358" y="1098016"/>
            <a:ext cx="7661188" cy="2018671"/>
          </a:xfrm>
        </p:spPr>
        <p:txBody>
          <a:bodyPr>
            <a:normAutofit fontScale="92500" lnSpcReduction="20000"/>
          </a:bodyPr>
          <a:lstStyle/>
          <a:p>
            <a:pPr marL="0" indent="0">
              <a:buNone/>
            </a:pPr>
            <a:r>
              <a:rPr lang="en-US" sz="1800" b="1" dirty="0"/>
              <a:t>“P” Members of ISO and IEC committees can:</a:t>
            </a:r>
          </a:p>
          <a:p>
            <a:r>
              <a:rPr lang="en-US" sz="1800" dirty="0"/>
              <a:t>Propose new work items</a:t>
            </a:r>
          </a:p>
          <a:p>
            <a:r>
              <a:rPr lang="en-US" sz="1800" dirty="0"/>
              <a:t>Submit votes and/or comments on all matters coming before the committee </a:t>
            </a:r>
          </a:p>
          <a:p>
            <a:r>
              <a:rPr lang="en-US" sz="1800" dirty="0"/>
              <a:t>Offer candidates for leadership positions</a:t>
            </a:r>
          </a:p>
          <a:p>
            <a:r>
              <a:rPr lang="en-US" sz="1800" dirty="0"/>
              <a:t>Send delegations or accredited experts to meetings </a:t>
            </a:r>
          </a:p>
          <a:p>
            <a:r>
              <a:rPr lang="en-US" sz="1800" dirty="0"/>
              <a:t>Host meetings of the committee</a:t>
            </a:r>
          </a:p>
          <a:p>
            <a:pPr marL="0" indent="0">
              <a:buNone/>
            </a:pPr>
            <a:endParaRPr lang="en-US" dirty="0"/>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852172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54A79FDF-0332-472F-850D-1D030698853D}" type="slidenum">
              <a:rPr lang="en-US" smtClean="0"/>
              <a:pPr/>
              <a:t>45</a:t>
            </a:fld>
            <a:endParaRPr lang="en-US" dirty="0"/>
          </a:p>
        </p:txBody>
      </p:sp>
      <p:sp>
        <p:nvSpPr>
          <p:cNvPr id="6" name="Title 1"/>
          <p:cNvSpPr txBox="1">
            <a:spLocks/>
          </p:cNvSpPr>
          <p:nvPr/>
        </p:nvSpPr>
        <p:spPr>
          <a:xfrm>
            <a:off x="774358" y="387768"/>
            <a:ext cx="7661188" cy="601526"/>
          </a:xfrm>
          <a:prstGeom prst="rect">
            <a:avLst/>
          </a:prstGeom>
        </p:spPr>
        <p:txBody>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a:t>Observer (“O”) Memberships</a:t>
            </a:r>
            <a:endParaRPr lang="en-US" dirty="0"/>
          </a:p>
        </p:txBody>
      </p:sp>
      <p:sp>
        <p:nvSpPr>
          <p:cNvPr id="7" name="Content Placeholder 2"/>
          <p:cNvSpPr txBox="1">
            <a:spLocks/>
          </p:cNvSpPr>
          <p:nvPr/>
        </p:nvSpPr>
        <p:spPr>
          <a:xfrm>
            <a:off x="774358" y="1098017"/>
            <a:ext cx="7661188" cy="4491414"/>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“O” Members of ISO and IEC committees can:</a:t>
            </a:r>
          </a:p>
          <a:p>
            <a:r>
              <a:rPr lang="en-US" sz="1800" dirty="0"/>
              <a:t>Monitor the technical work </a:t>
            </a:r>
          </a:p>
          <a:p>
            <a:r>
              <a:rPr lang="en-US" sz="1800" dirty="0"/>
              <a:t>Attend meetings and receive and comment on documents</a:t>
            </a:r>
          </a:p>
          <a:p>
            <a:pPr marL="0" indent="0">
              <a:buFont typeface="Arial" panose="020B0604020202020204" pitchFamily="34" charset="0"/>
              <a:buNone/>
            </a:pPr>
            <a:r>
              <a:rPr lang="en-US" sz="2400" dirty="0"/>
              <a:t>All national bodies irrespective of their status within a TC or SC have the right to vote on enquiry drafts and on final draft International Standards. It is generally ANSI's policy, however, not to vote on enquiry drafts if there is no U.S. TAG.</a:t>
            </a:r>
          </a:p>
          <a:p>
            <a:endParaRPr lang="en-US" dirty="0"/>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227255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54A79FDF-0332-472F-850D-1D030698853D}" type="slidenum">
              <a:rPr lang="en-US" smtClean="0"/>
              <a:pPr/>
              <a:t>46</a:t>
            </a:fld>
            <a:endParaRPr lang="en-US" dirty="0"/>
          </a:p>
        </p:txBody>
      </p:sp>
      <p:sp>
        <p:nvSpPr>
          <p:cNvPr id="23" name="Title 1"/>
          <p:cNvSpPr>
            <a:spLocks noGrp="1"/>
          </p:cNvSpPr>
          <p:nvPr>
            <p:ph type="title"/>
          </p:nvPr>
        </p:nvSpPr>
        <p:spPr>
          <a:xfrm>
            <a:off x="774358" y="431889"/>
            <a:ext cx="7661188" cy="601526"/>
          </a:xfrm>
        </p:spPr>
        <p:txBody>
          <a:bodyPr>
            <a:noAutofit/>
          </a:bodyPr>
          <a:lstStyle/>
          <a:p>
            <a:r>
              <a:rPr lang="en-US" sz="2800" dirty="0"/>
              <a:t>ANSI Engagement with non-U.S. Standardization Bodies</a:t>
            </a:r>
          </a:p>
        </p:txBody>
      </p:sp>
      <p:grpSp>
        <p:nvGrpSpPr>
          <p:cNvPr id="52" name="Group 51"/>
          <p:cNvGrpSpPr/>
          <p:nvPr/>
        </p:nvGrpSpPr>
        <p:grpSpPr>
          <a:xfrm>
            <a:off x="885415" y="1386836"/>
            <a:ext cx="7197144" cy="4604265"/>
            <a:chOff x="1787788" y="2667394"/>
            <a:chExt cx="14591764" cy="9646135"/>
          </a:xfrm>
        </p:grpSpPr>
        <p:cxnSp>
          <p:nvCxnSpPr>
            <p:cNvPr id="53" name="Straight Connector 52"/>
            <p:cNvCxnSpPr/>
            <p:nvPr/>
          </p:nvCxnSpPr>
          <p:spPr>
            <a:xfrm flipH="1">
              <a:off x="9066727" y="3808664"/>
              <a:ext cx="4064" cy="1737181"/>
            </a:xfrm>
            <a:prstGeom prst="line">
              <a:avLst/>
            </a:prstGeom>
            <a:noFill/>
            <a:ln w="381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54" name="Rectangle 18"/>
            <p:cNvSpPr/>
            <p:nvPr/>
          </p:nvSpPr>
          <p:spPr>
            <a:xfrm>
              <a:off x="4185633" y="4971242"/>
              <a:ext cx="9826581" cy="1210614"/>
            </a:xfrm>
            <a:custGeom>
              <a:avLst/>
              <a:gdLst>
                <a:gd name="connsiteX0" fmla="*/ 0 w 9826581"/>
                <a:gd name="connsiteY0" fmla="*/ 0 h 1210614"/>
                <a:gd name="connsiteX1" fmla="*/ 9826581 w 9826581"/>
                <a:gd name="connsiteY1" fmla="*/ 0 h 1210614"/>
                <a:gd name="connsiteX2" fmla="*/ 9826581 w 9826581"/>
                <a:gd name="connsiteY2" fmla="*/ 1210614 h 1210614"/>
                <a:gd name="connsiteX3" fmla="*/ 0 w 9826581"/>
                <a:gd name="connsiteY3" fmla="*/ 1210614 h 1210614"/>
                <a:gd name="connsiteX4" fmla="*/ 0 w 9826581"/>
                <a:gd name="connsiteY4" fmla="*/ 0 h 1210614"/>
                <a:gd name="connsiteX0" fmla="*/ 0 w 9826581"/>
                <a:gd name="connsiteY0" fmla="*/ 1210614 h 1302054"/>
                <a:gd name="connsiteX1" fmla="*/ 0 w 9826581"/>
                <a:gd name="connsiteY1" fmla="*/ 0 h 1302054"/>
                <a:gd name="connsiteX2" fmla="*/ 9826581 w 9826581"/>
                <a:gd name="connsiteY2" fmla="*/ 0 h 1302054"/>
                <a:gd name="connsiteX3" fmla="*/ 9826581 w 9826581"/>
                <a:gd name="connsiteY3" fmla="*/ 1210614 h 1302054"/>
                <a:gd name="connsiteX4" fmla="*/ 91440 w 9826581"/>
                <a:gd name="connsiteY4" fmla="*/ 1302054 h 1302054"/>
                <a:gd name="connsiteX0" fmla="*/ 0 w 9826581"/>
                <a:gd name="connsiteY0" fmla="*/ 1210614 h 1210614"/>
                <a:gd name="connsiteX1" fmla="*/ 0 w 9826581"/>
                <a:gd name="connsiteY1" fmla="*/ 0 h 1210614"/>
                <a:gd name="connsiteX2" fmla="*/ 9826581 w 9826581"/>
                <a:gd name="connsiteY2" fmla="*/ 0 h 1210614"/>
                <a:gd name="connsiteX3" fmla="*/ 9826581 w 9826581"/>
                <a:gd name="connsiteY3" fmla="*/ 1210614 h 1210614"/>
              </a:gdLst>
              <a:ahLst/>
              <a:cxnLst>
                <a:cxn ang="0">
                  <a:pos x="connsiteX0" y="connsiteY0"/>
                </a:cxn>
                <a:cxn ang="0">
                  <a:pos x="connsiteX1" y="connsiteY1"/>
                </a:cxn>
                <a:cxn ang="0">
                  <a:pos x="connsiteX2" y="connsiteY2"/>
                </a:cxn>
                <a:cxn ang="0">
                  <a:pos x="connsiteX3" y="connsiteY3"/>
                </a:cxn>
              </a:cxnLst>
              <a:rect l="l" t="t" r="r" b="b"/>
              <a:pathLst>
                <a:path w="9826581" h="1210614">
                  <a:moveTo>
                    <a:pt x="0" y="1210614"/>
                  </a:moveTo>
                  <a:lnTo>
                    <a:pt x="0" y="0"/>
                  </a:lnTo>
                  <a:lnTo>
                    <a:pt x="9826581" y="0"/>
                  </a:lnTo>
                  <a:lnTo>
                    <a:pt x="9826581" y="1210614"/>
                  </a:lnTo>
                </a:path>
              </a:pathLst>
            </a:custGeom>
            <a:noFill/>
            <a:ln w="381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5" name="Rectangle 54"/>
            <p:cNvSpPr/>
            <p:nvPr/>
          </p:nvSpPr>
          <p:spPr>
            <a:xfrm>
              <a:off x="1787788" y="2667394"/>
              <a:ext cx="14566006" cy="1609859"/>
            </a:xfrm>
            <a:prstGeom prst="rect">
              <a:avLst/>
            </a:prstGeom>
            <a:solidFill>
              <a:srgbClr val="0075B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56" name="Group 55"/>
            <p:cNvGrpSpPr/>
            <p:nvPr/>
          </p:nvGrpSpPr>
          <p:grpSpPr>
            <a:xfrm>
              <a:off x="1787788" y="5546969"/>
              <a:ext cx="14591764" cy="6766560"/>
              <a:chOff x="1787788" y="4799996"/>
              <a:chExt cx="14591764" cy="6766560"/>
            </a:xfrm>
          </p:grpSpPr>
          <p:sp>
            <p:nvSpPr>
              <p:cNvPr id="57" name="Rectangle 56"/>
              <p:cNvSpPr/>
              <p:nvPr/>
            </p:nvSpPr>
            <p:spPr>
              <a:xfrm>
                <a:off x="1787788" y="4799996"/>
                <a:ext cx="4703164" cy="731520"/>
              </a:xfrm>
              <a:prstGeom prst="rect">
                <a:avLst/>
              </a:prstGeom>
              <a:solidFill>
                <a:srgbClr val="26BAA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8" name="Rectangle 57"/>
              <p:cNvSpPr/>
              <p:nvPr/>
            </p:nvSpPr>
            <p:spPr>
              <a:xfrm>
                <a:off x="1787788" y="4799996"/>
                <a:ext cx="4703164" cy="6766560"/>
              </a:xfrm>
              <a:prstGeom prst="rect">
                <a:avLst/>
              </a:prstGeom>
              <a:noFill/>
              <a:ln w="28575" cap="flat">
                <a:solidFill>
                  <a:srgbClr val="17BBA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9" name="Rectangle 58"/>
              <p:cNvSpPr/>
              <p:nvPr/>
            </p:nvSpPr>
            <p:spPr>
              <a:xfrm>
                <a:off x="6732088" y="4799996"/>
                <a:ext cx="4703164" cy="731520"/>
              </a:xfrm>
              <a:prstGeom prst="rect">
                <a:avLst/>
              </a:prstGeom>
              <a:solidFill>
                <a:srgbClr val="66309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0" name="Rectangle 59"/>
              <p:cNvSpPr/>
              <p:nvPr/>
            </p:nvSpPr>
            <p:spPr>
              <a:xfrm>
                <a:off x="6732088" y="4799996"/>
                <a:ext cx="4703164" cy="6766560"/>
              </a:xfrm>
              <a:prstGeom prst="rect">
                <a:avLst/>
              </a:prstGeom>
              <a:noFill/>
              <a:ln w="28575" cap="flat">
                <a:solidFill>
                  <a:srgbClr val="66309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1" name="Rectangle 60"/>
              <p:cNvSpPr/>
              <p:nvPr/>
            </p:nvSpPr>
            <p:spPr>
              <a:xfrm>
                <a:off x="11676388" y="4799996"/>
                <a:ext cx="4703164" cy="731520"/>
              </a:xfrm>
              <a:prstGeom prst="rect">
                <a:avLst/>
              </a:prstGeom>
              <a:solidFill>
                <a:srgbClr val="94BDE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2" name="Rectangle 61"/>
              <p:cNvSpPr/>
              <p:nvPr/>
            </p:nvSpPr>
            <p:spPr>
              <a:xfrm>
                <a:off x="11676388" y="4799996"/>
                <a:ext cx="4703164" cy="6766560"/>
              </a:xfrm>
              <a:prstGeom prst="rect">
                <a:avLst/>
              </a:prstGeom>
              <a:noFill/>
              <a:ln w="28575" cap="flat">
                <a:solidFill>
                  <a:srgbClr val="94BDE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grpSp>
      <p:sp>
        <p:nvSpPr>
          <p:cNvPr id="65" name="Text Placeholder 5"/>
          <p:cNvSpPr txBox="1">
            <a:spLocks/>
          </p:cNvSpPr>
          <p:nvPr/>
        </p:nvSpPr>
        <p:spPr>
          <a:xfrm>
            <a:off x="883410" y="2787170"/>
            <a:ext cx="2321762" cy="292016"/>
          </a:xfrm>
          <a:prstGeom prst="rect">
            <a:avLst/>
          </a:prstGeom>
        </p:spPr>
        <p:txBody>
          <a:bodyPr/>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buFontTx/>
              <a:buNone/>
            </a:pPr>
            <a:r>
              <a:rPr lang="en-US" sz="1200" spc="0" dirty="0">
                <a:solidFill>
                  <a:schemeClr val="bg1"/>
                </a:solidFill>
                <a:latin typeface="+mn-lt"/>
              </a:rPr>
              <a:t>International Bodies</a:t>
            </a:r>
            <a:endParaRPr lang="en-US" sz="1100" spc="0" dirty="0">
              <a:solidFill>
                <a:schemeClr val="bg1"/>
              </a:solidFill>
              <a:latin typeface="+mn-lt"/>
            </a:endParaRPr>
          </a:p>
        </p:txBody>
      </p:sp>
      <p:sp>
        <p:nvSpPr>
          <p:cNvPr id="66" name="Text Placeholder 5"/>
          <p:cNvSpPr txBox="1">
            <a:spLocks/>
          </p:cNvSpPr>
          <p:nvPr/>
        </p:nvSpPr>
        <p:spPr>
          <a:xfrm>
            <a:off x="3314749" y="2787170"/>
            <a:ext cx="2321762" cy="292016"/>
          </a:xfrm>
          <a:prstGeom prst="rect">
            <a:avLst/>
          </a:prstGeom>
        </p:spPr>
        <p:txBody>
          <a:bodyPr/>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buFontTx/>
              <a:buNone/>
            </a:pPr>
            <a:r>
              <a:rPr lang="en-US" sz="1200" spc="0" dirty="0">
                <a:solidFill>
                  <a:schemeClr val="bg1"/>
                </a:solidFill>
                <a:latin typeface="+mn-lt"/>
              </a:rPr>
              <a:t>National Bodies (ANSI Peers)</a:t>
            </a:r>
            <a:endParaRPr lang="en-US" sz="1100" spc="0" dirty="0">
              <a:solidFill>
                <a:schemeClr val="bg1"/>
              </a:solidFill>
              <a:latin typeface="+mn-lt"/>
            </a:endParaRPr>
          </a:p>
        </p:txBody>
      </p:sp>
      <p:sp>
        <p:nvSpPr>
          <p:cNvPr id="67" name="Text Placeholder 5"/>
          <p:cNvSpPr txBox="1">
            <a:spLocks/>
          </p:cNvSpPr>
          <p:nvPr/>
        </p:nvSpPr>
        <p:spPr>
          <a:xfrm>
            <a:off x="5746088" y="2787170"/>
            <a:ext cx="2321762" cy="292016"/>
          </a:xfrm>
          <a:prstGeom prst="rect">
            <a:avLst/>
          </a:prstGeom>
        </p:spPr>
        <p:txBody>
          <a:bodyPr/>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buFontTx/>
              <a:buNone/>
            </a:pPr>
            <a:r>
              <a:rPr lang="en-US" sz="1200" spc="0" dirty="0">
                <a:solidFill>
                  <a:schemeClr val="bg1"/>
                </a:solidFill>
                <a:latin typeface="+mn-lt"/>
              </a:rPr>
              <a:t>Regional Bodies</a:t>
            </a:r>
            <a:endParaRPr lang="en-US" sz="1100" spc="0" dirty="0">
              <a:solidFill>
                <a:schemeClr val="bg1"/>
              </a:solidFill>
              <a:latin typeface="+mn-lt"/>
            </a:endParaRPr>
          </a:p>
        </p:txBody>
      </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038" y="1468313"/>
            <a:ext cx="1086241" cy="623587"/>
          </a:xfrm>
          <a:prstGeom prst="rect">
            <a:avLst/>
          </a:prstGeom>
        </p:spPr>
      </p:pic>
      <p:pic>
        <p:nvPicPr>
          <p:cNvPr id="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95510" y="3418666"/>
            <a:ext cx="735911" cy="67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49" y="3335988"/>
            <a:ext cx="864721" cy="83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26387" y="3334642"/>
            <a:ext cx="1136828" cy="40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504" y="3300982"/>
            <a:ext cx="636803" cy="75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10389" y="4841844"/>
            <a:ext cx="577001" cy="44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89088" y="4786056"/>
            <a:ext cx="859262" cy="4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2">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319269" y="3168534"/>
            <a:ext cx="1225430" cy="75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13">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361054" y="3930726"/>
            <a:ext cx="2229152" cy="55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36033" y="5493371"/>
            <a:ext cx="1106110" cy="323918"/>
          </a:xfrm>
          <a:prstGeom prst="rect">
            <a:avLst/>
          </a:prstGeom>
        </p:spPr>
      </p:pic>
      <p:pic>
        <p:nvPicPr>
          <p:cNvPr id="80" name="Picture 79"/>
          <p:cNvPicPr>
            <a:picLocks noChangeAspect="1"/>
          </p:cNvPicPr>
          <p:nvPr/>
        </p:nvPicPr>
        <p:blipFill rotWithShape="1">
          <a:blip r:embed="rId14" cstate="print">
            <a:extLst>
              <a:ext uri="{28A0092B-C50C-407E-A947-70E740481C1C}">
                <a14:useLocalDpi xmlns:a14="http://schemas.microsoft.com/office/drawing/2010/main" val="0"/>
              </a:ext>
            </a:extLst>
          </a:blip>
          <a:srcRect l="12168" t="20082" r="14623" b="18039"/>
          <a:stretch/>
        </p:blipFill>
        <p:spPr>
          <a:xfrm>
            <a:off x="3497430" y="3300323"/>
            <a:ext cx="836149" cy="527998"/>
          </a:xfrm>
          <a:prstGeom prst="rect">
            <a:avLst/>
          </a:prstGeom>
        </p:spPr>
      </p:pic>
      <p:sp>
        <p:nvSpPr>
          <p:cNvPr id="82" name="Text Placeholder 5"/>
          <p:cNvSpPr txBox="1">
            <a:spLocks/>
          </p:cNvSpPr>
          <p:nvPr/>
        </p:nvSpPr>
        <p:spPr>
          <a:xfrm>
            <a:off x="883411" y="5438718"/>
            <a:ext cx="2306366" cy="469500"/>
          </a:xfrm>
          <a:prstGeom prst="rect">
            <a:avLst/>
          </a:prstGeom>
        </p:spPr>
        <p:txBody>
          <a:bodyPr anchor="t" anchorCtr="0"/>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spcAft>
                <a:spcPts val="600"/>
              </a:spcAft>
              <a:buFontTx/>
              <a:buNone/>
            </a:pPr>
            <a:r>
              <a:rPr lang="en-US" sz="1600" spc="0" dirty="0">
                <a:solidFill>
                  <a:schemeClr val="tx1"/>
                </a:solidFill>
                <a:latin typeface="+mj-lt"/>
              </a:rPr>
              <a:t>… among others</a:t>
            </a:r>
            <a:endParaRPr lang="en-US" sz="1400" spc="0" dirty="0">
              <a:solidFill>
                <a:schemeClr val="tx1"/>
              </a:solidFill>
              <a:latin typeface="+mj-lt"/>
            </a:endParaRPr>
          </a:p>
        </p:txBody>
      </p:sp>
      <p:sp>
        <p:nvSpPr>
          <p:cNvPr id="83" name="Text Placeholder 5"/>
          <p:cNvSpPr txBox="1">
            <a:spLocks/>
          </p:cNvSpPr>
          <p:nvPr/>
        </p:nvSpPr>
        <p:spPr>
          <a:xfrm>
            <a:off x="3324107" y="5423985"/>
            <a:ext cx="2312403" cy="469500"/>
          </a:xfrm>
          <a:prstGeom prst="rect">
            <a:avLst/>
          </a:prstGeom>
        </p:spPr>
        <p:txBody>
          <a:bodyPr anchor="t" anchorCtr="0"/>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spcAft>
                <a:spcPts val="600"/>
              </a:spcAft>
              <a:buFontTx/>
              <a:buNone/>
            </a:pPr>
            <a:r>
              <a:rPr lang="en-US" sz="1600" spc="0" dirty="0">
                <a:solidFill>
                  <a:schemeClr val="tx1"/>
                </a:solidFill>
                <a:latin typeface="+mj-lt"/>
              </a:rPr>
              <a:t>… among others </a:t>
            </a:r>
            <a:br>
              <a:rPr lang="en-US" sz="1600" spc="0" dirty="0">
                <a:solidFill>
                  <a:schemeClr val="tx1"/>
                </a:solidFill>
                <a:latin typeface="+mj-lt"/>
              </a:rPr>
            </a:br>
            <a:r>
              <a:rPr lang="en-US" sz="1600" spc="0" dirty="0">
                <a:solidFill>
                  <a:schemeClr val="tx1"/>
                </a:solidFill>
                <a:latin typeface="+mj-lt"/>
              </a:rPr>
              <a:t>     </a:t>
            </a:r>
            <a:endParaRPr lang="en-US" sz="1400" spc="0" dirty="0">
              <a:solidFill>
                <a:schemeClr val="tx1"/>
              </a:solidFill>
              <a:latin typeface="+mj-lt"/>
            </a:endParaRPr>
          </a:p>
        </p:txBody>
      </p:sp>
      <p:sp>
        <p:nvSpPr>
          <p:cNvPr id="84" name="Text Placeholder 5"/>
          <p:cNvSpPr txBox="1">
            <a:spLocks/>
          </p:cNvSpPr>
          <p:nvPr/>
        </p:nvSpPr>
        <p:spPr>
          <a:xfrm>
            <a:off x="5762802" y="4125087"/>
            <a:ext cx="2319757" cy="378915"/>
          </a:xfrm>
          <a:prstGeom prst="rect">
            <a:avLst/>
          </a:prstGeom>
        </p:spPr>
        <p:txBody>
          <a:bodyPr anchor="t" anchorCtr="0"/>
          <a:lstStyle>
            <a:lvl1pPr marL="2222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1pPr>
            <a:lvl2pPr marL="555611"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2pPr>
            <a:lvl3pPr marL="888978"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3pPr>
            <a:lvl4pPr marL="1222345" marR="0" indent="-222245" algn="just" defTabSz="616133" rtl="0" eaLnBrk="1" latinLnBrk="0" hangingPunct="1">
              <a:lnSpc>
                <a:spcPct val="130000"/>
              </a:lnSpc>
              <a:spcBef>
                <a:spcPts val="0"/>
              </a:spcBef>
              <a:spcAft>
                <a:spcPts val="0"/>
              </a:spcAft>
              <a:buClrTx/>
              <a:buSzPct val="75000"/>
              <a:buFontTx/>
              <a:buChar char="•"/>
              <a:tabLst/>
              <a:defRPr sz="27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4pPr>
            <a:lvl5pPr marL="1555711" marR="0" indent="-222245" algn="just" defTabSz="616133" rtl="0" eaLnBrk="1" latinLnBrk="0" hangingPunct="1">
              <a:lnSpc>
                <a:spcPct val="130000"/>
              </a:lnSpc>
              <a:spcBef>
                <a:spcPts val="0"/>
              </a:spcBef>
              <a:spcAft>
                <a:spcPts val="0"/>
              </a:spcAft>
              <a:buClrTx/>
              <a:buSzPct val="75000"/>
              <a:buFontTx/>
              <a:buChar char="•"/>
              <a:tabLst/>
              <a:defRPr sz="3000" b="0" i="0" u="none" strike="noStrike" cap="none" spc="-54" baseline="0">
                <a:ln>
                  <a:noFill/>
                </a:ln>
                <a:solidFill>
                  <a:srgbClr val="828994"/>
                </a:solidFill>
                <a:uFillTx/>
                <a:latin typeface="Corbel" panose="020B0503020204020204" pitchFamily="34" charset="0"/>
                <a:ea typeface="Corbel" panose="020B0503020204020204" pitchFamily="34" charset="0"/>
                <a:cs typeface="Corbel" panose="020B0503020204020204" pitchFamily="34" charset="0"/>
                <a:sym typeface="Source Sans Pro"/>
              </a:defRPr>
            </a:lvl5pPr>
            <a:lvl6pPr marL="18890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6pPr>
            <a:lvl7pPr marL="2222444"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7pPr>
            <a:lvl8pPr marL="2555811"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8pPr>
            <a:lvl9pPr marL="2889178" marR="0" indent="-222245" algn="just" defTabSz="616133" rtl="0" eaLnBrk="1" latinLnBrk="0" hangingPunct="1">
              <a:lnSpc>
                <a:spcPct val="130000"/>
              </a:lnSpc>
              <a:spcBef>
                <a:spcPts val="0"/>
              </a:spcBef>
              <a:spcAft>
                <a:spcPts val="0"/>
              </a:spcAft>
              <a:buClrTx/>
              <a:buSzPct val="75000"/>
              <a:buFontTx/>
              <a:buChar char="•"/>
              <a:tabLst/>
              <a:defRPr sz="1800" b="0" i="0" u="none" strike="noStrike" cap="none" spc="-54" baseline="0">
                <a:ln>
                  <a:noFill/>
                </a:ln>
                <a:solidFill>
                  <a:srgbClr val="828994"/>
                </a:solidFill>
                <a:uFillTx/>
                <a:latin typeface="Source Sans Pro"/>
                <a:ea typeface="Source Sans Pro"/>
                <a:cs typeface="Source Sans Pro"/>
                <a:sym typeface="Source Sans Pro"/>
              </a:defRPr>
            </a:lvl9pPr>
          </a:lstStyle>
          <a:p>
            <a:pPr marL="0" indent="0" algn="ctr">
              <a:lnSpc>
                <a:spcPct val="100000"/>
              </a:lnSpc>
              <a:spcAft>
                <a:spcPts val="600"/>
              </a:spcAft>
              <a:buFontTx/>
              <a:buNone/>
            </a:pPr>
            <a:r>
              <a:rPr lang="en-US" sz="1600" spc="0" dirty="0">
                <a:solidFill>
                  <a:schemeClr val="tx1"/>
                </a:solidFill>
                <a:latin typeface="+mj-lt"/>
              </a:rPr>
              <a:t>European Standardization Organizations (ESOs)</a:t>
            </a:r>
          </a:p>
        </p:txBody>
      </p:sp>
      <p:cxnSp>
        <p:nvCxnSpPr>
          <p:cNvPr id="85" name="Straight Connector 84"/>
          <p:cNvCxnSpPr/>
          <p:nvPr/>
        </p:nvCxnSpPr>
        <p:spPr>
          <a:xfrm>
            <a:off x="5889297" y="4736637"/>
            <a:ext cx="2092796" cy="0"/>
          </a:xfrm>
          <a:prstGeom prst="line">
            <a:avLst/>
          </a:prstGeom>
          <a:noFill/>
          <a:ln w="28575" cap="flat">
            <a:solidFill>
              <a:schemeClr val="accent6"/>
            </a:solidFill>
            <a:prstDash val="solid"/>
            <a:miter lim="400000"/>
          </a:ln>
          <a:effectLst/>
          <a:sp3d/>
        </p:spPr>
        <p:style>
          <a:lnRef idx="0">
            <a:scrgbClr r="0" g="0" b="0"/>
          </a:lnRef>
          <a:fillRef idx="0">
            <a:scrgbClr r="0" g="0" b="0"/>
          </a:fillRef>
          <a:effectRef idx="0">
            <a:scrgbClr r="0" g="0" b="0"/>
          </a:effectRef>
          <a:fontRef idx="none"/>
        </p:style>
      </p:cxnSp>
      <p:pic>
        <p:nvPicPr>
          <p:cNvPr id="86" name="Picture 85"/>
          <p:cNvPicPr>
            <a:picLocks noChangeAspect="1"/>
          </p:cNvPicPr>
          <p:nvPr/>
        </p:nvPicPr>
        <p:blipFill rotWithShape="1">
          <a:blip r:embed="rId15" cstate="print">
            <a:extLst>
              <a:ext uri="{28A0092B-C50C-407E-A947-70E740481C1C}">
                <a14:useLocalDpi xmlns:a14="http://schemas.microsoft.com/office/drawing/2010/main" val="0"/>
              </a:ext>
            </a:extLst>
          </a:blip>
          <a:srcRect l="8297" t="16927" r="5419" b="15373"/>
          <a:stretch/>
        </p:blipFill>
        <p:spPr>
          <a:xfrm>
            <a:off x="4186174" y="4600966"/>
            <a:ext cx="713403" cy="541685"/>
          </a:xfrm>
          <a:prstGeom prst="rect">
            <a:avLst/>
          </a:prstGeom>
        </p:spPr>
      </p:pic>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9674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6732"/>
          </a:xfrm>
          <a:prstGeom prst="rect">
            <a:avLst/>
          </a:prstGeom>
        </p:spPr>
      </p:pic>
      <p:sp>
        <p:nvSpPr>
          <p:cNvPr id="2" name="Title 1"/>
          <p:cNvSpPr>
            <a:spLocks noGrp="1"/>
          </p:cNvSpPr>
          <p:nvPr>
            <p:ph type="title"/>
          </p:nvPr>
        </p:nvSpPr>
        <p:spPr/>
        <p:txBody>
          <a:bodyPr/>
          <a:lstStyle/>
          <a:p>
            <a:r>
              <a:rPr lang="en-US" dirty="0"/>
              <a:t>Capacity Building</a:t>
            </a:r>
          </a:p>
        </p:txBody>
      </p:sp>
      <p:sp>
        <p:nvSpPr>
          <p:cNvPr id="4" name="Slide Number Placeholder 3"/>
          <p:cNvSpPr>
            <a:spLocks noGrp="1"/>
          </p:cNvSpPr>
          <p:nvPr>
            <p:ph type="sldNum" sz="quarter" idx="4"/>
          </p:nvPr>
        </p:nvSpPr>
        <p:spPr/>
        <p:txBody>
          <a:bodyPr/>
          <a:lstStyle/>
          <a:p>
            <a:fld id="{54A79FDF-0332-472F-850D-1D030698853D}" type="slidenum">
              <a:rPr lang="en-US" smtClean="0"/>
              <a:pPr/>
              <a:t>47</a:t>
            </a:fld>
            <a:endParaRPr lang="en-US" dirty="0"/>
          </a:p>
        </p:txBody>
      </p:sp>
      <p:sp>
        <p:nvSpPr>
          <p:cNvPr id="8" name="Content Placeholder 3"/>
          <p:cNvSpPr txBox="1">
            <a:spLocks/>
          </p:cNvSpPr>
          <p:nvPr/>
        </p:nvSpPr>
        <p:spPr>
          <a:xfrm>
            <a:off x="774357" y="1167239"/>
            <a:ext cx="5626443" cy="407884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ANSI’s international development work helps nations throughout South America, Africa, and Asia build capacity in sanitation, telecommunications, clean energy, healthcare, and more. </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500415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36730"/>
          </a:xfrm>
          <a:prstGeom prst="rect">
            <a:avLst/>
          </a:prstGeom>
        </p:spPr>
      </p:pic>
      <p:sp>
        <p:nvSpPr>
          <p:cNvPr id="2" name="Title 1"/>
          <p:cNvSpPr>
            <a:spLocks noGrp="1"/>
          </p:cNvSpPr>
          <p:nvPr>
            <p:ph type="title"/>
          </p:nvPr>
        </p:nvSpPr>
        <p:spPr/>
        <p:txBody>
          <a:bodyPr/>
          <a:lstStyle/>
          <a:p>
            <a:r>
              <a:rPr lang="en-US" dirty="0"/>
              <a:t>Capacity Building</a:t>
            </a:r>
          </a:p>
        </p:txBody>
      </p:sp>
      <p:sp>
        <p:nvSpPr>
          <p:cNvPr id="4" name="Slide Number Placeholder 3"/>
          <p:cNvSpPr>
            <a:spLocks noGrp="1"/>
          </p:cNvSpPr>
          <p:nvPr>
            <p:ph type="sldNum" sz="quarter" idx="4"/>
          </p:nvPr>
        </p:nvSpPr>
        <p:spPr/>
        <p:txBody>
          <a:bodyPr/>
          <a:lstStyle/>
          <a:p>
            <a:fld id="{54A79FDF-0332-472F-850D-1D030698853D}" type="slidenum">
              <a:rPr lang="en-US" smtClean="0"/>
              <a:pPr/>
              <a:t>48</a:t>
            </a:fld>
            <a:endParaRPr lang="en-US" dirty="0"/>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000575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236731"/>
          </a:xfrm>
          <a:prstGeom prst="rect">
            <a:avLst/>
          </a:prstGeom>
        </p:spPr>
      </p:pic>
      <p:sp>
        <p:nvSpPr>
          <p:cNvPr id="3" name="Title 2"/>
          <p:cNvSpPr>
            <a:spLocks noGrp="1"/>
          </p:cNvSpPr>
          <p:nvPr>
            <p:ph type="title"/>
          </p:nvPr>
        </p:nvSpPr>
        <p:spPr/>
        <p:txBody>
          <a:bodyPr/>
          <a:lstStyle/>
          <a:p>
            <a:r>
              <a:rPr lang="en-US" dirty="0"/>
              <a:t>U.S.-China Program</a:t>
            </a:r>
          </a:p>
        </p:txBody>
      </p:sp>
      <p:sp>
        <p:nvSpPr>
          <p:cNvPr id="7" name="Content Placeholder 5"/>
          <p:cNvSpPr txBox="1">
            <a:spLocks/>
          </p:cNvSpPr>
          <p:nvPr/>
        </p:nvSpPr>
        <p:spPr>
          <a:xfrm>
            <a:off x="2924684" y="1293486"/>
            <a:ext cx="3343493" cy="108674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5BF"/>
                </a:solidFill>
                <a:latin typeface="+mn-lt"/>
              </a:rPr>
              <a:t>Provides insight</a:t>
            </a:r>
            <a:r>
              <a:rPr lang="en-US" sz="2000" dirty="0"/>
              <a:t> to ANSI members about key standards developments in China</a:t>
            </a:r>
          </a:p>
        </p:txBody>
      </p:sp>
      <p:sp>
        <p:nvSpPr>
          <p:cNvPr id="6" name="Content Placeholder 5"/>
          <p:cNvSpPr txBox="1">
            <a:spLocks/>
          </p:cNvSpPr>
          <p:nvPr/>
        </p:nvSpPr>
        <p:spPr>
          <a:xfrm>
            <a:off x="893459" y="2926842"/>
            <a:ext cx="3343493" cy="108674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5BF"/>
                </a:solidFill>
                <a:latin typeface="+mn-lt"/>
              </a:rPr>
              <a:t>Advances the public/private partnership </a:t>
            </a:r>
            <a:r>
              <a:rPr lang="en-US" sz="2000" dirty="0"/>
              <a:t>in U.S.-China commerce</a:t>
            </a:r>
          </a:p>
        </p:txBody>
      </p:sp>
      <p:sp>
        <p:nvSpPr>
          <p:cNvPr id="9" name="Content Placeholder 5"/>
          <p:cNvSpPr txBox="1">
            <a:spLocks/>
          </p:cNvSpPr>
          <p:nvPr/>
        </p:nvSpPr>
        <p:spPr>
          <a:xfrm>
            <a:off x="4962888" y="2926842"/>
            <a:ext cx="3343493" cy="108674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5BF"/>
                </a:solidFill>
                <a:latin typeface="+mn-lt"/>
              </a:rPr>
              <a:t>Empowers ANSI members</a:t>
            </a:r>
            <a:r>
              <a:rPr lang="en-US" sz="2000" dirty="0"/>
              <a:t> to engage effectively with their Chinese counterparts</a:t>
            </a:r>
          </a:p>
        </p:txBody>
      </p:sp>
      <p:sp>
        <p:nvSpPr>
          <p:cNvPr id="10" name="Content Placeholder 5"/>
          <p:cNvSpPr txBox="1">
            <a:spLocks/>
          </p:cNvSpPr>
          <p:nvPr/>
        </p:nvSpPr>
        <p:spPr>
          <a:xfrm>
            <a:off x="2924683" y="4553218"/>
            <a:ext cx="3343493" cy="1086747"/>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75BF"/>
                </a:solidFill>
                <a:latin typeface="+mn-lt"/>
              </a:rPr>
              <a:t>Addresses concerns</a:t>
            </a:r>
            <a:r>
              <a:rPr lang="en-US" sz="2000" dirty="0"/>
              <a:t> common to the U.S. and Chinese markets together</a:t>
            </a:r>
          </a:p>
        </p:txBody>
      </p:sp>
      <p:sp>
        <p:nvSpPr>
          <p:cNvPr id="2" name="Slide Number Placeholder 1"/>
          <p:cNvSpPr>
            <a:spLocks noGrp="1"/>
          </p:cNvSpPr>
          <p:nvPr>
            <p:ph type="sldNum" sz="quarter" idx="4"/>
          </p:nvPr>
        </p:nvSpPr>
        <p:spPr/>
        <p:txBody>
          <a:bodyPr/>
          <a:lstStyle/>
          <a:p>
            <a:fld id="{54A79FDF-0332-472F-850D-1D030698853D}" type="slidenum">
              <a:rPr lang="en-US" smtClean="0"/>
              <a:pPr/>
              <a:t>49</a:t>
            </a:fld>
            <a:endParaRPr lang="en-US"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721946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3"/>
          </a:xfrm>
          <a:prstGeom prst="rect">
            <a:avLst/>
          </a:prstGeom>
        </p:spPr>
      </p:pic>
      <p:sp>
        <p:nvSpPr>
          <p:cNvPr id="5" name="Title 4"/>
          <p:cNvSpPr>
            <a:spLocks noGrp="1"/>
          </p:cNvSpPr>
          <p:nvPr>
            <p:ph type="title"/>
          </p:nvPr>
        </p:nvSpPr>
        <p:spPr/>
        <p:txBody>
          <a:bodyPr/>
          <a:lstStyle/>
          <a:p>
            <a:pPr algn="r"/>
            <a:r>
              <a:rPr lang="en-US" dirty="0"/>
              <a:t>Standards</a:t>
            </a:r>
          </a:p>
        </p:txBody>
      </p:sp>
      <p:sp>
        <p:nvSpPr>
          <p:cNvPr id="6" name="Content Placeholder 5"/>
          <p:cNvSpPr>
            <a:spLocks noGrp="1"/>
          </p:cNvSpPr>
          <p:nvPr>
            <p:ph idx="1"/>
          </p:nvPr>
        </p:nvSpPr>
        <p:spPr>
          <a:xfrm>
            <a:off x="5143500" y="1149532"/>
            <a:ext cx="3292046" cy="1048545"/>
          </a:xfrm>
        </p:spPr>
        <p:txBody>
          <a:bodyPr/>
          <a:lstStyle/>
          <a:p>
            <a:pPr marL="0" indent="0" algn="r">
              <a:buNone/>
            </a:pPr>
            <a:r>
              <a:rPr lang="en-US" b="1" dirty="0">
                <a:latin typeface="+mn-lt"/>
              </a:rPr>
              <a:t>are the building blocks of innovation.</a:t>
            </a:r>
          </a:p>
        </p:txBody>
      </p:sp>
      <p:sp>
        <p:nvSpPr>
          <p:cNvPr id="3" name="Slide Number Placeholder 2"/>
          <p:cNvSpPr>
            <a:spLocks noGrp="1"/>
          </p:cNvSpPr>
          <p:nvPr>
            <p:ph type="sldNum" sz="quarter" idx="4"/>
          </p:nvPr>
        </p:nvSpPr>
        <p:spPr/>
        <p:txBody>
          <a:bodyPr/>
          <a:lstStyle/>
          <a:p>
            <a:fld id="{54A79FDF-0332-472F-850D-1D030698853D}" type="slidenum">
              <a:rPr lang="en-US" smtClean="0"/>
              <a:pPr/>
              <a:t>5</a:t>
            </a:fld>
            <a:endParaRPr lang="en-US" dirty="0"/>
          </a:p>
        </p:txBody>
      </p:sp>
      <p:sp>
        <p:nvSpPr>
          <p:cNvPr id="8" name="Content Placeholder 7"/>
          <p:cNvSpPr txBox="1">
            <a:spLocks/>
          </p:cNvSpPr>
          <p:nvPr/>
        </p:nvSpPr>
        <p:spPr>
          <a:xfrm>
            <a:off x="5477608" y="2383440"/>
            <a:ext cx="2957938" cy="319213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200" dirty="0">
                <a:latin typeface="Calibri Light" panose="020F0302020204030204" pitchFamily="34" charset="0"/>
                <a:cs typeface="Calibri Light" panose="020F0302020204030204" pitchFamily="34" charset="0"/>
              </a:rPr>
              <a:t>They establish the size, shape, or capacity of a product or system. They specify performance of products, processes, or personnel. They may also define terms.</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693130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ANSI MEMBERSHIP</a:t>
            </a:r>
          </a:p>
        </p:txBody>
      </p:sp>
    </p:spTree>
    <p:extLst>
      <p:ext uri="{BB962C8B-B14F-4D97-AF65-F5344CB8AC3E}">
        <p14:creationId xmlns:p14="http://schemas.microsoft.com/office/powerpoint/2010/main" val="2965516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6732"/>
          </a:xfrm>
          <a:prstGeom prst="rect">
            <a:avLst/>
          </a:prstGeom>
        </p:spPr>
      </p:pic>
      <p:sp>
        <p:nvSpPr>
          <p:cNvPr id="3" name="Title 2"/>
          <p:cNvSpPr>
            <a:spLocks noGrp="1"/>
          </p:cNvSpPr>
          <p:nvPr>
            <p:ph type="title"/>
          </p:nvPr>
        </p:nvSpPr>
        <p:spPr/>
        <p:txBody>
          <a:bodyPr>
            <a:normAutofit/>
          </a:bodyPr>
          <a:lstStyle/>
          <a:p>
            <a:r>
              <a:rPr lang="en-US" dirty="0"/>
              <a:t>Why ANSI Membership?</a:t>
            </a:r>
          </a:p>
        </p:txBody>
      </p:sp>
      <p:sp>
        <p:nvSpPr>
          <p:cNvPr id="4" name="Content Placeholder 3"/>
          <p:cNvSpPr>
            <a:spLocks noGrp="1"/>
          </p:cNvSpPr>
          <p:nvPr>
            <p:ph idx="1"/>
          </p:nvPr>
        </p:nvSpPr>
        <p:spPr>
          <a:xfrm>
            <a:off x="774358" y="1839074"/>
            <a:ext cx="3304482" cy="4078841"/>
          </a:xfrm>
        </p:spPr>
        <p:txBody>
          <a:bodyPr/>
          <a:lstStyle/>
          <a:p>
            <a:pPr marL="0" indent="0">
              <a:buNone/>
            </a:pPr>
            <a:r>
              <a:rPr lang="en-US" dirty="0"/>
              <a:t>Standardization decisions impact your entire industry.</a:t>
            </a:r>
          </a:p>
          <a:p>
            <a:pPr marL="0" indent="0">
              <a:buNone/>
            </a:pPr>
            <a:r>
              <a:rPr lang="en-US" dirty="0"/>
              <a:t>ANSI membership gives you a seat at the table.</a:t>
            </a:r>
          </a:p>
        </p:txBody>
      </p:sp>
      <p:sp>
        <p:nvSpPr>
          <p:cNvPr id="2" name="Slide Number Placeholder 1"/>
          <p:cNvSpPr>
            <a:spLocks noGrp="1"/>
          </p:cNvSpPr>
          <p:nvPr>
            <p:ph type="sldNum" sz="quarter" idx="4"/>
          </p:nvPr>
        </p:nvSpPr>
        <p:spPr/>
        <p:txBody>
          <a:bodyPr/>
          <a:lstStyle/>
          <a:p>
            <a:fld id="{54A79FDF-0332-472F-850D-1D030698853D}" type="slidenum">
              <a:rPr lang="en-US" smtClean="0"/>
              <a:pPr/>
              <a:t>51</a:t>
            </a:fld>
            <a:endParaRPr lang="en-US" dirty="0"/>
          </a:p>
        </p:txBody>
      </p:sp>
      <p:sp>
        <p:nvSpPr>
          <p:cNvPr id="6" name="Footer Placeholder 5"/>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798426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6731"/>
          </a:xfrm>
          <a:prstGeom prst="rect">
            <a:avLst/>
          </a:prstGeom>
        </p:spPr>
      </p:pic>
      <p:sp>
        <p:nvSpPr>
          <p:cNvPr id="2" name="Title 1"/>
          <p:cNvSpPr>
            <a:spLocks noGrp="1"/>
          </p:cNvSpPr>
          <p:nvPr>
            <p:ph type="title"/>
          </p:nvPr>
        </p:nvSpPr>
        <p:spPr/>
        <p:txBody>
          <a:bodyPr/>
          <a:lstStyle/>
          <a:p>
            <a:r>
              <a:rPr lang="en-US" dirty="0"/>
              <a:t>Benefits of ANSI Membership</a:t>
            </a:r>
          </a:p>
        </p:txBody>
      </p:sp>
      <p:sp>
        <p:nvSpPr>
          <p:cNvPr id="5" name="Slide Number Placeholder 4"/>
          <p:cNvSpPr>
            <a:spLocks noGrp="1"/>
          </p:cNvSpPr>
          <p:nvPr>
            <p:ph type="sldNum" sz="quarter" idx="4"/>
          </p:nvPr>
        </p:nvSpPr>
        <p:spPr/>
        <p:txBody>
          <a:bodyPr/>
          <a:lstStyle/>
          <a:p>
            <a:fld id="{54A79FDF-0332-472F-850D-1D030698853D}" type="slidenum">
              <a:rPr lang="en-US" smtClean="0"/>
              <a:pPr/>
              <a:t>52</a:t>
            </a:fld>
            <a:endParaRPr lang="en-US" dirty="0"/>
          </a:p>
        </p:txBody>
      </p:sp>
      <p:sp>
        <p:nvSpPr>
          <p:cNvPr id="7" name="Content Placeholder 3"/>
          <p:cNvSpPr>
            <a:spLocks noGrp="1"/>
          </p:cNvSpPr>
          <p:nvPr>
            <p:ph idx="1"/>
          </p:nvPr>
        </p:nvSpPr>
        <p:spPr>
          <a:xfrm>
            <a:off x="2505040" y="1437477"/>
            <a:ext cx="1854926" cy="1872207"/>
          </a:xfrm>
        </p:spPr>
        <p:txBody>
          <a:bodyPr>
            <a:noAutofit/>
          </a:bodyPr>
          <a:lstStyle/>
          <a:p>
            <a:pPr marL="0" indent="0">
              <a:buNone/>
            </a:pPr>
            <a:r>
              <a:rPr lang="en-US" sz="2000" dirty="0"/>
              <a:t>Engagement and partnership across the standards community</a:t>
            </a:r>
          </a:p>
        </p:txBody>
      </p:sp>
      <p:sp>
        <p:nvSpPr>
          <p:cNvPr id="9" name="Content Placeholder 3"/>
          <p:cNvSpPr txBox="1">
            <a:spLocks/>
          </p:cNvSpPr>
          <p:nvPr/>
        </p:nvSpPr>
        <p:spPr>
          <a:xfrm>
            <a:off x="6309298" y="1437477"/>
            <a:ext cx="1772894" cy="159788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Opportunities to influence U.S. and ANSI positions and policies</a:t>
            </a:r>
          </a:p>
        </p:txBody>
      </p:sp>
      <p:sp>
        <p:nvSpPr>
          <p:cNvPr id="10" name="Content Placeholder 3"/>
          <p:cNvSpPr txBox="1">
            <a:spLocks/>
          </p:cNvSpPr>
          <p:nvPr/>
        </p:nvSpPr>
        <p:spPr>
          <a:xfrm>
            <a:off x="2505039" y="3744805"/>
            <a:ext cx="1854927" cy="153259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Access to market intelligence, news, and standardization guidance</a:t>
            </a:r>
          </a:p>
        </p:txBody>
      </p:sp>
      <p:sp>
        <p:nvSpPr>
          <p:cNvPr id="11" name="Content Placeholder 3"/>
          <p:cNvSpPr txBox="1">
            <a:spLocks/>
          </p:cNvSpPr>
          <p:nvPr/>
        </p:nvSpPr>
        <p:spPr>
          <a:xfrm>
            <a:off x="6309297" y="4019125"/>
            <a:ext cx="1825207" cy="14542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Recognition and promotion as an ANSI member</a:t>
            </a:r>
          </a:p>
        </p:txBody>
      </p:sp>
      <p:sp>
        <p:nvSpPr>
          <p:cNvPr id="3" name="Footer Placeholder 2"/>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818415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7" cy="6236730"/>
          </a:xfrm>
          <a:prstGeom prst="rect">
            <a:avLst/>
          </a:prstGeom>
        </p:spPr>
      </p:pic>
      <p:sp>
        <p:nvSpPr>
          <p:cNvPr id="3" name="Title 2"/>
          <p:cNvSpPr>
            <a:spLocks noGrp="1"/>
          </p:cNvSpPr>
          <p:nvPr>
            <p:ph type="title"/>
          </p:nvPr>
        </p:nvSpPr>
        <p:spPr/>
        <p:txBody>
          <a:bodyPr>
            <a:normAutofit/>
          </a:bodyPr>
          <a:lstStyle/>
          <a:p>
            <a:r>
              <a:rPr lang="en-US" dirty="0"/>
              <a:t>Who’s an ANSI Member?</a:t>
            </a:r>
          </a:p>
        </p:txBody>
      </p:sp>
      <p:sp>
        <p:nvSpPr>
          <p:cNvPr id="2" name="Slide Number Placeholder 1"/>
          <p:cNvSpPr>
            <a:spLocks noGrp="1"/>
          </p:cNvSpPr>
          <p:nvPr>
            <p:ph type="sldNum" sz="quarter" idx="4"/>
          </p:nvPr>
        </p:nvSpPr>
        <p:spPr/>
        <p:txBody>
          <a:bodyPr/>
          <a:lstStyle/>
          <a:p>
            <a:fld id="{54A79FDF-0332-472F-850D-1D030698853D}" type="slidenum">
              <a:rPr lang="en-US" smtClean="0"/>
              <a:pPr/>
              <a:t>53</a:t>
            </a:fld>
            <a:endParaRPr lang="en-US" dirty="0"/>
          </a:p>
        </p:txBody>
      </p:sp>
      <p:sp>
        <p:nvSpPr>
          <p:cNvPr id="9" name="Content Placeholder 3"/>
          <p:cNvSpPr txBox="1">
            <a:spLocks/>
          </p:cNvSpPr>
          <p:nvPr/>
        </p:nvSpPr>
        <p:spPr>
          <a:xfrm>
            <a:off x="774359" y="1580147"/>
            <a:ext cx="5105073" cy="225441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View a complete, up-to-date </a:t>
            </a:r>
            <a:r>
              <a:rPr lang="en-US" sz="2400" dirty="0">
                <a:hlinkClick r:id="rId3"/>
              </a:rPr>
              <a:t>roster of ANSI members</a:t>
            </a:r>
            <a:r>
              <a:rPr lang="en-US" sz="2400" dirty="0"/>
              <a:t> on our website</a:t>
            </a:r>
          </a:p>
          <a:p>
            <a:pPr marL="0" indent="0">
              <a:buNone/>
            </a:pPr>
            <a:r>
              <a:rPr lang="en-US" sz="2400" dirty="0"/>
              <a:t>Every month, ANSI hosts an </a:t>
            </a:r>
            <a:r>
              <a:rPr lang="en-US" sz="2400" dirty="0">
                <a:hlinkClick r:id="rId4"/>
              </a:rPr>
              <a:t>overview webinar</a:t>
            </a:r>
            <a:r>
              <a:rPr lang="en-US" sz="2400" dirty="0"/>
              <a:t> for those interested in becoming a member.</a:t>
            </a:r>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9163150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210491" y="1861144"/>
            <a:ext cx="7275141" cy="1546520"/>
          </a:xfrm>
          <a:prstGeom prst="rect">
            <a:avLst/>
          </a:prstGeom>
        </p:spPr>
        <p:txBody>
          <a:bodyPr vert="horz" lIns="91440" tIns="45720" rIns="91440" bIns="45720" numCol="2" spcCol="548640" rtlCol="0" anchor="t">
            <a:noAutofit/>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pPr>
              <a:lnSpc>
                <a:spcPct val="150000"/>
              </a:lnSpc>
              <a:spcAft>
                <a:spcPts val="1200"/>
              </a:spcAft>
            </a:pPr>
            <a:r>
              <a:rPr lang="en-US" sz="2400" b="0" dirty="0">
                <a:hlinkClick r:id="rId2"/>
              </a:rPr>
              <a:t>ansi.org</a:t>
            </a:r>
            <a:br>
              <a:rPr lang="en-US" sz="2400" b="0" dirty="0"/>
            </a:br>
            <a:r>
              <a:rPr lang="en-US" sz="2400" b="0" dirty="0">
                <a:hlinkClick r:id="rId3"/>
              </a:rPr>
              <a:t>ansi.org/membership</a:t>
            </a:r>
            <a:br>
              <a:rPr lang="en-US" sz="2400" b="0" dirty="0"/>
            </a:br>
            <a:r>
              <a:rPr lang="en-US" sz="2400" b="0" dirty="0">
                <a:hlinkClick r:id="rId4"/>
              </a:rPr>
              <a:t>ansi.org/</a:t>
            </a:r>
            <a:r>
              <a:rPr lang="en-US" sz="2400" b="0" dirty="0" err="1">
                <a:hlinkClick r:id="rId4"/>
              </a:rPr>
              <a:t>usnc</a:t>
            </a:r>
            <a:br>
              <a:rPr lang="en-US" sz="2400" b="0" dirty="0"/>
            </a:br>
            <a:r>
              <a:rPr lang="en-US" sz="2400" b="0" dirty="0">
                <a:hlinkClick r:id="rId5"/>
              </a:rPr>
              <a:t>webstore.ansi.org</a:t>
            </a:r>
            <a:endParaRPr lang="en-US" sz="2400" b="0" dirty="0"/>
          </a:p>
          <a:p>
            <a:pPr>
              <a:lnSpc>
                <a:spcPct val="150000"/>
              </a:lnSpc>
              <a:spcAft>
                <a:spcPts val="1200"/>
              </a:spcAft>
            </a:pPr>
            <a:r>
              <a:rPr lang="en-US" sz="2400" b="0" dirty="0">
                <a:hlinkClick r:id="rId6"/>
              </a:rPr>
              <a:t>workcred.org</a:t>
            </a:r>
            <a:endParaRPr lang="en-US" sz="2400" b="0" dirty="0"/>
          </a:p>
          <a:p>
            <a:pPr>
              <a:lnSpc>
                <a:spcPct val="150000"/>
              </a:lnSpc>
              <a:spcAft>
                <a:spcPts val="1200"/>
              </a:spcAft>
            </a:pPr>
            <a:r>
              <a:rPr lang="en-US" sz="2400" b="0" dirty="0">
                <a:hlinkClick r:id="rId7"/>
              </a:rPr>
              <a:t>anab.org</a:t>
            </a:r>
            <a:endParaRPr lang="en-US" sz="2400" b="0" dirty="0"/>
          </a:p>
          <a:p>
            <a:pPr>
              <a:lnSpc>
                <a:spcPct val="150000"/>
              </a:lnSpc>
              <a:spcAft>
                <a:spcPts val="1200"/>
              </a:spcAft>
            </a:pPr>
            <a:endParaRPr lang="en-US" sz="2400" b="0" dirty="0"/>
          </a:p>
        </p:txBody>
      </p:sp>
      <p:sp>
        <p:nvSpPr>
          <p:cNvPr id="2" name="Title 1"/>
          <p:cNvSpPr>
            <a:spLocks noGrp="1"/>
          </p:cNvSpPr>
          <p:nvPr>
            <p:ph type="title"/>
          </p:nvPr>
        </p:nvSpPr>
        <p:spPr/>
        <p:txBody>
          <a:bodyPr/>
          <a:lstStyle/>
          <a:p>
            <a:r>
              <a:rPr lang="en-US" dirty="0"/>
              <a:t>Learn more</a:t>
            </a:r>
          </a:p>
        </p:txBody>
      </p:sp>
    </p:spTree>
    <p:extLst>
      <p:ext uri="{BB962C8B-B14F-4D97-AF65-F5344CB8AC3E}">
        <p14:creationId xmlns:p14="http://schemas.microsoft.com/office/powerpoint/2010/main" val="388916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42913"/>
          </a:xfrm>
          <a:prstGeom prst="rect">
            <a:avLst/>
          </a:prstGeom>
        </p:spPr>
      </p:pic>
      <p:sp>
        <p:nvSpPr>
          <p:cNvPr id="7" name="Title 6"/>
          <p:cNvSpPr>
            <a:spLocks noGrp="1"/>
          </p:cNvSpPr>
          <p:nvPr>
            <p:ph type="title"/>
          </p:nvPr>
        </p:nvSpPr>
        <p:spPr/>
        <p:txBody>
          <a:bodyPr/>
          <a:lstStyle/>
          <a:p>
            <a:r>
              <a:rPr lang="en-US" dirty="0"/>
              <a:t>Conformity Assessment</a:t>
            </a:r>
          </a:p>
        </p:txBody>
      </p:sp>
      <p:sp>
        <p:nvSpPr>
          <p:cNvPr id="8" name="Content Placeholder 7"/>
          <p:cNvSpPr>
            <a:spLocks noGrp="1"/>
          </p:cNvSpPr>
          <p:nvPr>
            <p:ph idx="1"/>
          </p:nvPr>
        </p:nvSpPr>
        <p:spPr>
          <a:xfrm>
            <a:off x="774358" y="1149532"/>
            <a:ext cx="7661188" cy="547383"/>
          </a:xfrm>
        </p:spPr>
        <p:txBody>
          <a:bodyPr/>
          <a:lstStyle/>
          <a:p>
            <a:pPr marL="0" indent="0">
              <a:buNone/>
            </a:pPr>
            <a:r>
              <a:rPr lang="en-US" b="1" dirty="0">
                <a:latin typeface="+mn-lt"/>
              </a:rPr>
              <a:t>Assures that standards are properly implemented.</a:t>
            </a:r>
          </a:p>
          <a:p>
            <a:pPr marL="0" indent="0">
              <a:buNone/>
            </a:pPr>
            <a:endParaRPr lang="en-US" b="1" dirty="0">
              <a:latin typeface="+mn-lt"/>
            </a:endParaRPr>
          </a:p>
          <a:p>
            <a:pPr marL="0" indent="0">
              <a:buNone/>
            </a:pPr>
            <a:endParaRPr lang="en-US" b="1" dirty="0">
              <a:latin typeface="+mn-lt"/>
            </a:endParaRPr>
          </a:p>
        </p:txBody>
      </p:sp>
      <p:sp>
        <p:nvSpPr>
          <p:cNvPr id="3" name="Slide Number Placeholder 2"/>
          <p:cNvSpPr>
            <a:spLocks noGrp="1"/>
          </p:cNvSpPr>
          <p:nvPr>
            <p:ph type="sldNum" sz="quarter" idx="4"/>
          </p:nvPr>
        </p:nvSpPr>
        <p:spPr/>
        <p:txBody>
          <a:bodyPr/>
          <a:lstStyle/>
          <a:p>
            <a:fld id="{54A79FDF-0332-472F-850D-1D030698853D}" type="slidenum">
              <a:rPr lang="en-US" smtClean="0"/>
              <a:pPr/>
              <a:t>6</a:t>
            </a:fld>
            <a:endParaRPr lang="en-US" dirty="0"/>
          </a:p>
        </p:txBody>
      </p:sp>
      <p:sp>
        <p:nvSpPr>
          <p:cNvPr id="9" name="Content Placeholder 7"/>
          <p:cNvSpPr txBox="1">
            <a:spLocks/>
          </p:cNvSpPr>
          <p:nvPr/>
        </p:nvSpPr>
        <p:spPr>
          <a:xfrm>
            <a:off x="774358" y="1873486"/>
            <a:ext cx="7519788" cy="32524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Roboto Light" panose="02000000000000000000" pitchFamily="2"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libri Light" panose="020F0302020204030204" pitchFamily="34" charset="0"/>
                <a:cs typeface="Calibri Light" panose="020F0302020204030204" pitchFamily="34" charset="0"/>
              </a:rPr>
              <a:t>By assuring implementation of a standard or other requirements, conformance activities boost consumer trust and confidence in goods, services, people, and systems.</a:t>
            </a: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317078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77" y="175846"/>
            <a:ext cx="8546123" cy="5834723"/>
          </a:xfrm>
          <a:prstGeom prst="rect">
            <a:avLst/>
          </a:prstGeom>
        </p:spPr>
      </p:pic>
      <p:sp>
        <p:nvSpPr>
          <p:cNvPr id="2" name="Title 1"/>
          <p:cNvSpPr>
            <a:spLocks noGrp="1"/>
          </p:cNvSpPr>
          <p:nvPr>
            <p:ph type="title"/>
          </p:nvPr>
        </p:nvSpPr>
        <p:spPr/>
        <p:txBody>
          <a:bodyPr/>
          <a:lstStyle/>
          <a:p>
            <a:r>
              <a:rPr lang="en-US" dirty="0"/>
              <a:t>Standards Aren’t Regulations</a:t>
            </a:r>
          </a:p>
        </p:txBody>
      </p:sp>
      <p:sp>
        <p:nvSpPr>
          <p:cNvPr id="3" name="Content Placeholder 2"/>
          <p:cNvSpPr>
            <a:spLocks noGrp="1"/>
          </p:cNvSpPr>
          <p:nvPr>
            <p:ph idx="1"/>
          </p:nvPr>
        </p:nvSpPr>
        <p:spPr>
          <a:xfrm>
            <a:off x="5161084" y="1485900"/>
            <a:ext cx="3274461" cy="4393632"/>
          </a:xfrm>
        </p:spPr>
        <p:txBody>
          <a:bodyPr/>
          <a:lstStyle/>
          <a:p>
            <a:pPr marL="0" indent="0">
              <a:buNone/>
            </a:pPr>
            <a:r>
              <a:rPr lang="en-US" dirty="0">
                <a:latin typeface="Calibri Light" panose="020F0302020204030204" pitchFamily="34" charset="0"/>
                <a:cs typeface="Calibri Light" panose="020F0302020204030204" pitchFamily="34" charset="0"/>
              </a:rPr>
              <a:t>Regulations are </a:t>
            </a:r>
            <a:r>
              <a:rPr lang="en-US" b="1" dirty="0">
                <a:solidFill>
                  <a:srgbClr val="0075BF"/>
                </a:solidFill>
                <a:latin typeface="+mn-lt"/>
                <a:cs typeface="Calibri Light" panose="020F0302020204030204" pitchFamily="34" charset="0"/>
              </a:rPr>
              <a:t>mandatory, top-down</a:t>
            </a:r>
            <a:r>
              <a:rPr lang="en-US" b="1" dirty="0">
                <a:latin typeface="+mn-lt"/>
                <a:cs typeface="Calibri Light" panose="020F0302020204030204" pitchFamily="34" charset="0"/>
              </a:rPr>
              <a:t> </a:t>
            </a:r>
            <a:r>
              <a:rPr lang="en-US" dirty="0">
                <a:latin typeface="Calibri Light" panose="020F0302020204030204" pitchFamily="34" charset="0"/>
                <a:cs typeface="Calibri Light" panose="020F0302020204030204" pitchFamily="34" charset="0"/>
              </a:rPr>
              <a:t>rules. </a:t>
            </a:r>
          </a:p>
          <a:p>
            <a:pPr marL="0" indent="0">
              <a:buNone/>
            </a:pPr>
            <a:endParaRPr lang="en-US" dirty="0">
              <a:latin typeface="Calibri Light" panose="020F0302020204030204" pitchFamily="34" charset="0"/>
              <a:cs typeface="Calibri Light" panose="020F0302020204030204" pitchFamily="34" charset="0"/>
            </a:endParaRPr>
          </a:p>
          <a:p>
            <a:pPr marL="0" indent="0">
              <a:buNone/>
            </a:pPr>
            <a:r>
              <a:rPr lang="en-US" dirty="0">
                <a:latin typeface="Calibri Light" panose="020F0302020204030204" pitchFamily="34" charset="0"/>
                <a:cs typeface="Calibri Light" panose="020F0302020204030204" pitchFamily="34" charset="0"/>
              </a:rPr>
              <a:t>U.S. Standardization is </a:t>
            </a:r>
            <a:r>
              <a:rPr lang="en-US" b="1" dirty="0">
                <a:solidFill>
                  <a:srgbClr val="0075BF"/>
                </a:solidFill>
                <a:latin typeface="+mn-lt"/>
                <a:cs typeface="Calibri Light" panose="020F0302020204030204" pitchFamily="34" charset="0"/>
              </a:rPr>
              <a:t>voluntary</a:t>
            </a:r>
            <a:r>
              <a:rPr lang="en-US" dirty="0">
                <a:latin typeface="Calibri Light" panose="020F0302020204030204" pitchFamily="34" charset="0"/>
                <a:cs typeface="Calibri Light" panose="020F0302020204030204" pitchFamily="34" charset="0"/>
              </a:rPr>
              <a:t> and relies on </a:t>
            </a:r>
            <a:r>
              <a:rPr lang="en-US" b="1" dirty="0">
                <a:solidFill>
                  <a:srgbClr val="0075BF"/>
                </a:solidFill>
                <a:latin typeface="+mn-lt"/>
                <a:cs typeface="Calibri Light" panose="020F0302020204030204" pitchFamily="34" charset="0"/>
              </a:rPr>
              <a:t>private-sector solutions</a:t>
            </a:r>
          </a:p>
        </p:txBody>
      </p:sp>
      <p:sp>
        <p:nvSpPr>
          <p:cNvPr id="5" name="Slide Number Placeholder 4"/>
          <p:cNvSpPr>
            <a:spLocks noGrp="1"/>
          </p:cNvSpPr>
          <p:nvPr>
            <p:ph type="sldNum" sz="quarter" idx="4"/>
          </p:nvPr>
        </p:nvSpPr>
        <p:spPr/>
        <p:txBody>
          <a:bodyPr/>
          <a:lstStyle/>
          <a:p>
            <a:fld id="{54A79FDF-0332-472F-850D-1D030698853D}" type="slidenum">
              <a:rPr lang="en-US" smtClean="0"/>
              <a:pPr/>
              <a:t>7</a:t>
            </a:fld>
            <a:endParaRPr lang="en-US" dirty="0"/>
          </a:p>
        </p:txBody>
      </p:sp>
      <p:cxnSp>
        <p:nvCxnSpPr>
          <p:cNvPr id="9" name="Straight Connector 8"/>
          <p:cNvCxnSpPr/>
          <p:nvPr/>
        </p:nvCxnSpPr>
        <p:spPr>
          <a:xfrm>
            <a:off x="5310554" y="3182815"/>
            <a:ext cx="2866292" cy="0"/>
          </a:xfrm>
          <a:prstGeom prst="line">
            <a:avLst/>
          </a:prstGeom>
          <a:ln w="53975" cmpd="dbl">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1547185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674" y="1228299"/>
            <a:ext cx="4727089" cy="4635149"/>
          </a:xfrm>
          <a:prstGeom prst="rect">
            <a:avLst/>
          </a:prstGeom>
        </p:spPr>
      </p:pic>
      <p:sp>
        <p:nvSpPr>
          <p:cNvPr id="2" name="Title 1"/>
          <p:cNvSpPr>
            <a:spLocks noGrp="1"/>
          </p:cNvSpPr>
          <p:nvPr>
            <p:ph type="title"/>
          </p:nvPr>
        </p:nvSpPr>
        <p:spPr/>
        <p:txBody>
          <a:bodyPr/>
          <a:lstStyle/>
          <a:p>
            <a:r>
              <a:rPr lang="en-US" dirty="0"/>
              <a:t>The U.S. System is Unique</a:t>
            </a:r>
          </a:p>
        </p:txBody>
      </p:sp>
      <p:sp>
        <p:nvSpPr>
          <p:cNvPr id="3" name="Content Placeholder 2"/>
          <p:cNvSpPr>
            <a:spLocks noGrp="1"/>
          </p:cNvSpPr>
          <p:nvPr>
            <p:ph idx="1"/>
          </p:nvPr>
        </p:nvSpPr>
        <p:spPr>
          <a:xfrm>
            <a:off x="701166" y="2581009"/>
            <a:ext cx="2437819" cy="3048844"/>
          </a:xfrm>
        </p:spPr>
        <p:txBody>
          <a:bodyPr>
            <a:normAutofit/>
          </a:bodyPr>
          <a:lstStyle/>
          <a:p>
            <a:pPr marL="0" indent="0">
              <a:buNone/>
            </a:pPr>
            <a:r>
              <a:rPr lang="en-US" sz="2000" b="1" dirty="0">
                <a:solidFill>
                  <a:srgbClr val="0075BF"/>
                </a:solidFill>
              </a:rPr>
              <a:t>Most countries </a:t>
            </a:r>
            <a:br>
              <a:rPr lang="en-US" sz="2000" b="1" dirty="0">
                <a:solidFill>
                  <a:srgbClr val="0075BF"/>
                </a:solidFill>
              </a:rPr>
            </a:br>
            <a:r>
              <a:rPr lang="en-US" sz="2000" b="1" dirty="0">
                <a:solidFill>
                  <a:srgbClr val="0075BF"/>
                </a:solidFill>
              </a:rPr>
              <a:t>(top down)</a:t>
            </a:r>
          </a:p>
          <a:p>
            <a:pPr marL="0" indent="0">
              <a:buNone/>
            </a:pPr>
            <a:r>
              <a:rPr lang="en-US" sz="2000" dirty="0"/>
              <a:t>Standards development priorities are driven by government or national standards bodies</a:t>
            </a:r>
          </a:p>
        </p:txBody>
      </p:sp>
      <p:sp>
        <p:nvSpPr>
          <p:cNvPr id="5" name="Slide Number Placeholder 4"/>
          <p:cNvSpPr>
            <a:spLocks noGrp="1"/>
          </p:cNvSpPr>
          <p:nvPr>
            <p:ph type="sldNum" sz="quarter" idx="4"/>
          </p:nvPr>
        </p:nvSpPr>
        <p:spPr/>
        <p:txBody>
          <a:bodyPr/>
          <a:lstStyle/>
          <a:p>
            <a:fld id="{54A79FDF-0332-472F-850D-1D030698853D}" type="slidenum">
              <a:rPr lang="en-US" smtClean="0"/>
              <a:pPr/>
              <a:t>8</a:t>
            </a:fld>
            <a:endParaRPr lang="en-US" dirty="0"/>
          </a:p>
        </p:txBody>
      </p:sp>
      <p:sp>
        <p:nvSpPr>
          <p:cNvPr id="6" name="Content Placeholder 2"/>
          <p:cNvSpPr txBox="1">
            <a:spLocks/>
          </p:cNvSpPr>
          <p:nvPr/>
        </p:nvSpPr>
        <p:spPr>
          <a:xfrm>
            <a:off x="6368125" y="2449036"/>
            <a:ext cx="2025954" cy="25432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Light" panose="020F0302020204030204" pitchFamily="34" charset="0"/>
                <a:ea typeface="Roboto Light" panose="02000000000000000000" pitchFamily="2"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dirty="0">
                <a:solidFill>
                  <a:srgbClr val="0075BF"/>
                </a:solidFill>
              </a:rPr>
              <a:t>U.S. system </a:t>
            </a:r>
            <a:br>
              <a:rPr lang="en-US" sz="2000" b="1" dirty="0">
                <a:solidFill>
                  <a:srgbClr val="0075BF"/>
                </a:solidFill>
              </a:rPr>
            </a:br>
            <a:r>
              <a:rPr lang="en-US" sz="2000" b="1" dirty="0">
                <a:solidFill>
                  <a:srgbClr val="0075BF"/>
                </a:solidFill>
              </a:rPr>
              <a:t>(bottom up)</a:t>
            </a:r>
          </a:p>
          <a:p>
            <a:pPr marL="0" indent="0" algn="r">
              <a:buNone/>
            </a:pPr>
            <a:r>
              <a:rPr lang="en-US" sz="2000" dirty="0"/>
              <a:t>Standards development priorities are driven by users and markets</a:t>
            </a:r>
          </a:p>
          <a:p>
            <a:pPr marL="0" indent="0" algn="r">
              <a:buFont typeface="Arial" panose="020B0604020202020204" pitchFamily="34" charset="0"/>
              <a:buNone/>
            </a:pPr>
            <a:endParaRPr lang="en-US" sz="2000" dirty="0"/>
          </a:p>
        </p:txBody>
      </p:sp>
      <p:sp>
        <p:nvSpPr>
          <p:cNvPr id="4" name="Footer Placeholder 3"/>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2880856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0" y="0"/>
            <a:ext cx="9132820" cy="6229107"/>
          </a:xfrm>
          <a:prstGeom prst="rect">
            <a:avLst/>
          </a:prstGeom>
        </p:spPr>
      </p:pic>
      <p:sp>
        <p:nvSpPr>
          <p:cNvPr id="5" name="Slide Number Placeholder 4"/>
          <p:cNvSpPr>
            <a:spLocks noGrp="1"/>
          </p:cNvSpPr>
          <p:nvPr>
            <p:ph type="sldNum" sz="quarter" idx="4"/>
          </p:nvPr>
        </p:nvSpPr>
        <p:spPr/>
        <p:txBody>
          <a:bodyPr/>
          <a:lstStyle/>
          <a:p>
            <a:fld id="{54A79FDF-0332-472F-850D-1D030698853D}" type="slidenum">
              <a:rPr lang="en-US" smtClean="0"/>
              <a:pPr/>
              <a:t>9</a:t>
            </a:fld>
            <a:endParaRPr lang="en-US" dirty="0"/>
          </a:p>
        </p:txBody>
      </p:sp>
      <p:sp>
        <p:nvSpPr>
          <p:cNvPr id="9" name="Title 1"/>
          <p:cNvSpPr txBox="1">
            <a:spLocks/>
          </p:cNvSpPr>
          <p:nvPr/>
        </p:nvSpPr>
        <p:spPr>
          <a:xfrm>
            <a:off x="774358" y="387768"/>
            <a:ext cx="7661188" cy="6015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75BF"/>
                </a:solidFill>
                <a:latin typeface="Century Gothic" panose="020B0502020202020204" pitchFamily="34" charset="0"/>
                <a:ea typeface="+mj-ea"/>
                <a:cs typeface="+mj-cs"/>
              </a:defRPr>
            </a:lvl1pPr>
          </a:lstStyle>
          <a:p>
            <a:r>
              <a:rPr lang="en-US" sz="3200" dirty="0"/>
              <a:t>The 12 Principles of Standardization</a:t>
            </a:r>
          </a:p>
        </p:txBody>
      </p:sp>
      <p:sp>
        <p:nvSpPr>
          <p:cNvPr id="10" name="TextBox 9"/>
          <p:cNvSpPr txBox="1"/>
          <p:nvPr/>
        </p:nvSpPr>
        <p:spPr>
          <a:xfrm>
            <a:off x="774358" y="1189770"/>
            <a:ext cx="7936231" cy="923330"/>
          </a:xfrm>
          <a:prstGeom prst="rect">
            <a:avLst/>
          </a:prstGeom>
          <a:noFill/>
        </p:spPr>
        <p:txBody>
          <a:bodyPr wrap="square" rtlCol="0">
            <a:spAutoFit/>
          </a:bodyPr>
          <a:lstStyle/>
          <a:p>
            <a:r>
              <a:rPr lang="en-US" dirty="0">
                <a:solidFill>
                  <a:schemeClr val="bg2">
                    <a:lumMod val="10000"/>
                  </a:schemeClr>
                </a:solidFill>
                <a:latin typeface="+mj-lt"/>
                <a:cs typeface="Arial" panose="020B0604020202020204" pitchFamily="34" charset="0"/>
              </a:rPr>
              <a:t>According to the World Trade Organization (WTO), standards should </a:t>
            </a:r>
            <a:r>
              <a:rPr lang="en-US" b="1" dirty="0">
                <a:solidFill>
                  <a:srgbClr val="0075BF"/>
                </a:solidFill>
                <a:latin typeface="+mj-lt"/>
                <a:cs typeface="Arial" panose="020B0604020202020204" pitchFamily="34" charset="0"/>
              </a:rPr>
              <a:t>meet societal and market needs </a:t>
            </a:r>
            <a:r>
              <a:rPr lang="en-US" dirty="0">
                <a:solidFill>
                  <a:schemeClr val="bg2">
                    <a:lumMod val="10000"/>
                  </a:schemeClr>
                </a:solidFill>
                <a:latin typeface="+mj-lt"/>
                <a:cs typeface="Arial" panose="020B0604020202020204" pitchFamily="34" charset="0"/>
              </a:rPr>
              <a:t>and should </a:t>
            </a:r>
            <a:r>
              <a:rPr lang="en-US" b="1" dirty="0">
                <a:solidFill>
                  <a:srgbClr val="0075BF"/>
                </a:solidFill>
                <a:latin typeface="+mj-lt"/>
                <a:cs typeface="Arial" panose="020B0604020202020204" pitchFamily="34" charset="0"/>
              </a:rPr>
              <a:t>not be developed to act as barriers to trade</a:t>
            </a:r>
            <a:r>
              <a:rPr lang="en-US" dirty="0">
                <a:solidFill>
                  <a:schemeClr val="bg2">
                    <a:lumMod val="10000"/>
                  </a:schemeClr>
                </a:solidFill>
                <a:latin typeface="+mj-lt"/>
                <a:cs typeface="Arial" panose="020B0604020202020204" pitchFamily="34" charset="0"/>
              </a:rPr>
              <a:t>. The U.S. standards system is based upon the following set of globally accepted principles:</a:t>
            </a:r>
            <a:endParaRPr lang="en-US" b="1" dirty="0">
              <a:solidFill>
                <a:srgbClr val="0075BF"/>
              </a:solidFill>
              <a:latin typeface="+mj-lt"/>
              <a:cs typeface="Arial" panose="020B0604020202020204" pitchFamily="34" charset="0"/>
            </a:endParaRPr>
          </a:p>
        </p:txBody>
      </p:sp>
      <p:sp>
        <p:nvSpPr>
          <p:cNvPr id="11" name="TextBox 10"/>
          <p:cNvSpPr txBox="1"/>
          <p:nvPr/>
        </p:nvSpPr>
        <p:spPr>
          <a:xfrm>
            <a:off x="774358" y="4624687"/>
            <a:ext cx="7936231" cy="338554"/>
          </a:xfrm>
          <a:prstGeom prst="rect">
            <a:avLst/>
          </a:prstGeom>
          <a:noFill/>
        </p:spPr>
        <p:txBody>
          <a:bodyPr wrap="square" rtlCol="0">
            <a:spAutoFit/>
          </a:bodyPr>
          <a:lstStyle/>
          <a:p>
            <a:r>
              <a:rPr lang="en-US" sz="1600" dirty="0">
                <a:solidFill>
                  <a:schemeClr val="bg2">
                    <a:lumMod val="10000"/>
                  </a:schemeClr>
                </a:solidFill>
                <a:latin typeface="+mj-lt"/>
                <a:cs typeface="Arial" panose="020B0604020202020204" pitchFamily="34" charset="0"/>
              </a:rPr>
              <a:t>In addition, U.S. interests strongly agree that the standardization process should be:</a:t>
            </a:r>
            <a:endParaRPr lang="en-US" sz="1600" b="1" dirty="0">
              <a:solidFill>
                <a:srgbClr val="0075BF"/>
              </a:solidFill>
              <a:latin typeface="+mj-lt"/>
              <a:cs typeface="Arial" panose="020B0604020202020204" pitchFamily="34" charset="0"/>
            </a:endParaRPr>
          </a:p>
        </p:txBody>
      </p:sp>
      <p:sp>
        <p:nvSpPr>
          <p:cNvPr id="2" name="Footer Placeholder 1"/>
          <p:cNvSpPr>
            <a:spLocks noGrp="1"/>
          </p:cNvSpPr>
          <p:nvPr>
            <p:ph type="ftr" sz="quarter" idx="3"/>
          </p:nvPr>
        </p:nvSpPr>
        <p:spPr/>
        <p:txBody>
          <a:bodyPr/>
          <a:lstStyle/>
          <a:p>
            <a:r>
              <a:rPr lang="en-US"/>
              <a:t>ANSI's Role in the U.S. Standardization System</a:t>
            </a:r>
            <a:endParaRPr lang="en-US" dirty="0"/>
          </a:p>
        </p:txBody>
      </p:sp>
    </p:spTree>
    <p:extLst>
      <p:ext uri="{BB962C8B-B14F-4D97-AF65-F5344CB8AC3E}">
        <p14:creationId xmlns:p14="http://schemas.microsoft.com/office/powerpoint/2010/main" val="40889905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spcAft>
            <a:spcPts val="600"/>
          </a:spcAft>
          <a:defRPr sz="2800" dirty="0" smtClean="0">
            <a:ea typeface="Roboto Light" panose="02000000000000000000" pitchFamily="2" charset="0"/>
          </a:defRPr>
        </a:defPPr>
      </a:lstStyle>
    </a:txDef>
  </a:objectDefaults>
  <a:extraClrSchemeLst/>
  <a:extLst>
    <a:ext uri="{05A4C25C-085E-4340-85A3-A5531E510DB2}">
      <thm15:themeFamily xmlns:thm15="http://schemas.microsoft.com/office/thememl/2012/main" name="Presentation2" id="{12AABE91-3CDE-45CD-AC75-E218B47FE2C2}" vid="{1D5A57F6-6CFA-437B-8311-5E90102F13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tion xmlns="6dfc6e00-eaa7-471f-8691-9b952787d5c9">Keep</Action>
    <Description_x0020_2 xmlns="6dfc6e00-eaa7-471f-8691-9b952787d5c9" xsi:nil="true"/>
    <TaxCatchAll xmlns="cfe53b65-3c36-4587-b144-e9caa3012b85"/>
    <Document_x0020_Type xmlns="6dfc6e00-eaa7-471f-8691-9b952787d5c9" xsi:nil="true"/>
    <Keywords0 xmlns="6dfc6e00-eaa7-471f-8691-9b952787d5c9" xsi:nil="true"/>
    <TaxKeywordTaxHTField xmlns="cfe53b65-3c36-4587-b144-e9caa3012b85">
      <Terms xmlns="http://schemas.microsoft.com/office/infopath/2007/PartnerControls"/>
    </TaxKeywordTaxHTField>
    <PublishingExpirationDate xmlns="http://schemas.microsoft.com/sharepoint/v3" xsi:nil="true"/>
    <Document_x0020_Date xmlns="6dfc6e00-eaa7-471f-8691-9b952787d5c9" xsi:nil="true"/>
    <PublishingStartDate xmlns="http://schemas.microsoft.com/sharepoint/v3" xsi:nil="true"/>
    <Description0 xmlns="6dfc6e00-eaa7-471f-8691-9b952787d5c9" xsi:nil="true"/>
  </documentManagement>
</p:properties>
</file>

<file path=customXml/itemProps1.xml><?xml version="1.0" encoding="utf-8"?>
<ds:datastoreItem xmlns:ds="http://schemas.openxmlformats.org/officeDocument/2006/customXml" ds:itemID="{236F345B-75C9-44DC-ADEB-4E62256C615D}"/>
</file>

<file path=customXml/itemProps2.xml><?xml version="1.0" encoding="utf-8"?>
<ds:datastoreItem xmlns:ds="http://schemas.openxmlformats.org/officeDocument/2006/customXml" ds:itemID="{F3114D43-1870-424A-B02A-61289522C4CC}"/>
</file>

<file path=customXml/itemProps3.xml><?xml version="1.0" encoding="utf-8"?>
<ds:datastoreItem xmlns:ds="http://schemas.openxmlformats.org/officeDocument/2006/customXml" ds:itemID="{62E6A84B-093D-4AD2-8C30-2742ECFD75C4}">
  <ds:schemaRefs>
    <ds:schemaRef ds:uri="http://purl.org/dc/terms/"/>
    <ds:schemaRef ds:uri="http://purl.org/dc/dcmitype/"/>
    <ds:schemaRef ds:uri="75531a99-0b7a-4f64-ae8b-a34c68b910a3"/>
    <ds:schemaRef ds:uri="f34cbfce-d533-4caa-8130-ff500960ed66"/>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2020 ANSI PowerPoint Template 4x3</Template>
  <TotalTime>68020</TotalTime>
  <Words>2271</Words>
  <Application>Microsoft Office PowerPoint</Application>
  <PresentationFormat>On-screen Show (4:3)</PresentationFormat>
  <Paragraphs>274</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 Black</vt:lpstr>
      <vt:lpstr>Calibri</vt:lpstr>
      <vt:lpstr>Calibri Light</vt:lpstr>
      <vt:lpstr>Century Gothic</vt:lpstr>
      <vt:lpstr>Helvetica Light</vt:lpstr>
      <vt:lpstr>Office Theme</vt:lpstr>
      <vt:lpstr> ANSI’S ROLE IN THE U.S. STANDARDIZATION SYSTEM</vt:lpstr>
      <vt:lpstr>PowerPoint Presentation</vt:lpstr>
      <vt:lpstr>PowerPoint Presentation</vt:lpstr>
      <vt:lpstr>Did You Know?</vt:lpstr>
      <vt:lpstr>Standards</vt:lpstr>
      <vt:lpstr>Conformity Assessment</vt:lpstr>
      <vt:lpstr>Standards Aren’t Regulations</vt:lpstr>
      <vt:lpstr>The U.S. System is Unique</vt:lpstr>
      <vt:lpstr>PowerPoint Presentation</vt:lpstr>
      <vt:lpstr>PowerPoint Presentation</vt:lpstr>
      <vt:lpstr>PowerPoint Presentation</vt:lpstr>
      <vt:lpstr>The Public/Private Partnership</vt:lpstr>
      <vt:lpstr>The Public/Private Partnership</vt:lpstr>
      <vt:lpstr>The Public/Private Partnership</vt:lpstr>
      <vt:lpstr>For More Information on the U.S. System</vt:lpstr>
      <vt:lpstr>ANSI AT A GLANCE</vt:lpstr>
      <vt:lpstr>ANSI’s Mission</vt:lpstr>
      <vt:lpstr>PowerPoint Presentation</vt:lpstr>
      <vt:lpstr>What Does ANSI Do?</vt:lpstr>
      <vt:lpstr>ANSI’s Organizational Structure</vt:lpstr>
      <vt:lpstr>ANSI Quick Facts</vt:lpstr>
      <vt:lpstr>PowerPoint Presentation</vt:lpstr>
      <vt:lpstr>ANSI’S  DOMESTIC ROLE</vt:lpstr>
      <vt:lpstr>ANSI’s Role as Coordinator</vt:lpstr>
      <vt:lpstr>How is an American National Standard (ANS) Developed?</vt:lpstr>
      <vt:lpstr>What is an ANSI-accredited Standards Developer (ASD)?</vt:lpstr>
      <vt:lpstr>What is an American National Standard?</vt:lpstr>
      <vt:lpstr>Standardization Collaboration</vt:lpstr>
      <vt:lpstr>Standardization Collaboratives and Workshops</vt:lpstr>
      <vt:lpstr>Previous Collaboratives and Workshops</vt:lpstr>
      <vt:lpstr>Education and Training</vt:lpstr>
      <vt:lpstr>Education and Training</vt:lpstr>
      <vt:lpstr>ANSI’s Role in Conformity Assessment</vt:lpstr>
      <vt:lpstr>Access to Standards</vt:lpstr>
      <vt:lpstr>Still Have Questions?</vt:lpstr>
      <vt:lpstr>ANSI’S INTERNATIONAL ROLE</vt:lpstr>
      <vt:lpstr>Representing the U.S. Globally</vt:lpstr>
      <vt:lpstr>The U.S. Role in International Standardization</vt:lpstr>
      <vt:lpstr>Pathways to Globally Relevant Standards</vt:lpstr>
      <vt:lpstr>National Participation</vt:lpstr>
      <vt:lpstr>National Participation</vt:lpstr>
      <vt:lpstr>National Participation</vt:lpstr>
      <vt:lpstr>National Participation</vt:lpstr>
      <vt:lpstr>Participating (“P”) Memberships</vt:lpstr>
      <vt:lpstr>PowerPoint Presentation</vt:lpstr>
      <vt:lpstr>ANSI Engagement with non-U.S. Standardization Bodies</vt:lpstr>
      <vt:lpstr>Capacity Building</vt:lpstr>
      <vt:lpstr>Capacity Building</vt:lpstr>
      <vt:lpstr>U.S.-China Program</vt:lpstr>
      <vt:lpstr>ANSI MEMBERSHIP</vt:lpstr>
      <vt:lpstr>Why ANSI Membership?</vt:lpstr>
      <vt:lpstr>Benefits of ANSI Membership</vt:lpstr>
      <vt:lpstr>Who’s an ANSI Member?</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STANDARDIZATION SYSTEM</dc:title>
  <dc:creator>Samantha Yost</dc:creator>
  <cp:lastModifiedBy>Jana Zabinski</cp:lastModifiedBy>
  <cp:revision>308</cp:revision>
  <dcterms:created xsi:type="dcterms:W3CDTF">2020-05-20T18:02:37Z</dcterms:created>
  <dcterms:modified xsi:type="dcterms:W3CDTF">2023-10-31T13:48:05Z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TaxKeyword">
    <vt:lpwstr/>
  </property>
</Properties>
</file>