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7" r:id="rId1"/>
  </p:sldMasterIdLst>
  <p:notesMasterIdLst>
    <p:notesMasterId r:id="rId49"/>
  </p:notesMasterIdLst>
  <p:handoutMasterIdLst>
    <p:handoutMasterId r:id="rId50"/>
  </p:handoutMasterIdLst>
  <p:sldIdLst>
    <p:sldId id="503" r:id="rId2"/>
    <p:sldId id="496" r:id="rId3"/>
    <p:sldId id="442" r:id="rId4"/>
    <p:sldId id="429" r:id="rId5"/>
    <p:sldId id="354" r:id="rId6"/>
    <p:sldId id="435" r:id="rId7"/>
    <p:sldId id="436" r:id="rId8"/>
    <p:sldId id="266" r:id="rId9"/>
    <p:sldId id="265" r:id="rId10"/>
    <p:sldId id="445" r:id="rId11"/>
    <p:sldId id="494" r:id="rId12"/>
    <p:sldId id="495" r:id="rId13"/>
    <p:sldId id="497" r:id="rId14"/>
    <p:sldId id="498" r:id="rId15"/>
    <p:sldId id="499" r:id="rId16"/>
    <p:sldId id="500" r:id="rId17"/>
    <p:sldId id="501" r:id="rId18"/>
    <p:sldId id="502" r:id="rId19"/>
    <p:sldId id="422" r:id="rId20"/>
    <p:sldId id="440" r:id="rId21"/>
    <p:sldId id="441" r:id="rId22"/>
    <p:sldId id="487" r:id="rId23"/>
    <p:sldId id="488" r:id="rId24"/>
    <p:sldId id="489" r:id="rId25"/>
    <p:sldId id="492" r:id="rId26"/>
    <p:sldId id="447" r:id="rId27"/>
    <p:sldId id="449" r:id="rId28"/>
    <p:sldId id="452" r:id="rId29"/>
    <p:sldId id="451" r:id="rId30"/>
    <p:sldId id="478" r:id="rId31"/>
    <p:sldId id="479" r:id="rId32"/>
    <p:sldId id="480" r:id="rId33"/>
    <p:sldId id="481" r:id="rId34"/>
    <p:sldId id="482" r:id="rId35"/>
    <p:sldId id="457" r:id="rId36"/>
    <p:sldId id="459" r:id="rId37"/>
    <p:sldId id="469" r:id="rId38"/>
    <p:sldId id="471" r:id="rId39"/>
    <p:sldId id="472" r:id="rId40"/>
    <p:sldId id="467" r:id="rId41"/>
    <p:sldId id="414" r:id="rId42"/>
    <p:sldId id="415" r:id="rId43"/>
    <p:sldId id="416" r:id="rId44"/>
    <p:sldId id="418" r:id="rId45"/>
    <p:sldId id="474" r:id="rId46"/>
    <p:sldId id="428" r:id="rId47"/>
    <p:sldId id="493" r:id="rId48"/>
  </p:sldIdLst>
  <p:sldSz cx="9144000" cy="6858000" type="screen4x3"/>
  <p:notesSz cx="6858000" cy="9144000"/>
  <p:defaultTextStyle>
    <a:defPPr>
      <a:defRPr lang="ar-SA"/>
    </a:defPPr>
    <a:lvl1pPr algn="l" rtl="0" fontAlgn="base">
      <a:spcBef>
        <a:spcPct val="0"/>
      </a:spcBef>
      <a:spcAft>
        <a:spcPct val="0"/>
      </a:spcAft>
      <a:defRPr sz="2400" kern="1200">
        <a:solidFill>
          <a:schemeClr val="tx1"/>
        </a:solidFill>
        <a:latin typeface="Times New Roman" pitchFamily="18" charset="0"/>
        <a:ea typeface="Rod Transparent"/>
        <a:cs typeface="Rod Transparent"/>
      </a:defRPr>
    </a:lvl1pPr>
    <a:lvl2pPr marL="457200" algn="l" rtl="0" fontAlgn="base">
      <a:spcBef>
        <a:spcPct val="0"/>
      </a:spcBef>
      <a:spcAft>
        <a:spcPct val="0"/>
      </a:spcAft>
      <a:defRPr sz="2400" kern="1200">
        <a:solidFill>
          <a:schemeClr val="tx1"/>
        </a:solidFill>
        <a:latin typeface="Times New Roman" pitchFamily="18" charset="0"/>
        <a:ea typeface="Rod Transparent"/>
        <a:cs typeface="Rod Transparent"/>
      </a:defRPr>
    </a:lvl2pPr>
    <a:lvl3pPr marL="914400" algn="l" rtl="0" fontAlgn="base">
      <a:spcBef>
        <a:spcPct val="0"/>
      </a:spcBef>
      <a:spcAft>
        <a:spcPct val="0"/>
      </a:spcAft>
      <a:defRPr sz="2400" kern="1200">
        <a:solidFill>
          <a:schemeClr val="tx1"/>
        </a:solidFill>
        <a:latin typeface="Times New Roman" pitchFamily="18" charset="0"/>
        <a:ea typeface="Rod Transparent"/>
        <a:cs typeface="Rod Transparent"/>
      </a:defRPr>
    </a:lvl3pPr>
    <a:lvl4pPr marL="1371600" algn="l" rtl="0" fontAlgn="base">
      <a:spcBef>
        <a:spcPct val="0"/>
      </a:spcBef>
      <a:spcAft>
        <a:spcPct val="0"/>
      </a:spcAft>
      <a:defRPr sz="2400" kern="1200">
        <a:solidFill>
          <a:schemeClr val="tx1"/>
        </a:solidFill>
        <a:latin typeface="Times New Roman" pitchFamily="18" charset="0"/>
        <a:ea typeface="Rod Transparent"/>
        <a:cs typeface="Rod Transparent"/>
      </a:defRPr>
    </a:lvl4pPr>
    <a:lvl5pPr marL="1828800" algn="l" rtl="0" fontAlgn="base">
      <a:spcBef>
        <a:spcPct val="0"/>
      </a:spcBef>
      <a:spcAft>
        <a:spcPct val="0"/>
      </a:spcAft>
      <a:defRPr sz="2400" kern="1200">
        <a:solidFill>
          <a:schemeClr val="tx1"/>
        </a:solidFill>
        <a:latin typeface="Times New Roman" pitchFamily="18" charset="0"/>
        <a:ea typeface="Rod Transparent"/>
        <a:cs typeface="Rod Transparent"/>
      </a:defRPr>
    </a:lvl5pPr>
    <a:lvl6pPr marL="2286000" algn="l" defTabSz="914400" rtl="0" eaLnBrk="1" latinLnBrk="0" hangingPunct="1">
      <a:defRPr sz="2400" kern="1200">
        <a:solidFill>
          <a:schemeClr val="tx1"/>
        </a:solidFill>
        <a:latin typeface="Times New Roman" pitchFamily="18" charset="0"/>
        <a:ea typeface="Rod Transparent"/>
        <a:cs typeface="Rod Transparent"/>
      </a:defRPr>
    </a:lvl6pPr>
    <a:lvl7pPr marL="2743200" algn="l" defTabSz="914400" rtl="0" eaLnBrk="1" latinLnBrk="0" hangingPunct="1">
      <a:defRPr sz="2400" kern="1200">
        <a:solidFill>
          <a:schemeClr val="tx1"/>
        </a:solidFill>
        <a:latin typeface="Times New Roman" pitchFamily="18" charset="0"/>
        <a:ea typeface="Rod Transparent"/>
        <a:cs typeface="Rod Transparent"/>
      </a:defRPr>
    </a:lvl7pPr>
    <a:lvl8pPr marL="3200400" algn="l" defTabSz="914400" rtl="0" eaLnBrk="1" latinLnBrk="0" hangingPunct="1">
      <a:defRPr sz="2400" kern="1200">
        <a:solidFill>
          <a:schemeClr val="tx1"/>
        </a:solidFill>
        <a:latin typeface="Times New Roman" pitchFamily="18" charset="0"/>
        <a:ea typeface="Rod Transparent"/>
        <a:cs typeface="Rod Transparent"/>
      </a:defRPr>
    </a:lvl8pPr>
    <a:lvl9pPr marL="3657600" algn="l" defTabSz="914400" rtl="0" eaLnBrk="1" latinLnBrk="0" hangingPunct="1">
      <a:defRPr sz="2400" kern="1200">
        <a:solidFill>
          <a:schemeClr val="tx1"/>
        </a:solidFill>
        <a:latin typeface="Times New Roman" pitchFamily="18" charset="0"/>
        <a:ea typeface="Rod Transparent"/>
        <a:cs typeface="Rod Transpare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33CC"/>
    <a:srgbClr val="6666FF"/>
    <a:srgbClr val="669900"/>
    <a:srgbClr val="FFFFFF"/>
    <a:srgbClr val="FFFFCC"/>
    <a:srgbClr val="E772EA"/>
    <a:srgbClr val="253D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61" autoAdjust="0"/>
    <p:restoredTop sz="94747" autoAdjust="0"/>
  </p:normalViewPr>
  <p:slideViewPr>
    <p:cSldViewPr>
      <p:cViewPr varScale="1">
        <p:scale>
          <a:sx n="72" d="100"/>
          <a:sy n="72" d="100"/>
        </p:scale>
        <p:origin x="-396" y="-96"/>
      </p:cViewPr>
      <p:guideLst>
        <p:guide orient="horz" pos="2160"/>
        <p:guide pos="2880"/>
      </p:guideLst>
    </p:cSldViewPr>
  </p:slideViewPr>
  <p:outlineViewPr>
    <p:cViewPr>
      <p:scale>
        <a:sx n="33" d="100"/>
        <a:sy n="33" d="100"/>
      </p:scale>
      <p:origin x="73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95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4.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1">
              <a:defRPr sz="1200">
                <a:ea typeface="+mn-ea"/>
                <a:cs typeface="Rod Transparent" pitchFamily="49" charset="-79"/>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1">
              <a:defRPr sz="1200" smtClean="0">
                <a:ea typeface="+mn-ea"/>
                <a:cs typeface="Rod Transparent" pitchFamily="49" charset="-79"/>
              </a:defRPr>
            </a:lvl1pPr>
          </a:lstStyle>
          <a:p>
            <a:pPr>
              <a:defRPr/>
            </a:pPr>
            <a:fld id="{03CE09F7-573E-4CC9-B4F8-40A23F0B0041}" type="datetimeFigureOut">
              <a:rPr lang="en-US"/>
              <a:pPr>
                <a:defRPr/>
              </a:pPr>
              <a:t>11/5/2010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1">
              <a:defRPr sz="1200">
                <a:ea typeface="+mn-ea"/>
                <a:cs typeface="Rod Transparent" pitchFamily="49" charset="-79"/>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1">
              <a:defRPr sz="1200" smtClean="0">
                <a:ea typeface="+mn-ea"/>
                <a:cs typeface="Rod Transparent" pitchFamily="49" charset="-79"/>
              </a:defRPr>
            </a:lvl1pPr>
          </a:lstStyle>
          <a:p>
            <a:pPr>
              <a:defRPr/>
            </a:pPr>
            <a:fld id="{977A18D1-30B2-4645-8716-7905C7E2674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ea typeface="+mn-ea"/>
                <a:cs typeface="Times New Roman" pitchFamily="18" charset="0"/>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a:defRPr sz="1200">
                <a:ea typeface="+mn-ea"/>
                <a:cs typeface="Times New Roman" pitchFamily="18" charset="0"/>
              </a:defRPr>
            </a:lvl1pPr>
          </a:lstStyle>
          <a:p>
            <a:pPr>
              <a:defRPr/>
            </a:pPr>
            <a:fld id="{61CDC268-BBF4-43E5-BAB0-D196871717E7}" type="datetimeFigureOut">
              <a:rPr lang="ar-SA"/>
              <a:pPr>
                <a:defRPr/>
              </a:pPr>
              <a:t>29/11/1431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ea typeface="+mn-ea"/>
                <a:cs typeface="Times New Roman" pitchFamily="18" charset="0"/>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a:defRPr sz="1200">
                <a:ea typeface="+mn-ea"/>
                <a:cs typeface="Times New Roman" pitchFamily="18" charset="0"/>
              </a:defRPr>
            </a:lvl1pPr>
          </a:lstStyle>
          <a:p>
            <a:pPr>
              <a:defRPr/>
            </a:pPr>
            <a:fld id="{C62BC5F0-E4F9-4884-B12A-FFDF7D200A4C}"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2290" name="عنصر نائب للملاحظات 2"/>
          <p:cNvSpPr>
            <a:spLocks noGrp="1"/>
          </p:cNvSpPr>
          <p:nvPr>
            <p:ph type="body" idx="1"/>
          </p:nvPr>
        </p:nvSpPr>
        <p:spPr bwMode="auto">
          <a:noFill/>
        </p:spPr>
        <p:txBody>
          <a:bodyPr/>
          <a:lstStyle/>
          <a:p>
            <a:endParaRPr lang="ar-SA" smtClean="0"/>
          </a:p>
        </p:txBody>
      </p:sp>
      <p:sp>
        <p:nvSpPr>
          <p:cNvPr id="12291"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C3D084-5764-421D-8EE9-5496016A41C5}" type="slidenum">
              <a:rPr lang="ar-SA" smtClean="0">
                <a:ea typeface="Rod Transparent"/>
              </a:rPr>
              <a:pPr/>
              <a:t>5</a:t>
            </a:fld>
            <a:endParaRPr lang="ar-SA" smtClean="0">
              <a:ea typeface="Rod Transparen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6386" name="عنصر نائب للملاحظات 2"/>
          <p:cNvSpPr>
            <a:spLocks noGrp="1"/>
          </p:cNvSpPr>
          <p:nvPr>
            <p:ph type="body" idx="1"/>
          </p:nvPr>
        </p:nvSpPr>
        <p:spPr bwMode="auto">
          <a:noFill/>
        </p:spPr>
        <p:txBody>
          <a:bodyPr/>
          <a:lstStyle/>
          <a:p>
            <a:endParaRPr lang="ar-SA" smtClean="0"/>
          </a:p>
        </p:txBody>
      </p:sp>
      <p:sp>
        <p:nvSpPr>
          <p:cNvPr id="16387"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E746BC-3AC6-497B-A696-AA62227E5BB1}" type="slidenum">
              <a:rPr lang="ar-SA" smtClean="0">
                <a:ea typeface="Rod Transparent"/>
              </a:rPr>
              <a:pPr/>
              <a:t>8</a:t>
            </a:fld>
            <a:endParaRPr lang="ar-SA" smtClean="0">
              <a:ea typeface="Rod Transparen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8434" name="عنصر نائب للملاحظات 2"/>
          <p:cNvSpPr>
            <a:spLocks noGrp="1"/>
          </p:cNvSpPr>
          <p:nvPr>
            <p:ph type="body" idx="1"/>
          </p:nvPr>
        </p:nvSpPr>
        <p:spPr bwMode="auto">
          <a:noFill/>
        </p:spPr>
        <p:txBody>
          <a:bodyPr/>
          <a:lstStyle/>
          <a:p>
            <a:endParaRPr lang="ar-SA" smtClean="0"/>
          </a:p>
        </p:txBody>
      </p:sp>
      <p:sp>
        <p:nvSpPr>
          <p:cNvPr id="18435"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3E403-C2D8-4BF3-8468-C5635F877CFE}" type="slidenum">
              <a:rPr lang="ar-SA" smtClean="0">
                <a:ea typeface="Rod Transparent"/>
              </a:rPr>
              <a:pPr/>
              <a:t>9</a:t>
            </a:fld>
            <a:endParaRPr lang="ar-SA" smtClean="0">
              <a:ea typeface="Rod Transparen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0482" name="عنصر نائب للملاحظات 2"/>
          <p:cNvSpPr>
            <a:spLocks noGrp="1"/>
          </p:cNvSpPr>
          <p:nvPr>
            <p:ph type="body" idx="1"/>
          </p:nvPr>
        </p:nvSpPr>
        <p:spPr bwMode="auto">
          <a:noFill/>
        </p:spPr>
        <p:txBody>
          <a:bodyPr/>
          <a:lstStyle/>
          <a:p>
            <a:endParaRPr lang="ar-SA" smtClean="0"/>
          </a:p>
        </p:txBody>
      </p:sp>
      <p:sp>
        <p:nvSpPr>
          <p:cNvPr id="20483"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5C3A50-4EBA-4D55-918C-F23F157366AB}" type="slidenum">
              <a:rPr lang="ar-SA" smtClean="0">
                <a:ea typeface="Rod Transparent"/>
              </a:rPr>
              <a:pPr/>
              <a:t>10</a:t>
            </a:fld>
            <a:endParaRPr lang="ar-SA" smtClean="0">
              <a:ea typeface="Rod Transparen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2530" name="عنصر نائب للملاحظات 2"/>
          <p:cNvSpPr>
            <a:spLocks noGrp="1"/>
          </p:cNvSpPr>
          <p:nvPr>
            <p:ph type="body" idx="1"/>
          </p:nvPr>
        </p:nvSpPr>
        <p:spPr bwMode="auto">
          <a:noFill/>
        </p:spPr>
        <p:txBody>
          <a:bodyPr/>
          <a:lstStyle/>
          <a:p>
            <a:endParaRPr lang="ar-SA" smtClean="0"/>
          </a:p>
        </p:txBody>
      </p:sp>
      <p:sp>
        <p:nvSpPr>
          <p:cNvPr id="22531"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AFA4C-F8C1-4F1E-A039-EB0D993B1AA7}" type="slidenum">
              <a:rPr lang="ar-SA" smtClean="0">
                <a:ea typeface="Rod Transparent"/>
              </a:rPr>
              <a:pPr/>
              <a:t>11</a:t>
            </a:fld>
            <a:endParaRPr lang="ar-SA" smtClean="0">
              <a:ea typeface="Rod Transparen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1746" name="عنصر نائب للملاحظات 2"/>
          <p:cNvSpPr>
            <a:spLocks noGrp="1"/>
          </p:cNvSpPr>
          <p:nvPr>
            <p:ph type="body" idx="1"/>
          </p:nvPr>
        </p:nvSpPr>
        <p:spPr bwMode="auto">
          <a:noFill/>
        </p:spPr>
        <p:txBody>
          <a:bodyPr/>
          <a:lstStyle/>
          <a:p>
            <a:endParaRPr lang="ar-SA" smtClean="0"/>
          </a:p>
        </p:txBody>
      </p:sp>
      <p:sp>
        <p:nvSpPr>
          <p:cNvPr id="31747" name="عنصر نائب لرقم الشريحة 3"/>
          <p:cNvSpPr txBox="1">
            <a:spLocks noGrp="1"/>
          </p:cNvSpPr>
          <p:nvPr/>
        </p:nvSpPr>
        <p:spPr bwMode="auto">
          <a:xfrm>
            <a:off x="1588" y="8685213"/>
            <a:ext cx="2971800" cy="457200"/>
          </a:xfrm>
          <a:prstGeom prst="rect">
            <a:avLst/>
          </a:prstGeom>
          <a:noFill/>
          <a:ln w="9525">
            <a:noFill/>
            <a:miter lim="800000"/>
            <a:headEnd/>
            <a:tailEnd/>
          </a:ln>
        </p:spPr>
        <p:txBody>
          <a:bodyPr anchor="b"/>
          <a:lstStyle/>
          <a:p>
            <a:pPr rtl="1"/>
            <a:fld id="{4AACC5C2-8EDE-4400-89C0-AF6882870A23}" type="slidenum">
              <a:rPr lang="ar-SA" sz="1200">
                <a:cs typeface="Times New Roman" pitchFamily="18" charset="0"/>
              </a:rPr>
              <a:pPr rtl="1"/>
              <a:t>19</a:t>
            </a:fld>
            <a:endParaRPr lang="ar-SA" sz="120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4" name="عنصر نائب للملاحظات 2"/>
          <p:cNvSpPr>
            <a:spLocks noGrp="1"/>
          </p:cNvSpPr>
          <p:nvPr>
            <p:ph type="body" idx="1"/>
          </p:nvPr>
        </p:nvSpPr>
        <p:spPr bwMode="auto">
          <a:noFill/>
        </p:spPr>
        <p:txBody>
          <a:bodyPr/>
          <a:lstStyle/>
          <a:p>
            <a:endParaRPr lang="ar-SA" smtClean="0"/>
          </a:p>
        </p:txBody>
      </p:sp>
      <p:sp>
        <p:nvSpPr>
          <p:cNvPr id="33795"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D32EB-73F3-403F-AE1F-F0F0F7C8C830}" type="slidenum">
              <a:rPr lang="ar-SA" smtClean="0">
                <a:ea typeface="Rod Transparent"/>
              </a:rPr>
              <a:pPr/>
              <a:t>20</a:t>
            </a:fld>
            <a:endParaRPr lang="ar-SA" smtClean="0">
              <a:ea typeface="Rod Transparen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2" name="عنصر نائب للملاحظات 2"/>
          <p:cNvSpPr>
            <a:spLocks noGrp="1"/>
          </p:cNvSpPr>
          <p:nvPr>
            <p:ph type="body" idx="1"/>
          </p:nvPr>
        </p:nvSpPr>
        <p:spPr bwMode="auto">
          <a:noFill/>
        </p:spPr>
        <p:txBody>
          <a:bodyPr/>
          <a:lstStyle/>
          <a:p>
            <a:endParaRPr lang="ar-SA" smtClean="0"/>
          </a:p>
        </p:txBody>
      </p:sp>
      <p:sp>
        <p:nvSpPr>
          <p:cNvPr id="35843"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B9A51A-11E7-4C3D-B555-445C90CC9EDF}" type="slidenum">
              <a:rPr lang="ar-SA" smtClean="0">
                <a:ea typeface="Rod Transparent"/>
              </a:rPr>
              <a:pPr/>
              <a:t>21</a:t>
            </a:fld>
            <a:endParaRPr lang="ar-SA" smtClean="0">
              <a:ea typeface="Rod Transparen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algn="l" rtl="0"/>
            <a:endParaRPr lang="en-US" smtClean="0">
              <a:cs typeface="Arial" charset="0"/>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07CFF9-34CB-4376-8208-9CF60671EBD9}" type="slidenum">
              <a:rPr lang="ar-SA" smtClean="0">
                <a:ea typeface="Rod Transparent"/>
              </a:rPr>
              <a:pPr/>
              <a:t>41</a:t>
            </a:fld>
            <a:endParaRPr lang="ar-SA" smtClean="0">
              <a:ea typeface="Rod Transparen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rtl="1">
                <a:defRPr/>
              </a:pPr>
              <a:endParaRPr lang="en-US" sz="1800">
                <a:ea typeface="+mn-ea"/>
                <a:cs typeface="Times New Roman" pitchFamily="18"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rtl="1">
                <a:defRPr/>
              </a:pPr>
              <a:endParaRPr lang="en-US" sz="1800">
                <a:ea typeface="+mn-ea"/>
                <a:cs typeface="Times New Roman" pitchFamily="18"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rtl="1">
                <a:defRPr/>
              </a:pPr>
              <a:endParaRPr lang="en-US" sz="1800">
                <a:ea typeface="+mn-ea"/>
                <a:cs typeface="Times New Roman" pitchFamily="18"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rtl="1">
                <a:defRPr/>
              </a:pPr>
              <a:endParaRPr lang="en-US" sz="1800">
                <a:ea typeface="+mn-ea"/>
                <a:cs typeface="Times New Roman" pitchFamily="18"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rtl="1">
                <a:defRPr/>
              </a:pPr>
              <a:endParaRPr lang="en-US" sz="1800">
                <a:ea typeface="+mn-ea"/>
                <a:cs typeface="Times New Roman" pitchFamily="18"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rtl="1">
                <a:defRPr/>
              </a:pPr>
              <a:endParaRPr lang="en-US" sz="1800">
                <a:ea typeface="+mn-ea"/>
                <a:cs typeface="Times New Roman" pitchFamily="18"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rtl="1">
                <a:defRPr/>
              </a:pPr>
              <a:endParaRPr lang="en-US" sz="1800">
                <a:ea typeface="+mn-ea"/>
                <a:cs typeface="Times New Roman" pitchFamily="18"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rtl="1">
                <a:defRPr/>
              </a:pPr>
              <a:endParaRPr lang="en-US" sz="1800">
                <a:ea typeface="+mn-ea"/>
                <a:cs typeface="Times New Roman" pitchFamily="18"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rtl="1">
                <a:defRPr/>
              </a:pPr>
              <a:endParaRPr lang="en-US" sz="1800">
                <a:ea typeface="+mn-ea"/>
                <a:cs typeface="Times New Roman" pitchFamily="18"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rtl="1">
                  <a:defRPr/>
                </a:pPr>
                <a:endParaRPr lang="en-US" sz="1800">
                  <a:ea typeface="+mn-ea"/>
                  <a:cs typeface="Times New Roman" pitchFamily="18" charset="0"/>
                </a:endParaRPr>
              </a:p>
            </p:txBody>
          </p:sp>
        </p:grpSp>
      </p:grpSp>
      <p:sp>
        <p:nvSpPr>
          <p:cNvPr id="82986" name="Rectangle 42"/>
          <p:cNvSpPr>
            <a:spLocks noGrp="1" noChangeArrowheads="1"/>
          </p:cNvSpPr>
          <p:nvPr>
            <p:ph type="ctrTitle" sz="quarter"/>
          </p:nvPr>
        </p:nvSpPr>
        <p:spPr>
          <a:xfrm>
            <a:off x="457200" y="1600200"/>
            <a:ext cx="8229600" cy="1828800"/>
          </a:xfrm>
        </p:spPr>
        <p:txBody>
          <a:bodyPr/>
          <a:lstStyle>
            <a:lvl1pPr>
              <a:defRPr sz="4800"/>
            </a:lvl1pPr>
          </a:lstStyle>
          <a:p>
            <a:r>
              <a:rPr lang="ar-SA"/>
              <a:t>انقر لتحرير نمط العنوان الرئيسي</a:t>
            </a:r>
          </a:p>
        </p:txBody>
      </p:sp>
      <p:sp>
        <p:nvSpPr>
          <p:cNvPr id="8298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ar-SA"/>
              <a:t>انقر لتحرير نمط العنوان الثانوي الرئيسي</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EB2CD67D-9D26-489A-98DC-975AB5923048}"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G:\1.SASO - Nov. 29\4.نماذج وتصاميم منوعة\LOGOS &amp; Marks Misc\SASO New Logo\SASO_bمفرغة شعار.png"/>
          <p:cNvPicPr>
            <a:picLocks noChangeAspect="1" noChangeArrowheads="1"/>
          </p:cNvPicPr>
          <p:nvPr userDrawn="1"/>
        </p:nvPicPr>
        <p:blipFill>
          <a:blip r:embed="rId2"/>
          <a:srcRect/>
          <a:stretch>
            <a:fillRect/>
          </a:stretch>
        </p:blipFill>
        <p:spPr bwMode="auto">
          <a:xfrm>
            <a:off x="250825" y="198438"/>
            <a:ext cx="1225550" cy="1214437"/>
          </a:xfrm>
          <a:prstGeom prst="rect">
            <a:avLst/>
          </a:prstGeom>
          <a:noFill/>
          <a:ln w="9525">
            <a:noFill/>
            <a:miter lim="800000"/>
            <a:headEnd/>
            <a:tailEnd/>
          </a:ln>
        </p:spPr>
      </p:pic>
      <p:sp>
        <p:nvSpPr>
          <p:cNvPr id="2" name="Title 1"/>
          <p:cNvSpPr>
            <a:spLocks noGrp="1"/>
          </p:cNvSpPr>
          <p:nvPr>
            <p:ph type="title"/>
          </p:nvPr>
        </p:nvSpPr>
        <p:spPr>
          <a:xfrm>
            <a:off x="1763688" y="332656"/>
            <a:ext cx="6624736"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6"/>
          <p:cNvSpPr>
            <a:spLocks noGrp="1" noChangeArrowheads="1"/>
          </p:cNvSpPr>
          <p:nvPr>
            <p:ph type="sldNum" sz="quarter" idx="10"/>
          </p:nvPr>
        </p:nvSpPr>
        <p:spPr>
          <a:xfrm>
            <a:off x="6765925" y="6218238"/>
            <a:ext cx="2133600" cy="639762"/>
          </a:xfrm>
        </p:spPr>
        <p:txBody>
          <a:bodyPr/>
          <a:lstStyle>
            <a:lvl1pPr>
              <a:defRPr/>
            </a:lvl1pPr>
          </a:lstStyle>
          <a:p>
            <a:pPr>
              <a:defRPr/>
            </a:pPr>
            <a:fld id="{4C79F04E-8F93-4C2D-91BF-573DF02E70DE}" type="slidenum">
              <a:rPr lang="ar-SA"/>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defRPr/>
            </a:lvl1pPr>
          </a:lstStyle>
          <a:p>
            <a:pPr>
              <a:defRPr/>
            </a:pPr>
            <a:endParaRPr lang="en-US"/>
          </a:p>
        </p:txBody>
      </p:sp>
      <p:sp>
        <p:nvSpPr>
          <p:cNvPr id="3" name="Rectangle 45"/>
          <p:cNvSpPr>
            <a:spLocks noGrp="1" noChangeArrowheads="1"/>
          </p:cNvSpPr>
          <p:nvPr>
            <p:ph type="ftr" sz="quarter" idx="11"/>
          </p:nvPr>
        </p:nvSpPr>
        <p:spPr/>
        <p:txBody>
          <a:bodyPr/>
          <a:lstStyle>
            <a:lvl1pPr>
              <a:defRPr/>
            </a:lvl1pPr>
          </a:lstStyle>
          <a:p>
            <a:pPr>
              <a:defRPr/>
            </a:pPr>
            <a:endParaRPr lang="en-US"/>
          </a:p>
        </p:txBody>
      </p:sp>
      <p:sp>
        <p:nvSpPr>
          <p:cNvPr id="4" name="Rectangle 46"/>
          <p:cNvSpPr>
            <a:spLocks noGrp="1" noChangeArrowheads="1"/>
          </p:cNvSpPr>
          <p:nvPr>
            <p:ph type="sldNum" sz="quarter" idx="12"/>
          </p:nvPr>
        </p:nvSpPr>
        <p:spPr>
          <a:xfrm>
            <a:off x="7010400" y="6400800"/>
            <a:ext cx="2133600" cy="457200"/>
          </a:xfrm>
        </p:spPr>
        <p:txBody>
          <a:bodyPr/>
          <a:lstStyle>
            <a:lvl1pPr>
              <a:defRPr/>
            </a:lvl1pPr>
          </a:lstStyle>
          <a:p>
            <a:pPr>
              <a:defRPr/>
            </a:pPr>
            <a:fld id="{983863F1-F0C2-444E-AE46-BB300CA71442}" type="slidenum">
              <a:rPr lang="ar-SA"/>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819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rtl="1">
                <a:defRPr/>
              </a:pPr>
              <a:endParaRPr lang="en-US" sz="1800">
                <a:ea typeface="+mn-ea"/>
                <a:cs typeface="Times New Roman" pitchFamily="18" charset="0"/>
              </a:endParaRPr>
            </a:p>
          </p:txBody>
        </p:sp>
        <p:sp>
          <p:nvSpPr>
            <p:cNvPr id="819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819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819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819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819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rtl="1">
                <a:defRPr/>
              </a:pPr>
              <a:endParaRPr lang="en-US" sz="1800">
                <a:ea typeface="+mn-ea"/>
                <a:cs typeface="Times New Roman" pitchFamily="18" charset="0"/>
              </a:endParaRPr>
            </a:p>
          </p:txBody>
        </p:sp>
        <p:sp>
          <p:nvSpPr>
            <p:cNvPr id="819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rtl="1">
                <a:defRPr/>
              </a:pPr>
              <a:endParaRPr lang="en-US" sz="1800">
                <a:ea typeface="+mn-ea"/>
                <a:cs typeface="Times New Roman" pitchFamily="18" charset="0"/>
              </a:endParaRPr>
            </a:p>
          </p:txBody>
        </p:sp>
        <p:sp>
          <p:nvSpPr>
            <p:cNvPr id="819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rtl="1">
                <a:defRPr/>
              </a:pPr>
              <a:endParaRPr lang="en-US" sz="1800">
                <a:ea typeface="+mn-ea"/>
                <a:cs typeface="Times New Roman" pitchFamily="18" charset="0"/>
              </a:endParaRPr>
            </a:p>
          </p:txBody>
        </p:sp>
        <p:sp>
          <p:nvSpPr>
            <p:cNvPr id="819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rtl="1">
                <a:defRPr/>
              </a:pPr>
              <a:endParaRPr lang="en-US" sz="1800">
                <a:ea typeface="+mn-ea"/>
                <a:cs typeface="Times New Roman" pitchFamily="18" charset="0"/>
              </a:endParaRPr>
            </a:p>
          </p:txBody>
        </p:sp>
        <p:sp>
          <p:nvSpPr>
            <p:cNvPr id="819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rtl="1">
                <a:defRPr/>
              </a:pPr>
              <a:endParaRPr lang="en-US" sz="1800">
                <a:ea typeface="+mn-ea"/>
                <a:cs typeface="Times New Roman" pitchFamily="18" charset="0"/>
              </a:endParaRPr>
            </a:p>
          </p:txBody>
        </p:sp>
        <p:sp>
          <p:nvSpPr>
            <p:cNvPr id="819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rtl="1">
                <a:defRPr/>
              </a:pPr>
              <a:endParaRPr lang="en-US" sz="1800">
                <a:ea typeface="+mn-ea"/>
                <a:cs typeface="Times New Roman" pitchFamily="18" charset="0"/>
              </a:endParaRPr>
            </a:p>
          </p:txBody>
        </p:sp>
        <p:sp>
          <p:nvSpPr>
            <p:cNvPr id="819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rtl="1">
                <a:defRPr/>
              </a:pPr>
              <a:endParaRPr lang="en-US" sz="1800">
                <a:ea typeface="+mn-ea"/>
                <a:cs typeface="Times New Roman" pitchFamily="18" charset="0"/>
              </a:endParaRPr>
            </a:p>
          </p:txBody>
        </p:sp>
        <p:sp>
          <p:nvSpPr>
            <p:cNvPr id="819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rtl="1">
                <a:defRPr/>
              </a:pPr>
              <a:endParaRPr lang="en-US" sz="1800">
                <a:ea typeface="+mn-ea"/>
                <a:cs typeface="Times New Roman" pitchFamily="18" charset="0"/>
              </a:endParaRPr>
            </a:p>
          </p:txBody>
        </p:sp>
        <p:sp>
          <p:nvSpPr>
            <p:cNvPr id="819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rtl="1">
                <a:defRPr/>
              </a:pPr>
              <a:endParaRPr lang="en-US" sz="1800">
                <a:ea typeface="+mn-ea"/>
                <a:cs typeface="Times New Roman" pitchFamily="18" charset="0"/>
              </a:endParaRPr>
            </a:p>
          </p:txBody>
        </p:sp>
        <p:sp>
          <p:nvSpPr>
            <p:cNvPr id="819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sp>
          <p:nvSpPr>
            <p:cNvPr id="819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rtl="1">
                <a:defRPr/>
              </a:pPr>
              <a:endParaRPr lang="en-US" sz="1800">
                <a:ea typeface="+mn-ea"/>
                <a:cs typeface="Times New Roman" pitchFamily="18" charset="0"/>
              </a:endParaRPr>
            </a:p>
          </p:txBody>
        </p:sp>
        <p:grpSp>
          <p:nvGrpSpPr>
            <p:cNvPr id="1069" name="Group 39"/>
            <p:cNvGrpSpPr>
              <a:grpSpLocks/>
            </p:cNvGrpSpPr>
            <p:nvPr userDrawn="1"/>
          </p:nvGrpSpPr>
          <p:grpSpPr bwMode="auto">
            <a:xfrm>
              <a:off x="0" y="1632"/>
              <a:ext cx="5758" cy="1858"/>
              <a:chOff x="0" y="1632"/>
              <a:chExt cx="5758" cy="1858"/>
            </a:xfrm>
          </p:grpSpPr>
          <p:sp>
            <p:nvSpPr>
              <p:cNvPr id="819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rtl="1">
                  <a:defRPr/>
                </a:pPr>
                <a:endParaRPr lang="en-US" sz="1800">
                  <a:ea typeface="+mn-ea"/>
                  <a:cs typeface="Times New Roman" pitchFamily="18" charset="0"/>
                </a:endParaRPr>
              </a:p>
            </p:txBody>
          </p:sp>
          <p:sp>
            <p:nvSpPr>
              <p:cNvPr id="819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rtl="1">
                  <a:defRPr/>
                </a:pPr>
                <a:endParaRPr lang="en-US" sz="1800">
                  <a:ea typeface="+mn-ea"/>
                  <a:cs typeface="Times New Roman" pitchFamily="18" charset="0"/>
                </a:endParaRPr>
              </a:p>
            </p:txBody>
          </p:sp>
        </p:grpSp>
      </p:grpSp>
      <p:sp>
        <p:nvSpPr>
          <p:cNvPr id="81962" name="Rectangle 42"/>
          <p:cNvSpPr>
            <a:spLocks noGrp="1" noChangeArrowheads="1"/>
          </p:cNvSpPr>
          <p:nvPr>
            <p:ph type="title"/>
          </p:nvPr>
        </p:nvSpPr>
        <p:spPr bwMode="auto">
          <a:xfrm>
            <a:off x="1692275" y="277813"/>
            <a:ext cx="69945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dirty="0" smtClean="0"/>
              <a:t>انقر لتحرير نمط العنوان الرئيسي</a:t>
            </a:r>
          </a:p>
        </p:txBody>
      </p:sp>
      <p:sp>
        <p:nvSpPr>
          <p:cNvPr id="819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8196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latin typeface="+mn-lt"/>
                <a:ea typeface="+mn-ea"/>
                <a:cs typeface="+mn-cs"/>
              </a:defRPr>
            </a:lvl1pPr>
          </a:lstStyle>
          <a:p>
            <a:pPr>
              <a:defRPr/>
            </a:pPr>
            <a:endParaRPr lang="en-US"/>
          </a:p>
        </p:txBody>
      </p:sp>
      <p:sp>
        <p:nvSpPr>
          <p:cNvPr id="8196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latin typeface="+mn-lt"/>
                <a:ea typeface="+mn-ea"/>
                <a:cs typeface="+mn-cs"/>
              </a:defRPr>
            </a:lvl1pPr>
          </a:lstStyle>
          <a:p>
            <a:pPr>
              <a:defRPr/>
            </a:pPr>
            <a:endParaRPr lang="en-US"/>
          </a:p>
        </p:txBody>
      </p:sp>
      <p:sp>
        <p:nvSpPr>
          <p:cNvPr id="8196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effectLst>
                  <a:outerShdw blurRad="38100" dist="38100" dir="2700000" algn="tl">
                    <a:srgbClr val="000000"/>
                  </a:outerShdw>
                </a:effectLst>
                <a:latin typeface="+mn-lt"/>
                <a:ea typeface="+mn-ea"/>
                <a:cs typeface="+mn-cs"/>
              </a:defRPr>
            </a:lvl1pPr>
          </a:lstStyle>
          <a:p>
            <a:pPr>
              <a:defRPr/>
            </a:pPr>
            <a:fld id="{DB4AE63C-1821-4605-AAEB-0D2AF33917A6}" type="slidenum">
              <a:rPr lang="ar-SA"/>
              <a:pPr>
                <a:defRPr/>
              </a:pPr>
              <a:t>‹#›</a:t>
            </a:fld>
            <a:endParaRPr lang="en-US"/>
          </a:p>
        </p:txBody>
      </p:sp>
      <p:pic>
        <p:nvPicPr>
          <p:cNvPr id="1032" name="Picture 2" descr="G:\1.SASO - Nov. 29\4.نماذج وتصاميم منوعة\LOGOS &amp; Marks Misc\SASO New Logo\SASO_bمفرغة شعار.png"/>
          <p:cNvPicPr>
            <a:picLocks noChangeAspect="1" noChangeArrowheads="1"/>
          </p:cNvPicPr>
          <p:nvPr userDrawn="1"/>
        </p:nvPicPr>
        <p:blipFill>
          <a:blip r:embed="rId5"/>
          <a:srcRect/>
          <a:stretch>
            <a:fillRect/>
          </a:stretch>
        </p:blipFill>
        <p:spPr bwMode="auto">
          <a:xfrm>
            <a:off x="250825" y="198438"/>
            <a:ext cx="1225550" cy="12144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Lst>
  <p:transition>
    <p:wedge/>
  </p:transition>
  <p:timing>
    <p:tnLst>
      <p:par>
        <p:cTn id="1" dur="indefinite" restart="never" nodeType="tmRoot"/>
      </p:par>
    </p:tnLst>
  </p:timing>
  <p:hf hd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7"/>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90000"/>
        <a:buFont typeface="Wingdings" pitchFamily="2" charset="2"/>
        <a:buBlip>
          <a:blip r:embed="rId8"/>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G:\1.SASO - Nov. 29\4.نماذج وتصاميم منوعة\LOGOS &amp; Marks Misc\SASO New Logo\SASO Logo Complete.jpg"/>
          <p:cNvPicPr>
            <a:picLocks noChangeAspect="1" noChangeArrowheads="1"/>
          </p:cNvPicPr>
          <p:nvPr/>
        </p:nvPicPr>
        <p:blipFill>
          <a:blip r:embed="rId2" cstate="print"/>
          <a:srcRect/>
          <a:stretch>
            <a:fillRect/>
          </a:stretch>
        </p:blipFill>
        <p:spPr bwMode="auto">
          <a:xfrm>
            <a:off x="3017717" y="500042"/>
            <a:ext cx="3271838" cy="28044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3"/>
          <p:cNvSpPr>
            <a:spLocks noGrp="1"/>
          </p:cNvSpPr>
          <p:nvPr>
            <p:ph type="sldNum" sz="quarter" idx="10"/>
          </p:nvPr>
        </p:nvSpPr>
        <p:spPr/>
        <p:txBody>
          <a:bodyPr/>
          <a:lstStyle/>
          <a:p>
            <a:pPr>
              <a:defRPr/>
            </a:pPr>
            <a:fld id="{00062623-2E2B-4C86-8D16-2AEF6E8B7ECA}" type="slidenum">
              <a:rPr lang="ar-SA" smtClean="0"/>
              <a:pPr>
                <a:defRPr/>
              </a:pPr>
              <a:t>1</a:t>
            </a:fld>
            <a:endParaRPr lang="en-US" dirty="0"/>
          </a:p>
        </p:txBody>
      </p:sp>
      <p:sp>
        <p:nvSpPr>
          <p:cNvPr id="4" name="TextBox 3"/>
          <p:cNvSpPr txBox="1"/>
          <p:nvPr/>
        </p:nvSpPr>
        <p:spPr>
          <a:xfrm>
            <a:off x="3429000" y="6215063"/>
            <a:ext cx="2205038" cy="338137"/>
          </a:xfrm>
          <a:prstGeom prst="rect">
            <a:avLst/>
          </a:prstGeom>
          <a:noFill/>
        </p:spPr>
        <p:txBody>
          <a:bodyPr wrap="none">
            <a:spAutoFit/>
          </a:bodyPr>
          <a:lstStyle/>
          <a:p>
            <a:pPr algn="r">
              <a:defRPr/>
            </a:pPr>
            <a:r>
              <a:rPr lang="en-US" sz="1600" dirty="0">
                <a:latin typeface="+mj-lt"/>
                <a:ea typeface="+mn-ea"/>
                <a:cs typeface="Rod Transparent" pitchFamily="49" charset="-79"/>
              </a:rPr>
              <a:t> Presentation to  ANSI</a:t>
            </a:r>
            <a:endParaRPr lang="en-US" sz="1600" dirty="0">
              <a:latin typeface="+mj-lt"/>
              <a:ea typeface="+mn-ea"/>
              <a:cs typeface="Rod Transparent" pitchFamily="49" charset="-79"/>
            </a:endParaRPr>
          </a:p>
        </p:txBody>
      </p:sp>
      <p:pic>
        <p:nvPicPr>
          <p:cNvPr id="7172" name="Picture 5" descr="http://www.albrwaz.com/vb/imgcache2/4295.gif"/>
          <p:cNvPicPr>
            <a:picLocks noChangeAspect="1" noChangeArrowheads="1"/>
          </p:cNvPicPr>
          <p:nvPr/>
        </p:nvPicPr>
        <p:blipFill>
          <a:blip r:embed="rId3"/>
          <a:srcRect/>
          <a:stretch>
            <a:fillRect/>
          </a:stretch>
        </p:blipFill>
        <p:spPr bwMode="auto">
          <a:xfrm>
            <a:off x="2928938" y="3773488"/>
            <a:ext cx="3375025" cy="2298700"/>
          </a:xfrm>
          <a:prstGeom prst="rect">
            <a:avLst/>
          </a:prstGeom>
          <a:noFill/>
          <a:ln w="9525">
            <a:noFill/>
            <a:miter lim="800000"/>
            <a:headEnd/>
            <a:tailEnd/>
          </a:ln>
        </p:spPr>
      </p:pic>
      <p:pic>
        <p:nvPicPr>
          <p:cNvPr id="7173" name="Picture 6" descr="http://img262.imageshack.us/img262/9641/102hg1.jpg"/>
          <p:cNvPicPr>
            <a:picLocks noChangeAspect="1" noChangeArrowheads="1"/>
          </p:cNvPicPr>
          <p:nvPr/>
        </p:nvPicPr>
        <p:blipFill>
          <a:blip r:embed="rId4"/>
          <a:srcRect/>
          <a:stretch>
            <a:fillRect/>
          </a:stretch>
        </p:blipFill>
        <p:spPr bwMode="auto">
          <a:xfrm>
            <a:off x="500063" y="1928813"/>
            <a:ext cx="2000250" cy="2727325"/>
          </a:xfrm>
          <a:prstGeom prst="rect">
            <a:avLst/>
          </a:prstGeom>
          <a:noFill/>
          <a:ln w="9525">
            <a:noFill/>
            <a:miter lim="800000"/>
            <a:headEnd/>
            <a:tailEnd/>
          </a:ln>
        </p:spPr>
      </p:pic>
      <p:pic>
        <p:nvPicPr>
          <p:cNvPr id="7174" name="Picture 7" descr="http://saudima.googlepages.com/450px-Al-Faisaliyah_Tower.jpg"/>
          <p:cNvPicPr>
            <a:picLocks noChangeAspect="1" noChangeArrowheads="1"/>
          </p:cNvPicPr>
          <p:nvPr/>
        </p:nvPicPr>
        <p:blipFill>
          <a:blip r:embed="rId5"/>
          <a:srcRect/>
          <a:stretch>
            <a:fillRect/>
          </a:stretch>
        </p:blipFill>
        <p:spPr bwMode="auto">
          <a:xfrm>
            <a:off x="6715125" y="1928813"/>
            <a:ext cx="2000250" cy="2655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a:xfrm>
            <a:off x="395288" y="1773238"/>
            <a:ext cx="8535987" cy="4659312"/>
          </a:xfrm>
        </p:spPr>
        <p:txBody>
          <a:bodyPr/>
          <a:lstStyle/>
          <a:p>
            <a:pPr marL="514350" indent="-514350" eaLnBrk="1" hangingPunct="1">
              <a:lnSpc>
                <a:spcPct val="80000"/>
              </a:lnSpc>
              <a:spcBef>
                <a:spcPts val="1800"/>
              </a:spcBef>
              <a:buClr>
                <a:srgbClr val="FFFF00"/>
              </a:buClr>
              <a:buFont typeface="Wingdings" pitchFamily="2" charset="2"/>
              <a:buChar char="q"/>
            </a:pPr>
            <a:r>
              <a:rPr lang="en-US" smtClean="0">
                <a:solidFill>
                  <a:srgbClr val="FFFF00"/>
                </a:solidFill>
                <a:effectLst/>
                <a:latin typeface="Arial Unicode MS" pitchFamily="34" charset="-128"/>
                <a:ea typeface="Arial Unicode MS" pitchFamily="34" charset="-128"/>
                <a:cs typeface="Arial Unicode MS" pitchFamily="34" charset="-128"/>
              </a:rPr>
              <a:t>Operate King Abdulaziz Quality Award (KAQA)</a:t>
            </a:r>
          </a:p>
          <a:p>
            <a:pPr marL="514350" indent="-514350" eaLnBrk="1" hangingPunct="1">
              <a:lnSpc>
                <a:spcPct val="80000"/>
              </a:lnSpc>
              <a:spcBef>
                <a:spcPts val="1800"/>
              </a:spcBef>
              <a:buClr>
                <a:srgbClr val="FFFF00"/>
              </a:buClr>
              <a:buFont typeface="Wingdings" pitchFamily="2" charset="2"/>
              <a:buChar char="q"/>
            </a:pPr>
            <a:r>
              <a:rPr lang="en-US" smtClean="0">
                <a:solidFill>
                  <a:srgbClr val="FFFF00"/>
                </a:solidFill>
                <a:effectLst/>
                <a:latin typeface="Arial Unicode MS" pitchFamily="34" charset="-128"/>
                <a:ea typeface="Arial Unicode MS" pitchFamily="34" charset="-128"/>
                <a:cs typeface="Arial Unicode MS" pitchFamily="34" charset="-128"/>
              </a:rPr>
              <a:t>Operate the National Measurement &amp; Calibration Center (NMCC)</a:t>
            </a:r>
          </a:p>
          <a:p>
            <a:pPr marL="514350" indent="-514350" eaLnBrk="1" hangingPunct="1">
              <a:lnSpc>
                <a:spcPct val="80000"/>
              </a:lnSpc>
              <a:spcBef>
                <a:spcPts val="1800"/>
              </a:spcBef>
              <a:buClr>
                <a:srgbClr val="FFFF00"/>
              </a:buClr>
              <a:buFont typeface="Wingdings" pitchFamily="2" charset="2"/>
              <a:buChar char="q"/>
            </a:pPr>
            <a:r>
              <a:rPr lang="en-US" smtClean="0">
                <a:solidFill>
                  <a:srgbClr val="FFFF00"/>
                </a:solidFill>
                <a:effectLst/>
              </a:rPr>
              <a:t>In Charge of Notifications to the WTO/TBT.</a:t>
            </a:r>
          </a:p>
          <a:p>
            <a:pPr marL="514350" indent="-514350" eaLnBrk="1" hangingPunct="1">
              <a:lnSpc>
                <a:spcPct val="80000"/>
              </a:lnSpc>
              <a:spcBef>
                <a:spcPts val="1800"/>
              </a:spcBef>
              <a:buClr>
                <a:srgbClr val="FFFF00"/>
              </a:buClr>
              <a:buFont typeface="Wingdings" pitchFamily="2" charset="2"/>
              <a:buChar char="q"/>
            </a:pPr>
            <a:r>
              <a:rPr lang="en-US" smtClean="0">
                <a:solidFill>
                  <a:srgbClr val="FFFF00"/>
                </a:solidFill>
                <a:effectLst/>
              </a:rPr>
              <a:t>Enquiry Point for WTO/TBT.</a:t>
            </a:r>
          </a:p>
          <a:p>
            <a:pPr marL="514350" indent="-514350" eaLnBrk="1" hangingPunct="1">
              <a:lnSpc>
                <a:spcPct val="80000"/>
              </a:lnSpc>
              <a:spcBef>
                <a:spcPts val="1800"/>
              </a:spcBef>
              <a:buClr>
                <a:srgbClr val="FFFF00"/>
              </a:buClr>
              <a:buFont typeface="Wingdings" pitchFamily="2" charset="2"/>
              <a:buChar char="q"/>
            </a:pPr>
            <a:r>
              <a:rPr lang="en-US" smtClean="0">
                <a:solidFill>
                  <a:srgbClr val="FFFF00"/>
                </a:solidFill>
                <a:effectLst/>
                <a:latin typeface="Arial Unicode MS" pitchFamily="34" charset="-128"/>
                <a:ea typeface="Arial Unicode MS" pitchFamily="34" charset="-128"/>
                <a:cs typeface="Arial Unicode MS" pitchFamily="34" charset="-128"/>
              </a:rPr>
              <a:t>Participation in the Regional and                  International Organizations.</a:t>
            </a:r>
          </a:p>
          <a:p>
            <a:pPr marL="514350" indent="-514350" eaLnBrk="1" hangingPunct="1">
              <a:lnSpc>
                <a:spcPct val="80000"/>
              </a:lnSpc>
              <a:spcBef>
                <a:spcPts val="1800"/>
              </a:spcBef>
              <a:buClr>
                <a:srgbClr val="FFFF00"/>
              </a:buClr>
              <a:buFont typeface="Wingdings" pitchFamily="2" charset="2"/>
              <a:buChar char="q"/>
            </a:pPr>
            <a:endParaRPr lang="en-US" smtClean="0">
              <a:solidFill>
                <a:srgbClr val="FFFF00"/>
              </a:solidFill>
              <a:effectLst/>
              <a:latin typeface="Arial Unicode MS" pitchFamily="34" charset="-128"/>
              <a:ea typeface="Arial Unicode MS" pitchFamily="34" charset="-128"/>
              <a:cs typeface="Arial Unicode MS" pitchFamily="34" charset="-128"/>
            </a:endParaRPr>
          </a:p>
          <a:p>
            <a:pPr marL="514350" indent="-514350" eaLnBrk="1" hangingPunct="1">
              <a:lnSpc>
                <a:spcPct val="80000"/>
              </a:lnSpc>
              <a:buClr>
                <a:srgbClr val="FFFF00"/>
              </a:buClr>
              <a:buFont typeface="Wingdings" pitchFamily="2" charset="2"/>
              <a:buChar char="q"/>
            </a:pPr>
            <a:endParaRPr lang="en-US" smtClean="0">
              <a:solidFill>
                <a:srgbClr val="FFFF00"/>
              </a:solidFill>
              <a:effectLst/>
              <a:latin typeface="Arial Unicode MS" pitchFamily="34" charset="-128"/>
              <a:ea typeface="Arial Unicode MS" pitchFamily="34" charset="-128"/>
              <a:cs typeface="Arial Unicode MS" pitchFamily="34" charset="-128"/>
            </a:endParaRPr>
          </a:p>
          <a:p>
            <a:pPr marL="514350" indent="-514350" eaLnBrk="1" hangingPunct="1">
              <a:lnSpc>
                <a:spcPct val="80000"/>
              </a:lnSpc>
              <a:buClr>
                <a:srgbClr val="FFFF00"/>
              </a:buClr>
              <a:buFont typeface="Wingdings" pitchFamily="2" charset="2"/>
              <a:buNone/>
            </a:pPr>
            <a:endParaRPr lang="en-US" smtClean="0">
              <a:solidFill>
                <a:srgbClr val="FFFF00"/>
              </a:solidFill>
              <a:effectLst/>
              <a:latin typeface="Arial Unicode MS" pitchFamily="34" charset="-128"/>
              <a:ea typeface="Arial Unicode MS" pitchFamily="34" charset="-128"/>
              <a:cs typeface="Arial Unicode MS" pitchFamily="34" charset="-128"/>
            </a:endParaRPr>
          </a:p>
        </p:txBody>
      </p:sp>
      <p:sp>
        <p:nvSpPr>
          <p:cNvPr id="4" name="Slide Number Placeholder 3"/>
          <p:cNvSpPr>
            <a:spLocks noGrp="1"/>
          </p:cNvSpPr>
          <p:nvPr>
            <p:ph type="sldNum" sz="quarter" idx="10"/>
          </p:nvPr>
        </p:nvSpPr>
        <p:spPr/>
        <p:txBody>
          <a:bodyPr/>
          <a:lstStyle/>
          <a:p>
            <a:pPr>
              <a:defRPr/>
            </a:pPr>
            <a:fld id="{122EFD6D-F625-4DD9-9586-76A085F622F9}" type="slidenum">
              <a:rPr lang="ar-SA" smtClean="0"/>
              <a:pPr>
                <a:defRPr/>
              </a:pPr>
              <a:t>10</a:t>
            </a:fld>
            <a:endParaRPr lang="en-US"/>
          </a:p>
        </p:txBody>
      </p:sp>
      <p:sp>
        <p:nvSpPr>
          <p:cNvPr id="7" name="Rectangle 6"/>
          <p:cNvSpPr/>
          <p:nvPr/>
        </p:nvSpPr>
        <p:spPr>
          <a:xfrm>
            <a:off x="1714500" y="500063"/>
            <a:ext cx="7429500" cy="646112"/>
          </a:xfrm>
          <a:prstGeom prst="rect">
            <a:avLst/>
          </a:prstGeom>
        </p:spPr>
        <p:txBody>
          <a:bodyPr>
            <a:spAutoFit/>
          </a:bodyPr>
          <a:lstStyle/>
          <a:p>
            <a:pPr rtl="1">
              <a:defRPr/>
            </a:pPr>
            <a:r>
              <a:rPr lang="en-US" sz="3600" b="1" dirty="0">
                <a:latin typeface="+mj-lt"/>
                <a:ea typeface="+mn-ea"/>
                <a:cs typeface="Times New Roman" pitchFamily="18" charset="0"/>
              </a:rPr>
              <a:t>SASO Responsibilities – Cont.</a:t>
            </a:r>
            <a:endParaRPr lang="en-US" sz="3600" b="1" dirty="0">
              <a:latin typeface="+mj-lt"/>
              <a:ea typeface="+mn-ea"/>
              <a:cs typeface="Rod Transparent" pitchFamily="49" charset="-79"/>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Grp="1" noChangeArrowheads="1"/>
          </p:cNvSpPr>
          <p:nvPr>
            <p:ph type="body" idx="1"/>
          </p:nvPr>
        </p:nvSpPr>
        <p:spPr>
          <a:xfrm>
            <a:off x="179388" y="1571625"/>
            <a:ext cx="9145587" cy="4727575"/>
          </a:xfrm>
        </p:spPr>
        <p:txBody>
          <a:bodyPr/>
          <a:lstStyle/>
          <a:p>
            <a:pPr eaLnBrk="1" hangingPunct="1">
              <a:lnSpc>
                <a:spcPct val="80000"/>
              </a:lnSpc>
              <a:buFont typeface="Wingdings" pitchFamily="2" charset="2"/>
              <a:buNone/>
              <a:defRPr/>
            </a:pPr>
            <a:r>
              <a:rPr lang="en-US" b="1" dirty="0" smtClean="0">
                <a:latin typeface="Times New Roman" pitchFamily="18" charset="0"/>
                <a:cs typeface="Times New Roman" pitchFamily="18" charset="0"/>
              </a:rPr>
              <a:t>Full Member of the following Orgs.</a:t>
            </a:r>
            <a:r>
              <a:rPr lang="en-US" sz="2800" b="1"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eaLnBrk="1" hangingPunct="1">
              <a:lnSpc>
                <a:spcPct val="80000"/>
              </a:lnSpc>
              <a:buClr>
                <a:srgbClr val="FFFF00"/>
              </a:buClr>
              <a:buFont typeface="Wingdings" pitchFamily="2" charset="2"/>
              <a:buChar char="q"/>
              <a:defRPr/>
            </a:pPr>
            <a:r>
              <a:rPr lang="en-US" dirty="0" smtClean="0">
                <a:solidFill>
                  <a:schemeClr val="accent1"/>
                </a:solidFill>
                <a:latin typeface="Times New Roman" pitchFamily="18" charset="0"/>
                <a:cs typeface="Times New Roman" pitchFamily="18" charset="0"/>
              </a:rPr>
              <a:t> </a:t>
            </a:r>
            <a:r>
              <a:rPr lang="en-US" dirty="0" smtClean="0">
                <a:solidFill>
                  <a:schemeClr val="accent4">
                    <a:lumMod val="90000"/>
                  </a:schemeClr>
                </a:solidFill>
                <a:latin typeface="Times New Roman" pitchFamily="18" charset="0"/>
                <a:cs typeface="Times New Roman" pitchFamily="18" charset="0"/>
              </a:rPr>
              <a:t>GSO</a:t>
            </a:r>
            <a:r>
              <a:rPr lang="en-US" sz="2800"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Gulf Standardization Organization for (GCC).</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AIDMO</a:t>
            </a:r>
            <a:r>
              <a:rPr lang="en-US" sz="2800" dirty="0" smtClean="0">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Arab Industrial Development and Mining.</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ISO        </a:t>
            </a:r>
            <a:r>
              <a:rPr lang="en-US" sz="2800" dirty="0" smtClean="0">
                <a:solidFill>
                  <a:srgbClr val="FFFF00"/>
                </a:solidFill>
                <a:latin typeface="Times New Roman" pitchFamily="18" charset="0"/>
                <a:cs typeface="Times New Roman" pitchFamily="18" charset="0"/>
              </a:rPr>
              <a:t>International Organization for Standardization.</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IEC        </a:t>
            </a:r>
            <a:r>
              <a:rPr lang="en-US" sz="2800" dirty="0" smtClean="0">
                <a:solidFill>
                  <a:srgbClr val="FFFF00"/>
                </a:solidFill>
                <a:latin typeface="Times New Roman" pitchFamily="18" charset="0"/>
                <a:cs typeface="Times New Roman" pitchFamily="18" charset="0"/>
              </a:rPr>
              <a:t>International </a:t>
            </a:r>
            <a:r>
              <a:rPr lang="en-US" sz="2800" dirty="0" err="1" smtClean="0">
                <a:solidFill>
                  <a:srgbClr val="FFFF00"/>
                </a:solidFill>
                <a:latin typeface="Times New Roman" pitchFamily="18" charset="0"/>
                <a:cs typeface="Times New Roman" pitchFamily="18" charset="0"/>
              </a:rPr>
              <a:t>Electrotechnical</a:t>
            </a:r>
            <a:r>
              <a:rPr lang="en-US" sz="2800" dirty="0" smtClean="0">
                <a:solidFill>
                  <a:srgbClr val="FFFF00"/>
                </a:solidFill>
                <a:latin typeface="Times New Roman" pitchFamily="18" charset="0"/>
                <a:cs typeface="Times New Roman" pitchFamily="18" charset="0"/>
              </a:rPr>
              <a:t> Commission.</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IECEE</a:t>
            </a:r>
            <a:r>
              <a:rPr lang="en-US" sz="2800" dirty="0" smtClean="0">
                <a:solidFill>
                  <a:srgbClr val="FFFF00"/>
                </a:solidFill>
                <a:latin typeface="Times New Roman" pitchFamily="18" charset="0"/>
                <a:cs typeface="Times New Roman" pitchFamily="18" charset="0"/>
              </a:rPr>
              <a:t>	Conformity Assessment arm of IEC, CB Scheme.</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CAC      </a:t>
            </a:r>
            <a:r>
              <a:rPr lang="en-US" sz="2800" dirty="0" smtClean="0">
                <a:solidFill>
                  <a:srgbClr val="FFFF00"/>
                </a:solidFill>
                <a:latin typeface="Times New Roman" pitchFamily="18" charset="0"/>
                <a:cs typeface="Times New Roman" pitchFamily="18" charset="0"/>
              </a:rPr>
              <a:t>Codex </a:t>
            </a:r>
            <a:r>
              <a:rPr lang="en-US" sz="2800" dirty="0" err="1" smtClean="0">
                <a:solidFill>
                  <a:srgbClr val="FFFF00"/>
                </a:solidFill>
                <a:latin typeface="Times New Roman" pitchFamily="18" charset="0"/>
                <a:cs typeface="Times New Roman" pitchFamily="18" charset="0"/>
              </a:rPr>
              <a:t>Alementarious</a:t>
            </a:r>
            <a:r>
              <a:rPr lang="en-US" sz="2800" dirty="0" smtClean="0">
                <a:solidFill>
                  <a:srgbClr val="FFFF00"/>
                </a:solidFill>
                <a:latin typeface="Times New Roman" pitchFamily="18" charset="0"/>
                <a:cs typeface="Times New Roman" pitchFamily="18" charset="0"/>
              </a:rPr>
              <a:t> Commission.</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OIML    </a:t>
            </a:r>
            <a:r>
              <a:rPr lang="en-US" sz="2800" dirty="0" smtClean="0">
                <a:solidFill>
                  <a:srgbClr val="FFFF00"/>
                </a:solidFill>
                <a:latin typeface="Times New Roman" pitchFamily="18" charset="0"/>
                <a:cs typeface="Times New Roman" pitchFamily="18" charset="0"/>
              </a:rPr>
              <a:t>International Organization of Legal Metrology</a:t>
            </a:r>
            <a:r>
              <a:rPr lang="en-US" sz="1800" dirty="0" smtClean="0">
                <a:solidFill>
                  <a:srgbClr val="FFFF00"/>
                </a:solidFill>
                <a:latin typeface="Times New Roman" pitchFamily="18" charset="0"/>
                <a:cs typeface="Times New Roman" pitchFamily="18" charset="0"/>
              </a:rPr>
              <a:t>.</a:t>
            </a:r>
          </a:p>
          <a:p>
            <a:pPr eaLnBrk="1" hangingPunct="1">
              <a:lnSpc>
                <a:spcPct val="80000"/>
              </a:lnSpc>
              <a:buClr>
                <a:srgbClr val="FFFF00"/>
              </a:buClr>
              <a:buFont typeface="Wingdings" pitchFamily="2" charset="2"/>
              <a:buChar char="q"/>
              <a:defRPr/>
            </a:pPr>
            <a:r>
              <a:rPr lang="en-US" dirty="0" smtClean="0">
                <a:solidFill>
                  <a:schemeClr val="accent4">
                    <a:lumMod val="90000"/>
                  </a:schemeClr>
                </a:solidFill>
                <a:latin typeface="Times New Roman" pitchFamily="18" charset="0"/>
                <a:cs typeface="Times New Roman" pitchFamily="18" charset="0"/>
              </a:rPr>
              <a:t> </a:t>
            </a:r>
            <a:r>
              <a:rPr lang="en-US" b="1" dirty="0" smtClean="0">
                <a:solidFill>
                  <a:schemeClr val="accent4">
                    <a:lumMod val="90000"/>
                  </a:schemeClr>
                </a:solidFill>
                <a:latin typeface="Times New Roman" pitchFamily="18" charset="0"/>
                <a:cs typeface="Times New Roman" pitchFamily="18" charset="0"/>
              </a:rPr>
              <a:t>B</a:t>
            </a:r>
            <a:r>
              <a:rPr lang="en-US" dirty="0" smtClean="0">
                <a:solidFill>
                  <a:schemeClr val="accent4">
                    <a:lumMod val="90000"/>
                  </a:schemeClr>
                </a:solidFill>
                <a:latin typeface="Times New Roman" pitchFamily="18" charset="0"/>
                <a:cs typeface="Times New Roman" pitchFamily="18" charset="0"/>
              </a:rPr>
              <a:t>IPM  </a:t>
            </a:r>
            <a:r>
              <a:rPr lang="en-US" sz="2800" dirty="0" smtClean="0">
                <a:solidFill>
                  <a:schemeClr val="accent1"/>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Int’l Committee for Weights and Measures</a:t>
            </a:r>
          </a:p>
          <a:p>
            <a:pPr eaLnBrk="1" hangingPunct="1">
              <a:lnSpc>
                <a:spcPct val="80000"/>
              </a:lnSpc>
              <a:buFont typeface="Wingdings" pitchFamily="2" charset="2"/>
              <a:buNone/>
              <a:defRPr/>
            </a:pPr>
            <a:r>
              <a:rPr lang="en-US" sz="2800" dirty="0" smtClean="0">
                <a:solidFill>
                  <a:srgbClr val="FFFF00"/>
                </a:solidFill>
              </a:rPr>
              <a:t>			</a:t>
            </a:r>
            <a:r>
              <a:rPr lang="en-US" sz="2800" dirty="0" smtClean="0">
                <a:solidFill>
                  <a:srgbClr val="FFFF00"/>
                </a:solidFill>
                <a:latin typeface="Times New Roman" pitchFamily="18" charset="0"/>
                <a:cs typeface="Times New Roman" pitchFamily="18" charset="0"/>
              </a:rPr>
              <a:t>(Meter Convention)</a:t>
            </a:r>
          </a:p>
          <a:p>
            <a:pPr eaLnBrk="1" hangingPunct="1">
              <a:lnSpc>
                <a:spcPct val="80000"/>
              </a:lnSpc>
              <a:buFont typeface="Wingdings" pitchFamily="2" charset="2"/>
              <a:buNone/>
              <a:defRPr/>
            </a:pPr>
            <a:r>
              <a:rPr lang="en-US" sz="2400" dirty="0" smtClean="0">
                <a:solidFill>
                  <a:srgbClr val="FFFF00"/>
                </a:solidFill>
                <a:cs typeface="Times New Roman" pitchFamily="18" charset="0"/>
              </a:rPr>
              <a:t> ** SASO is an Affiliate Member in ILAC</a:t>
            </a:r>
          </a:p>
          <a:p>
            <a:pPr eaLnBrk="1" hangingPunct="1">
              <a:lnSpc>
                <a:spcPct val="80000"/>
              </a:lnSpc>
              <a:buFont typeface="Wingdings" pitchFamily="2" charset="2"/>
              <a:buChar char="q"/>
              <a:defRPr/>
            </a:pPr>
            <a:endParaRPr lang="en-US" sz="1800" dirty="0" smtClean="0">
              <a:latin typeface="Times New Roman" pitchFamily="18" charset="0"/>
              <a:cs typeface="Times New Roman" pitchFamily="18" charset="0"/>
            </a:endParaRPr>
          </a:p>
          <a:p>
            <a:pPr eaLnBrk="1" hangingPunct="1">
              <a:lnSpc>
                <a:spcPct val="80000"/>
              </a:lnSpc>
              <a:buFont typeface="Wingdings" pitchFamily="2" charset="2"/>
              <a:buNone/>
              <a:defRPr/>
            </a:pPr>
            <a:endParaRPr lang="en-US" sz="1800" dirty="0" smtClean="0">
              <a:latin typeface="Times New Roman" pitchFamily="18" charset="0"/>
              <a:cs typeface="Times New Roman" pitchFamily="18" charset="0"/>
            </a:endParaRPr>
          </a:p>
        </p:txBody>
      </p:sp>
      <p:sp>
        <p:nvSpPr>
          <p:cNvPr id="5" name="Rectangle 3"/>
          <p:cNvSpPr>
            <a:spLocks noChangeArrowheads="1"/>
          </p:cNvSpPr>
          <p:nvPr/>
        </p:nvSpPr>
        <p:spPr bwMode="auto">
          <a:xfrm>
            <a:off x="1803400" y="142875"/>
            <a:ext cx="6769100" cy="1200150"/>
          </a:xfrm>
          <a:prstGeom prst="rect">
            <a:avLst/>
          </a:prstGeom>
          <a:noFill/>
          <a:ln w="9525">
            <a:noFill/>
            <a:miter lim="800000"/>
            <a:headEnd/>
            <a:tailEnd/>
          </a:ln>
          <a:effectLst/>
        </p:spPr>
        <p:txBody>
          <a:bodyPr>
            <a:spAutoFit/>
          </a:bodyPr>
          <a:lstStyle/>
          <a:p>
            <a:pPr>
              <a:defRPr/>
            </a:pPr>
            <a:r>
              <a:rPr lang="en-US" sz="3600" b="1" dirty="0">
                <a:latin typeface="+mj-lt"/>
                <a:ea typeface="+mn-ea"/>
                <a:cs typeface="Times New Roman" pitchFamily="18" charset="0"/>
              </a:rPr>
              <a:t>SASO at the Regional and International Level</a:t>
            </a:r>
            <a:endParaRPr lang="en-US" sz="3600" b="1" dirty="0">
              <a:effectLst>
                <a:outerShdw blurRad="38100" dist="38100" dir="2700000" algn="tl">
                  <a:srgbClr val="000000"/>
                </a:outerShdw>
              </a:effectLst>
              <a:latin typeface="+mj-lt"/>
              <a:ea typeface="Times New Roman (Arabic)"/>
              <a:cs typeface="Times New Roman (Arabic)"/>
            </a:endParaRPr>
          </a:p>
        </p:txBody>
      </p:sp>
      <p:sp>
        <p:nvSpPr>
          <p:cNvPr id="4" name="Slide Number Placeholder 3"/>
          <p:cNvSpPr>
            <a:spLocks noGrp="1"/>
          </p:cNvSpPr>
          <p:nvPr>
            <p:ph type="sldNum" sz="quarter" idx="10"/>
          </p:nvPr>
        </p:nvSpPr>
        <p:spPr/>
        <p:txBody>
          <a:bodyPr/>
          <a:lstStyle/>
          <a:p>
            <a:pPr>
              <a:defRPr/>
            </a:pPr>
            <a:fld id="{B4EFD752-73C6-488B-8C2D-964A8E7D971D}" type="slidenum">
              <a:rPr lang="ar-SA" smtClean="0"/>
              <a:pPr>
                <a:defRPr/>
              </a:pPr>
              <a:t>11</a:t>
            </a:fld>
            <a:endParaRPr lang="en-US"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571625"/>
            <a:ext cx="8821738" cy="5286375"/>
          </a:xfrm>
        </p:spPr>
        <p:txBody>
          <a:bodyPr/>
          <a:lstStyle/>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SASO became a full member in IEC in 1998</a:t>
            </a:r>
          </a:p>
          <a:p>
            <a:pPr marL="458788" indent="-458788">
              <a:spcBef>
                <a:spcPts val="1200"/>
              </a:spcBef>
              <a:buClr>
                <a:srgbClr val="FFFF00"/>
              </a:buClr>
              <a:buFont typeface="Wingdings" pitchFamily="2" charset="2"/>
              <a:buNone/>
              <a:defRPr/>
            </a:pPr>
            <a:r>
              <a:rPr lang="en-US" dirty="0" smtClean="0">
                <a:solidFill>
                  <a:srgbClr val="FFFF00"/>
                </a:solidFill>
                <a:cs typeface="Times New Roman" pitchFamily="18" charset="0"/>
              </a:rPr>
              <a:t>	and SNEC was formed.</a:t>
            </a:r>
          </a:p>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SASO Adapted most IEC relevant standards. </a:t>
            </a:r>
          </a:p>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Saudi Building Code adopted IEC Standards. </a:t>
            </a:r>
          </a:p>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SASO became an IECEE Member Body in Nov. 2007.</a:t>
            </a:r>
          </a:p>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Saudi NCB was accepted in the IECEE CB Scheme  to operate as a Recognizing NCB, in Aug. 2009.</a:t>
            </a:r>
          </a:p>
          <a:p>
            <a:pPr>
              <a:spcBef>
                <a:spcPct val="50000"/>
              </a:spcBef>
              <a:buFont typeface="Wingdings" pitchFamily="2" charset="2"/>
              <a:buNone/>
              <a:defRPr/>
            </a:pP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F0E52343-8D05-41D1-8C2D-E8C2F9EB4CDF}" type="slidenum">
              <a:rPr lang="ar-SA" smtClean="0"/>
              <a:pPr>
                <a:defRPr/>
              </a:pPr>
              <a:t>12</a:t>
            </a:fld>
            <a:endParaRPr lang="en-US"/>
          </a:p>
        </p:txBody>
      </p:sp>
      <p:sp>
        <p:nvSpPr>
          <p:cNvPr id="7" name="Rectangle 3"/>
          <p:cNvSpPr>
            <a:spLocks noChangeArrowheads="1"/>
          </p:cNvSpPr>
          <p:nvPr/>
        </p:nvSpPr>
        <p:spPr bwMode="auto">
          <a:xfrm>
            <a:off x="1803400" y="425450"/>
            <a:ext cx="6769100" cy="646113"/>
          </a:xfrm>
          <a:prstGeom prst="rect">
            <a:avLst/>
          </a:prstGeom>
          <a:noFill/>
          <a:ln w="9525">
            <a:noFill/>
            <a:miter lim="800000"/>
            <a:headEnd/>
            <a:tailEnd/>
          </a:ln>
          <a:effectLst/>
        </p:spPr>
        <p:txBody>
          <a:bodyPr>
            <a:spAutoFit/>
          </a:bodyPr>
          <a:lstStyle/>
          <a:p>
            <a:pPr>
              <a:defRPr/>
            </a:pPr>
            <a:r>
              <a:rPr lang="en-US" sz="3600" b="1" dirty="0">
                <a:ea typeface="+mn-ea"/>
                <a:cs typeface="Times New Roman" pitchFamily="18" charset="0"/>
              </a:rPr>
              <a:t>SASO and the IEC &amp; IECEE</a:t>
            </a:r>
            <a:endParaRPr lang="en-US" sz="3600" b="1" dirty="0">
              <a:effectLst>
                <a:outerShdw blurRad="38100" dist="38100" dir="2700000" algn="tl">
                  <a:srgbClr val="000000"/>
                </a:outerShdw>
              </a:effectLst>
              <a:ea typeface="Times New Roman (Arabic)"/>
              <a:cs typeface="Times New Roman (Arab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714348" y="2357430"/>
            <a:ext cx="7858180" cy="1571652"/>
          </a:xfrm>
          <a:prstGeom prst="rect">
            <a:avLst/>
          </a:prstGeom>
          <a:noFill/>
          <a:ln w="9525">
            <a:noFill/>
            <a:miter lim="800000"/>
            <a:headEnd/>
            <a:tailEnd/>
          </a:ln>
          <a:effectLst/>
        </p:spPr>
        <p:txBody>
          <a:bodyPr anchor="ctr"/>
          <a:lstStyle/>
          <a:p>
            <a:pPr algn="ctr" rtl="1" eaLnBrk="0" hangingPunct="0">
              <a:defRPr/>
            </a:pPr>
            <a:r>
              <a:rPr lang="en-US" sz="60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Saudi NC of the IEC </a:t>
            </a:r>
            <a:endParaRPr lang="en-US" sz="60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pic>
        <p:nvPicPr>
          <p:cNvPr id="24579" name="Picture 2" descr="G:\1.SASO - Nov. 29\4.نماذج وتصاميم منوعة\LOGOS &amp; Marks Misc\SASO New Logo\SASO_RGB_01.gif"/>
          <p:cNvPicPr>
            <a:picLocks noChangeAspect="1" noChangeArrowheads="1"/>
          </p:cNvPicPr>
          <p:nvPr/>
        </p:nvPicPr>
        <p:blipFill>
          <a:blip r:embed="rId3"/>
          <a:srcRect/>
          <a:stretch>
            <a:fillRect/>
          </a:stretch>
        </p:blipFill>
        <p:spPr bwMode="auto">
          <a:xfrm>
            <a:off x="144463" y="158750"/>
            <a:ext cx="1284287"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88" y="285750"/>
            <a:ext cx="4114800" cy="944563"/>
          </a:xfrm>
        </p:spPr>
        <p:txBody>
          <a:bodyPr/>
          <a:lstStyle/>
          <a:p>
            <a:pPr algn="l" rtl="0">
              <a:defRPr/>
            </a:pPr>
            <a:r>
              <a:rPr lang="en-US" b="1" dirty="0" smtClean="0">
                <a:solidFill>
                  <a:schemeClr val="tx1"/>
                </a:solidFill>
              </a:rPr>
              <a:t>SNEC in Brief</a:t>
            </a:r>
            <a:endParaRPr lang="ar-SA" b="1" dirty="0">
              <a:solidFill>
                <a:schemeClr val="tx1"/>
              </a:solidFill>
            </a:endParaRPr>
          </a:p>
        </p:txBody>
      </p:sp>
      <p:sp>
        <p:nvSpPr>
          <p:cNvPr id="3" name="Content Placeholder 2"/>
          <p:cNvSpPr>
            <a:spLocks noGrp="1"/>
          </p:cNvSpPr>
          <p:nvPr>
            <p:ph idx="1"/>
          </p:nvPr>
        </p:nvSpPr>
        <p:spPr>
          <a:xfrm>
            <a:off x="381000" y="1600200"/>
            <a:ext cx="8763000" cy="4972050"/>
          </a:xfrm>
        </p:spPr>
        <p:txBody>
          <a:bodyPr/>
          <a:lstStyle/>
          <a:p>
            <a:pPr>
              <a:defRPr/>
            </a:pPr>
            <a:r>
              <a:rPr lang="en-US" sz="2400" dirty="0" smtClean="0">
                <a:solidFill>
                  <a:srgbClr val="FFFF00"/>
                </a:solidFill>
              </a:rPr>
              <a:t>Saudi Standards, Metrology and Quality Org. (SASO) joined the IEC in 1998, which lead to the formation of the Saudi National </a:t>
            </a:r>
            <a:r>
              <a:rPr lang="en-US" sz="2400" dirty="0" err="1" smtClean="0">
                <a:solidFill>
                  <a:srgbClr val="FFFF00"/>
                </a:solidFill>
              </a:rPr>
              <a:t>Electrotechnical</a:t>
            </a:r>
            <a:r>
              <a:rPr lang="en-US" sz="2400" dirty="0" smtClean="0">
                <a:solidFill>
                  <a:srgbClr val="FFFF00"/>
                </a:solidFill>
              </a:rPr>
              <a:t> Committee (SNEC).</a:t>
            </a:r>
          </a:p>
          <a:p>
            <a:pPr>
              <a:defRPr/>
            </a:pPr>
            <a:r>
              <a:rPr lang="en-US" sz="2400" dirty="0" smtClean="0">
                <a:solidFill>
                  <a:srgbClr val="FFFF00"/>
                </a:solidFill>
              </a:rPr>
              <a:t>SNEC is active in the international and national standards development.</a:t>
            </a:r>
          </a:p>
          <a:p>
            <a:pPr>
              <a:defRPr/>
            </a:pPr>
            <a:r>
              <a:rPr lang="en-US" sz="2400" dirty="0" smtClean="0">
                <a:solidFill>
                  <a:srgbClr val="FFFF00"/>
                </a:solidFill>
              </a:rPr>
              <a:t>Coordinate the concerned national bodies interest and involvement in the activities of local and International </a:t>
            </a:r>
            <a:r>
              <a:rPr lang="en-US" sz="2400" dirty="0" err="1" smtClean="0">
                <a:solidFill>
                  <a:srgbClr val="FFFF00"/>
                </a:solidFill>
              </a:rPr>
              <a:t>Electrotechnical</a:t>
            </a:r>
            <a:r>
              <a:rPr lang="en-US" sz="2400" dirty="0" smtClean="0">
                <a:solidFill>
                  <a:srgbClr val="FFFF00"/>
                </a:solidFill>
              </a:rPr>
              <a:t> standards development and follow up.</a:t>
            </a:r>
          </a:p>
          <a:p>
            <a:pPr>
              <a:defRPr/>
            </a:pPr>
            <a:r>
              <a:rPr lang="en-US" sz="2400" dirty="0" smtClean="0">
                <a:solidFill>
                  <a:srgbClr val="FFFF00"/>
                </a:solidFill>
              </a:rPr>
              <a:t>Challenges:</a:t>
            </a:r>
          </a:p>
          <a:p>
            <a:pPr lvl="1">
              <a:buFont typeface="Wingdings" pitchFamily="2" charset="2"/>
              <a:buChar char="v"/>
              <a:defRPr/>
            </a:pPr>
            <a:r>
              <a:rPr lang="en-US" sz="1800" dirty="0" smtClean="0">
                <a:solidFill>
                  <a:srgbClr val="FFFF00"/>
                </a:solidFill>
              </a:rPr>
              <a:t>Enhancing the influence of concerned stakeholders and experts, to actively be involved in the standards development, locally and internationally. </a:t>
            </a:r>
          </a:p>
          <a:p>
            <a:pPr lvl="1">
              <a:buFont typeface="Wingdings" pitchFamily="2" charset="2"/>
              <a:buChar char="v"/>
              <a:defRPr/>
            </a:pPr>
            <a:r>
              <a:rPr lang="en-US" sz="1800" dirty="0" smtClean="0">
                <a:solidFill>
                  <a:srgbClr val="FFFF00"/>
                </a:solidFill>
              </a:rPr>
              <a:t>Effectively Communicate of standardization projects to capture broader stakeholder views.</a:t>
            </a:r>
            <a:endParaRPr lang="en-US" sz="2400" dirty="0">
              <a:solidFill>
                <a:srgbClr val="FFFF00"/>
              </a:solidFill>
            </a:endParaRPr>
          </a:p>
        </p:txBody>
      </p:sp>
      <p:sp>
        <p:nvSpPr>
          <p:cNvPr id="4" name="Slide Number Placeholder 3"/>
          <p:cNvSpPr>
            <a:spLocks noGrp="1"/>
          </p:cNvSpPr>
          <p:nvPr>
            <p:ph type="sldNum" sz="quarter" idx="10"/>
          </p:nvPr>
        </p:nvSpPr>
        <p:spPr/>
        <p:txBody>
          <a:bodyPr/>
          <a:lstStyle/>
          <a:p>
            <a:pPr>
              <a:defRPr/>
            </a:pPr>
            <a:fld id="{D34A0098-7D07-470B-ACAF-912A46EE59FA}" type="slidenum">
              <a:rPr lang="en-US" smtClean="0"/>
              <a:pPr>
                <a:defRPr/>
              </a:pPr>
              <a:t>14</a:t>
            </a:fld>
            <a:endParaRPr lang="en-US"/>
          </a:p>
        </p:txBody>
      </p:sp>
      <p:pic>
        <p:nvPicPr>
          <p:cNvPr id="25604" name="Picture 2" descr="G:\1.SASO - Nov. 29\4.نماذج وتصاميم منوعة\LOGOS &amp; Marks Misc\SNEC Logos\SNEC Logo Empty.png"/>
          <p:cNvPicPr>
            <a:picLocks noChangeAspect="1" noChangeArrowheads="1"/>
          </p:cNvPicPr>
          <p:nvPr/>
        </p:nvPicPr>
        <p:blipFill>
          <a:blip r:embed="rId2"/>
          <a:srcRect/>
          <a:stretch>
            <a:fillRect/>
          </a:stretch>
        </p:blipFill>
        <p:spPr bwMode="auto">
          <a:xfrm>
            <a:off x="7072313" y="285750"/>
            <a:ext cx="1714500" cy="79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BBAE6D4-4DB5-40D8-979B-E023A06AE855}" type="slidenum">
              <a:rPr lang="en-US" smtClean="0"/>
              <a:pPr>
                <a:defRPr/>
              </a:pPr>
              <a:t>15</a:t>
            </a:fld>
            <a:endParaRPr lang="en-US"/>
          </a:p>
        </p:txBody>
      </p:sp>
      <p:pic>
        <p:nvPicPr>
          <p:cNvPr id="26626" name="Picture 2" descr="G:\1.SASO - Nov. 29\4.نماذج وتصاميم منوعة\LOGOS &amp; Marks Misc\SNEC Logos\SNEC Logo Empty.png"/>
          <p:cNvPicPr>
            <a:picLocks noChangeAspect="1" noChangeArrowheads="1"/>
          </p:cNvPicPr>
          <p:nvPr/>
        </p:nvPicPr>
        <p:blipFill>
          <a:blip r:embed="rId2"/>
          <a:srcRect/>
          <a:stretch>
            <a:fillRect/>
          </a:stretch>
        </p:blipFill>
        <p:spPr bwMode="auto">
          <a:xfrm>
            <a:off x="7072313" y="285750"/>
            <a:ext cx="1714500" cy="798513"/>
          </a:xfrm>
          <a:prstGeom prst="rect">
            <a:avLst/>
          </a:prstGeom>
          <a:noFill/>
          <a:ln w="9525">
            <a:noFill/>
            <a:miter lim="800000"/>
            <a:headEnd/>
            <a:tailEnd/>
          </a:ln>
        </p:spPr>
      </p:pic>
      <p:sp>
        <p:nvSpPr>
          <p:cNvPr id="7" name="Content Placeholder 2"/>
          <p:cNvSpPr>
            <a:spLocks noGrp="1"/>
          </p:cNvSpPr>
          <p:nvPr>
            <p:ph idx="1"/>
          </p:nvPr>
        </p:nvSpPr>
        <p:spPr>
          <a:xfrm>
            <a:off x="457200" y="1600200"/>
            <a:ext cx="8258175" cy="5043488"/>
          </a:xfrm>
        </p:spPr>
        <p:txBody>
          <a:bodyPr/>
          <a:lstStyle/>
          <a:p>
            <a:pPr>
              <a:defRPr/>
            </a:pPr>
            <a:r>
              <a:rPr lang="en-US" sz="2800" dirty="0" smtClean="0">
                <a:solidFill>
                  <a:srgbClr val="FFFF00"/>
                </a:solidFill>
              </a:rPr>
              <a:t>Headed by SASO Governor</a:t>
            </a:r>
          </a:p>
          <a:p>
            <a:pPr>
              <a:defRPr/>
            </a:pPr>
            <a:r>
              <a:rPr lang="en-US" sz="2800" dirty="0" smtClean="0">
                <a:solidFill>
                  <a:srgbClr val="FFFF00"/>
                </a:solidFill>
              </a:rPr>
              <a:t>To be a member of the Technical Council of Standards, must be:</a:t>
            </a:r>
          </a:p>
          <a:p>
            <a:pPr lvl="1">
              <a:buFont typeface="Wingdings" pitchFamily="2" charset="2"/>
              <a:buChar char="v"/>
              <a:defRPr/>
            </a:pPr>
            <a:r>
              <a:rPr lang="en-US" sz="2000" dirty="0" smtClean="0">
                <a:solidFill>
                  <a:srgbClr val="FFFF00"/>
                </a:solidFill>
              </a:rPr>
              <a:t>Enjoying a sound technical background in the </a:t>
            </a:r>
            <a:r>
              <a:rPr lang="en-US" sz="2000" dirty="0" err="1" smtClean="0">
                <a:solidFill>
                  <a:srgbClr val="FFFF00"/>
                </a:solidFill>
              </a:rPr>
              <a:t>electrotechnical</a:t>
            </a:r>
            <a:r>
              <a:rPr lang="en-US" sz="2000" dirty="0" smtClean="0">
                <a:solidFill>
                  <a:srgbClr val="FFFF00"/>
                </a:solidFill>
              </a:rPr>
              <a:t> field.</a:t>
            </a:r>
          </a:p>
          <a:p>
            <a:pPr lvl="1">
              <a:buFont typeface="Wingdings" pitchFamily="2" charset="2"/>
              <a:buChar char="v"/>
              <a:defRPr/>
            </a:pPr>
            <a:r>
              <a:rPr lang="en-US" sz="2000" dirty="0" smtClean="0">
                <a:solidFill>
                  <a:srgbClr val="FFFF00"/>
                </a:solidFill>
              </a:rPr>
              <a:t>Have a management position in his organization.</a:t>
            </a:r>
          </a:p>
          <a:p>
            <a:pPr lvl="1">
              <a:buFont typeface="Wingdings" pitchFamily="2" charset="2"/>
              <a:buChar char="v"/>
              <a:defRPr/>
            </a:pPr>
            <a:r>
              <a:rPr lang="en-US" sz="2000" dirty="0" smtClean="0">
                <a:solidFill>
                  <a:srgbClr val="FFFF00"/>
                </a:solidFill>
              </a:rPr>
              <a:t>Have a decision-making power in matters addressed by the Council.</a:t>
            </a:r>
          </a:p>
          <a:p>
            <a:pPr lvl="1">
              <a:buFont typeface="Wingdings" pitchFamily="2" charset="2"/>
              <a:buChar char="v"/>
              <a:defRPr/>
            </a:pPr>
            <a:r>
              <a:rPr lang="en-US" sz="2000" dirty="0" smtClean="0">
                <a:solidFill>
                  <a:srgbClr val="FFFF00"/>
                </a:solidFill>
              </a:rPr>
              <a:t>Able to transfer the point of view of his organization.</a:t>
            </a:r>
          </a:p>
          <a:p>
            <a:pPr>
              <a:defRPr/>
            </a:pPr>
            <a:r>
              <a:rPr lang="en-US" sz="2800" dirty="0" smtClean="0">
                <a:solidFill>
                  <a:srgbClr val="FFFF00"/>
                </a:solidFill>
              </a:rPr>
              <a:t>Technical Council of </a:t>
            </a:r>
            <a:r>
              <a:rPr lang="en-US" sz="2800" dirty="0" err="1" smtClean="0">
                <a:solidFill>
                  <a:srgbClr val="FFFF00"/>
                </a:solidFill>
              </a:rPr>
              <a:t>Electrotechnical</a:t>
            </a:r>
            <a:r>
              <a:rPr lang="en-US" sz="2800" dirty="0" smtClean="0">
                <a:solidFill>
                  <a:srgbClr val="FFFF00"/>
                </a:solidFill>
              </a:rPr>
              <a:t> Standards Consists of (16) sixteen members, Gov. &amp; Private Sector, plus the President .</a:t>
            </a:r>
            <a:br>
              <a:rPr lang="en-US" sz="2800" dirty="0" smtClean="0">
                <a:solidFill>
                  <a:srgbClr val="FFFF00"/>
                </a:solidFill>
              </a:rPr>
            </a:br>
            <a:endParaRPr lang="ar-SA" sz="2800" dirty="0">
              <a:solidFill>
                <a:srgbClr val="FFFF00"/>
              </a:solidFill>
            </a:endParaRPr>
          </a:p>
        </p:txBody>
      </p:sp>
      <p:sp>
        <p:nvSpPr>
          <p:cNvPr id="9" name="Title 1"/>
          <p:cNvSpPr>
            <a:spLocks noGrp="1"/>
          </p:cNvSpPr>
          <p:nvPr>
            <p:ph type="title"/>
          </p:nvPr>
        </p:nvSpPr>
        <p:spPr>
          <a:xfrm>
            <a:off x="1643063" y="428625"/>
            <a:ext cx="5214937" cy="1000125"/>
          </a:xfrm>
        </p:spPr>
        <p:txBody>
          <a:bodyPr/>
          <a:lstStyle/>
          <a:p>
            <a:pPr algn="l">
              <a:defRPr/>
            </a:pPr>
            <a:r>
              <a:rPr lang="en-US" sz="3200" b="1" dirty="0" smtClean="0">
                <a:solidFill>
                  <a:schemeClr val="tx1"/>
                </a:solidFill>
              </a:rPr>
              <a:t>Saudi Technical Council </a:t>
            </a:r>
            <a:br>
              <a:rPr lang="en-US" sz="3200" b="1" dirty="0" smtClean="0">
                <a:solidFill>
                  <a:schemeClr val="tx1"/>
                </a:solidFill>
              </a:rPr>
            </a:br>
            <a:r>
              <a:rPr lang="en-US" sz="3200" b="1" dirty="0" smtClean="0">
                <a:solidFill>
                  <a:schemeClr val="tx1"/>
                </a:solidFill>
              </a:rPr>
              <a:t>Of Standards</a:t>
            </a:r>
            <a:endParaRPr lang="ar-SA" sz="32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141C7FF-A70A-4E69-8E7F-2DF88B92A9C6}" type="slidenum">
              <a:rPr lang="en-US" smtClean="0"/>
              <a:pPr>
                <a:defRPr/>
              </a:pPr>
              <a:t>16</a:t>
            </a:fld>
            <a:endParaRPr lang="en-US"/>
          </a:p>
        </p:txBody>
      </p:sp>
      <p:pic>
        <p:nvPicPr>
          <p:cNvPr id="27650" name="Picture 2" descr="G:\1.SASO - Nov. 29\4.نماذج وتصاميم منوعة\LOGOS &amp; Marks Misc\SNEC Logos\SNEC Logo Empty.png"/>
          <p:cNvPicPr>
            <a:picLocks noChangeAspect="1" noChangeArrowheads="1"/>
          </p:cNvPicPr>
          <p:nvPr/>
        </p:nvPicPr>
        <p:blipFill>
          <a:blip r:embed="rId2"/>
          <a:srcRect/>
          <a:stretch>
            <a:fillRect/>
          </a:stretch>
        </p:blipFill>
        <p:spPr bwMode="auto">
          <a:xfrm>
            <a:off x="7072313" y="285750"/>
            <a:ext cx="1714500" cy="798513"/>
          </a:xfrm>
          <a:prstGeom prst="rect">
            <a:avLst/>
          </a:prstGeom>
          <a:noFill/>
          <a:ln w="9525">
            <a:noFill/>
            <a:miter lim="800000"/>
            <a:headEnd/>
            <a:tailEnd/>
          </a:ln>
        </p:spPr>
      </p:pic>
      <p:sp>
        <p:nvSpPr>
          <p:cNvPr id="9" name="Title 1"/>
          <p:cNvSpPr>
            <a:spLocks noGrp="1"/>
          </p:cNvSpPr>
          <p:nvPr>
            <p:ph type="title"/>
          </p:nvPr>
        </p:nvSpPr>
        <p:spPr>
          <a:xfrm>
            <a:off x="1571625" y="428625"/>
            <a:ext cx="5386388" cy="1000125"/>
          </a:xfrm>
        </p:spPr>
        <p:txBody>
          <a:bodyPr/>
          <a:lstStyle/>
          <a:p>
            <a:pPr algn="l">
              <a:defRPr/>
            </a:pPr>
            <a:r>
              <a:rPr lang="en-US" sz="3200" b="1" dirty="0" smtClean="0">
                <a:solidFill>
                  <a:schemeClr val="tx1"/>
                </a:solidFill>
              </a:rPr>
              <a:t>Saudi Technical Council </a:t>
            </a:r>
            <a:br>
              <a:rPr lang="en-US" sz="3200" b="1" dirty="0" smtClean="0">
                <a:solidFill>
                  <a:schemeClr val="tx1"/>
                </a:solidFill>
              </a:rPr>
            </a:br>
            <a:r>
              <a:rPr lang="en-US" sz="3200" b="1" dirty="0" smtClean="0">
                <a:solidFill>
                  <a:schemeClr val="tx1"/>
                </a:solidFill>
              </a:rPr>
              <a:t>Of Standards - Tasks</a:t>
            </a:r>
            <a:endParaRPr lang="ar-SA" sz="3200" b="1" dirty="0">
              <a:solidFill>
                <a:schemeClr val="tx1"/>
              </a:solidFill>
            </a:endParaRPr>
          </a:p>
        </p:txBody>
      </p:sp>
      <p:sp>
        <p:nvSpPr>
          <p:cNvPr id="12" name="Content Placeholder 2"/>
          <p:cNvSpPr>
            <a:spLocks noGrp="1"/>
          </p:cNvSpPr>
          <p:nvPr>
            <p:ph idx="1"/>
          </p:nvPr>
        </p:nvSpPr>
        <p:spPr/>
        <p:txBody>
          <a:bodyPr/>
          <a:lstStyle/>
          <a:p>
            <a:pPr>
              <a:defRPr/>
            </a:pPr>
            <a:r>
              <a:rPr lang="en-US" sz="2400" dirty="0" smtClean="0">
                <a:solidFill>
                  <a:srgbClr val="FFFF00"/>
                </a:solidFill>
              </a:rPr>
              <a:t>Follow-up activities and procedures for Standardization in  KSA</a:t>
            </a:r>
          </a:p>
          <a:p>
            <a:pPr>
              <a:defRPr/>
            </a:pPr>
            <a:r>
              <a:rPr lang="en-US" sz="2400" dirty="0" smtClean="0">
                <a:solidFill>
                  <a:srgbClr val="FFFF00"/>
                </a:solidFill>
              </a:rPr>
              <a:t>To approve budgets and plans and comprehensive programs proposed by SNEC secretariat. </a:t>
            </a:r>
          </a:p>
          <a:p>
            <a:pPr>
              <a:defRPr/>
            </a:pPr>
            <a:r>
              <a:rPr lang="en-US" sz="2400" dirty="0" smtClean="0">
                <a:solidFill>
                  <a:srgbClr val="FFFF00"/>
                </a:solidFill>
              </a:rPr>
              <a:t>Follow-up SNEC programs and performance to ensure proper implementation by the Secretariat.</a:t>
            </a:r>
          </a:p>
          <a:p>
            <a:pPr>
              <a:defRPr/>
            </a:pPr>
            <a:r>
              <a:rPr lang="en-US" sz="2400" dirty="0" smtClean="0">
                <a:solidFill>
                  <a:srgbClr val="FFFF00"/>
                </a:solidFill>
              </a:rPr>
              <a:t>Organizing and coordinating the planning and management of all activities especially the following:</a:t>
            </a:r>
          </a:p>
          <a:p>
            <a:pPr lvl="1">
              <a:buFont typeface="Wingdings" pitchFamily="2" charset="2"/>
              <a:buChar char="v"/>
              <a:defRPr/>
            </a:pPr>
            <a:r>
              <a:rPr lang="en-US" sz="1800" dirty="0" smtClean="0">
                <a:solidFill>
                  <a:srgbClr val="FFFF00"/>
                </a:solidFill>
              </a:rPr>
              <a:t>The adoption of the formation of technical committees and subcommittees</a:t>
            </a:r>
          </a:p>
          <a:p>
            <a:pPr lvl="1">
              <a:buFont typeface="Wingdings" pitchFamily="2" charset="2"/>
              <a:buChar char="v"/>
              <a:defRPr/>
            </a:pPr>
            <a:r>
              <a:rPr lang="en-US" sz="1800" dirty="0" smtClean="0">
                <a:solidFill>
                  <a:srgbClr val="FFFF00"/>
                </a:solidFill>
              </a:rPr>
              <a:t>Presidents and Trustees the adoption of the technical committees and subcommittees</a:t>
            </a:r>
          </a:p>
          <a:p>
            <a:pPr lvl="1">
              <a:buFont typeface="Wingdings" pitchFamily="2" charset="2"/>
              <a:buChar char="v"/>
              <a:defRPr/>
            </a:pPr>
            <a:r>
              <a:rPr lang="en-US" sz="1800" dirty="0" smtClean="0">
                <a:solidFill>
                  <a:srgbClr val="FFFF00"/>
                </a:solidFill>
              </a:rPr>
              <a:t>Adoption of the field work, programs and plans of the technical committees and subcommittees</a:t>
            </a:r>
          </a:p>
          <a:p>
            <a:pPr>
              <a:defRPr/>
            </a:pPr>
            <a:endParaRPr lang="ar-SA" sz="2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19642BF-EE08-4AB2-A0D6-10C8A9278CCD}" type="slidenum">
              <a:rPr lang="en-US" smtClean="0"/>
              <a:pPr>
                <a:defRPr/>
              </a:pPr>
              <a:t>17</a:t>
            </a:fld>
            <a:endParaRPr lang="en-US"/>
          </a:p>
        </p:txBody>
      </p:sp>
      <p:pic>
        <p:nvPicPr>
          <p:cNvPr id="28674" name="Picture 2" descr="G:\1.SASO - Nov. 29\4.نماذج وتصاميم منوعة\LOGOS &amp; Marks Misc\SNEC Logos\SNEC Logo Empty.png"/>
          <p:cNvPicPr>
            <a:picLocks noChangeAspect="1" noChangeArrowheads="1"/>
          </p:cNvPicPr>
          <p:nvPr/>
        </p:nvPicPr>
        <p:blipFill>
          <a:blip r:embed="rId2"/>
          <a:srcRect/>
          <a:stretch>
            <a:fillRect/>
          </a:stretch>
        </p:blipFill>
        <p:spPr bwMode="auto">
          <a:xfrm>
            <a:off x="7072313" y="285750"/>
            <a:ext cx="1714500" cy="798513"/>
          </a:xfrm>
          <a:prstGeom prst="rect">
            <a:avLst/>
          </a:prstGeom>
          <a:noFill/>
          <a:ln w="9525">
            <a:noFill/>
            <a:miter lim="800000"/>
            <a:headEnd/>
            <a:tailEnd/>
          </a:ln>
        </p:spPr>
      </p:pic>
      <p:sp>
        <p:nvSpPr>
          <p:cNvPr id="9" name="Title 1"/>
          <p:cNvSpPr>
            <a:spLocks noGrp="1"/>
          </p:cNvSpPr>
          <p:nvPr>
            <p:ph type="title"/>
          </p:nvPr>
        </p:nvSpPr>
        <p:spPr>
          <a:xfrm>
            <a:off x="1571625" y="357188"/>
            <a:ext cx="5572125" cy="1000125"/>
          </a:xfrm>
        </p:spPr>
        <p:txBody>
          <a:bodyPr/>
          <a:lstStyle/>
          <a:p>
            <a:pPr algn="l">
              <a:defRPr/>
            </a:pPr>
            <a:r>
              <a:rPr lang="en-US" sz="3200" b="1" dirty="0" smtClean="0">
                <a:solidFill>
                  <a:schemeClr val="tx1"/>
                </a:solidFill>
              </a:rPr>
              <a:t>Saudi Technical Council </a:t>
            </a:r>
            <a:br>
              <a:rPr lang="en-US" sz="3200" b="1" dirty="0" smtClean="0">
                <a:solidFill>
                  <a:schemeClr val="tx1"/>
                </a:solidFill>
              </a:rPr>
            </a:br>
            <a:r>
              <a:rPr lang="en-US" sz="3200" b="1" dirty="0" smtClean="0">
                <a:solidFill>
                  <a:schemeClr val="tx1"/>
                </a:solidFill>
              </a:rPr>
              <a:t>Of Standards – </a:t>
            </a:r>
            <a:r>
              <a:rPr lang="en-US" sz="2800" b="1" dirty="0" smtClean="0">
                <a:solidFill>
                  <a:schemeClr val="tx1"/>
                </a:solidFill>
              </a:rPr>
              <a:t>Tasks- Cont.</a:t>
            </a:r>
            <a:endParaRPr lang="ar-SA" sz="2800" b="1" dirty="0">
              <a:solidFill>
                <a:schemeClr val="tx1"/>
              </a:solidFill>
            </a:endParaRPr>
          </a:p>
        </p:txBody>
      </p:sp>
      <p:sp>
        <p:nvSpPr>
          <p:cNvPr id="6" name="Content Placeholder 2"/>
          <p:cNvSpPr txBox="1">
            <a:spLocks/>
          </p:cNvSpPr>
          <p:nvPr/>
        </p:nvSpPr>
        <p:spPr bwMode="auto">
          <a:xfrm>
            <a:off x="357188" y="1752600"/>
            <a:ext cx="8534400" cy="5105400"/>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90000"/>
              <a:buFont typeface="Wingdings" pitchFamily="2" charset="2"/>
              <a:buBlip>
                <a:blip r:embed="rId3"/>
              </a:buBlip>
              <a:defRPr/>
            </a:pPr>
            <a:r>
              <a:rPr lang="en-US" sz="2100" kern="0" dirty="0">
                <a:solidFill>
                  <a:srgbClr val="FFFF00"/>
                </a:solidFill>
                <a:effectLst>
                  <a:outerShdw blurRad="38100" dist="38100" dir="2700000" algn="tl">
                    <a:srgbClr val="000000"/>
                  </a:outerShdw>
                </a:effectLst>
                <a:latin typeface="+mj-lt"/>
                <a:ea typeface="+mn-ea"/>
                <a:cs typeface="+mn-cs"/>
              </a:rPr>
              <a:t>Review and approve the long-term plans and annual reports of the standard specifications projects submitted by SBEC Secretary.</a:t>
            </a:r>
          </a:p>
          <a:p>
            <a:pPr marL="342900" indent="-342900" eaLnBrk="0" hangingPunct="0">
              <a:spcBef>
                <a:spcPct val="20000"/>
              </a:spcBef>
              <a:buClr>
                <a:schemeClr val="hlink"/>
              </a:buClr>
              <a:buSzPct val="90000"/>
              <a:buFont typeface="Wingdings" pitchFamily="2" charset="2"/>
              <a:buBlip>
                <a:blip r:embed="rId3"/>
              </a:buBlip>
              <a:defRPr/>
            </a:pPr>
            <a:r>
              <a:rPr lang="en-US" sz="2100" kern="0" dirty="0">
                <a:solidFill>
                  <a:srgbClr val="FFFF00"/>
                </a:solidFill>
                <a:effectLst>
                  <a:outerShdw blurRad="38100" dist="38100" dir="2700000" algn="tl">
                    <a:srgbClr val="000000"/>
                  </a:outerShdw>
                </a:effectLst>
                <a:latin typeface="+mj-lt"/>
                <a:ea typeface="+mn-ea"/>
                <a:cs typeface="+mn-cs"/>
              </a:rPr>
              <a:t>Follow-up technical achievements and the work of all committees to take the right decision to improve the performance of the functions of these committees.</a:t>
            </a:r>
          </a:p>
          <a:p>
            <a:pPr marL="342900" indent="-342900" eaLnBrk="0" hangingPunct="0">
              <a:spcBef>
                <a:spcPct val="20000"/>
              </a:spcBef>
              <a:buClr>
                <a:schemeClr val="hlink"/>
              </a:buClr>
              <a:buSzPct val="90000"/>
              <a:buFont typeface="Wingdings" pitchFamily="2" charset="2"/>
              <a:buBlip>
                <a:blip r:embed="rId3"/>
              </a:buBlip>
              <a:defRPr/>
            </a:pPr>
            <a:r>
              <a:rPr lang="en-US" sz="2100" kern="0" dirty="0">
                <a:solidFill>
                  <a:srgbClr val="FFFF00"/>
                </a:solidFill>
                <a:effectLst>
                  <a:outerShdw blurRad="38100" dist="38100" dir="2700000" algn="tl">
                    <a:srgbClr val="000000"/>
                  </a:outerShdw>
                </a:effectLst>
                <a:latin typeface="+mj-lt"/>
                <a:ea typeface="+mn-ea"/>
                <a:cs typeface="+mn-cs"/>
              </a:rPr>
              <a:t>Adoption of standard specifications projects, to be approve by SASO’s Board of Directors.</a:t>
            </a:r>
          </a:p>
          <a:p>
            <a:pPr marL="342900" indent="-342900" eaLnBrk="0" hangingPunct="0">
              <a:spcBef>
                <a:spcPct val="20000"/>
              </a:spcBef>
              <a:buClr>
                <a:schemeClr val="hlink"/>
              </a:buClr>
              <a:buSzPct val="90000"/>
              <a:buFontTx/>
              <a:buBlip>
                <a:blip r:embed="rId3"/>
              </a:buBlip>
              <a:defRPr/>
            </a:pPr>
            <a:r>
              <a:rPr lang="en-US" sz="2100" kern="0" dirty="0">
                <a:solidFill>
                  <a:srgbClr val="FFFF00"/>
                </a:solidFill>
                <a:effectLst>
                  <a:outerShdw blurRad="38100" dist="38100" dir="2700000" algn="tl">
                    <a:srgbClr val="000000"/>
                  </a:outerShdw>
                </a:effectLst>
                <a:latin typeface="+mj-lt"/>
                <a:ea typeface="+mn-ea"/>
                <a:cs typeface="+mn-cs"/>
              </a:rPr>
              <a:t>Adoption of the regulations and procedures of standard specifications for electrical products </a:t>
            </a:r>
            <a:r>
              <a:rPr lang="en-US" sz="2100" kern="0" dirty="0">
                <a:solidFill>
                  <a:srgbClr val="FFFF00"/>
                </a:solidFill>
                <a:effectLst>
                  <a:outerShdw blurRad="38100" dist="38100" dir="2700000" algn="tl">
                    <a:srgbClr val="000000"/>
                  </a:outerShdw>
                </a:effectLst>
                <a:latin typeface="+mj-lt"/>
                <a:ea typeface="+mn-ea"/>
                <a:cs typeface="Rod Transparent" pitchFamily="49" charset="-79"/>
              </a:rPr>
              <a:t>to be approve by SASO’s Board of Directors.</a:t>
            </a:r>
            <a:endParaRPr lang="en-US" sz="2100" kern="0" dirty="0">
              <a:solidFill>
                <a:srgbClr val="FFFF00"/>
              </a:solidFill>
              <a:effectLst>
                <a:outerShdw blurRad="38100" dist="38100" dir="2700000" algn="tl">
                  <a:srgbClr val="000000"/>
                </a:outerShdw>
              </a:effectLst>
              <a:latin typeface="+mj-lt"/>
              <a:ea typeface="+mn-ea"/>
              <a:cs typeface="+mn-cs"/>
            </a:endParaRPr>
          </a:p>
          <a:p>
            <a:pPr marL="342900" indent="-342900" eaLnBrk="0" hangingPunct="0">
              <a:spcBef>
                <a:spcPct val="20000"/>
              </a:spcBef>
              <a:buClr>
                <a:schemeClr val="hlink"/>
              </a:buClr>
              <a:buSzPct val="90000"/>
              <a:buFontTx/>
              <a:buBlip>
                <a:blip r:embed="rId3"/>
              </a:buBlip>
              <a:defRPr/>
            </a:pPr>
            <a:r>
              <a:rPr lang="en-US" sz="2100" kern="0" dirty="0">
                <a:solidFill>
                  <a:srgbClr val="FFFF00"/>
                </a:solidFill>
                <a:effectLst>
                  <a:outerShdw blurRad="38100" dist="38100" dir="2700000" algn="tl">
                    <a:srgbClr val="000000"/>
                  </a:outerShdw>
                </a:effectLst>
                <a:latin typeface="+mj-lt"/>
                <a:ea typeface="+mn-ea"/>
                <a:cs typeface="+mn-cs"/>
              </a:rPr>
              <a:t>Suggest to participate in the national, regional bodies or international cooperation programs related to standardization.</a:t>
            </a:r>
          </a:p>
          <a:p>
            <a:pPr marL="342900" indent="-342900" eaLnBrk="0" hangingPunct="0">
              <a:spcBef>
                <a:spcPct val="20000"/>
              </a:spcBef>
              <a:buClr>
                <a:schemeClr val="hlink"/>
              </a:buClr>
              <a:buSzPct val="90000"/>
              <a:buFont typeface="Wingdings" pitchFamily="2" charset="2"/>
              <a:buBlip>
                <a:blip r:embed="rId3"/>
              </a:buBlip>
              <a:defRPr/>
            </a:pPr>
            <a:r>
              <a:rPr lang="en-US" sz="2100" kern="0" dirty="0">
                <a:solidFill>
                  <a:srgbClr val="FFFF00"/>
                </a:solidFill>
                <a:effectLst>
                  <a:outerShdw blurRad="38100" dist="38100" dir="2700000" algn="tl">
                    <a:srgbClr val="000000"/>
                  </a:outerShdw>
                </a:effectLst>
                <a:latin typeface="+mj-lt"/>
                <a:ea typeface="+mn-ea"/>
                <a:cs typeface="+mn-cs"/>
              </a:rPr>
              <a:t>The implementation of tasks assigned  by the president of SNEC.</a:t>
            </a:r>
            <a:endParaRPr lang="ar-SA" sz="2100" kern="0" dirty="0">
              <a:solidFill>
                <a:srgbClr val="FFFF00"/>
              </a:solidFill>
              <a:effectLst>
                <a:outerShdw blurRad="38100" dist="38100" dir="2700000" algn="tl">
                  <a:srgbClr val="000000"/>
                </a:outerShdw>
              </a:effectLst>
              <a:latin typeface="+mj-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86C14FD-7B7D-400A-AEF6-82052727FB16}" type="slidenum">
              <a:rPr lang="en-US" smtClean="0"/>
              <a:pPr>
                <a:defRPr/>
              </a:pPr>
              <a:t>18</a:t>
            </a:fld>
            <a:endParaRPr lang="en-US"/>
          </a:p>
        </p:txBody>
      </p:sp>
      <p:pic>
        <p:nvPicPr>
          <p:cNvPr id="29698" name="Picture 2" descr="G:\1.SASO - Nov. 29\4.نماذج وتصاميم منوعة\LOGOS &amp; Marks Misc\SNEC Logos\SNEC Logo Empty.png"/>
          <p:cNvPicPr>
            <a:picLocks noChangeAspect="1" noChangeArrowheads="1"/>
          </p:cNvPicPr>
          <p:nvPr/>
        </p:nvPicPr>
        <p:blipFill>
          <a:blip r:embed="rId2"/>
          <a:srcRect/>
          <a:stretch>
            <a:fillRect/>
          </a:stretch>
        </p:blipFill>
        <p:spPr bwMode="auto">
          <a:xfrm>
            <a:off x="7072313" y="285750"/>
            <a:ext cx="1714500" cy="798513"/>
          </a:xfrm>
          <a:prstGeom prst="rect">
            <a:avLst/>
          </a:prstGeom>
          <a:noFill/>
          <a:ln w="9525">
            <a:noFill/>
            <a:miter lim="800000"/>
            <a:headEnd/>
            <a:tailEnd/>
          </a:ln>
        </p:spPr>
      </p:pic>
      <p:sp>
        <p:nvSpPr>
          <p:cNvPr id="7" name="Rectangle 6"/>
          <p:cNvSpPr/>
          <p:nvPr/>
        </p:nvSpPr>
        <p:spPr>
          <a:xfrm>
            <a:off x="714375" y="1857375"/>
            <a:ext cx="7572375" cy="4081463"/>
          </a:xfrm>
          <a:prstGeom prst="rect">
            <a:avLst/>
          </a:prstGeom>
        </p:spPr>
        <p:txBody>
          <a:bodyPr>
            <a:spAutoFit/>
          </a:bodyPr>
          <a:lstStyle/>
          <a:p>
            <a:pPr marL="533400" indent="-533400" eaLnBrk="0" hangingPunct="0">
              <a:spcBef>
                <a:spcPct val="20000"/>
              </a:spcBef>
              <a:buFont typeface="Wingdings" pitchFamily="2" charset="2"/>
              <a:buChar char="q"/>
              <a:defRPr/>
            </a:pPr>
            <a:r>
              <a:rPr lang="en-US" dirty="0">
                <a:solidFill>
                  <a:srgbClr val="FFFF00"/>
                </a:solidFill>
                <a:latin typeface="+mj-lt"/>
                <a:ea typeface="+mn-ea"/>
                <a:cs typeface="Rod Transparent" pitchFamily="49" charset="-79"/>
              </a:rPr>
              <a:t>SNEC developed  and established working relation with concerned parties in the Government and Private sector and others to encourage their experts participation in the activities of national and international standardization.</a:t>
            </a:r>
          </a:p>
          <a:p>
            <a:pPr marL="533400" indent="-533400" eaLnBrk="0" hangingPunct="0">
              <a:spcBef>
                <a:spcPct val="20000"/>
              </a:spcBef>
              <a:buFont typeface="Wingdings" pitchFamily="2" charset="2"/>
              <a:buChar char="q"/>
              <a:defRPr/>
            </a:pPr>
            <a:r>
              <a:rPr lang="en-US" dirty="0">
                <a:solidFill>
                  <a:srgbClr val="FFFF00"/>
                </a:solidFill>
                <a:latin typeface="+mj-lt"/>
                <a:ea typeface="+mn-ea"/>
                <a:cs typeface="Rod Transparent" pitchFamily="49" charset="-79"/>
              </a:rPr>
              <a:t>There are three main categories of memberships in SNEC:</a:t>
            </a:r>
          </a:p>
          <a:p>
            <a:pPr marL="1447800" lvl="2" indent="-533400" eaLnBrk="0" hangingPunct="0">
              <a:spcBef>
                <a:spcPct val="20000"/>
              </a:spcBef>
              <a:buFont typeface="Wingdings" pitchFamily="2" charset="2"/>
              <a:buChar char="v"/>
              <a:defRPr/>
            </a:pPr>
            <a:r>
              <a:rPr lang="en-US" dirty="0">
                <a:solidFill>
                  <a:srgbClr val="FFFF00"/>
                </a:solidFill>
                <a:latin typeface="+mj-lt"/>
                <a:ea typeface="+mn-ea"/>
                <a:cs typeface="Rod Transparent" pitchFamily="49" charset="-79"/>
              </a:rPr>
              <a:t>Founding member </a:t>
            </a:r>
          </a:p>
          <a:p>
            <a:pPr marL="1447800" lvl="2" indent="-533400" eaLnBrk="0" hangingPunct="0">
              <a:spcBef>
                <a:spcPct val="20000"/>
              </a:spcBef>
              <a:buFont typeface="Wingdings" pitchFamily="2" charset="2"/>
              <a:buChar char="v"/>
              <a:defRPr/>
            </a:pPr>
            <a:r>
              <a:rPr lang="en-US" dirty="0">
                <a:solidFill>
                  <a:srgbClr val="FFFF00"/>
                </a:solidFill>
                <a:latin typeface="+mj-lt"/>
                <a:ea typeface="+mn-ea"/>
                <a:cs typeface="Rod Transparent" pitchFamily="49" charset="-79"/>
              </a:rPr>
              <a:t>Participant Member</a:t>
            </a:r>
          </a:p>
          <a:p>
            <a:pPr marL="1447800" lvl="2" indent="-533400" eaLnBrk="0" hangingPunct="0">
              <a:spcBef>
                <a:spcPct val="20000"/>
              </a:spcBef>
              <a:buFont typeface="Wingdings" pitchFamily="2" charset="2"/>
              <a:buChar char="v"/>
              <a:defRPr/>
            </a:pPr>
            <a:r>
              <a:rPr lang="en-US" dirty="0">
                <a:solidFill>
                  <a:srgbClr val="FFFF00"/>
                </a:solidFill>
                <a:latin typeface="+mj-lt"/>
                <a:ea typeface="+mn-ea"/>
                <a:cs typeface="Rod Transparent" pitchFamily="49" charset="-79"/>
              </a:rPr>
              <a:t>Affiliate Member</a:t>
            </a:r>
            <a:endParaRPr lang="en-US" b="1" kern="0" dirty="0">
              <a:solidFill>
                <a:srgbClr val="FFFF00"/>
              </a:solidFill>
              <a:latin typeface="+mj-lt"/>
              <a:ea typeface="+mn-ea"/>
              <a:cs typeface="Rod Transparent" pitchFamily="49" charset="-79"/>
            </a:endParaRPr>
          </a:p>
        </p:txBody>
      </p:sp>
      <p:sp>
        <p:nvSpPr>
          <p:cNvPr id="10" name="Title 1"/>
          <p:cNvSpPr txBox="1">
            <a:spLocks/>
          </p:cNvSpPr>
          <p:nvPr/>
        </p:nvSpPr>
        <p:spPr bwMode="auto">
          <a:xfrm>
            <a:off x="1785938" y="214313"/>
            <a:ext cx="5643562" cy="1173162"/>
          </a:xfrm>
          <a:prstGeom prst="rect">
            <a:avLst/>
          </a:prstGeom>
          <a:noFill/>
          <a:ln w="9525">
            <a:noFill/>
            <a:miter lim="800000"/>
            <a:headEnd/>
            <a:tailEnd/>
          </a:ln>
        </p:spPr>
        <p:txBody>
          <a:bodyPr anchor="ctr"/>
          <a:lstStyle/>
          <a:p>
            <a:pPr rtl="1" eaLnBrk="0" hangingPunct="0">
              <a:defRPr/>
            </a:pPr>
            <a:r>
              <a:rPr lang="en-US" sz="3600" b="1" kern="0" dirty="0">
                <a:latin typeface="+mj-lt"/>
                <a:ea typeface="+mj-ea"/>
                <a:cs typeface="Times New Roman" pitchFamily="18" charset="0"/>
              </a:rPr>
              <a:t>Categories </a:t>
            </a:r>
          </a:p>
          <a:p>
            <a:pPr rtl="1" eaLnBrk="0" hangingPunct="0">
              <a:defRPr/>
            </a:pPr>
            <a:r>
              <a:rPr lang="en-US" sz="3600" b="1" kern="0" dirty="0">
                <a:latin typeface="+mj-lt"/>
                <a:ea typeface="+mj-ea"/>
                <a:cs typeface="Times New Roman" pitchFamily="18" charset="0"/>
              </a:rPr>
              <a:t>of m</a:t>
            </a:r>
            <a:r>
              <a:rPr lang="en-US" sz="3600" b="1" kern="0" dirty="0" err="1">
                <a:latin typeface="+mj-lt"/>
                <a:ea typeface="+mj-ea"/>
                <a:cs typeface="Times New Roman" pitchFamily="18" charset="0"/>
              </a:rPr>
              <a:t>emberships</a:t>
            </a:r>
            <a:endParaRPr lang="ar-SA" sz="3600" b="1" kern="0" dirty="0">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صورة1"/>
          <p:cNvPicPr>
            <a:picLocks noGrp="1" noChangeAspect="1" noChangeArrowheads="1"/>
          </p:cNvPicPr>
          <p:nvPr>
            <p:ph type="body" idx="4294967295"/>
          </p:nvPr>
        </p:nvPicPr>
        <p:blipFill>
          <a:blip r:embed="rId3"/>
          <a:srcRect/>
          <a:stretch>
            <a:fillRect/>
          </a:stretch>
        </p:blipFill>
        <p:spPr>
          <a:xfrm>
            <a:off x="6424613" y="4214813"/>
            <a:ext cx="1460500" cy="2087562"/>
          </a:xfrm>
        </p:spPr>
      </p:pic>
      <p:grpSp>
        <p:nvGrpSpPr>
          <p:cNvPr id="30722" name="Group 10"/>
          <p:cNvGrpSpPr>
            <a:grpSpLocks/>
          </p:cNvGrpSpPr>
          <p:nvPr/>
        </p:nvGrpSpPr>
        <p:grpSpPr bwMode="auto">
          <a:xfrm>
            <a:off x="395288" y="4286250"/>
            <a:ext cx="3276600" cy="2520950"/>
            <a:chOff x="395536" y="4365104"/>
            <a:chExt cx="3276872" cy="2520280"/>
          </a:xfrm>
        </p:grpSpPr>
        <p:pic>
          <p:nvPicPr>
            <p:cNvPr id="30728" name="Picture 5"/>
            <p:cNvPicPr>
              <a:picLocks noChangeAspect="1" noChangeArrowheads="1"/>
            </p:cNvPicPr>
            <p:nvPr/>
          </p:nvPicPr>
          <p:blipFill>
            <a:blip r:embed="rId4"/>
            <a:srcRect/>
            <a:stretch>
              <a:fillRect/>
            </a:stretch>
          </p:blipFill>
          <p:spPr bwMode="auto">
            <a:xfrm>
              <a:off x="1187624" y="4365104"/>
              <a:ext cx="1728192" cy="1992818"/>
            </a:xfrm>
            <a:prstGeom prst="rect">
              <a:avLst/>
            </a:prstGeom>
            <a:noFill/>
            <a:ln w="9525">
              <a:noFill/>
              <a:miter lim="800000"/>
              <a:headEnd/>
              <a:tailEnd/>
            </a:ln>
          </p:spPr>
        </p:pic>
        <p:sp>
          <p:nvSpPr>
            <p:cNvPr id="76805" name="Text Box 6"/>
            <p:cNvSpPr txBox="1">
              <a:spLocks noChangeArrowheads="1"/>
            </p:cNvSpPr>
            <p:nvPr/>
          </p:nvSpPr>
          <p:spPr bwMode="auto">
            <a:xfrm>
              <a:off x="395536" y="6301339"/>
              <a:ext cx="3276872" cy="584045"/>
            </a:xfrm>
            <a:prstGeom prst="rect">
              <a:avLst/>
            </a:prstGeom>
            <a:noFill/>
            <a:ln w="9525">
              <a:noFill/>
              <a:miter lim="800000"/>
              <a:headEnd/>
              <a:tailEnd/>
            </a:ln>
          </p:spPr>
          <p:txBody>
            <a:bodyPr>
              <a:spAutoFit/>
            </a:bodyPr>
            <a:lstStyle/>
            <a:p>
              <a:pPr algn="ctr" rtl="1">
                <a:spcBef>
                  <a:spcPct val="50000"/>
                </a:spcBef>
                <a:defRPr/>
              </a:pPr>
              <a:r>
                <a:rPr lang="en-US" sz="3200" b="1" dirty="0">
                  <a:solidFill>
                    <a:srgbClr val="FFFF00"/>
                  </a:solidFill>
                  <a:latin typeface="+mj-lt"/>
                  <a:ea typeface="+mn-ea"/>
                  <a:cs typeface="Times New Roman" pitchFamily="18" charset="0"/>
                </a:rPr>
                <a:t>Old Logo</a:t>
              </a:r>
              <a:endParaRPr lang="en-US" sz="3200" b="1" dirty="0">
                <a:solidFill>
                  <a:srgbClr val="FFFF00"/>
                </a:solidFill>
                <a:latin typeface="+mj-lt"/>
                <a:ea typeface="+mn-ea"/>
                <a:cs typeface="Times New Roman" pitchFamily="18" charset="0"/>
              </a:endParaRPr>
            </a:p>
          </p:txBody>
        </p:sp>
      </p:grpSp>
      <p:sp>
        <p:nvSpPr>
          <p:cNvPr id="76806" name="Text Box 7"/>
          <p:cNvSpPr txBox="1">
            <a:spLocks noChangeArrowheads="1"/>
          </p:cNvSpPr>
          <p:nvPr/>
        </p:nvSpPr>
        <p:spPr bwMode="auto">
          <a:xfrm>
            <a:off x="5435600" y="6238875"/>
            <a:ext cx="3384550" cy="646113"/>
          </a:xfrm>
          <a:prstGeom prst="rect">
            <a:avLst/>
          </a:prstGeom>
          <a:noFill/>
          <a:ln w="9525">
            <a:noFill/>
            <a:miter lim="800000"/>
            <a:headEnd/>
            <a:tailEnd/>
          </a:ln>
        </p:spPr>
        <p:txBody>
          <a:bodyPr>
            <a:spAutoFit/>
          </a:bodyPr>
          <a:lstStyle/>
          <a:p>
            <a:pPr algn="ctr" rtl="1">
              <a:spcBef>
                <a:spcPct val="50000"/>
              </a:spcBef>
              <a:defRPr/>
            </a:pPr>
            <a:r>
              <a:rPr lang="en-US" sz="3600" b="1" dirty="0">
                <a:solidFill>
                  <a:srgbClr val="FFFF00"/>
                </a:solidFill>
                <a:latin typeface="+mj-lt"/>
                <a:ea typeface="+mn-ea"/>
                <a:cs typeface="Times New Roman" pitchFamily="18" charset="0"/>
              </a:rPr>
              <a:t>New</a:t>
            </a:r>
            <a:r>
              <a:rPr lang="en-US" sz="3200" b="1" dirty="0">
                <a:solidFill>
                  <a:srgbClr val="FFFF00"/>
                </a:solidFill>
                <a:latin typeface="+mj-lt"/>
                <a:ea typeface="+mn-ea"/>
                <a:cs typeface="Times New Roman" pitchFamily="18" charset="0"/>
              </a:rPr>
              <a:t> Logo</a:t>
            </a:r>
            <a:endParaRPr lang="en-US" sz="2000" b="1" dirty="0">
              <a:solidFill>
                <a:srgbClr val="FFFF00"/>
              </a:solidFill>
              <a:latin typeface="+mj-lt"/>
              <a:ea typeface="+mn-ea"/>
              <a:cs typeface="Times New Roman" pitchFamily="18" charset="0"/>
            </a:endParaRPr>
          </a:p>
        </p:txBody>
      </p:sp>
      <p:sp>
        <p:nvSpPr>
          <p:cNvPr id="8" name="Rectangle 3"/>
          <p:cNvSpPr>
            <a:spLocks noChangeArrowheads="1"/>
          </p:cNvSpPr>
          <p:nvPr/>
        </p:nvSpPr>
        <p:spPr bwMode="auto">
          <a:xfrm>
            <a:off x="1692275" y="404813"/>
            <a:ext cx="6911975" cy="708025"/>
          </a:xfrm>
          <a:prstGeom prst="rect">
            <a:avLst/>
          </a:prstGeom>
          <a:noFill/>
          <a:ln w="9525">
            <a:noFill/>
            <a:miter lim="800000"/>
            <a:headEnd/>
            <a:tailEnd/>
          </a:ln>
          <a:effectLst/>
        </p:spPr>
        <p:txBody>
          <a:bodyPr>
            <a:spAutoFit/>
          </a:bodyPr>
          <a:lstStyle/>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Saudi Quality Mark</a:t>
            </a:r>
          </a:p>
        </p:txBody>
      </p:sp>
      <p:sp>
        <p:nvSpPr>
          <p:cNvPr id="9" name="Right Arrow 8"/>
          <p:cNvSpPr>
            <a:spLocks noChangeArrowheads="1"/>
          </p:cNvSpPr>
          <p:nvPr/>
        </p:nvSpPr>
        <p:spPr bwMode="auto">
          <a:xfrm>
            <a:off x="3419475" y="5013325"/>
            <a:ext cx="2232025" cy="647700"/>
          </a:xfrm>
          <a:prstGeom prst="rightArrow">
            <a:avLst>
              <a:gd name="adj1" fmla="val 50000"/>
              <a:gd name="adj2" fmla="val 50016"/>
            </a:avLst>
          </a:prstGeom>
          <a:solidFill>
            <a:schemeClr val="accent1"/>
          </a:solidFill>
          <a:ln w="9525" algn="ctr">
            <a:solidFill>
              <a:schemeClr val="tx1"/>
            </a:solidFill>
            <a:round/>
            <a:headEnd/>
            <a:tailEnd/>
          </a:ln>
        </p:spPr>
        <p:txBody>
          <a:bodyPr wrap="none"/>
          <a:lstStyle/>
          <a:p>
            <a:pPr rtl="1"/>
            <a:endParaRPr lang="en-US" sz="1800">
              <a:cs typeface="Times New Roman" pitchFamily="18" charset="0"/>
            </a:endParaRPr>
          </a:p>
        </p:txBody>
      </p:sp>
      <p:sp>
        <p:nvSpPr>
          <p:cNvPr id="30726" name="Rectangle 9"/>
          <p:cNvSpPr>
            <a:spLocks noChangeArrowheads="1"/>
          </p:cNvSpPr>
          <p:nvPr/>
        </p:nvSpPr>
        <p:spPr bwMode="auto">
          <a:xfrm>
            <a:off x="323850" y="1557338"/>
            <a:ext cx="8820150" cy="2676525"/>
          </a:xfrm>
          <a:prstGeom prst="rect">
            <a:avLst/>
          </a:prstGeom>
          <a:noFill/>
          <a:ln w="9525">
            <a:noFill/>
            <a:miter lim="800000"/>
            <a:headEnd/>
            <a:tailEnd/>
          </a:ln>
        </p:spPr>
        <p:txBody>
          <a:bodyPr>
            <a:spAutoFit/>
          </a:bodyPr>
          <a:lstStyle/>
          <a:p>
            <a:pPr rtl="1"/>
            <a:r>
              <a:rPr lang="en-US" sz="2800">
                <a:solidFill>
                  <a:srgbClr val="FFFF00"/>
                </a:solidFill>
                <a:cs typeface="Times New Roman" pitchFamily="18" charset="0"/>
              </a:rPr>
              <a:t>SASO Issue its license to use the Saudi Quality Mark  on product  by product basis.  Interested manufacturers, local </a:t>
            </a:r>
          </a:p>
          <a:p>
            <a:pPr rtl="1"/>
            <a:r>
              <a:rPr lang="en-US" sz="2800">
                <a:solidFill>
                  <a:srgbClr val="FFFF00"/>
                </a:solidFill>
                <a:cs typeface="Times New Roman" pitchFamily="18" charset="0"/>
              </a:rPr>
              <a:t>or international, must meet certain criteria and will be periodically inspected.  Products must comply with relevant SASO standards or TR’s. Such mark will ease &amp; speed clearance at the KSA ports of entrées.</a:t>
            </a:r>
            <a:endParaRPr lang="en-US" sz="2800">
              <a:solidFill>
                <a:srgbClr val="FFFF00"/>
              </a:solidFill>
            </a:endParaRPr>
          </a:p>
        </p:txBody>
      </p:sp>
      <p:sp>
        <p:nvSpPr>
          <p:cNvPr id="12" name="Slide Number Placeholder 11"/>
          <p:cNvSpPr>
            <a:spLocks noGrp="1"/>
          </p:cNvSpPr>
          <p:nvPr>
            <p:ph type="sldNum" sz="quarter" idx="12"/>
          </p:nvPr>
        </p:nvSpPr>
        <p:spPr>
          <a:xfrm>
            <a:off x="6804025" y="6400800"/>
            <a:ext cx="2133600" cy="457200"/>
          </a:xfrm>
        </p:spPr>
        <p:txBody>
          <a:bodyPr/>
          <a:lstStyle/>
          <a:p>
            <a:pPr>
              <a:defRPr/>
            </a:pPr>
            <a:fld id="{854AB5E5-B266-40E0-8185-2E4084844745}" type="slidenum">
              <a:rPr lang="ar-SA" smtClean="0"/>
              <a:pPr>
                <a:defRPr/>
              </a:pPr>
              <a:t>19</a:t>
            </a:fld>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76803"/>
                                        </p:tgtEl>
                                        <p:attrNameLst>
                                          <p:attrName>style.visibility</p:attrName>
                                        </p:attrNameLst>
                                      </p:cBhvr>
                                      <p:to>
                                        <p:strVal val="visible"/>
                                      </p:to>
                                    </p:set>
                                    <p:anim calcmode="lin" valueType="num">
                                      <p:cBhvr additive="base">
                                        <p:cTn id="10" dur="500" fill="hold"/>
                                        <p:tgtEl>
                                          <p:spTgt spid="76803"/>
                                        </p:tgtEl>
                                        <p:attrNameLst>
                                          <p:attrName>ppt_x</p:attrName>
                                        </p:attrNameLst>
                                      </p:cBhvr>
                                      <p:tavLst>
                                        <p:tav tm="0">
                                          <p:val>
                                            <p:strVal val="#ppt_x"/>
                                          </p:val>
                                        </p:tav>
                                        <p:tav tm="100000">
                                          <p:val>
                                            <p:strVal val="#ppt_x"/>
                                          </p:val>
                                        </p:tav>
                                      </p:tavLst>
                                    </p:anim>
                                    <p:anim calcmode="lin" valueType="num">
                                      <p:cBhvr additive="base">
                                        <p:cTn id="11" dur="500" fill="hold"/>
                                        <p:tgtEl>
                                          <p:spTgt spid="768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G:\1.SASO - Nov. 29\4.نماذج وتصاميم منوعة\LOGOS &amp; Marks Misc\SASO New Logo\SASO_bمفرغة شعار.png"/>
          <p:cNvPicPr>
            <a:picLocks noChangeAspect="1" noChangeArrowheads="1"/>
          </p:cNvPicPr>
          <p:nvPr/>
        </p:nvPicPr>
        <p:blipFill>
          <a:blip r:embed="rId2"/>
          <a:srcRect/>
          <a:stretch>
            <a:fillRect/>
          </a:stretch>
        </p:blipFill>
        <p:spPr bwMode="auto">
          <a:xfrm>
            <a:off x="250825" y="198438"/>
            <a:ext cx="1225550" cy="1214437"/>
          </a:xfrm>
          <a:prstGeom prst="rect">
            <a:avLst/>
          </a:prstGeom>
          <a:noFill/>
          <a:ln w="9525">
            <a:noFill/>
            <a:miter lim="800000"/>
            <a:headEnd/>
            <a:tailEnd/>
          </a:ln>
        </p:spPr>
      </p:pic>
      <p:sp>
        <p:nvSpPr>
          <p:cNvPr id="14" name="Rectangle 3"/>
          <p:cNvSpPr>
            <a:spLocks noChangeArrowheads="1"/>
          </p:cNvSpPr>
          <p:nvPr/>
        </p:nvSpPr>
        <p:spPr bwMode="auto">
          <a:xfrm>
            <a:off x="1692275" y="246063"/>
            <a:ext cx="6983413" cy="1311275"/>
          </a:xfrm>
          <a:prstGeom prst="rect">
            <a:avLst/>
          </a:prstGeom>
          <a:noFill/>
          <a:ln w="9525">
            <a:noFill/>
            <a:miter lim="800000"/>
            <a:headEnd/>
            <a:tailEnd/>
          </a:ln>
          <a:effectLst/>
        </p:spPr>
        <p:txBody>
          <a:bodyPr>
            <a:spAutoFit/>
          </a:bodyPr>
          <a:lstStyle/>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Saudi Standards, </a:t>
            </a:r>
            <a:r>
              <a:rPr lang="en-US" sz="4000" b="1" dirty="0">
                <a:solidFill>
                  <a:schemeClr val="tx2"/>
                </a:solidFill>
                <a:effectLst>
                  <a:outerShdw blurRad="38100" dist="38100" dir="2700000" algn="tl">
                    <a:srgbClr val="000000"/>
                  </a:outerShdw>
                </a:effectLst>
                <a:latin typeface="+mj-lt"/>
                <a:ea typeface="Times New Roman (Arabic)"/>
                <a:cs typeface="Times New Roman (Arabic)"/>
              </a:rPr>
              <a:t>Metrology</a:t>
            </a:r>
          </a:p>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and </a:t>
            </a:r>
            <a:r>
              <a:rPr lang="en-US" sz="4000" b="1" dirty="0">
                <a:solidFill>
                  <a:schemeClr val="tx2"/>
                </a:solidFill>
                <a:effectLst>
                  <a:outerShdw blurRad="38100" dist="38100" dir="2700000" algn="tl">
                    <a:srgbClr val="000000"/>
                  </a:outerShdw>
                </a:effectLst>
                <a:latin typeface="+mj-lt"/>
                <a:ea typeface="Times New Roman (Arabic)"/>
                <a:cs typeface="Times New Roman (Arabic)"/>
              </a:rPr>
              <a:t>Quality Organization</a:t>
            </a:r>
            <a:endParaRPr lang="en-US" sz="4000" dirty="0">
              <a:latin typeface="+mj-lt"/>
              <a:ea typeface="Times New Roman (Arabic)"/>
              <a:cs typeface="Times New Roman" pitchFamily="18" charset="0"/>
            </a:endParaRPr>
          </a:p>
        </p:txBody>
      </p:sp>
      <p:sp>
        <p:nvSpPr>
          <p:cNvPr id="15" name="Rectangle 14"/>
          <p:cNvSpPr/>
          <p:nvPr/>
        </p:nvSpPr>
        <p:spPr>
          <a:xfrm>
            <a:off x="428625" y="2214563"/>
            <a:ext cx="8424863" cy="1200150"/>
          </a:xfrm>
          <a:prstGeom prst="rect">
            <a:avLst/>
          </a:prstGeom>
        </p:spPr>
        <p:txBody>
          <a:bodyPr>
            <a:spAutoFit/>
          </a:bodyPr>
          <a:lstStyle/>
          <a:p>
            <a:pPr algn="ctr" rtl="1">
              <a:defRPr/>
            </a:pPr>
            <a:r>
              <a:rPr lang="en-US" sz="4000" b="1" dirty="0">
                <a:solidFill>
                  <a:srgbClr val="FFFF00"/>
                </a:solidFill>
                <a:latin typeface="+mj-lt"/>
                <a:ea typeface="+mn-ea"/>
                <a:cs typeface="+mn-cs"/>
              </a:rPr>
              <a:t>Meeting between SASO and </a:t>
            </a:r>
            <a:r>
              <a:rPr lang="en-US" sz="3600" b="1" dirty="0">
                <a:solidFill>
                  <a:srgbClr val="FFFF00"/>
                </a:solidFill>
                <a:latin typeface="+mj-lt"/>
                <a:ea typeface="+mn-ea"/>
                <a:cs typeface="+mn-cs"/>
              </a:rPr>
              <a:t>ANSI  </a:t>
            </a:r>
            <a:endParaRPr lang="en-US" sz="5400" b="1" dirty="0">
              <a:solidFill>
                <a:srgbClr val="FFFF00"/>
              </a:solidFill>
              <a:latin typeface="+mj-lt"/>
              <a:ea typeface="+mn-ea"/>
              <a:cs typeface="+mn-cs"/>
            </a:endParaRPr>
          </a:p>
          <a:p>
            <a:pPr algn="ctr">
              <a:defRPr/>
            </a:pPr>
            <a:r>
              <a:rPr lang="en-US" sz="3200" b="1" dirty="0">
                <a:solidFill>
                  <a:srgbClr val="FFFF00"/>
                </a:solidFill>
                <a:latin typeface="+mj-lt"/>
                <a:ea typeface="+mn-ea"/>
                <a:cs typeface="+mn-cs"/>
              </a:rPr>
              <a:t>Washington D. C. -  Fri Oct 22, 2010</a:t>
            </a:r>
            <a:endParaRPr lang="en-US" sz="3200" b="1" dirty="0">
              <a:solidFill>
                <a:srgbClr val="FFFF00"/>
              </a:solidFill>
              <a:latin typeface="+mj-lt"/>
              <a:ea typeface="+mn-ea"/>
              <a:cs typeface="+mn-cs"/>
            </a:endParaRPr>
          </a:p>
        </p:txBody>
      </p:sp>
      <p:sp>
        <p:nvSpPr>
          <p:cNvPr id="16" name="Rectangle 15"/>
          <p:cNvSpPr/>
          <p:nvPr/>
        </p:nvSpPr>
        <p:spPr>
          <a:xfrm>
            <a:off x="1331640" y="3933056"/>
            <a:ext cx="6480720" cy="1569660"/>
          </a:xfrm>
          <a:prstGeom prst="rect">
            <a:avLst/>
          </a:prstGeom>
        </p:spPr>
        <p:style>
          <a:lnRef idx="0">
            <a:schemeClr val="accent4"/>
          </a:lnRef>
          <a:fillRef idx="3">
            <a:schemeClr val="accent4"/>
          </a:fillRef>
          <a:effectRef idx="3">
            <a:schemeClr val="accent4"/>
          </a:effectRef>
          <a:fontRef idx="minor">
            <a:schemeClr val="lt1"/>
          </a:fontRef>
        </p:style>
        <p:txBody>
          <a:bodyPr>
            <a:spAutoFit/>
            <a:sp3d extrusionH="57150">
              <a:bevelT w="38100" h="38100"/>
            </a:sp3d>
          </a:bodyPr>
          <a:lstStyle/>
          <a:p>
            <a:pPr algn="ctr" rtl="1">
              <a:defRPr/>
            </a:pPr>
            <a:r>
              <a:rPr lang="en-US" sz="4800" b="1" dirty="0">
                <a:ln w="12700">
                  <a:solidFill>
                    <a:srgbClr val="3366FF"/>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SASO and its Role </a:t>
            </a:r>
          </a:p>
          <a:p>
            <a:pPr algn="ctr" rtl="1">
              <a:defRPr/>
            </a:pPr>
            <a:r>
              <a:rPr lang="en-US" sz="4800" b="1" dirty="0">
                <a:ln w="12700">
                  <a:solidFill>
                    <a:srgbClr val="3366FF"/>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in Saudi Arabia</a:t>
            </a:r>
            <a:endParaRPr lang="en-US" sz="4800" b="1" dirty="0">
              <a:ln w="12700">
                <a:solidFill>
                  <a:srgbClr val="3366FF"/>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8197" name="Rectangle 16"/>
          <p:cNvSpPr>
            <a:spLocks noChangeArrowheads="1"/>
          </p:cNvSpPr>
          <p:nvPr/>
        </p:nvSpPr>
        <p:spPr bwMode="auto">
          <a:xfrm>
            <a:off x="1714500" y="5732463"/>
            <a:ext cx="5880100" cy="523875"/>
          </a:xfrm>
          <a:prstGeom prst="rect">
            <a:avLst/>
          </a:prstGeom>
          <a:noFill/>
          <a:ln w="9525">
            <a:noFill/>
            <a:miter lim="800000"/>
            <a:headEnd/>
            <a:tailEnd/>
          </a:ln>
        </p:spPr>
        <p:txBody>
          <a:bodyPr>
            <a:spAutoFit/>
          </a:bodyPr>
          <a:lstStyle/>
          <a:p>
            <a:pPr rtl="1"/>
            <a:r>
              <a:rPr lang="en-GB" sz="2800">
                <a:solidFill>
                  <a:srgbClr val="FFFFFF"/>
                </a:solidFill>
              </a:rPr>
              <a:t>By: Nabil A. Molla  -  SASO Governor</a:t>
            </a:r>
            <a:endParaRPr lang="en-US" sz="2800"/>
          </a:p>
        </p:txBody>
      </p:sp>
      <p:sp>
        <p:nvSpPr>
          <p:cNvPr id="7" name="Slide Number Placeholder 6"/>
          <p:cNvSpPr>
            <a:spLocks noGrp="1"/>
          </p:cNvSpPr>
          <p:nvPr>
            <p:ph type="sldNum" sz="quarter" idx="10"/>
          </p:nvPr>
        </p:nvSpPr>
        <p:spPr/>
        <p:txBody>
          <a:bodyPr/>
          <a:lstStyle/>
          <a:p>
            <a:pPr>
              <a:defRPr/>
            </a:pPr>
            <a:fld id="{5131A2C6-06E5-4849-A79C-3B501B12BE0F}" type="slidenum">
              <a:rPr lang="ar-SA"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0825" y="1557338"/>
            <a:ext cx="8748713" cy="4895850"/>
          </a:xfrm>
        </p:spPr>
        <p:txBody>
          <a:bodyPr/>
          <a:lstStyle/>
          <a:p>
            <a:pPr marL="514350" indent="-514350" eaLnBrk="1" hangingPunct="1">
              <a:buClr>
                <a:srgbClr val="FFFF00"/>
              </a:buClr>
              <a:buFont typeface="Wingdings" pitchFamily="2" charset="2"/>
              <a:buChar char="q"/>
              <a:defRPr/>
            </a:pPr>
            <a:r>
              <a:rPr lang="en-US" dirty="0" smtClean="0">
                <a:solidFill>
                  <a:srgbClr val="FFFF00"/>
                </a:solidFill>
                <a:cs typeface="Times New Roman" pitchFamily="18" charset="0"/>
              </a:rPr>
              <a:t>About 650 Employees working in SASO.</a:t>
            </a:r>
          </a:p>
          <a:p>
            <a:pPr marL="514350" indent="-514350" eaLnBrk="1" hangingPunct="1">
              <a:buClr>
                <a:srgbClr val="FFFF00"/>
              </a:buClr>
              <a:buFont typeface="Wingdings" pitchFamily="2" charset="2"/>
              <a:buChar char="q"/>
              <a:defRPr/>
            </a:pPr>
            <a:r>
              <a:rPr lang="en-US" dirty="0" smtClean="0">
                <a:solidFill>
                  <a:srgbClr val="FFFF00"/>
                </a:solidFill>
                <a:cs typeface="Times New Roman" pitchFamily="18" charset="0"/>
              </a:rPr>
              <a:t>Developed and adapted More than 20,500  Standards and Technical Regulations.</a:t>
            </a:r>
          </a:p>
          <a:p>
            <a:pPr marL="514350" indent="-514350" eaLnBrk="1" hangingPunct="1">
              <a:buClr>
                <a:srgbClr val="FFFF00"/>
              </a:buClr>
              <a:buFont typeface="Wingdings" pitchFamily="2" charset="2"/>
              <a:buChar char="q"/>
              <a:defRPr/>
            </a:pPr>
            <a:r>
              <a:rPr lang="en-US" dirty="0" smtClean="0">
                <a:solidFill>
                  <a:srgbClr val="FFFF00"/>
                </a:solidFill>
                <a:cs typeface="Times New Roman" pitchFamily="18" charset="0"/>
              </a:rPr>
              <a:t> 230 factories  granted the  Saudi Quality Mark (20 in the gulf region, 10 in Egypt, one in china).</a:t>
            </a:r>
          </a:p>
          <a:p>
            <a:pPr marL="571500" indent="-571500">
              <a:lnSpc>
                <a:spcPct val="80000"/>
              </a:lnSpc>
              <a:spcBef>
                <a:spcPts val="2400"/>
              </a:spcBef>
              <a:buClr>
                <a:srgbClr val="FFFF00"/>
              </a:buClr>
              <a:buFont typeface="Wingdings" pitchFamily="2" charset="2"/>
              <a:buChar char="q"/>
              <a:defRPr/>
            </a:pPr>
            <a:r>
              <a:rPr lang="en-US" dirty="0" smtClean="0">
                <a:solidFill>
                  <a:srgbClr val="FFFF00"/>
                </a:solidFill>
                <a:cs typeface="Times New Roman" pitchFamily="18" charset="0"/>
              </a:rPr>
              <a:t>38 Laboratories. have been Accredited by the Saudi Accreditation Committee ( SAC).</a:t>
            </a:r>
          </a:p>
          <a:p>
            <a:pPr marL="571500" indent="-571500">
              <a:lnSpc>
                <a:spcPct val="80000"/>
              </a:lnSpc>
              <a:spcBef>
                <a:spcPts val="2400"/>
              </a:spcBef>
              <a:buClr>
                <a:srgbClr val="FFFF00"/>
              </a:buClr>
              <a:buFont typeface="Wingdings" pitchFamily="2" charset="2"/>
              <a:buChar char="q"/>
              <a:defRPr/>
            </a:pPr>
            <a:r>
              <a:rPr lang="en-US" dirty="0" smtClean="0">
                <a:solidFill>
                  <a:srgbClr val="FFFF00"/>
                </a:solidFill>
                <a:cs typeface="Times New Roman" pitchFamily="18" charset="0"/>
              </a:rPr>
              <a:t>Testing about 6,000 samples annually. </a:t>
            </a:r>
          </a:p>
          <a:p>
            <a:pPr marL="514350" indent="-514350" eaLnBrk="1" hangingPunct="1">
              <a:buClr>
                <a:srgbClr val="FFFF00"/>
              </a:buClr>
              <a:buFont typeface="Wingdings" pitchFamily="2" charset="2"/>
              <a:buChar char="q"/>
              <a:defRPr/>
            </a:pPr>
            <a:endParaRPr lang="en-US" dirty="0" smtClean="0">
              <a:solidFill>
                <a:srgbClr val="FFFF00"/>
              </a:solidFill>
              <a:effectLst/>
              <a:latin typeface="Times New Roman" pitchFamily="18" charset="0"/>
              <a:cs typeface="Times New Roman" pitchFamily="18" charset="0"/>
            </a:endParaRPr>
          </a:p>
        </p:txBody>
      </p:sp>
      <p:sp>
        <p:nvSpPr>
          <p:cNvPr id="5" name="Rectangle 3"/>
          <p:cNvSpPr>
            <a:spLocks noChangeArrowheads="1"/>
          </p:cNvSpPr>
          <p:nvPr/>
        </p:nvSpPr>
        <p:spPr bwMode="auto">
          <a:xfrm>
            <a:off x="1835150" y="404813"/>
            <a:ext cx="6913563" cy="708025"/>
          </a:xfrm>
          <a:prstGeom prst="rect">
            <a:avLst/>
          </a:prstGeom>
          <a:noFill/>
          <a:ln w="9525">
            <a:noFill/>
            <a:miter lim="800000"/>
            <a:headEnd/>
            <a:tailEnd/>
          </a:ln>
          <a:effectLst/>
        </p:spPr>
        <p:txBody>
          <a:bodyPr>
            <a:spAutoFit/>
          </a:bodyPr>
          <a:lstStyle/>
          <a:p>
            <a:pPr>
              <a:defRPr/>
            </a:pPr>
            <a:r>
              <a:rPr lang="en-US" sz="4000" b="1" dirty="0">
                <a:effectLst>
                  <a:outerShdw blurRad="38100" dist="38100" dir="2700000" algn="tl">
                    <a:srgbClr val="000000"/>
                  </a:outerShdw>
                </a:effectLst>
                <a:latin typeface="+mj-lt"/>
                <a:ea typeface="Times New Roman (Arabic)"/>
                <a:cs typeface="Times New Roman (Arabic)"/>
              </a:rPr>
              <a:t>SASO in Figures </a:t>
            </a:r>
          </a:p>
        </p:txBody>
      </p:sp>
      <p:sp>
        <p:nvSpPr>
          <p:cNvPr id="4" name="Slide Number Placeholder 3"/>
          <p:cNvSpPr>
            <a:spLocks noGrp="1"/>
          </p:cNvSpPr>
          <p:nvPr>
            <p:ph type="sldNum" sz="quarter" idx="10"/>
          </p:nvPr>
        </p:nvSpPr>
        <p:spPr/>
        <p:txBody>
          <a:bodyPr/>
          <a:lstStyle/>
          <a:p>
            <a:pPr>
              <a:defRPr/>
            </a:pPr>
            <a:fld id="{3618FE3E-CA19-40C2-B049-4FEC4A4DCB97}" type="slidenum">
              <a:rPr lang="ar-SA" smtClean="0"/>
              <a:pPr>
                <a:defRPr/>
              </a:pPr>
              <a:t>20</a:t>
            </a:fld>
            <a:endParaRPr lang="en-US"/>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85775" y="1557338"/>
            <a:ext cx="8229600" cy="5000625"/>
          </a:xfrm>
        </p:spPr>
        <p:txBody>
          <a:bodyPr/>
          <a:lstStyle/>
          <a:p>
            <a:pPr marL="514350" indent="-514350" eaLnBrk="1" hangingPunct="1">
              <a:spcBef>
                <a:spcPts val="600"/>
              </a:spcBef>
              <a:buClr>
                <a:srgbClr val="FFFF00"/>
              </a:buClr>
              <a:buFont typeface="Wingdings" pitchFamily="2" charset="2"/>
              <a:buChar char="q"/>
              <a:defRPr/>
            </a:pPr>
            <a:r>
              <a:rPr lang="en-US" sz="2800" dirty="0" smtClean="0">
                <a:solidFill>
                  <a:srgbClr val="FFFF00"/>
                </a:solidFill>
              </a:rPr>
              <a:t>Issuing about 400 food products Validity                             Certificates for Export purposes.</a:t>
            </a:r>
          </a:p>
          <a:p>
            <a:pPr marL="514350" indent="-514350" eaLnBrk="1" hangingPunct="1">
              <a:spcBef>
                <a:spcPts val="600"/>
              </a:spcBef>
              <a:buClr>
                <a:srgbClr val="FFFF00"/>
              </a:buClr>
              <a:buFont typeface="Wingdings" pitchFamily="2" charset="2"/>
              <a:buChar char="q"/>
              <a:defRPr/>
            </a:pPr>
            <a:r>
              <a:rPr lang="en-US" sz="2800" dirty="0" smtClean="0">
                <a:solidFill>
                  <a:srgbClr val="FFFF00"/>
                </a:solidFill>
                <a:effectLst/>
              </a:rPr>
              <a:t> 14 Mutual Recognition Programs, signed.</a:t>
            </a:r>
          </a:p>
          <a:p>
            <a:pPr marL="514350" indent="-514350" eaLnBrk="1" hangingPunct="1">
              <a:spcBef>
                <a:spcPts val="600"/>
              </a:spcBef>
              <a:buClr>
                <a:srgbClr val="FFFF00"/>
              </a:buClr>
              <a:buFont typeface="Wingdings" pitchFamily="2" charset="2"/>
              <a:buChar char="q"/>
              <a:defRPr/>
            </a:pPr>
            <a:r>
              <a:rPr lang="en-US" sz="2800" dirty="0" smtClean="0">
                <a:solidFill>
                  <a:srgbClr val="FFFF00"/>
                </a:solidFill>
                <a:effectLst/>
              </a:rPr>
              <a:t> 5 Recognition Programs (of CoC’s), signed.</a:t>
            </a:r>
          </a:p>
          <a:p>
            <a:pPr marL="514350" indent="-514350" eaLnBrk="1" hangingPunct="1">
              <a:spcBef>
                <a:spcPts val="600"/>
              </a:spcBef>
              <a:buClr>
                <a:srgbClr val="FFFF00"/>
              </a:buClr>
              <a:buFont typeface="Wingdings" pitchFamily="2" charset="2"/>
              <a:buChar char="q"/>
              <a:defRPr/>
            </a:pPr>
            <a:r>
              <a:rPr lang="en-US" sz="2800" dirty="0" smtClean="0">
                <a:solidFill>
                  <a:srgbClr val="FFFF00"/>
                </a:solidFill>
                <a:effectLst/>
              </a:rPr>
              <a:t> About 23 Technical Cooperation Programs,  signed with different Standards Orgs.</a:t>
            </a:r>
          </a:p>
          <a:p>
            <a:pPr marL="571500" indent="-571500">
              <a:lnSpc>
                <a:spcPct val="80000"/>
              </a:lnSpc>
              <a:spcBef>
                <a:spcPts val="600"/>
              </a:spcBef>
              <a:buClr>
                <a:srgbClr val="FFFF00"/>
              </a:buClr>
              <a:buFont typeface="Wingdings" pitchFamily="2" charset="2"/>
              <a:buChar char="q"/>
              <a:defRPr/>
            </a:pPr>
            <a:r>
              <a:rPr lang="en-US" sz="2800" dirty="0" smtClean="0">
                <a:solidFill>
                  <a:srgbClr val="FFFF00"/>
                </a:solidFill>
              </a:rPr>
              <a:t>P-member or O-member of  Several International ISO/IEC TC/SC.</a:t>
            </a:r>
          </a:p>
          <a:p>
            <a:pPr marL="571500" indent="-571500">
              <a:lnSpc>
                <a:spcPct val="80000"/>
              </a:lnSpc>
              <a:spcBef>
                <a:spcPts val="600"/>
              </a:spcBef>
              <a:buClr>
                <a:srgbClr val="FFFF00"/>
              </a:buClr>
              <a:buFont typeface="Wingdings" pitchFamily="2" charset="2"/>
              <a:buChar char="q"/>
              <a:defRPr/>
            </a:pPr>
            <a:r>
              <a:rPr lang="en-US" sz="2800" dirty="0" smtClean="0">
                <a:solidFill>
                  <a:srgbClr val="FFFF00"/>
                </a:solidFill>
              </a:rPr>
              <a:t>Organize/participate in Conferences, Workshops, Seminars and Training Courses at National, Regional and International Levels.</a:t>
            </a:r>
          </a:p>
        </p:txBody>
      </p:sp>
      <p:sp>
        <p:nvSpPr>
          <p:cNvPr id="4" name="Slide Number Placeholder 3"/>
          <p:cNvSpPr>
            <a:spLocks noGrp="1"/>
          </p:cNvSpPr>
          <p:nvPr>
            <p:ph type="sldNum" sz="quarter" idx="10"/>
          </p:nvPr>
        </p:nvSpPr>
        <p:spPr/>
        <p:txBody>
          <a:bodyPr/>
          <a:lstStyle/>
          <a:p>
            <a:pPr>
              <a:defRPr/>
            </a:pPr>
            <a:fld id="{77912173-8C40-4D5A-96F9-1E704B9B14B1}" type="slidenum">
              <a:rPr lang="ar-SA" smtClean="0"/>
              <a:pPr>
                <a:defRPr/>
              </a:pPr>
              <a:t>21</a:t>
            </a:fld>
            <a:endParaRPr lang="en-US"/>
          </a:p>
        </p:txBody>
      </p:sp>
      <p:sp>
        <p:nvSpPr>
          <p:cNvPr id="7" name="Rectangle 3"/>
          <p:cNvSpPr>
            <a:spLocks noChangeArrowheads="1"/>
          </p:cNvSpPr>
          <p:nvPr/>
        </p:nvSpPr>
        <p:spPr bwMode="auto">
          <a:xfrm>
            <a:off x="1835150" y="404813"/>
            <a:ext cx="6913563" cy="708025"/>
          </a:xfrm>
          <a:prstGeom prst="rect">
            <a:avLst/>
          </a:prstGeom>
          <a:noFill/>
          <a:ln w="9525">
            <a:noFill/>
            <a:miter lim="800000"/>
            <a:headEnd/>
            <a:tailEnd/>
          </a:ln>
          <a:effectLst/>
        </p:spPr>
        <p:txBody>
          <a:bodyPr>
            <a:spAutoFit/>
          </a:bodyPr>
          <a:lstStyle/>
          <a:p>
            <a:pPr>
              <a:defRPr/>
            </a:pPr>
            <a:r>
              <a:rPr lang="en-US" sz="4000" b="1" dirty="0">
                <a:effectLst>
                  <a:outerShdw blurRad="38100" dist="38100" dir="2700000" algn="tl">
                    <a:srgbClr val="000000"/>
                  </a:outerShdw>
                </a:effectLst>
                <a:latin typeface="+mj-lt"/>
                <a:ea typeface="Times New Roman (Arabic)"/>
                <a:cs typeface="Times New Roman (Arabic)"/>
              </a:rPr>
              <a:t>SASO in Figures – </a:t>
            </a:r>
            <a:r>
              <a:rPr lang="en-US" sz="3600" dirty="0">
                <a:effectLst>
                  <a:outerShdw blurRad="38100" dist="38100" dir="2700000" algn="tl">
                    <a:srgbClr val="000000"/>
                  </a:outerShdw>
                </a:effectLst>
                <a:latin typeface="+mj-lt"/>
                <a:ea typeface="Times New Roman (Arabic)"/>
                <a:cs typeface="Times New Roman (Arabic)"/>
              </a:rPr>
              <a:t>Cont.</a:t>
            </a:r>
            <a:r>
              <a:rPr lang="en-US" sz="4000" b="1" dirty="0">
                <a:effectLst>
                  <a:outerShdw blurRad="38100" dist="38100" dir="2700000" algn="tl">
                    <a:srgbClr val="000000"/>
                  </a:outerShdw>
                </a:effectLst>
                <a:latin typeface="+mj-lt"/>
                <a:ea typeface="Times New Roman (Arabic)"/>
                <a:cs typeface="Times New Roman (Arabic)"/>
              </a:rPr>
              <a:t> </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sldNum" sz="quarter" idx="12"/>
          </p:nvPr>
        </p:nvSpPr>
        <p:spPr/>
        <p:txBody>
          <a:bodyPr/>
          <a:lstStyle/>
          <a:p>
            <a:pPr>
              <a:defRPr/>
            </a:pPr>
            <a:fld id="{C077B003-5716-4852-9890-3100AE3FE4FB}" type="slidenum">
              <a:rPr lang="en-US" smtClean="0">
                <a:latin typeface="Times New Roman" pitchFamily="18" charset="0"/>
                <a:ea typeface="Times New Roman (Arabic)"/>
              </a:rPr>
              <a:pPr>
                <a:defRPr/>
              </a:pPr>
              <a:t>22</a:t>
            </a:fld>
            <a:endParaRPr lang="en-US" smtClean="0">
              <a:latin typeface="Times New Roman" pitchFamily="18" charset="0"/>
              <a:ea typeface="Times New Roman (Arabic)"/>
            </a:endParaRPr>
          </a:p>
        </p:txBody>
      </p:sp>
      <p:sp>
        <p:nvSpPr>
          <p:cNvPr id="36866" name="Rectangle 3"/>
          <p:cNvSpPr>
            <a:spLocks noChangeArrowheads="1"/>
          </p:cNvSpPr>
          <p:nvPr/>
        </p:nvSpPr>
        <p:spPr bwMode="auto">
          <a:xfrm>
            <a:off x="1763713" y="188913"/>
            <a:ext cx="6769100" cy="1311275"/>
          </a:xfrm>
          <a:prstGeom prst="rect">
            <a:avLst/>
          </a:prstGeom>
          <a:noFill/>
          <a:ln w="12700" cap="sq">
            <a:noFill/>
            <a:miter lim="800000"/>
            <a:headEnd type="none" w="sm" len="sm"/>
            <a:tailEnd type="none" w="sm" len="sm"/>
          </a:ln>
        </p:spPr>
        <p:txBody>
          <a:bodyPr anchor="ctr">
            <a:spAutoFit/>
          </a:bodyPr>
          <a:lstStyle/>
          <a:p>
            <a:pPr rtl="1" eaLnBrk="0" hangingPunct="0"/>
            <a:r>
              <a:rPr lang="en-US" sz="4000" b="1">
                <a:latin typeface="Arial" charset="0"/>
                <a:cs typeface="Arial" charset="0"/>
              </a:rPr>
              <a:t>SASO cooperation with </a:t>
            </a:r>
          </a:p>
          <a:p>
            <a:pPr rtl="1" eaLnBrk="0" hangingPunct="0"/>
            <a:r>
              <a:rPr lang="en-US" sz="4000" b="1">
                <a:latin typeface="Arial" charset="0"/>
                <a:cs typeface="Arial" charset="0"/>
              </a:rPr>
              <a:t>US Standards Org.’s</a:t>
            </a:r>
          </a:p>
        </p:txBody>
      </p:sp>
      <p:sp>
        <p:nvSpPr>
          <p:cNvPr id="36867" name="Rectangle 4"/>
          <p:cNvSpPr>
            <a:spLocks noChangeArrowheads="1"/>
          </p:cNvSpPr>
          <p:nvPr/>
        </p:nvSpPr>
        <p:spPr bwMode="auto">
          <a:xfrm>
            <a:off x="533400" y="2003425"/>
            <a:ext cx="8286750" cy="3940175"/>
          </a:xfrm>
          <a:prstGeom prst="rect">
            <a:avLst/>
          </a:prstGeom>
          <a:noFill/>
          <a:ln w="12700" cap="sq">
            <a:noFill/>
            <a:miter lim="800000"/>
            <a:headEnd type="none" w="sm" len="sm"/>
            <a:tailEnd type="none" w="sm" len="sm"/>
          </a:ln>
        </p:spPr>
        <p:txBody>
          <a:bodyPr anchor="ctr">
            <a:spAutoFit/>
          </a:bodyPr>
          <a:lstStyle/>
          <a:p>
            <a:pPr marL="457200" indent="-457200">
              <a:buClr>
                <a:srgbClr val="FFFF00"/>
              </a:buClr>
              <a:buFont typeface="Wingdings" pitchFamily="2" charset="2"/>
              <a:buChar char="q"/>
              <a:tabLst>
                <a:tab pos="457200" algn="l"/>
              </a:tabLst>
            </a:pPr>
            <a:r>
              <a:rPr lang="en-US" sz="3000">
                <a:solidFill>
                  <a:srgbClr val="FFFF00"/>
                </a:solidFill>
                <a:latin typeface="Arial" charset="0"/>
                <a:cs typeface="Arial" charset="0"/>
              </a:rPr>
              <a:t>SASO cooperation with US Standards Organizations, goes back to more than 20 years.</a:t>
            </a:r>
          </a:p>
          <a:p>
            <a:pPr marL="457200" indent="-457200">
              <a:buClr>
                <a:srgbClr val="FFFF00"/>
              </a:buClr>
              <a:buFont typeface="Wingdings" pitchFamily="2" charset="2"/>
              <a:buChar char="q"/>
              <a:tabLst>
                <a:tab pos="457200" algn="l"/>
              </a:tabLst>
            </a:pPr>
            <a:endParaRPr lang="en-US" sz="1000">
              <a:solidFill>
                <a:srgbClr val="FFFF00"/>
              </a:solidFill>
              <a:latin typeface="Arial" charset="0"/>
              <a:cs typeface="Arial" charset="0"/>
            </a:endParaRPr>
          </a:p>
          <a:p>
            <a:pPr marL="457200" indent="-457200">
              <a:buClr>
                <a:srgbClr val="FFFF00"/>
              </a:buClr>
              <a:buFont typeface="Wingdings" pitchFamily="2" charset="2"/>
              <a:buChar char="q"/>
              <a:tabLst>
                <a:tab pos="457200" algn="l"/>
              </a:tabLst>
            </a:pPr>
            <a:r>
              <a:rPr lang="en-US" sz="3000">
                <a:solidFill>
                  <a:srgbClr val="FFFF00"/>
                </a:solidFill>
                <a:latin typeface="Arial" charset="0"/>
                <a:cs typeface="Arial" charset="0"/>
              </a:rPr>
              <a:t>As SASO used to host GSO (Formally GSMO), an MOU was signed with NIST in March 1996; one of the achievements of this MOU  was organizing 6 training courses in the US.</a:t>
            </a:r>
            <a:r>
              <a:rPr lang="en-US">
                <a:solidFill>
                  <a:srgbClr val="FFFF00"/>
                </a:solid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Grp="1" noChangeArrowheads="1"/>
          </p:cNvSpPr>
          <p:nvPr>
            <p:ph type="sldNum" sz="quarter" idx="12"/>
          </p:nvPr>
        </p:nvSpPr>
        <p:spPr/>
        <p:txBody>
          <a:bodyPr/>
          <a:lstStyle/>
          <a:p>
            <a:pPr>
              <a:defRPr/>
            </a:pPr>
            <a:fld id="{DCF72736-3E4D-471E-BFAE-D8BE95669E3A}" type="slidenum">
              <a:rPr lang="en-US" sz="1600" b="1" smtClean="0">
                <a:latin typeface="Times New Roman" pitchFamily="18" charset="0"/>
                <a:ea typeface="Times New Roman (Arabic)"/>
              </a:rPr>
              <a:pPr>
                <a:defRPr/>
              </a:pPr>
              <a:t>23</a:t>
            </a:fld>
            <a:endParaRPr lang="en-US" sz="1600" b="1" dirty="0" smtClean="0">
              <a:latin typeface="Times New Roman" pitchFamily="18" charset="0"/>
              <a:ea typeface="Times New Roman (Arabic)"/>
            </a:endParaRPr>
          </a:p>
        </p:txBody>
      </p:sp>
      <p:sp>
        <p:nvSpPr>
          <p:cNvPr id="37890" name="Rectangle 4"/>
          <p:cNvSpPr>
            <a:spLocks noChangeArrowheads="1"/>
          </p:cNvSpPr>
          <p:nvPr/>
        </p:nvSpPr>
        <p:spPr bwMode="auto">
          <a:xfrm>
            <a:off x="457200" y="1689100"/>
            <a:ext cx="8686800" cy="4832350"/>
          </a:xfrm>
          <a:prstGeom prst="rect">
            <a:avLst/>
          </a:prstGeom>
          <a:noFill/>
          <a:ln w="12700" cap="sq">
            <a:noFill/>
            <a:miter lim="800000"/>
            <a:headEnd type="none" w="sm" len="sm"/>
            <a:tailEnd type="none" w="sm" len="sm"/>
          </a:ln>
        </p:spPr>
        <p:txBody>
          <a:bodyPr anchor="ctr">
            <a:spAutoFit/>
          </a:bodyPr>
          <a:lstStyle/>
          <a:p>
            <a:pPr marL="457200" indent="-457200">
              <a:buFont typeface="Wingdings" pitchFamily="2" charset="2"/>
              <a:buChar char="q"/>
              <a:tabLst>
                <a:tab pos="457200" algn="l"/>
              </a:tabLst>
            </a:pPr>
            <a:r>
              <a:rPr lang="en-US" sz="2800">
                <a:solidFill>
                  <a:srgbClr val="FFFF00"/>
                </a:solidFill>
                <a:latin typeface="Arial" charset="0"/>
                <a:cs typeface="Arial" charset="0"/>
              </a:rPr>
              <a:t>SASO established a good working relation &amp; cooperation with key  US private organizations and Government agencies in several aspects of standardization and related technologies &amp; activities.  </a:t>
            </a:r>
          </a:p>
          <a:p>
            <a:pPr marL="457200" indent="-457200">
              <a:buFont typeface="Wingdings" pitchFamily="2" charset="2"/>
              <a:buChar char="q"/>
              <a:tabLst>
                <a:tab pos="457200" algn="l"/>
              </a:tabLst>
            </a:pPr>
            <a:r>
              <a:rPr lang="en-US" sz="2800">
                <a:solidFill>
                  <a:srgbClr val="FFFF00"/>
                </a:solidFill>
                <a:latin typeface="Arial" charset="0"/>
                <a:cs typeface="Arial" charset="0"/>
              </a:rPr>
              <a:t>Several MOU’s were signed and put into effect which assisted SASO in its various programs including experts visits, training, jointly sponsored workshops, etc.  SASO signed MOU’s with NIST, ASTM, ANSI, NFPA, ASHRAE, ASME, UL, AHRI and more to come.</a:t>
            </a:r>
          </a:p>
        </p:txBody>
      </p:sp>
      <p:sp>
        <p:nvSpPr>
          <p:cNvPr id="37891" name="Rectangle 3"/>
          <p:cNvSpPr>
            <a:spLocks noChangeArrowheads="1"/>
          </p:cNvSpPr>
          <p:nvPr/>
        </p:nvSpPr>
        <p:spPr bwMode="auto">
          <a:xfrm>
            <a:off x="1763713" y="182563"/>
            <a:ext cx="7129462" cy="1323975"/>
          </a:xfrm>
          <a:prstGeom prst="rect">
            <a:avLst/>
          </a:prstGeom>
          <a:noFill/>
          <a:ln w="12700" cap="sq">
            <a:noFill/>
            <a:miter lim="800000"/>
            <a:headEnd type="none" w="sm" len="sm"/>
            <a:tailEnd type="none" w="sm" len="sm"/>
          </a:ln>
        </p:spPr>
        <p:txBody>
          <a:bodyPr anchor="ctr">
            <a:spAutoFit/>
          </a:bodyPr>
          <a:lstStyle/>
          <a:p>
            <a:pPr eaLnBrk="0" hangingPunct="0"/>
            <a:r>
              <a:rPr lang="en-US" sz="4000" b="1">
                <a:latin typeface="Arial" charset="0"/>
                <a:cs typeface="Arial" charset="0"/>
              </a:rPr>
              <a:t>SASO cooperation with </a:t>
            </a:r>
          </a:p>
          <a:p>
            <a:pPr eaLnBrk="0" hangingPunct="0"/>
            <a:r>
              <a:rPr lang="en-US" sz="4000" b="1">
                <a:latin typeface="Arial" charset="0"/>
                <a:cs typeface="Arial" charset="0"/>
              </a:rPr>
              <a:t>US Standards Org.’s – </a:t>
            </a:r>
            <a:r>
              <a:rPr lang="en-US" sz="3600">
                <a:latin typeface="Arial" charset="0"/>
                <a:cs typeface="Arial" charset="0"/>
              </a:rPr>
              <a:t>Cont.</a:t>
            </a:r>
            <a:endParaRPr lang="en-US" sz="400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Grp="1" noChangeArrowheads="1"/>
          </p:cNvSpPr>
          <p:nvPr>
            <p:ph type="sldNum" sz="quarter" idx="12"/>
          </p:nvPr>
        </p:nvSpPr>
        <p:spPr/>
        <p:txBody>
          <a:bodyPr/>
          <a:lstStyle/>
          <a:p>
            <a:pPr>
              <a:defRPr/>
            </a:pPr>
            <a:fld id="{F391F41D-78F7-485A-83A0-4FA337751167}" type="slidenum">
              <a:rPr lang="en-US" sz="1600" b="1" smtClean="0">
                <a:latin typeface="Times New Roman" pitchFamily="18" charset="0"/>
                <a:ea typeface="Times New Roman (Arabic)"/>
              </a:rPr>
              <a:pPr>
                <a:defRPr/>
              </a:pPr>
              <a:t>24</a:t>
            </a:fld>
            <a:endParaRPr lang="en-US" sz="1600" b="1" dirty="0" smtClean="0">
              <a:latin typeface="Times New Roman" pitchFamily="18" charset="0"/>
              <a:ea typeface="Times New Roman (Arabic)"/>
            </a:endParaRPr>
          </a:p>
        </p:txBody>
      </p:sp>
      <p:sp>
        <p:nvSpPr>
          <p:cNvPr id="38914" name="Rectangle 3"/>
          <p:cNvSpPr>
            <a:spLocks noChangeArrowheads="1"/>
          </p:cNvSpPr>
          <p:nvPr/>
        </p:nvSpPr>
        <p:spPr bwMode="auto">
          <a:xfrm>
            <a:off x="1763713" y="198438"/>
            <a:ext cx="6570662" cy="1201737"/>
          </a:xfrm>
          <a:prstGeom prst="rect">
            <a:avLst/>
          </a:prstGeom>
          <a:noFill/>
          <a:ln w="12700" cap="sq">
            <a:noFill/>
            <a:miter lim="800000"/>
            <a:headEnd type="none" w="sm" len="sm"/>
            <a:tailEnd type="none" w="sm" len="sm"/>
          </a:ln>
        </p:spPr>
        <p:txBody>
          <a:bodyPr anchor="ctr">
            <a:spAutoFit/>
          </a:bodyPr>
          <a:lstStyle/>
          <a:p>
            <a:pPr eaLnBrk="0" hangingPunct="0"/>
            <a:r>
              <a:rPr lang="en-US" sz="3600" b="1">
                <a:latin typeface="Arial" charset="0"/>
                <a:cs typeface="Arial" charset="0"/>
              </a:rPr>
              <a:t>SAUDI Building Code (SBC) </a:t>
            </a:r>
          </a:p>
          <a:p>
            <a:pPr eaLnBrk="0" hangingPunct="0"/>
            <a:r>
              <a:rPr lang="en-US" sz="3600" b="1">
                <a:latin typeface="Arial" charset="0"/>
                <a:cs typeface="Arial" charset="0"/>
              </a:rPr>
              <a:t>&amp; US Standards</a:t>
            </a:r>
          </a:p>
        </p:txBody>
      </p:sp>
      <p:sp>
        <p:nvSpPr>
          <p:cNvPr id="38915" name="Rectangle 4"/>
          <p:cNvSpPr>
            <a:spLocks noChangeArrowheads="1"/>
          </p:cNvSpPr>
          <p:nvPr/>
        </p:nvSpPr>
        <p:spPr bwMode="auto">
          <a:xfrm>
            <a:off x="468313" y="1641475"/>
            <a:ext cx="8458200" cy="4956175"/>
          </a:xfrm>
          <a:prstGeom prst="rect">
            <a:avLst/>
          </a:prstGeom>
          <a:noFill/>
          <a:ln w="12700" cap="sq">
            <a:noFill/>
            <a:miter lim="800000"/>
            <a:headEnd type="none" w="sm" len="sm"/>
            <a:tailEnd type="none" w="sm" len="sm"/>
          </a:ln>
        </p:spPr>
        <p:txBody>
          <a:bodyPr anchor="ctr">
            <a:spAutoFit/>
          </a:bodyPr>
          <a:lstStyle/>
          <a:p>
            <a:pPr marL="457200" indent="-457200">
              <a:buFont typeface="Wingdings" pitchFamily="2" charset="2"/>
              <a:buChar char="q"/>
              <a:tabLst>
                <a:tab pos="457200" algn="l"/>
              </a:tabLst>
            </a:pPr>
            <a:r>
              <a:rPr lang="en-US" sz="2800">
                <a:solidFill>
                  <a:srgbClr val="FFFF00"/>
                </a:solidFill>
                <a:latin typeface="Arial" charset="0"/>
                <a:cs typeface="Arial" charset="0"/>
              </a:rPr>
              <a:t>First Saudi Building Code (SBC), was based on the International Code Council (ICC) set of Codes.</a:t>
            </a:r>
          </a:p>
          <a:p>
            <a:pPr marL="457200" indent="-457200">
              <a:buFont typeface="Wingdings" pitchFamily="2" charset="2"/>
              <a:buChar char="q"/>
              <a:tabLst>
                <a:tab pos="457200" algn="l"/>
              </a:tabLst>
            </a:pPr>
            <a:r>
              <a:rPr lang="en-US" sz="2800">
                <a:solidFill>
                  <a:srgbClr val="FFFF00"/>
                </a:solidFill>
                <a:latin typeface="Arial" charset="0"/>
                <a:cs typeface="Arial" charset="0"/>
              </a:rPr>
              <a:t>Most of the adopted standards &amp; codes (about 1000) were issued by around 80 US Standards Developing Organizations (SDO’s), about 13 of them are US Government Agencies.  </a:t>
            </a:r>
          </a:p>
          <a:p>
            <a:pPr marL="457200" indent="-457200">
              <a:buFont typeface="Wingdings" pitchFamily="2" charset="2"/>
              <a:buChar char="q"/>
              <a:tabLst>
                <a:tab pos="457200" algn="l"/>
              </a:tabLst>
            </a:pPr>
            <a:r>
              <a:rPr lang="en-US" sz="2800">
                <a:solidFill>
                  <a:srgbClr val="FFFF00"/>
                </a:solidFill>
                <a:latin typeface="Arial" charset="0"/>
                <a:cs typeface="Arial" charset="0"/>
              </a:rPr>
              <a:t>SASO is pleased with the great and direct interest shown by most of US SDO’s </a:t>
            </a:r>
          </a:p>
          <a:p>
            <a:pPr marL="457200" indent="-457200">
              <a:buFont typeface="Wingdings" pitchFamily="2" charset="2"/>
              <a:buChar char="q"/>
              <a:tabLst>
                <a:tab pos="457200" algn="l"/>
              </a:tabLst>
            </a:pPr>
            <a:r>
              <a:rPr lang="en-US" sz="2800">
                <a:solidFill>
                  <a:srgbClr val="FFFF00"/>
                </a:solidFill>
                <a:latin typeface="Arial" charset="0"/>
                <a:cs typeface="Arial" charset="0"/>
              </a:rPr>
              <a:t>SBC applied IEC Standards for all Electrical  installations, which are adopted by SASO.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Grp="1" noChangeArrowheads="1"/>
          </p:cNvSpPr>
          <p:nvPr>
            <p:ph type="sldNum" sz="quarter" idx="12"/>
          </p:nvPr>
        </p:nvSpPr>
        <p:spPr/>
        <p:txBody>
          <a:bodyPr/>
          <a:lstStyle/>
          <a:p>
            <a:pPr>
              <a:defRPr/>
            </a:pPr>
            <a:fld id="{D698599A-D2AC-4C99-A747-64D9B1A21D4C}" type="slidenum">
              <a:rPr lang="en-US" sz="1600" b="1" smtClean="0">
                <a:latin typeface="Times New Roman" pitchFamily="18" charset="0"/>
                <a:ea typeface="Times New Roman (Arabic)"/>
              </a:rPr>
              <a:pPr>
                <a:defRPr/>
              </a:pPr>
              <a:t>25</a:t>
            </a:fld>
            <a:endParaRPr lang="en-US" sz="1600" b="1" dirty="0" smtClean="0">
              <a:latin typeface="Times New Roman" pitchFamily="18" charset="0"/>
              <a:ea typeface="Times New Roman (Arabic)"/>
            </a:endParaRPr>
          </a:p>
        </p:txBody>
      </p:sp>
      <p:sp>
        <p:nvSpPr>
          <p:cNvPr id="39938" name="Rectangle 3"/>
          <p:cNvSpPr>
            <a:spLocks noChangeArrowheads="1"/>
          </p:cNvSpPr>
          <p:nvPr/>
        </p:nvSpPr>
        <p:spPr bwMode="auto">
          <a:xfrm>
            <a:off x="1692275" y="315913"/>
            <a:ext cx="7237413" cy="1200150"/>
          </a:xfrm>
          <a:prstGeom prst="rect">
            <a:avLst/>
          </a:prstGeom>
          <a:noFill/>
          <a:ln w="12700" cap="sq">
            <a:noFill/>
            <a:miter lim="800000"/>
            <a:headEnd type="none" w="sm" len="sm"/>
            <a:tailEnd type="none" w="sm" len="sm"/>
          </a:ln>
        </p:spPr>
        <p:txBody>
          <a:bodyPr anchor="ctr">
            <a:spAutoFit/>
          </a:bodyPr>
          <a:lstStyle/>
          <a:p>
            <a:pPr eaLnBrk="0" hangingPunct="0"/>
            <a:r>
              <a:rPr lang="en-US" sz="3600" b="1">
                <a:latin typeface="Arial" charset="0"/>
                <a:cs typeface="Arial" charset="0"/>
              </a:rPr>
              <a:t>Further Cooperation with</a:t>
            </a:r>
          </a:p>
          <a:p>
            <a:pPr rtl="1" eaLnBrk="0" hangingPunct="0"/>
            <a:r>
              <a:rPr lang="en-US" sz="3600" b="1">
                <a:latin typeface="Arial" charset="0"/>
                <a:cs typeface="Arial" charset="0"/>
              </a:rPr>
              <a:t>US Standards Organizations</a:t>
            </a:r>
          </a:p>
        </p:txBody>
      </p:sp>
      <p:sp>
        <p:nvSpPr>
          <p:cNvPr id="39939" name="Rectangle 4"/>
          <p:cNvSpPr>
            <a:spLocks noChangeArrowheads="1"/>
          </p:cNvSpPr>
          <p:nvPr/>
        </p:nvSpPr>
        <p:spPr bwMode="auto">
          <a:xfrm>
            <a:off x="533400" y="1717675"/>
            <a:ext cx="8305800" cy="4524375"/>
          </a:xfrm>
          <a:prstGeom prst="rect">
            <a:avLst/>
          </a:prstGeom>
          <a:noFill/>
          <a:ln w="12700" cap="sq">
            <a:noFill/>
            <a:miter lim="800000"/>
            <a:headEnd type="none" w="sm" len="sm"/>
            <a:tailEnd type="none" w="sm" len="sm"/>
          </a:ln>
        </p:spPr>
        <p:txBody>
          <a:bodyPr anchor="ctr">
            <a:spAutoFit/>
          </a:bodyPr>
          <a:lstStyle/>
          <a:p>
            <a:pPr marL="457200" indent="-457200">
              <a:buFont typeface="Wingdings" pitchFamily="2" charset="2"/>
              <a:buChar char="q"/>
              <a:tabLst>
                <a:tab pos="457200" algn="l"/>
              </a:tabLst>
            </a:pPr>
            <a:r>
              <a:rPr lang="en-US" sz="3600">
                <a:solidFill>
                  <a:srgbClr val="FFFF00"/>
                </a:solidFill>
                <a:latin typeface="Arial" charset="0"/>
                <a:cs typeface="Arial" charset="0"/>
              </a:rPr>
              <a:t> SASO is always welling to consider and welcome any opportunity to  cooperation with US standards organizations</a:t>
            </a:r>
          </a:p>
          <a:p>
            <a:pPr marL="457200" indent="-457200">
              <a:buFont typeface="Wingdings" pitchFamily="2" charset="2"/>
              <a:buChar char="q"/>
              <a:tabLst>
                <a:tab pos="457200" algn="l"/>
              </a:tabLst>
            </a:pPr>
            <a:r>
              <a:rPr lang="en-US" sz="3600">
                <a:solidFill>
                  <a:srgbClr val="FFFF00"/>
                </a:solidFill>
                <a:latin typeface="Arial" charset="0"/>
                <a:cs typeface="Arial" charset="0"/>
              </a:rPr>
              <a:t> This is of course depends on the added value introduced, which can be  realistically integrated and applied in SASO activities and programs.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3" y="333375"/>
            <a:ext cx="7094537" cy="1143000"/>
          </a:xfrm>
        </p:spPr>
        <p:txBody>
          <a:bodyPr/>
          <a:lstStyle/>
          <a:p>
            <a:pPr algn="l">
              <a:defRPr/>
            </a:pPr>
            <a:r>
              <a:rPr lang="en-US" sz="4000" b="1" dirty="0" smtClean="0">
                <a:solidFill>
                  <a:schemeClr val="tx1"/>
                </a:solidFill>
              </a:rPr>
              <a:t>SASO Role in Certification </a:t>
            </a:r>
            <a:endParaRPr lang="en-US" sz="4000" b="1" dirty="0">
              <a:solidFill>
                <a:schemeClr val="tx1"/>
              </a:solidFill>
            </a:endParaRPr>
          </a:p>
        </p:txBody>
      </p:sp>
      <p:sp>
        <p:nvSpPr>
          <p:cNvPr id="3" name="Content Placeholder 2"/>
          <p:cNvSpPr>
            <a:spLocks noGrp="1"/>
          </p:cNvSpPr>
          <p:nvPr>
            <p:ph idx="1"/>
          </p:nvPr>
        </p:nvSpPr>
        <p:spPr>
          <a:xfrm>
            <a:off x="457200" y="1600200"/>
            <a:ext cx="8401050" cy="5068888"/>
          </a:xfrm>
        </p:spPr>
        <p:txBody>
          <a:bodyPr/>
          <a:lstStyle/>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Based on our mission, one of SASO major concerns is to ensure the safety of the users of Electrical and other products, imported or locally manufactured.</a:t>
            </a:r>
          </a:p>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To achieve this goal, standards and TR’s were developed in house, based on some Int’l Standards (e.g. ISO/IEC, UL, IEEE) and adopted many IEC, ISO and U.S. Standards in various fields. </a:t>
            </a:r>
          </a:p>
          <a:p>
            <a:pPr>
              <a:spcBef>
                <a:spcPts val="1200"/>
              </a:spcBef>
              <a:buFont typeface="Wingdings" pitchFamily="2" charset="2"/>
              <a:buNone/>
              <a:defRPr/>
            </a:pP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78A44D82-26D7-4B81-8B83-6CA1509A814D}" type="slidenum">
              <a:rPr lang="ar-SA"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3" y="333375"/>
            <a:ext cx="6840537" cy="1143000"/>
          </a:xfrm>
        </p:spPr>
        <p:txBody>
          <a:bodyPr/>
          <a:lstStyle/>
          <a:p>
            <a:pPr algn="l">
              <a:defRPr/>
            </a:pPr>
            <a:r>
              <a:rPr lang="en-US" dirty="0" smtClean="0">
                <a:solidFill>
                  <a:schemeClr val="tx1"/>
                </a:solidFill>
              </a:rPr>
              <a:t>Who are involved?</a:t>
            </a:r>
            <a:endParaRPr lang="en-US" dirty="0">
              <a:solidFill>
                <a:schemeClr val="tx1"/>
              </a:solidFill>
            </a:endParaRPr>
          </a:p>
        </p:txBody>
      </p:sp>
      <p:sp>
        <p:nvSpPr>
          <p:cNvPr id="3" name="Content Placeholder 2"/>
          <p:cNvSpPr>
            <a:spLocks noGrp="1"/>
          </p:cNvSpPr>
          <p:nvPr>
            <p:ph idx="1"/>
          </p:nvPr>
        </p:nvSpPr>
        <p:spPr>
          <a:xfrm>
            <a:off x="250825" y="1600200"/>
            <a:ext cx="8821738" cy="5068888"/>
          </a:xfrm>
        </p:spPr>
        <p:txBody>
          <a:bodyPr/>
          <a:lstStyle/>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SASO is in close contact and coordination with other concerned Government </a:t>
            </a:r>
            <a:r>
              <a:rPr lang="en-US" dirty="0" err="1" smtClean="0">
                <a:solidFill>
                  <a:srgbClr val="FFFF00"/>
                </a:solidFill>
                <a:cs typeface="Times New Roman" pitchFamily="18" charset="0"/>
              </a:rPr>
              <a:t>Org.’s</a:t>
            </a:r>
            <a:r>
              <a:rPr lang="en-US" dirty="0" smtClean="0">
                <a:solidFill>
                  <a:srgbClr val="FFFF00"/>
                </a:solidFill>
                <a:cs typeface="Times New Roman" pitchFamily="18" charset="0"/>
              </a:rPr>
              <a:t>. as far as Conformity Assessment Procedures, including Clearance of imported Products.</a:t>
            </a:r>
          </a:p>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MOCI role is in setting up the importing regulations and Market surveillance.</a:t>
            </a:r>
          </a:p>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The Customs has a key role in inspection and clearance of imported products.  </a:t>
            </a:r>
          </a:p>
          <a:p>
            <a:pPr>
              <a:spcBef>
                <a:spcPct val="50000"/>
              </a:spcBef>
              <a:defRPr/>
            </a:pP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325A806-1D83-4DA3-A8F7-6270DC5AD25E}" type="slidenum">
              <a:rPr lang="ar-SA"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13" y="333375"/>
            <a:ext cx="7056437" cy="1143000"/>
          </a:xfrm>
        </p:spPr>
        <p:txBody>
          <a:bodyPr/>
          <a:lstStyle/>
          <a:p>
            <a:pPr algn="l">
              <a:defRPr/>
            </a:pPr>
            <a:r>
              <a:rPr lang="en-US" dirty="0" smtClean="0"/>
              <a:t>Who are involved? &amp; How?</a:t>
            </a:r>
            <a:endParaRPr lang="en-US" dirty="0"/>
          </a:p>
        </p:txBody>
      </p:sp>
      <p:sp>
        <p:nvSpPr>
          <p:cNvPr id="3" name="Content Placeholder 2"/>
          <p:cNvSpPr>
            <a:spLocks noGrp="1"/>
          </p:cNvSpPr>
          <p:nvPr>
            <p:ph idx="1"/>
          </p:nvPr>
        </p:nvSpPr>
        <p:spPr>
          <a:xfrm>
            <a:off x="250825" y="1428750"/>
            <a:ext cx="8821738" cy="5329238"/>
          </a:xfrm>
        </p:spPr>
        <p:txBody>
          <a:bodyPr/>
          <a:lstStyle/>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The Customs is responsible about applying the measures and programs set up by SASO in coordination with MOCI, regarding certification and mechanism of goods clearance at the points of entrees.  </a:t>
            </a:r>
          </a:p>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 SASO Labs is involved in testing imported and local products.</a:t>
            </a:r>
          </a:p>
          <a:p>
            <a:pPr marL="458788" indent="-458788">
              <a:spcBef>
                <a:spcPts val="1200"/>
              </a:spcBef>
              <a:buClr>
                <a:srgbClr val="FFFF00"/>
              </a:buClr>
              <a:buFont typeface="Wingdings" pitchFamily="2" charset="2"/>
              <a:buChar char="q"/>
              <a:defRPr/>
            </a:pPr>
            <a:r>
              <a:rPr lang="en-US" dirty="0" smtClean="0">
                <a:solidFill>
                  <a:srgbClr val="FFFF00"/>
                </a:solidFill>
                <a:cs typeface="Times New Roman" pitchFamily="18" charset="0"/>
              </a:rPr>
              <a:t>Private Labs are utilized in testing and verifying that CoC’s are accurate, before products clearance.   </a:t>
            </a:r>
          </a:p>
          <a:p>
            <a:pPr>
              <a:spcBef>
                <a:spcPct val="50000"/>
              </a:spcBef>
              <a:defRPr/>
            </a:pP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8A0D6304-649F-404C-B184-6A2D22B689E7}" type="slidenum">
              <a:rPr lang="ar-SA"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600200"/>
            <a:ext cx="8821738" cy="5068888"/>
          </a:xfrm>
        </p:spPr>
        <p:txBody>
          <a:bodyPr/>
          <a:lstStyle/>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Following the WTO Rules, all concerned parties will not reject any shipment unless there are enough justifying evidence.</a:t>
            </a:r>
          </a:p>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If a shipment arrives KSA without a CoC or accompanied with non-trustable CoC, will not be rejected, unless it fails local full scale testing.</a:t>
            </a:r>
          </a:p>
          <a:p>
            <a:pPr marL="458788" indent="-458788">
              <a:spcBef>
                <a:spcPct val="50000"/>
              </a:spcBef>
              <a:buClr>
                <a:srgbClr val="FFFF00"/>
              </a:buClr>
              <a:buFont typeface="Wingdings" pitchFamily="2" charset="2"/>
              <a:buChar char="q"/>
              <a:defRPr/>
            </a:pPr>
            <a:r>
              <a:rPr lang="en-US" dirty="0" smtClean="0">
                <a:solidFill>
                  <a:srgbClr val="FFFF00"/>
                </a:solidFill>
                <a:cs typeface="Times New Roman" pitchFamily="18" charset="0"/>
              </a:rPr>
              <a:t>The Customs accepts and treat imported Products through 5 Mechanisms.         </a:t>
            </a:r>
          </a:p>
          <a:p>
            <a:pPr>
              <a:spcBef>
                <a:spcPct val="50000"/>
              </a:spcBef>
              <a:defRPr/>
            </a:pPr>
            <a:endParaRPr lang="en-US"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629202FE-FBDA-4317-9520-76E5E4A05D4A}" type="slidenum">
              <a:rPr lang="ar-SA" smtClean="0"/>
              <a:pPr>
                <a:defRPr/>
              </a:pPr>
              <a:t>29</a:t>
            </a:fld>
            <a:endParaRPr lang="en-US"/>
          </a:p>
        </p:txBody>
      </p:sp>
      <p:sp>
        <p:nvSpPr>
          <p:cNvPr id="6" name="Title 1"/>
          <p:cNvSpPr>
            <a:spLocks noGrp="1"/>
          </p:cNvSpPr>
          <p:nvPr>
            <p:ph type="title"/>
          </p:nvPr>
        </p:nvSpPr>
        <p:spPr>
          <a:xfrm>
            <a:off x="1571625" y="333375"/>
            <a:ext cx="7380288" cy="1143000"/>
          </a:xfrm>
        </p:spPr>
        <p:txBody>
          <a:bodyPr/>
          <a:lstStyle/>
          <a:p>
            <a:pPr algn="l">
              <a:defRPr/>
            </a:pPr>
            <a:r>
              <a:rPr lang="en-US" sz="4000" dirty="0" smtClean="0"/>
              <a:t>Who are involved? &amp; How?- </a:t>
            </a:r>
            <a:r>
              <a:rPr lang="en-US" sz="2800" dirty="0" smtClean="0"/>
              <a:t>Cont</a:t>
            </a:r>
            <a:r>
              <a:rPr lang="en-US" sz="2400" dirty="0" smtClean="0"/>
              <a:t>.</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4388" y="6308725"/>
            <a:ext cx="7429500" cy="461963"/>
          </a:xfrm>
          <a:prstGeom prst="rect">
            <a:avLst/>
          </a:prstGeom>
        </p:spPr>
        <p:txBody>
          <a:bodyPr>
            <a:spAutoFit/>
          </a:bodyPr>
          <a:lstStyle/>
          <a:p>
            <a:pPr algn="ctr">
              <a:defRPr/>
            </a:pPr>
            <a:r>
              <a:rPr lang="en-US" b="1" dirty="0">
                <a:solidFill>
                  <a:schemeClr val="tx2"/>
                </a:solidFill>
                <a:effectLst>
                  <a:outerShdw blurRad="38100" dist="38100" dir="2700000" algn="tl">
                    <a:srgbClr val="000000"/>
                  </a:outerShdw>
                </a:effectLst>
                <a:latin typeface="Arial" charset="0"/>
                <a:ea typeface="+mn-ea"/>
                <a:cs typeface="Arial" charset="0"/>
              </a:rPr>
              <a:t>SASO Headquarter in Riyadh, Saudi Arabia</a:t>
            </a:r>
            <a:endParaRPr lang="en-US" b="1" dirty="0">
              <a:solidFill>
                <a:schemeClr val="tx2"/>
              </a:solidFill>
              <a:effectLst>
                <a:outerShdw blurRad="38100" dist="38100" dir="2700000" algn="tl">
                  <a:srgbClr val="000000"/>
                </a:outerShdw>
              </a:effectLst>
              <a:latin typeface="Arial" charset="0"/>
              <a:ea typeface="+mn-ea"/>
              <a:cs typeface="Arial" charset="0"/>
            </a:endParaRPr>
          </a:p>
        </p:txBody>
      </p:sp>
      <p:pic>
        <p:nvPicPr>
          <p:cNvPr id="9218" name="Picture 2" descr="_BLDG"/>
          <p:cNvPicPr>
            <a:picLocks noChangeAspect="1" noChangeArrowheads="1"/>
          </p:cNvPicPr>
          <p:nvPr/>
        </p:nvPicPr>
        <p:blipFill>
          <a:blip r:embed="rId2"/>
          <a:srcRect/>
          <a:stretch>
            <a:fillRect/>
          </a:stretch>
        </p:blipFill>
        <p:spPr bwMode="auto">
          <a:xfrm>
            <a:off x="0" y="1562100"/>
            <a:ext cx="9144000" cy="4724400"/>
          </a:xfrm>
          <a:prstGeom prst="rect">
            <a:avLst/>
          </a:prstGeom>
          <a:noFill/>
          <a:ln w="9525">
            <a:noFill/>
            <a:miter lim="800000"/>
            <a:headEnd/>
            <a:tailEnd/>
          </a:ln>
        </p:spPr>
      </p:pic>
      <p:pic>
        <p:nvPicPr>
          <p:cNvPr id="9" name="Picture 7" descr="SASO Slide"/>
          <p:cNvPicPr>
            <a:picLocks noChangeAspect="1" noChangeArrowheads="1"/>
          </p:cNvPicPr>
          <p:nvPr/>
        </p:nvPicPr>
        <p:blipFill>
          <a:blip r:embed="rId3"/>
          <a:srcRect/>
          <a:stretch>
            <a:fillRect/>
          </a:stretch>
        </p:blipFill>
        <p:spPr bwMode="auto">
          <a:xfrm>
            <a:off x="6659563" y="2571750"/>
            <a:ext cx="1981200" cy="552450"/>
          </a:xfrm>
          <a:prstGeom prst="rect">
            <a:avLst/>
          </a:prstGeom>
          <a:noFill/>
          <a:ln w="9525">
            <a:noFill/>
            <a:miter lim="800000"/>
            <a:headEnd/>
            <a:tailEnd/>
          </a:ln>
        </p:spPr>
      </p:pic>
      <p:sp>
        <p:nvSpPr>
          <p:cNvPr id="11" name="Slide Number Placeholder 43"/>
          <p:cNvSpPr>
            <a:spLocks noGrp="1"/>
          </p:cNvSpPr>
          <p:nvPr>
            <p:ph type="sldNum" sz="quarter" idx="12"/>
          </p:nvPr>
        </p:nvSpPr>
        <p:spPr>
          <a:xfrm>
            <a:off x="6765925" y="6218238"/>
            <a:ext cx="2133600" cy="639762"/>
          </a:xfrm>
        </p:spPr>
        <p:txBody>
          <a:bodyPr/>
          <a:lstStyle/>
          <a:p>
            <a:pPr>
              <a:defRPr/>
            </a:pPr>
            <a:fld id="{705B4D7B-7C5A-49A4-8B9D-217BA4AB1A16}" type="slidenum">
              <a:rPr lang="ar-SA" smtClean="0"/>
              <a:pPr>
                <a:defRPr/>
              </a:pPr>
              <a:t>3</a:t>
            </a:fld>
            <a:endParaRPr lang="en-US" dirty="0"/>
          </a:p>
        </p:txBody>
      </p:sp>
      <p:sp>
        <p:nvSpPr>
          <p:cNvPr id="10" name="Rectangle 3"/>
          <p:cNvSpPr>
            <a:spLocks noChangeArrowheads="1"/>
          </p:cNvSpPr>
          <p:nvPr/>
        </p:nvSpPr>
        <p:spPr bwMode="auto">
          <a:xfrm>
            <a:off x="1692275" y="142875"/>
            <a:ext cx="6983413" cy="1311275"/>
          </a:xfrm>
          <a:prstGeom prst="rect">
            <a:avLst/>
          </a:prstGeom>
          <a:noFill/>
          <a:ln w="9525">
            <a:noFill/>
            <a:miter lim="800000"/>
            <a:headEnd/>
            <a:tailEnd/>
          </a:ln>
          <a:effectLst/>
        </p:spPr>
        <p:txBody>
          <a:bodyPr>
            <a:spAutoFit/>
          </a:bodyPr>
          <a:lstStyle/>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Saudi Standards, </a:t>
            </a:r>
            <a:r>
              <a:rPr lang="en-US" sz="4000" b="1" dirty="0">
                <a:solidFill>
                  <a:schemeClr val="tx2"/>
                </a:solidFill>
                <a:effectLst>
                  <a:outerShdw blurRad="38100" dist="38100" dir="2700000" algn="tl">
                    <a:srgbClr val="000000"/>
                  </a:outerShdw>
                </a:effectLst>
                <a:latin typeface="+mj-lt"/>
                <a:ea typeface="Times New Roman (Arabic)"/>
                <a:cs typeface="Times New Roman (Arabic)"/>
              </a:rPr>
              <a:t>Metrology</a:t>
            </a:r>
          </a:p>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and </a:t>
            </a:r>
            <a:r>
              <a:rPr lang="en-US" sz="4000" b="1" dirty="0">
                <a:solidFill>
                  <a:schemeClr val="tx2"/>
                </a:solidFill>
                <a:effectLst>
                  <a:outerShdw blurRad="38100" dist="38100" dir="2700000" algn="tl">
                    <a:srgbClr val="000000"/>
                  </a:outerShdw>
                </a:effectLst>
                <a:latin typeface="+mj-lt"/>
                <a:ea typeface="Times New Roman (Arabic)"/>
                <a:cs typeface="Times New Roman (Arabic)"/>
              </a:rPr>
              <a:t>Quality Organization</a:t>
            </a:r>
            <a:endParaRPr lang="en-US" sz="4000" dirty="0">
              <a:latin typeface="+mj-lt"/>
              <a:ea typeface="Times New Roman (Arabic)"/>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484313"/>
            <a:ext cx="8424863" cy="5068887"/>
          </a:xfrm>
        </p:spPr>
        <p:txBody>
          <a:bodyPr/>
          <a:lstStyle/>
          <a:p>
            <a:pPr marL="558800" indent="-558800">
              <a:spcBef>
                <a:spcPct val="50000"/>
              </a:spcBef>
              <a:buClr>
                <a:srgbClr val="FFFF00"/>
              </a:buClr>
              <a:buFont typeface="Wingdings" pitchFamily="2" charset="2"/>
              <a:buChar char="q"/>
              <a:defRPr/>
            </a:pPr>
            <a:r>
              <a:rPr lang="en-US" b="1" dirty="0" smtClean="0">
                <a:solidFill>
                  <a:srgbClr val="669900"/>
                </a:solidFill>
                <a:cs typeface="Times New Roman" pitchFamily="18" charset="0"/>
              </a:rPr>
              <a:t>(1) Saudi Quality Mark</a:t>
            </a:r>
          </a:p>
          <a:p>
            <a:pPr marL="558800" indent="-558800">
              <a:spcBef>
                <a:spcPct val="50000"/>
              </a:spcBef>
              <a:buFont typeface="Wingdings" pitchFamily="2" charset="2"/>
              <a:buNone/>
              <a:defRPr/>
            </a:pPr>
            <a:r>
              <a:rPr lang="en-US" dirty="0" smtClean="0">
                <a:solidFill>
                  <a:srgbClr val="FFFF00"/>
                </a:solidFill>
                <a:cs typeface="Times New Roman" pitchFamily="18" charset="0"/>
              </a:rPr>
              <a:t>	If the electrical Products bears The Saudi Quality Mark, the Customs will review the accompanied documents and check the validity of SASO license, if the Mark proved to be original, the Customs will clear the shipment without local testing.  </a:t>
            </a:r>
          </a:p>
          <a:p>
            <a:pPr marL="865188" indent="-515938">
              <a:spcBef>
                <a:spcPct val="50000"/>
              </a:spcBef>
              <a:buClr>
                <a:schemeClr val="tx1"/>
              </a:buClr>
              <a:buFont typeface="Wingdings" pitchFamily="2" charset="2"/>
              <a:buChar char="v"/>
              <a:defRPr/>
            </a:pPr>
            <a:r>
              <a:rPr lang="en-US" dirty="0" smtClean="0">
                <a:cs typeface="Times New Roman" pitchFamily="18" charset="0"/>
              </a:rPr>
              <a:t>In some cases the Customs might apply random testing, as they see appropriate.     </a:t>
            </a:r>
          </a:p>
        </p:txBody>
      </p:sp>
      <p:sp>
        <p:nvSpPr>
          <p:cNvPr id="5" name="Title 1"/>
          <p:cNvSpPr>
            <a:spLocks noGrp="1"/>
          </p:cNvSpPr>
          <p:nvPr>
            <p:ph type="title"/>
          </p:nvPr>
        </p:nvSpPr>
        <p:spPr>
          <a:xfrm>
            <a:off x="1763713" y="260350"/>
            <a:ext cx="6840537" cy="1143000"/>
          </a:xfrm>
        </p:spPr>
        <p:txBody>
          <a:bodyPr/>
          <a:lstStyle/>
          <a:p>
            <a:pPr algn="l" rtl="0">
              <a:defRPr/>
            </a:pPr>
            <a:r>
              <a:rPr lang="en-US" sz="3600" b="1" dirty="0" smtClean="0">
                <a:ea typeface="Times New Roman (Arabic)"/>
              </a:rPr>
              <a:t>Saudi Customs Clearance Mechanisms</a:t>
            </a:r>
            <a:endParaRPr lang="en-US" sz="3600" b="1" dirty="0">
              <a:ea typeface="Times New Roman (Arabic)"/>
            </a:endParaRPr>
          </a:p>
        </p:txBody>
      </p:sp>
      <p:sp>
        <p:nvSpPr>
          <p:cNvPr id="6" name="Slide Number Placeholder 5"/>
          <p:cNvSpPr>
            <a:spLocks noGrp="1"/>
          </p:cNvSpPr>
          <p:nvPr>
            <p:ph type="sldNum" sz="quarter" idx="10"/>
          </p:nvPr>
        </p:nvSpPr>
        <p:spPr/>
        <p:txBody>
          <a:bodyPr/>
          <a:lstStyle/>
          <a:p>
            <a:pPr>
              <a:defRPr/>
            </a:pPr>
            <a:fld id="{CC0A0E1A-53E8-49F0-8CDD-11400BFFF486}" type="slidenum">
              <a:rPr lang="ar-SA" smtClean="0"/>
              <a:pPr>
                <a:defRPr/>
              </a:pPr>
              <a:t>30</a:t>
            </a:fld>
            <a:endParaRPr lang="en-US" dirty="0"/>
          </a:p>
        </p:txBody>
      </p:sp>
      <p:pic>
        <p:nvPicPr>
          <p:cNvPr id="8" name="Picture 3" descr="صورة1"/>
          <p:cNvPicPr>
            <a:picLocks noChangeAspect="1" noChangeArrowheads="1"/>
          </p:cNvPicPr>
          <p:nvPr/>
        </p:nvPicPr>
        <p:blipFill>
          <a:blip r:embed="rId2"/>
          <a:srcRect/>
          <a:stretch>
            <a:fillRect/>
          </a:stretch>
        </p:blipFill>
        <p:spPr bwMode="auto">
          <a:xfrm>
            <a:off x="7813675" y="260350"/>
            <a:ext cx="1006475"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600200"/>
            <a:ext cx="8893175" cy="5068888"/>
          </a:xfrm>
        </p:spPr>
        <p:txBody>
          <a:bodyPr/>
          <a:lstStyle/>
          <a:p>
            <a:pPr marL="558800" indent="-558800">
              <a:spcBef>
                <a:spcPct val="50000"/>
              </a:spcBef>
              <a:buClr>
                <a:srgbClr val="FFFF00"/>
              </a:buClr>
              <a:buFont typeface="Wingdings" pitchFamily="2" charset="2"/>
              <a:buChar char="q"/>
              <a:defRPr/>
            </a:pPr>
            <a:r>
              <a:rPr lang="en-US" b="1" dirty="0" smtClean="0">
                <a:solidFill>
                  <a:srgbClr val="669900"/>
                </a:solidFill>
                <a:cs typeface="Times New Roman" pitchFamily="18" charset="0"/>
              </a:rPr>
              <a:t>(2) CoC issued by Accredited Lab/Certifier</a:t>
            </a:r>
          </a:p>
          <a:p>
            <a:pPr marL="565150" indent="-465138">
              <a:spcBef>
                <a:spcPct val="50000"/>
              </a:spcBef>
              <a:buFont typeface="Wingdings" pitchFamily="2" charset="2"/>
              <a:buNone/>
              <a:defRPr/>
            </a:pPr>
            <a:r>
              <a:rPr lang="en-US" dirty="0" smtClean="0">
                <a:solidFill>
                  <a:srgbClr val="FFFF00"/>
                </a:solidFill>
                <a:cs typeface="Times New Roman" pitchFamily="18" charset="0"/>
              </a:rPr>
              <a:t>	If the Products accompanied by CoC based on the form, published in the MOCI website, the Customs will review the CoC and if proved to be original and accurate, the shipment will be cleared. </a:t>
            </a:r>
          </a:p>
          <a:p>
            <a:pPr marL="865188" indent="-515938">
              <a:spcBef>
                <a:spcPct val="50000"/>
              </a:spcBef>
              <a:buClr>
                <a:schemeClr val="tx1"/>
              </a:buClr>
              <a:buFont typeface="Wingdings" pitchFamily="2" charset="2"/>
              <a:buChar char="v"/>
              <a:defRPr/>
            </a:pPr>
            <a:r>
              <a:rPr lang="en-US" dirty="0" smtClean="0">
                <a:cs typeface="Times New Roman" pitchFamily="18" charset="0"/>
              </a:rPr>
              <a:t>In some cases the Customs might apply random testing, as they see appropriate.     </a:t>
            </a:r>
          </a:p>
        </p:txBody>
      </p:sp>
      <p:sp>
        <p:nvSpPr>
          <p:cNvPr id="6" name="Slide Number Placeholder 5"/>
          <p:cNvSpPr>
            <a:spLocks noGrp="1"/>
          </p:cNvSpPr>
          <p:nvPr>
            <p:ph type="sldNum" sz="quarter" idx="10"/>
          </p:nvPr>
        </p:nvSpPr>
        <p:spPr/>
        <p:txBody>
          <a:bodyPr/>
          <a:lstStyle/>
          <a:p>
            <a:pPr>
              <a:defRPr/>
            </a:pPr>
            <a:fld id="{4CF4D019-B402-464D-9ED1-D09E3C16D918}" type="slidenum">
              <a:rPr lang="ar-SA" smtClean="0"/>
              <a:pPr>
                <a:defRPr/>
              </a:pPr>
              <a:t>31</a:t>
            </a:fld>
            <a:endParaRPr lang="en-US" dirty="0"/>
          </a:p>
        </p:txBody>
      </p:sp>
      <p:sp>
        <p:nvSpPr>
          <p:cNvPr id="9" name="Title 1"/>
          <p:cNvSpPr>
            <a:spLocks noGrp="1"/>
          </p:cNvSpPr>
          <p:nvPr>
            <p:ph type="title"/>
          </p:nvPr>
        </p:nvSpPr>
        <p:spPr>
          <a:xfrm>
            <a:off x="1763713" y="260350"/>
            <a:ext cx="6840537" cy="1143000"/>
          </a:xfrm>
        </p:spPr>
        <p:txBody>
          <a:bodyPr/>
          <a:lstStyle/>
          <a:p>
            <a:pPr algn="l" rtl="0">
              <a:defRPr/>
            </a:pPr>
            <a:r>
              <a:rPr lang="en-US" sz="3600" b="1" dirty="0" smtClean="0">
                <a:ea typeface="Times New Roman (Arabic)"/>
              </a:rPr>
              <a:t>Saudi Customs Clearance Mechanisms</a:t>
            </a:r>
            <a:endParaRPr lang="en-US" sz="3600" b="1" dirty="0">
              <a:ea typeface="Times New Roman (Arabic)"/>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600200"/>
            <a:ext cx="9144000" cy="5068888"/>
          </a:xfrm>
        </p:spPr>
        <p:txBody>
          <a:bodyPr/>
          <a:lstStyle/>
          <a:p>
            <a:pPr marL="558800" indent="-558800">
              <a:spcBef>
                <a:spcPct val="50000"/>
              </a:spcBef>
              <a:buClr>
                <a:srgbClr val="FFFF00"/>
              </a:buClr>
              <a:buFont typeface="Wingdings" pitchFamily="2" charset="2"/>
              <a:buChar char="q"/>
              <a:defRPr/>
            </a:pPr>
            <a:r>
              <a:rPr lang="en-US" b="1" dirty="0" smtClean="0">
                <a:solidFill>
                  <a:srgbClr val="669900"/>
                </a:solidFill>
                <a:cs typeface="Times New Roman" pitchFamily="18" charset="0"/>
              </a:rPr>
              <a:t>(3) CoC issued under a valid Mutual Recognition Program (MRP)</a:t>
            </a:r>
          </a:p>
          <a:p>
            <a:pPr marL="558800" indent="-509588">
              <a:spcBef>
                <a:spcPct val="50000"/>
              </a:spcBef>
              <a:buFont typeface="Wingdings" pitchFamily="2" charset="2"/>
              <a:buNone/>
              <a:defRPr/>
            </a:pPr>
            <a:r>
              <a:rPr lang="en-US" dirty="0" smtClean="0">
                <a:solidFill>
                  <a:srgbClr val="FFFF00"/>
                </a:solidFill>
                <a:cs typeface="Times New Roman" pitchFamily="18" charset="0"/>
              </a:rPr>
              <a:t>	If the Products accompanied by CoC issued under a current MRP, the Customs will examine the CoC  and have SASO verify that it is real and if proved to be original and accurate, the shipment will be cleared. </a:t>
            </a:r>
          </a:p>
          <a:p>
            <a:pPr marL="865188" indent="-515938">
              <a:spcBef>
                <a:spcPct val="50000"/>
              </a:spcBef>
              <a:buClr>
                <a:schemeClr val="tx1"/>
              </a:buClr>
              <a:buFont typeface="Wingdings" pitchFamily="2" charset="2"/>
              <a:buChar char="v"/>
              <a:defRPr/>
            </a:pPr>
            <a:r>
              <a:rPr lang="en-US" dirty="0" smtClean="0">
                <a:cs typeface="Times New Roman" pitchFamily="18" charset="0"/>
              </a:rPr>
              <a:t>In some cases the Customs might apply random testing, as they see appropriate.     </a:t>
            </a:r>
          </a:p>
        </p:txBody>
      </p:sp>
      <p:sp>
        <p:nvSpPr>
          <p:cNvPr id="6" name="Slide Number Placeholder 5"/>
          <p:cNvSpPr>
            <a:spLocks noGrp="1"/>
          </p:cNvSpPr>
          <p:nvPr>
            <p:ph type="sldNum" sz="quarter" idx="10"/>
          </p:nvPr>
        </p:nvSpPr>
        <p:spPr/>
        <p:txBody>
          <a:bodyPr/>
          <a:lstStyle/>
          <a:p>
            <a:pPr>
              <a:defRPr/>
            </a:pPr>
            <a:fld id="{DC9B660D-B9A1-4CF9-8F2B-EE9FF4045F1C}" type="slidenum">
              <a:rPr lang="ar-SA" smtClean="0"/>
              <a:pPr>
                <a:defRPr/>
              </a:pPr>
              <a:t>32</a:t>
            </a:fld>
            <a:endParaRPr lang="en-US" dirty="0"/>
          </a:p>
        </p:txBody>
      </p:sp>
      <p:sp>
        <p:nvSpPr>
          <p:cNvPr id="9" name="Title 1"/>
          <p:cNvSpPr>
            <a:spLocks noGrp="1"/>
          </p:cNvSpPr>
          <p:nvPr>
            <p:ph type="title"/>
          </p:nvPr>
        </p:nvSpPr>
        <p:spPr>
          <a:xfrm>
            <a:off x="1763713" y="260350"/>
            <a:ext cx="6840537" cy="1143000"/>
          </a:xfrm>
        </p:spPr>
        <p:txBody>
          <a:bodyPr/>
          <a:lstStyle/>
          <a:p>
            <a:pPr algn="l" rtl="0">
              <a:defRPr/>
            </a:pPr>
            <a:r>
              <a:rPr lang="en-US" sz="3600" b="1" dirty="0" smtClean="0">
                <a:ea typeface="Times New Roman (Arabic)"/>
              </a:rPr>
              <a:t>Saudi Customs Clearance Mechanisms</a:t>
            </a:r>
            <a:endParaRPr lang="en-US" sz="3600" b="1" dirty="0">
              <a:ea typeface="Times New Roman (Arabic)"/>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600200"/>
            <a:ext cx="9144000" cy="5068888"/>
          </a:xfrm>
        </p:spPr>
        <p:txBody>
          <a:bodyPr/>
          <a:lstStyle/>
          <a:p>
            <a:pPr marL="558800" indent="-558800">
              <a:spcBef>
                <a:spcPct val="50000"/>
              </a:spcBef>
              <a:buClr>
                <a:srgbClr val="FFFF00"/>
              </a:buClr>
              <a:buFont typeface="Wingdings" pitchFamily="2" charset="2"/>
              <a:buChar char="q"/>
              <a:defRPr/>
            </a:pPr>
            <a:r>
              <a:rPr lang="en-US" b="1" dirty="0" smtClean="0">
                <a:solidFill>
                  <a:srgbClr val="669900"/>
                </a:solidFill>
                <a:cs typeface="Times New Roman" pitchFamily="18" charset="0"/>
              </a:rPr>
              <a:t>(4) CoC issued under a valid Recognition Program of CoC (RP)</a:t>
            </a:r>
          </a:p>
          <a:p>
            <a:pPr marL="558800">
              <a:spcBef>
                <a:spcPct val="50000"/>
              </a:spcBef>
              <a:buFont typeface="Wingdings" pitchFamily="2" charset="2"/>
              <a:buNone/>
              <a:defRPr/>
            </a:pPr>
            <a:r>
              <a:rPr lang="en-US" dirty="0" smtClean="0">
                <a:solidFill>
                  <a:srgbClr val="FFFF00"/>
                </a:solidFill>
                <a:cs typeface="Times New Roman" pitchFamily="18" charset="0"/>
              </a:rPr>
              <a:t>	If the Products accompanied by CoC issued under a current RP, the Customs will examine the CoC  and have SASO verify that it is real and if proved to be original and accurate, the shipment will be cleared. </a:t>
            </a:r>
          </a:p>
          <a:p>
            <a:pPr marL="865188" indent="-515938">
              <a:spcBef>
                <a:spcPct val="50000"/>
              </a:spcBef>
              <a:buClr>
                <a:schemeClr val="tx1"/>
              </a:buClr>
              <a:buFont typeface="Wingdings" pitchFamily="2" charset="2"/>
              <a:buChar char="v"/>
              <a:defRPr/>
            </a:pPr>
            <a:r>
              <a:rPr lang="en-US" dirty="0" smtClean="0">
                <a:cs typeface="Times New Roman" pitchFamily="18" charset="0"/>
              </a:rPr>
              <a:t>In some cases the Customs might apply random testing, as they see appropriate.     </a:t>
            </a:r>
          </a:p>
        </p:txBody>
      </p:sp>
      <p:sp>
        <p:nvSpPr>
          <p:cNvPr id="6" name="Slide Number Placeholder 5"/>
          <p:cNvSpPr>
            <a:spLocks noGrp="1"/>
          </p:cNvSpPr>
          <p:nvPr>
            <p:ph type="sldNum" sz="quarter" idx="10"/>
          </p:nvPr>
        </p:nvSpPr>
        <p:spPr/>
        <p:txBody>
          <a:bodyPr/>
          <a:lstStyle/>
          <a:p>
            <a:pPr>
              <a:defRPr/>
            </a:pPr>
            <a:fld id="{34DECA8A-3DD2-477D-A26A-32F37817F39B}" type="slidenum">
              <a:rPr lang="ar-SA" smtClean="0"/>
              <a:pPr>
                <a:defRPr/>
              </a:pPr>
              <a:t>33</a:t>
            </a:fld>
            <a:endParaRPr lang="en-US" dirty="0"/>
          </a:p>
        </p:txBody>
      </p:sp>
      <p:sp>
        <p:nvSpPr>
          <p:cNvPr id="8" name="Title 1"/>
          <p:cNvSpPr>
            <a:spLocks noGrp="1"/>
          </p:cNvSpPr>
          <p:nvPr>
            <p:ph type="title"/>
          </p:nvPr>
        </p:nvSpPr>
        <p:spPr>
          <a:xfrm>
            <a:off x="1763713" y="260350"/>
            <a:ext cx="6840537" cy="1143000"/>
          </a:xfrm>
        </p:spPr>
        <p:txBody>
          <a:bodyPr/>
          <a:lstStyle/>
          <a:p>
            <a:pPr algn="l" rtl="0">
              <a:defRPr/>
            </a:pPr>
            <a:r>
              <a:rPr lang="en-US" sz="3600" b="1" dirty="0" smtClean="0">
                <a:ea typeface="Times New Roman (Arabic)"/>
              </a:rPr>
              <a:t>Saudi Customs Clearance Mechanisms</a:t>
            </a:r>
            <a:endParaRPr lang="en-US" sz="3600" b="1" dirty="0">
              <a:ea typeface="Times New Roman (Arabic)"/>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600200"/>
            <a:ext cx="9036050" cy="5068888"/>
          </a:xfrm>
        </p:spPr>
        <p:txBody>
          <a:bodyPr/>
          <a:lstStyle/>
          <a:p>
            <a:pPr marL="558800" indent="-558800">
              <a:spcBef>
                <a:spcPct val="50000"/>
              </a:spcBef>
              <a:buClr>
                <a:srgbClr val="FFFF00"/>
              </a:buClr>
              <a:buFont typeface="Wingdings" pitchFamily="2" charset="2"/>
              <a:buChar char="q"/>
              <a:defRPr/>
            </a:pPr>
            <a:r>
              <a:rPr lang="en-US" b="1" dirty="0" smtClean="0">
                <a:solidFill>
                  <a:srgbClr val="669900"/>
                </a:solidFill>
                <a:cs typeface="Times New Roman" pitchFamily="18" charset="0"/>
              </a:rPr>
              <a:t>(5) CBTR &amp; CBTC issued under IECEE CB Scheme – Only for Electrical products.</a:t>
            </a:r>
          </a:p>
          <a:p>
            <a:pPr marL="558800">
              <a:spcBef>
                <a:spcPct val="50000"/>
              </a:spcBef>
              <a:buFont typeface="Wingdings" pitchFamily="2" charset="2"/>
              <a:buNone/>
              <a:defRPr/>
            </a:pPr>
            <a:r>
              <a:rPr lang="en-US" dirty="0" smtClean="0">
                <a:solidFill>
                  <a:srgbClr val="FFFF00"/>
                </a:solidFill>
                <a:cs typeface="Times New Roman" pitchFamily="18" charset="0"/>
              </a:rPr>
              <a:t>	If the electrical Products accompanied by CBTR &amp; CBTC, the Customs will examine the document  and have Saudi NCB verify that it is real from IECEE website and the CBTR is acceptable, the shipment will be cleared. </a:t>
            </a:r>
          </a:p>
          <a:p>
            <a:pPr marL="865188" indent="-515938">
              <a:spcBef>
                <a:spcPct val="50000"/>
              </a:spcBef>
              <a:buClr>
                <a:schemeClr val="tx1"/>
              </a:buClr>
              <a:buFont typeface="Wingdings" pitchFamily="2" charset="2"/>
              <a:buChar char="v"/>
              <a:defRPr/>
            </a:pPr>
            <a:r>
              <a:rPr lang="en-US" dirty="0" smtClean="0">
                <a:cs typeface="Times New Roman" pitchFamily="18" charset="0"/>
              </a:rPr>
              <a:t>In some cases the Customs might apply random testing, as they see appropriate.     </a:t>
            </a:r>
          </a:p>
        </p:txBody>
      </p:sp>
      <p:sp>
        <p:nvSpPr>
          <p:cNvPr id="6" name="Slide Number Placeholder 5"/>
          <p:cNvSpPr>
            <a:spLocks noGrp="1"/>
          </p:cNvSpPr>
          <p:nvPr>
            <p:ph type="sldNum" sz="quarter" idx="10"/>
          </p:nvPr>
        </p:nvSpPr>
        <p:spPr/>
        <p:txBody>
          <a:bodyPr/>
          <a:lstStyle/>
          <a:p>
            <a:pPr>
              <a:defRPr/>
            </a:pPr>
            <a:fld id="{013559EF-11B9-45EA-A5BB-247B50AE74E6}" type="slidenum">
              <a:rPr lang="ar-SA" smtClean="0"/>
              <a:pPr>
                <a:defRPr/>
              </a:pPr>
              <a:t>34</a:t>
            </a:fld>
            <a:endParaRPr lang="en-US" dirty="0"/>
          </a:p>
        </p:txBody>
      </p:sp>
      <p:sp>
        <p:nvSpPr>
          <p:cNvPr id="9" name="Title 1"/>
          <p:cNvSpPr>
            <a:spLocks noGrp="1"/>
          </p:cNvSpPr>
          <p:nvPr>
            <p:ph type="title"/>
          </p:nvPr>
        </p:nvSpPr>
        <p:spPr>
          <a:xfrm>
            <a:off x="1763713" y="260350"/>
            <a:ext cx="6840537" cy="1143000"/>
          </a:xfrm>
        </p:spPr>
        <p:txBody>
          <a:bodyPr/>
          <a:lstStyle/>
          <a:p>
            <a:pPr algn="l" rtl="0">
              <a:defRPr/>
            </a:pPr>
            <a:r>
              <a:rPr lang="en-US" sz="3600" b="1" dirty="0" smtClean="0">
                <a:ea typeface="Times New Roman (Arabic)"/>
              </a:rPr>
              <a:t>Saudi Customs Clearance Mechanisms</a:t>
            </a:r>
            <a:endParaRPr lang="en-US" sz="3600" b="1" dirty="0">
              <a:ea typeface="Times New Roman (Arabic)"/>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extLst>
          </a:blip>
          <a:srcRect/>
          <a:stretch>
            <a:fillRect/>
          </a:stretch>
        </p:blipFill>
        <p:spPr bwMode="auto">
          <a:xfrm>
            <a:off x="941960" y="1484784"/>
            <a:ext cx="7344816" cy="5270719"/>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ext uri="{91240B29-F687-4F45-9708-019B960494DF}"/>
            <a:ext uri="{AF507438-7753-43E0-B8FC-AC1667EBCBE1}"/>
          </a:extLst>
        </p:spPr>
      </p:pic>
      <p:sp>
        <p:nvSpPr>
          <p:cNvPr id="7" name="Title 1"/>
          <p:cNvSpPr>
            <a:spLocks noGrp="1"/>
          </p:cNvSpPr>
          <p:nvPr>
            <p:ph type="title"/>
          </p:nvPr>
        </p:nvSpPr>
        <p:spPr>
          <a:xfrm>
            <a:off x="1547813" y="260350"/>
            <a:ext cx="6840537" cy="1143000"/>
          </a:xfrm>
        </p:spPr>
        <p:txBody>
          <a:bodyPr/>
          <a:lstStyle/>
          <a:p>
            <a:pPr rtl="0">
              <a:defRPr/>
            </a:pPr>
            <a:r>
              <a:rPr lang="en-US" sz="3200" b="1" smtClean="0">
                <a:ea typeface="Times New Roman (Arabic)"/>
              </a:rPr>
              <a:t>Saudi Customs Clearance Mechanisms, Summarized </a:t>
            </a:r>
            <a:endParaRPr lang="en-US" sz="3200" b="1" dirty="0">
              <a:ea typeface="Times New Roman (Arabic)"/>
            </a:endParaRPr>
          </a:p>
        </p:txBody>
      </p:sp>
      <p:sp>
        <p:nvSpPr>
          <p:cNvPr id="8" name="Slide Number Placeholder 7"/>
          <p:cNvSpPr>
            <a:spLocks noGrp="1"/>
          </p:cNvSpPr>
          <p:nvPr>
            <p:ph type="sldNum" sz="quarter" idx="10"/>
          </p:nvPr>
        </p:nvSpPr>
        <p:spPr/>
        <p:txBody>
          <a:bodyPr/>
          <a:lstStyle/>
          <a:p>
            <a:pPr>
              <a:defRPr/>
            </a:pPr>
            <a:fld id="{835B9C65-4272-48DD-9A4B-2AD42E2C2045}" type="slidenum">
              <a:rPr lang="ar-SA" smtClean="0"/>
              <a:pPr>
                <a:defRPr/>
              </a:pPr>
              <a:t>35</a:t>
            </a:fld>
            <a:endParaRPr lang="en-US" dirty="0"/>
          </a:p>
        </p:txBody>
      </p:sp>
      <p:sp>
        <p:nvSpPr>
          <p:cNvPr id="9" name="Footer Placeholder 8"/>
          <p:cNvSpPr>
            <a:spLocks noGrp="1"/>
          </p:cNvSpPr>
          <p:nvPr>
            <p:ph type="ftr" sz="quarter" idx="4294967295"/>
          </p:nvPr>
        </p:nvSpPr>
        <p:spPr/>
        <p:txBody>
          <a:bodyPr/>
          <a:lstStyle/>
          <a:p>
            <a:pPr>
              <a:defRPr/>
            </a:pPr>
            <a:endParaRPr lang="en-US" dirty="0"/>
          </a:p>
        </p:txBody>
      </p:sp>
      <p:sp>
        <p:nvSpPr>
          <p:cNvPr id="14" name="Heptagon 13"/>
          <p:cNvSpPr/>
          <p:nvPr/>
        </p:nvSpPr>
        <p:spPr bwMode="auto">
          <a:xfrm>
            <a:off x="5580063" y="2349500"/>
            <a:ext cx="360362" cy="358775"/>
          </a:xfrm>
          <a:prstGeom prst="heptagon">
            <a:avLst/>
          </a:prstGeom>
          <a:solidFill>
            <a:srgbClr val="3366FF"/>
          </a:solidFill>
          <a:ln w="9525" cap="flat" cmpd="sng" algn="ctr">
            <a:solidFill>
              <a:schemeClr val="tx1"/>
            </a:solidFill>
            <a:prstDash val="solid"/>
            <a:round/>
            <a:headEnd type="none" w="med" len="med"/>
            <a:tailEnd type="none" w="med" len="med"/>
          </a:ln>
          <a:effectLst/>
        </p:spPr>
        <p:txBody>
          <a:bodyPr wrap="none"/>
          <a:lstStyle/>
          <a:p>
            <a:pPr rtl="1">
              <a:defRPr/>
            </a:pPr>
            <a:r>
              <a:rPr lang="en-US" sz="1800" dirty="0">
                <a:ea typeface="+mn-ea"/>
                <a:cs typeface="Times New Roman" pitchFamily="18" charset="0"/>
              </a:rPr>
              <a:t>1</a:t>
            </a:r>
          </a:p>
        </p:txBody>
      </p:sp>
      <p:sp>
        <p:nvSpPr>
          <p:cNvPr id="15" name="Heptagon 14"/>
          <p:cNvSpPr/>
          <p:nvPr/>
        </p:nvSpPr>
        <p:spPr bwMode="auto">
          <a:xfrm>
            <a:off x="900113" y="2924175"/>
            <a:ext cx="358775" cy="360363"/>
          </a:xfrm>
          <a:prstGeom prst="heptagon">
            <a:avLst/>
          </a:prstGeom>
          <a:solidFill>
            <a:srgbClr val="3366FF"/>
          </a:solidFill>
          <a:ln w="9525" cap="flat" cmpd="sng" algn="ctr">
            <a:solidFill>
              <a:schemeClr val="tx1"/>
            </a:solidFill>
            <a:prstDash val="solid"/>
            <a:round/>
            <a:headEnd type="none" w="med" len="med"/>
            <a:tailEnd type="none" w="med" len="med"/>
          </a:ln>
          <a:effectLst/>
        </p:spPr>
        <p:txBody>
          <a:bodyPr wrap="none"/>
          <a:lstStyle/>
          <a:p>
            <a:pPr rtl="1">
              <a:defRPr/>
            </a:pPr>
            <a:r>
              <a:rPr lang="en-US" sz="1800" dirty="0">
                <a:ea typeface="+mn-ea"/>
                <a:cs typeface="Times New Roman" pitchFamily="18" charset="0"/>
              </a:rPr>
              <a:t>2</a:t>
            </a:r>
          </a:p>
          <a:p>
            <a:pPr rtl="1">
              <a:defRPr/>
            </a:pPr>
            <a:r>
              <a:rPr lang="en-US" sz="1800" dirty="0">
                <a:ea typeface="+mn-ea"/>
                <a:cs typeface="Times New Roman" pitchFamily="18" charset="0"/>
              </a:rPr>
              <a:t>1</a:t>
            </a:r>
          </a:p>
        </p:txBody>
      </p:sp>
      <p:sp>
        <p:nvSpPr>
          <p:cNvPr id="16" name="Heptagon 15"/>
          <p:cNvSpPr/>
          <p:nvPr/>
        </p:nvSpPr>
        <p:spPr bwMode="auto">
          <a:xfrm>
            <a:off x="900113" y="3573463"/>
            <a:ext cx="358775" cy="360362"/>
          </a:xfrm>
          <a:prstGeom prst="heptagon">
            <a:avLst/>
          </a:prstGeom>
          <a:solidFill>
            <a:srgbClr val="3366FF"/>
          </a:solidFill>
          <a:ln w="9525" cap="flat" cmpd="sng" algn="ctr">
            <a:solidFill>
              <a:schemeClr val="tx1"/>
            </a:solidFill>
            <a:prstDash val="solid"/>
            <a:round/>
            <a:headEnd type="none" w="med" len="med"/>
            <a:tailEnd type="none" w="med" len="med"/>
          </a:ln>
          <a:effectLst/>
        </p:spPr>
        <p:txBody>
          <a:bodyPr wrap="none"/>
          <a:lstStyle/>
          <a:p>
            <a:pPr rtl="1">
              <a:defRPr/>
            </a:pPr>
            <a:r>
              <a:rPr lang="en-US" sz="1800" dirty="0">
                <a:ea typeface="+mn-ea"/>
                <a:cs typeface="Times New Roman" pitchFamily="18" charset="0"/>
              </a:rPr>
              <a:t>3</a:t>
            </a:r>
          </a:p>
          <a:p>
            <a:pPr rtl="1">
              <a:defRPr/>
            </a:pPr>
            <a:r>
              <a:rPr lang="en-US" sz="1800" dirty="0">
                <a:ea typeface="+mn-ea"/>
                <a:cs typeface="Times New Roman" pitchFamily="18" charset="0"/>
              </a:rPr>
              <a:t>1</a:t>
            </a:r>
          </a:p>
        </p:txBody>
      </p:sp>
      <p:sp>
        <p:nvSpPr>
          <p:cNvPr id="17" name="Heptagon 16"/>
          <p:cNvSpPr/>
          <p:nvPr/>
        </p:nvSpPr>
        <p:spPr bwMode="auto">
          <a:xfrm>
            <a:off x="900113" y="4221163"/>
            <a:ext cx="358775" cy="360362"/>
          </a:xfrm>
          <a:prstGeom prst="heptagon">
            <a:avLst/>
          </a:prstGeom>
          <a:solidFill>
            <a:srgbClr val="3366FF"/>
          </a:solidFill>
          <a:ln w="9525" cap="flat" cmpd="sng" algn="ctr">
            <a:solidFill>
              <a:schemeClr val="tx1"/>
            </a:solidFill>
            <a:prstDash val="solid"/>
            <a:round/>
            <a:headEnd type="none" w="med" len="med"/>
            <a:tailEnd type="none" w="med" len="med"/>
          </a:ln>
          <a:effectLst/>
        </p:spPr>
        <p:txBody>
          <a:bodyPr wrap="none"/>
          <a:lstStyle/>
          <a:p>
            <a:pPr rtl="1">
              <a:defRPr/>
            </a:pPr>
            <a:r>
              <a:rPr lang="en-US" sz="1800" dirty="0">
                <a:ea typeface="+mn-ea"/>
                <a:cs typeface="Times New Roman" pitchFamily="18" charset="0"/>
              </a:rPr>
              <a:t>4</a:t>
            </a:r>
          </a:p>
          <a:p>
            <a:pPr rtl="1">
              <a:defRPr/>
            </a:pPr>
            <a:r>
              <a:rPr lang="en-US" sz="1800" dirty="0">
                <a:ea typeface="+mn-ea"/>
                <a:cs typeface="Times New Roman" pitchFamily="18" charset="0"/>
              </a:rPr>
              <a:t>31</a:t>
            </a:r>
          </a:p>
        </p:txBody>
      </p:sp>
      <p:sp>
        <p:nvSpPr>
          <p:cNvPr id="18" name="Heptagon 17"/>
          <p:cNvSpPr/>
          <p:nvPr/>
        </p:nvSpPr>
        <p:spPr bwMode="auto">
          <a:xfrm>
            <a:off x="900113" y="5805488"/>
            <a:ext cx="358775" cy="360362"/>
          </a:xfrm>
          <a:prstGeom prst="heptagon">
            <a:avLst/>
          </a:prstGeom>
          <a:solidFill>
            <a:srgbClr val="3366FF"/>
          </a:solidFill>
          <a:ln w="9525" cap="flat" cmpd="sng" algn="ctr">
            <a:solidFill>
              <a:schemeClr val="tx1"/>
            </a:solidFill>
            <a:prstDash val="solid"/>
            <a:round/>
            <a:headEnd type="none" w="med" len="med"/>
            <a:tailEnd type="none" w="med" len="med"/>
          </a:ln>
          <a:effectLst/>
        </p:spPr>
        <p:txBody>
          <a:bodyPr wrap="none"/>
          <a:lstStyle/>
          <a:p>
            <a:pPr rtl="1">
              <a:defRPr/>
            </a:pPr>
            <a:r>
              <a:rPr lang="en-US" sz="1800" dirty="0">
                <a:ea typeface="+mn-ea"/>
                <a:cs typeface="Times New Roman" pitchFamily="18" charset="0"/>
              </a:rPr>
              <a:t>5</a:t>
            </a:r>
          </a:p>
          <a:p>
            <a:pPr rtl="1">
              <a:defRPr/>
            </a:pPr>
            <a:r>
              <a:rPr lang="en-US" sz="1800" dirty="0">
                <a:ea typeface="+mn-ea"/>
                <a:cs typeface="Times New Roman" pitchFamily="18" charset="0"/>
              </a:rPr>
              <a:t>31</a:t>
            </a:r>
          </a:p>
        </p:txBody>
      </p:sp>
      <p:sp>
        <p:nvSpPr>
          <p:cNvPr id="19" name="Heptagon 18"/>
          <p:cNvSpPr/>
          <p:nvPr/>
        </p:nvSpPr>
        <p:spPr bwMode="auto">
          <a:xfrm>
            <a:off x="7092950" y="2349500"/>
            <a:ext cx="358775" cy="358775"/>
          </a:xfrm>
          <a:prstGeom prst="heptagon">
            <a:avLst/>
          </a:prstGeom>
          <a:solidFill>
            <a:srgbClr val="3366FF"/>
          </a:solidFill>
          <a:ln w="9525" cap="flat" cmpd="sng" algn="ctr">
            <a:solidFill>
              <a:schemeClr val="tx1"/>
            </a:solidFill>
            <a:prstDash val="solid"/>
            <a:round/>
            <a:headEnd type="none" w="med" len="med"/>
            <a:tailEnd type="none" w="med" len="med"/>
          </a:ln>
          <a:effectLst/>
        </p:spPr>
        <p:txBody>
          <a:bodyPr wrap="none"/>
          <a:lstStyle/>
          <a:p>
            <a:pPr rtl="1">
              <a:defRPr/>
            </a:pPr>
            <a:r>
              <a:rPr lang="en-US" sz="1800" dirty="0">
                <a:ea typeface="+mn-ea"/>
                <a:cs typeface="Times New Roman" pitchFamily="18" charset="0"/>
              </a:rPr>
              <a:t>0</a:t>
            </a:r>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G:\1.SASO - Nov. 29\4.نماذج وتصاميم منوعة\LOGOS &amp; Marks Misc\SASO New Logo\SASO_bمفرغة شعار.png"/>
          <p:cNvPicPr>
            <a:picLocks noChangeAspect="1" noChangeArrowheads="1"/>
          </p:cNvPicPr>
          <p:nvPr/>
        </p:nvPicPr>
        <p:blipFill>
          <a:blip r:embed="rId2"/>
          <a:srcRect/>
          <a:stretch>
            <a:fillRect/>
          </a:stretch>
        </p:blipFill>
        <p:spPr bwMode="auto">
          <a:xfrm>
            <a:off x="250825" y="198438"/>
            <a:ext cx="1225550" cy="1214437"/>
          </a:xfrm>
          <a:prstGeom prst="rect">
            <a:avLst/>
          </a:prstGeom>
          <a:noFill/>
          <a:ln w="9525">
            <a:noFill/>
            <a:miter lim="800000"/>
            <a:headEnd/>
            <a:tailEnd/>
          </a:ln>
        </p:spPr>
      </p:pic>
      <p:sp>
        <p:nvSpPr>
          <p:cNvPr id="14" name="Rectangle 3"/>
          <p:cNvSpPr>
            <a:spLocks noChangeArrowheads="1"/>
          </p:cNvSpPr>
          <p:nvPr/>
        </p:nvSpPr>
        <p:spPr bwMode="auto">
          <a:xfrm>
            <a:off x="1692275" y="246063"/>
            <a:ext cx="6983413" cy="1311275"/>
          </a:xfrm>
          <a:prstGeom prst="rect">
            <a:avLst/>
          </a:prstGeom>
          <a:noFill/>
          <a:ln w="9525">
            <a:noFill/>
            <a:miter lim="800000"/>
            <a:headEnd/>
            <a:tailEnd/>
          </a:ln>
          <a:effectLst/>
        </p:spPr>
        <p:txBody>
          <a:bodyPr>
            <a:spAutoFit/>
          </a:bodyPr>
          <a:lstStyle/>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Saudi Standards, </a:t>
            </a:r>
            <a:r>
              <a:rPr lang="en-US" sz="4000" b="1" dirty="0">
                <a:solidFill>
                  <a:schemeClr val="tx2"/>
                </a:solidFill>
                <a:effectLst>
                  <a:outerShdw blurRad="38100" dist="38100" dir="2700000" algn="tl">
                    <a:srgbClr val="000000"/>
                  </a:outerShdw>
                </a:effectLst>
                <a:latin typeface="+mj-lt"/>
                <a:ea typeface="Times New Roman (Arabic)"/>
                <a:cs typeface="Times New Roman (Arabic)"/>
              </a:rPr>
              <a:t>Metrology</a:t>
            </a:r>
          </a:p>
          <a:p>
            <a:pPr>
              <a:defRPr/>
            </a:pPr>
            <a:r>
              <a:rPr lang="en-US" sz="4000" b="1" dirty="0">
                <a:solidFill>
                  <a:schemeClr val="tx2"/>
                </a:solidFill>
                <a:effectLst>
                  <a:outerShdw blurRad="38100" dist="38100" dir="2700000" algn="tl">
                    <a:srgbClr val="000000"/>
                  </a:outerShdw>
                </a:effectLst>
                <a:latin typeface="+mj-lt"/>
                <a:ea typeface="Times New Roman (Arabic)"/>
                <a:cs typeface="Times New Roman (Arabic)"/>
              </a:rPr>
              <a:t>and </a:t>
            </a:r>
            <a:r>
              <a:rPr lang="en-US" sz="4000" b="1" dirty="0">
                <a:solidFill>
                  <a:schemeClr val="tx2"/>
                </a:solidFill>
                <a:effectLst>
                  <a:outerShdw blurRad="38100" dist="38100" dir="2700000" algn="tl">
                    <a:srgbClr val="000000"/>
                  </a:outerShdw>
                </a:effectLst>
                <a:latin typeface="+mj-lt"/>
                <a:ea typeface="Times New Roman (Arabic)"/>
                <a:cs typeface="Times New Roman (Arabic)"/>
              </a:rPr>
              <a:t>Quality Organization</a:t>
            </a:r>
            <a:endParaRPr lang="en-US" sz="4000" dirty="0">
              <a:latin typeface="+mj-lt"/>
              <a:ea typeface="Times New Roman (Arabic)"/>
              <a:cs typeface="Times New Roman" pitchFamily="18" charset="0"/>
            </a:endParaRPr>
          </a:p>
        </p:txBody>
      </p:sp>
      <p:sp>
        <p:nvSpPr>
          <p:cNvPr id="7" name="Rectangle 2"/>
          <p:cNvSpPr>
            <a:spLocks noGrp="1" noChangeArrowheads="1"/>
          </p:cNvSpPr>
          <p:nvPr>
            <p:ph type="title"/>
          </p:nvPr>
        </p:nvSpPr>
        <p:spPr>
          <a:xfrm>
            <a:off x="428625" y="2714625"/>
            <a:ext cx="8208963" cy="2520950"/>
          </a:xfrm>
        </p:spPr>
        <p:txBody>
          <a:bodyPr>
            <a:noAutofit/>
          </a:bodyPr>
          <a:lstStyle/>
          <a:p>
            <a:pPr rtl="0">
              <a:defRPr/>
            </a:pPr>
            <a:r>
              <a:rPr lang="en-US" b="1" dirty="0" smtClean="0">
                <a:solidFill>
                  <a:srgbClr val="FFFF00"/>
                </a:solidFill>
                <a:latin typeface="+mn-lt"/>
                <a:cs typeface="+mn-cs"/>
              </a:rPr>
              <a:t>SASO</a:t>
            </a:r>
            <a:br>
              <a:rPr lang="en-US" b="1" dirty="0" smtClean="0">
                <a:solidFill>
                  <a:srgbClr val="FFFF00"/>
                </a:solidFill>
                <a:latin typeface="+mn-lt"/>
                <a:cs typeface="+mn-cs"/>
              </a:rPr>
            </a:br>
            <a:r>
              <a:rPr lang="en-US" b="1" dirty="0" smtClean="0">
                <a:solidFill>
                  <a:srgbClr val="FFFF00"/>
                </a:solidFill>
                <a:latin typeface="+mn-lt"/>
                <a:cs typeface="+mn-cs"/>
              </a:rPr>
              <a:t>Mutual Recognition Programs</a:t>
            </a:r>
            <a:br>
              <a:rPr lang="en-US" b="1" dirty="0" smtClean="0">
                <a:solidFill>
                  <a:srgbClr val="FFFF00"/>
                </a:solidFill>
                <a:latin typeface="+mn-lt"/>
                <a:cs typeface="+mn-cs"/>
              </a:rPr>
            </a:br>
            <a:r>
              <a:rPr lang="en-US" b="1" dirty="0" smtClean="0">
                <a:solidFill>
                  <a:srgbClr val="FFFF00"/>
                </a:solidFill>
                <a:latin typeface="+mn-lt"/>
                <a:cs typeface="+mn-cs"/>
              </a:rPr>
              <a:t> </a:t>
            </a:r>
            <a:br>
              <a:rPr lang="en-US" b="1" dirty="0" smtClean="0">
                <a:solidFill>
                  <a:srgbClr val="FFFF00"/>
                </a:solidFill>
                <a:latin typeface="+mn-lt"/>
                <a:cs typeface="+mn-cs"/>
              </a:rPr>
            </a:br>
            <a:r>
              <a:rPr lang="en-US" b="1" dirty="0" smtClean="0">
                <a:solidFill>
                  <a:srgbClr val="FFFF00"/>
                </a:solidFill>
                <a:latin typeface="+mn-lt"/>
                <a:cs typeface="+mn-cs"/>
              </a:rPr>
              <a:t>Mechanism to Facilitate Trade</a:t>
            </a:r>
            <a:endParaRPr lang="en-US" b="1" dirty="0" smtClean="0">
              <a:solidFill>
                <a:srgbClr val="FFFF00"/>
              </a:solidFill>
              <a:effectLst/>
              <a:latin typeface="+mn-lt"/>
              <a:cs typeface="+mn-cs"/>
            </a:endParaRPr>
          </a:p>
        </p:txBody>
      </p:sp>
      <p:sp>
        <p:nvSpPr>
          <p:cNvPr id="6" name="Slide Number Placeholder 5"/>
          <p:cNvSpPr>
            <a:spLocks noGrp="1"/>
          </p:cNvSpPr>
          <p:nvPr>
            <p:ph type="sldNum" sz="quarter" idx="10"/>
          </p:nvPr>
        </p:nvSpPr>
        <p:spPr/>
        <p:txBody>
          <a:bodyPr/>
          <a:lstStyle/>
          <a:p>
            <a:pPr>
              <a:defRPr/>
            </a:pPr>
            <a:fld id="{8A7FEA93-32FE-401A-88DE-5F9E2C99A888}" type="slidenum">
              <a:rPr lang="ar-SA"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700213"/>
            <a:ext cx="8686800" cy="4530725"/>
          </a:xfrm>
        </p:spPr>
        <p:txBody>
          <a:bodyPr/>
          <a:lstStyle/>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CA  gives confidence to users, that goods &amp; services meet all requirements in relevant standards or Technical Regulation.  </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WTO encourages members to sign  Mutual Recognition Agreements and the acceptance of one another's conformity assessment procedures.</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 SASO established its own Programs to implement CA Procedures which achieve the confidence needed by the Consumers and to fulfill WTO/TBT requirements.  </a:t>
            </a:r>
          </a:p>
          <a:p>
            <a:pPr>
              <a:lnSpc>
                <a:spcPct val="80000"/>
              </a:lnSpc>
              <a:defRPr/>
            </a:pPr>
            <a:endParaRPr lang="en-US" dirty="0" smtClean="0">
              <a:solidFill>
                <a:srgbClr val="FFFF00"/>
              </a:solidFill>
            </a:endParaRPr>
          </a:p>
        </p:txBody>
      </p:sp>
      <p:sp>
        <p:nvSpPr>
          <p:cNvPr id="5" name="Slide Number Placeholder 4"/>
          <p:cNvSpPr>
            <a:spLocks noGrp="1"/>
          </p:cNvSpPr>
          <p:nvPr>
            <p:ph type="sldNum" sz="quarter" idx="10"/>
          </p:nvPr>
        </p:nvSpPr>
        <p:spPr/>
        <p:txBody>
          <a:bodyPr/>
          <a:lstStyle/>
          <a:p>
            <a:pPr>
              <a:defRPr/>
            </a:pPr>
            <a:fld id="{A35D7D5A-EFB8-4388-A1DE-B403B0078234}" type="slidenum">
              <a:rPr lang="ar-SA" smtClean="0"/>
              <a:pPr>
                <a:defRPr/>
              </a:pPr>
              <a:t>37</a:t>
            </a:fld>
            <a:endParaRPr lang="en-US" dirty="0"/>
          </a:p>
        </p:txBody>
      </p:sp>
      <p:sp>
        <p:nvSpPr>
          <p:cNvPr id="52227" name="Rectangle 2"/>
          <p:cNvSpPr>
            <a:spLocks noGrp="1" noChangeArrowheads="1"/>
          </p:cNvSpPr>
          <p:nvPr>
            <p:ph type="title"/>
          </p:nvPr>
        </p:nvSpPr>
        <p:spPr>
          <a:xfrm>
            <a:off x="1763713" y="333375"/>
            <a:ext cx="6985000" cy="1143000"/>
          </a:xfrm>
        </p:spPr>
        <p:txBody>
          <a:bodyPr/>
          <a:lstStyle/>
          <a:p>
            <a:pPr algn="l" rtl="0" eaLnBrk="1" hangingPunct="1"/>
            <a:r>
              <a:rPr lang="en-US" sz="4000" smtClean="0">
                <a:solidFill>
                  <a:schemeClr val="tx1"/>
                </a:solidFill>
                <a:effectLst/>
                <a:cs typeface="Times New Roman" pitchFamily="18" charset="0"/>
              </a:rPr>
              <a:t>Conformity Assessment (CA) through MRP’s &amp; RP’s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706563"/>
            <a:ext cx="8686800" cy="5151437"/>
          </a:xfrm>
        </p:spPr>
        <p:txBody>
          <a:bodyPr/>
          <a:lstStyle/>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These Recognition and Acceptance Programs can be based on:</a:t>
            </a:r>
          </a:p>
          <a:p>
            <a:pPr lvl="1">
              <a:lnSpc>
                <a:spcPct val="80000"/>
              </a:lnSpc>
              <a:spcBef>
                <a:spcPts val="2400"/>
              </a:spcBef>
              <a:buClr>
                <a:srgbClr val="669900"/>
              </a:buClr>
              <a:buFont typeface="Wingdings" pitchFamily="2" charset="2"/>
              <a:buChar char="v"/>
              <a:defRPr/>
            </a:pPr>
            <a:r>
              <a:rPr lang="en-US" dirty="0" smtClean="0">
                <a:solidFill>
                  <a:srgbClr val="FFFF00"/>
                </a:solidFill>
              </a:rPr>
              <a:t> Government-to-Government (G2G) – MRP’s</a:t>
            </a:r>
          </a:p>
          <a:p>
            <a:pPr lvl="1">
              <a:lnSpc>
                <a:spcPct val="80000"/>
              </a:lnSpc>
              <a:spcBef>
                <a:spcPts val="2400"/>
              </a:spcBef>
              <a:buClr>
                <a:srgbClr val="669900"/>
              </a:buClr>
              <a:buFont typeface="Wingdings" pitchFamily="2" charset="2"/>
              <a:buChar char="v"/>
              <a:defRPr/>
            </a:pPr>
            <a:r>
              <a:rPr lang="en-US" dirty="0" smtClean="0">
                <a:solidFill>
                  <a:srgbClr val="FFFF00"/>
                </a:solidFill>
              </a:rPr>
              <a:t> Government-to-Private Bodies (G2P) – RP’s</a:t>
            </a:r>
          </a:p>
          <a:p>
            <a:pPr lvl="1">
              <a:lnSpc>
                <a:spcPct val="80000"/>
              </a:lnSpc>
              <a:spcBef>
                <a:spcPts val="2400"/>
              </a:spcBef>
              <a:buClr>
                <a:srgbClr val="669900"/>
              </a:buClr>
              <a:buFont typeface="Wingdings" pitchFamily="2" charset="2"/>
              <a:buChar char="v"/>
              <a:defRPr/>
            </a:pPr>
            <a:r>
              <a:rPr lang="en-US" dirty="0" smtClean="0">
                <a:solidFill>
                  <a:srgbClr val="FFFF00"/>
                </a:solidFill>
              </a:rPr>
              <a:t> Multilateral Agreements -  IECEE CB Scheme</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As now days testing &amp; certification are normally done by specialized Bodies  outside the importing countries, these Countries spent every effort to ensure that CoC’s are not fake.</a:t>
            </a:r>
          </a:p>
          <a:p>
            <a:pPr>
              <a:lnSpc>
                <a:spcPct val="80000"/>
              </a:lnSpc>
              <a:spcBef>
                <a:spcPts val="2400"/>
              </a:spcBef>
              <a:defRPr/>
            </a:pPr>
            <a:endParaRPr lang="en-US" dirty="0" smtClean="0">
              <a:solidFill>
                <a:srgbClr val="FFFF00"/>
              </a:solidFill>
            </a:endParaRPr>
          </a:p>
          <a:p>
            <a:pPr>
              <a:lnSpc>
                <a:spcPct val="80000"/>
              </a:lnSpc>
              <a:defRPr/>
            </a:pPr>
            <a:endParaRPr lang="en-US" dirty="0" smtClean="0">
              <a:solidFill>
                <a:srgbClr val="FFFF00"/>
              </a:solidFill>
            </a:endParaRPr>
          </a:p>
          <a:p>
            <a:pPr>
              <a:lnSpc>
                <a:spcPct val="80000"/>
              </a:lnSpc>
              <a:defRPr/>
            </a:pPr>
            <a:endParaRPr lang="en-US" dirty="0" smtClean="0">
              <a:solidFill>
                <a:srgbClr val="FFFF00"/>
              </a:solidFill>
            </a:endParaRPr>
          </a:p>
          <a:p>
            <a:pPr>
              <a:lnSpc>
                <a:spcPct val="80000"/>
              </a:lnSpc>
              <a:defRPr/>
            </a:pPr>
            <a:endParaRPr lang="en-US" dirty="0" smtClean="0">
              <a:solidFill>
                <a:srgbClr val="FFFF00"/>
              </a:solidFill>
            </a:endParaRPr>
          </a:p>
          <a:p>
            <a:pPr>
              <a:lnSpc>
                <a:spcPct val="80000"/>
              </a:lnSpc>
              <a:buFont typeface="Wingdings" pitchFamily="2" charset="2"/>
              <a:buChar char="q"/>
              <a:defRPr/>
            </a:pPr>
            <a:endParaRPr lang="en-US" dirty="0" smtClean="0">
              <a:solidFill>
                <a:srgbClr val="FFFF00"/>
              </a:solidFill>
            </a:endParaRPr>
          </a:p>
          <a:p>
            <a:pPr>
              <a:lnSpc>
                <a:spcPct val="80000"/>
              </a:lnSpc>
              <a:buFont typeface="Wingdings" pitchFamily="2" charset="2"/>
              <a:buNone/>
              <a:defRPr/>
            </a:pPr>
            <a:endParaRPr lang="en-US" b="1" dirty="0" smtClean="0">
              <a:solidFill>
                <a:srgbClr val="FFFF00"/>
              </a:solidFill>
            </a:endParaRPr>
          </a:p>
        </p:txBody>
      </p:sp>
      <p:sp>
        <p:nvSpPr>
          <p:cNvPr id="6" name="Slide Number Placeholder 43"/>
          <p:cNvSpPr>
            <a:spLocks noGrp="1"/>
          </p:cNvSpPr>
          <p:nvPr>
            <p:ph type="sldNum" sz="quarter" idx="10"/>
          </p:nvPr>
        </p:nvSpPr>
        <p:spPr/>
        <p:txBody>
          <a:bodyPr/>
          <a:lstStyle/>
          <a:p>
            <a:pPr>
              <a:defRPr/>
            </a:pPr>
            <a:fld id="{A8E72CE0-A1A0-487A-9B93-CF8917AEFA68}" type="slidenum">
              <a:rPr lang="ar-SA" smtClean="0"/>
              <a:pPr>
                <a:defRPr/>
              </a:pPr>
              <a:t>38</a:t>
            </a:fld>
            <a:endParaRPr lang="en-US" dirty="0"/>
          </a:p>
        </p:txBody>
      </p:sp>
      <p:sp>
        <p:nvSpPr>
          <p:cNvPr id="53251" name="Rectangle 2"/>
          <p:cNvSpPr>
            <a:spLocks noGrp="1" noChangeArrowheads="1"/>
          </p:cNvSpPr>
          <p:nvPr>
            <p:ph type="title"/>
          </p:nvPr>
        </p:nvSpPr>
        <p:spPr>
          <a:xfrm>
            <a:off x="1763713" y="333375"/>
            <a:ext cx="6985000" cy="1143000"/>
          </a:xfrm>
        </p:spPr>
        <p:txBody>
          <a:bodyPr/>
          <a:lstStyle/>
          <a:p>
            <a:pPr algn="l" rtl="0" eaLnBrk="1" hangingPunct="1"/>
            <a:r>
              <a:rPr lang="en-US" sz="4000" smtClean="0">
                <a:solidFill>
                  <a:schemeClr val="tx1"/>
                </a:solidFill>
                <a:effectLst/>
                <a:cs typeface="Times New Roman" pitchFamily="18" charset="0"/>
              </a:rPr>
              <a:t>Conformity Assessment (CA) through MRP’s &amp; RP’s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775"/>
            <a:ext cx="8686800" cy="4818063"/>
          </a:xfrm>
        </p:spPr>
        <p:txBody>
          <a:bodyPr/>
          <a:lstStyle/>
          <a:p>
            <a:pPr marL="509588" indent="-460375">
              <a:lnSpc>
                <a:spcPct val="80000"/>
              </a:lnSpc>
              <a:spcBef>
                <a:spcPts val="2400"/>
              </a:spcBef>
              <a:buClr>
                <a:srgbClr val="FFFF00"/>
              </a:buClr>
              <a:buFont typeface="Wingdings" pitchFamily="2" charset="2"/>
              <a:buChar char="q"/>
              <a:defRPr/>
            </a:pPr>
            <a:r>
              <a:rPr lang="en-US" dirty="0" smtClean="0">
                <a:solidFill>
                  <a:srgbClr val="FFFF00"/>
                </a:solidFill>
              </a:rPr>
              <a:t>MRP’s and RP’s are increasingly popular mechanisms worldwide, for satisfying both sides of the manufacturer/buyer equation.</a:t>
            </a:r>
          </a:p>
          <a:p>
            <a:pPr marL="509588" indent="-460375">
              <a:lnSpc>
                <a:spcPct val="80000"/>
              </a:lnSpc>
              <a:spcBef>
                <a:spcPts val="2400"/>
              </a:spcBef>
              <a:buClr>
                <a:srgbClr val="FFFF00"/>
              </a:buClr>
              <a:buFont typeface="Wingdings" pitchFamily="2" charset="2"/>
              <a:buChar char="q"/>
              <a:defRPr/>
            </a:pPr>
            <a:r>
              <a:rPr lang="en-US" dirty="0" smtClean="0">
                <a:solidFill>
                  <a:srgbClr val="FFFF00"/>
                </a:solidFill>
              </a:rPr>
              <a:t>Lack of confidence in </a:t>
            </a:r>
            <a:r>
              <a:rPr lang="en-US" dirty="0" err="1" smtClean="0">
                <a:solidFill>
                  <a:srgbClr val="FFFF00"/>
                </a:solidFill>
              </a:rPr>
              <a:t>CoC’s</a:t>
            </a:r>
            <a:endParaRPr lang="en-US" dirty="0" smtClean="0">
              <a:solidFill>
                <a:srgbClr val="FFFF00"/>
              </a:solidFill>
            </a:endParaRPr>
          </a:p>
          <a:p>
            <a:pPr marL="509588" indent="-460375">
              <a:lnSpc>
                <a:spcPct val="80000"/>
              </a:lnSpc>
              <a:spcBef>
                <a:spcPts val="2400"/>
              </a:spcBef>
              <a:buClr>
                <a:srgbClr val="FFFF00"/>
              </a:buClr>
              <a:buFont typeface="Wingdings" pitchFamily="2" charset="2"/>
              <a:buChar char="q"/>
              <a:defRPr/>
            </a:pPr>
            <a:r>
              <a:rPr lang="en-US" dirty="0" smtClean="0">
                <a:solidFill>
                  <a:srgbClr val="FFFF00"/>
                </a:solidFill>
              </a:rPr>
              <a:t>Spread of fake CoC’s. </a:t>
            </a:r>
          </a:p>
          <a:p>
            <a:pPr marL="509588" indent="-460375">
              <a:lnSpc>
                <a:spcPct val="80000"/>
              </a:lnSpc>
              <a:spcBef>
                <a:spcPts val="2400"/>
              </a:spcBef>
              <a:buClr>
                <a:srgbClr val="FFFF00"/>
              </a:buClr>
              <a:buFont typeface="Wingdings" pitchFamily="2" charset="2"/>
              <a:buChar char="q"/>
              <a:defRPr/>
            </a:pPr>
            <a:r>
              <a:rPr lang="en-US" dirty="0" smtClean="0">
                <a:solidFill>
                  <a:srgbClr val="FFFF00"/>
                </a:solidFill>
              </a:rPr>
              <a:t>Presuming &amp; Ideally products tested somewhere according to MRP or RP are accepted and cleared without retesting.</a:t>
            </a:r>
          </a:p>
          <a:p>
            <a:pPr>
              <a:lnSpc>
                <a:spcPct val="80000"/>
              </a:lnSpc>
              <a:spcBef>
                <a:spcPts val="2400"/>
              </a:spcBef>
              <a:defRPr/>
            </a:pPr>
            <a:endParaRPr lang="en-US" dirty="0" smtClean="0">
              <a:solidFill>
                <a:srgbClr val="FFFF00"/>
              </a:solidFill>
              <a:effectLst/>
              <a:cs typeface="Times New Roman" pitchFamily="18" charset="0"/>
            </a:endParaRPr>
          </a:p>
        </p:txBody>
      </p:sp>
      <p:sp>
        <p:nvSpPr>
          <p:cNvPr id="5" name="Slide Number Placeholder 4"/>
          <p:cNvSpPr>
            <a:spLocks noGrp="1"/>
          </p:cNvSpPr>
          <p:nvPr>
            <p:ph type="sldNum" sz="quarter" idx="10"/>
          </p:nvPr>
        </p:nvSpPr>
        <p:spPr/>
        <p:txBody>
          <a:bodyPr/>
          <a:lstStyle/>
          <a:p>
            <a:pPr>
              <a:defRPr/>
            </a:pPr>
            <a:fld id="{032C5CA7-B4EE-4ED2-88B6-B18246E465EB}" type="slidenum">
              <a:rPr lang="ar-SA" smtClean="0"/>
              <a:pPr>
                <a:defRPr/>
              </a:pPr>
              <a:t>39</a:t>
            </a:fld>
            <a:endParaRPr lang="en-US"/>
          </a:p>
        </p:txBody>
      </p:sp>
      <p:sp>
        <p:nvSpPr>
          <p:cNvPr id="54275" name="Rectangle 2"/>
          <p:cNvSpPr>
            <a:spLocks noGrp="1" noChangeArrowheads="1"/>
          </p:cNvSpPr>
          <p:nvPr>
            <p:ph type="title"/>
          </p:nvPr>
        </p:nvSpPr>
        <p:spPr>
          <a:xfrm>
            <a:off x="1258888" y="333375"/>
            <a:ext cx="6985000" cy="1143000"/>
          </a:xfrm>
        </p:spPr>
        <p:txBody>
          <a:bodyPr/>
          <a:lstStyle/>
          <a:p>
            <a:pPr eaLnBrk="1" hangingPunct="1"/>
            <a:r>
              <a:rPr lang="en-US" sz="4000" smtClean="0">
                <a:solidFill>
                  <a:schemeClr val="tx1"/>
                </a:solidFill>
                <a:effectLst/>
                <a:cs typeface="Times New Roman" pitchFamily="18" charset="0"/>
              </a:rPr>
              <a:t>Why MRP’s &amp; RP’s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1520" y="1556792"/>
            <a:ext cx="8820472" cy="5301208"/>
          </a:xfrm>
          <a:effectLst>
            <a:innerShdw blurRad="63500" dist="50800" dir="2700000">
              <a:prstClr val="black">
                <a:alpha val="50000"/>
              </a:prstClr>
            </a:innerShdw>
          </a:effectLst>
        </p:spPr>
        <p:txBody>
          <a:bodyPr/>
          <a:lstStyle/>
          <a:p>
            <a:pPr marL="571500" indent="-571500">
              <a:buClr>
                <a:srgbClr val="FFFF00"/>
              </a:buClr>
              <a:buFont typeface="Wingdings" pitchFamily="2" charset="2"/>
              <a:buChar char="q"/>
              <a:defRPr/>
            </a:pPr>
            <a:r>
              <a:rPr lang="en-US" dirty="0" smtClean="0">
                <a:solidFill>
                  <a:srgbClr val="FFFF00"/>
                </a:solidFill>
                <a:cs typeface="Times New Roman" pitchFamily="18" charset="0"/>
              </a:rPr>
              <a:t>SASO was established in 1972 as an Independent Governmental Body Responsible for all Standardization Activities, under the Name of Saudi Arabian Standards Org. (SASO)</a:t>
            </a:r>
          </a:p>
          <a:p>
            <a:pPr marL="571500" indent="-571500">
              <a:buClr>
                <a:srgbClr val="FFFF00"/>
              </a:buClr>
              <a:buFont typeface="Wingdings" pitchFamily="2" charset="2"/>
              <a:buChar char="q"/>
              <a:defRPr/>
            </a:pPr>
            <a:r>
              <a:rPr lang="en-US" dirty="0" smtClean="0">
                <a:solidFill>
                  <a:srgbClr val="FFFF00"/>
                </a:solidFill>
                <a:cs typeface="Times New Roman" pitchFamily="18" charset="0"/>
              </a:rPr>
              <a:t>In Feb, 2009, SASO Name has been changed to Saudi Standards, Metrology, and Quality Org.(SASO), by a Ministerial Council  Decision. As well as the title of the Director General of SASO to Governor of  SASO.</a:t>
            </a:r>
            <a:endParaRPr lang="en-US" dirty="0">
              <a:solidFill>
                <a:srgbClr val="FFFF00"/>
              </a:solidFill>
            </a:endParaRPr>
          </a:p>
        </p:txBody>
      </p:sp>
      <p:sp>
        <p:nvSpPr>
          <p:cNvPr id="7" name="Rectangle 3"/>
          <p:cNvSpPr>
            <a:spLocks noChangeArrowheads="1"/>
          </p:cNvSpPr>
          <p:nvPr/>
        </p:nvSpPr>
        <p:spPr bwMode="auto">
          <a:xfrm>
            <a:off x="1874838" y="404813"/>
            <a:ext cx="6911975" cy="769937"/>
          </a:xfrm>
          <a:prstGeom prst="rect">
            <a:avLst/>
          </a:prstGeom>
          <a:noFill/>
          <a:ln w="9525">
            <a:noFill/>
            <a:miter lim="800000"/>
            <a:headEnd/>
            <a:tailEnd/>
          </a:ln>
          <a:effectLst/>
        </p:spPr>
        <p:txBody>
          <a:bodyPr>
            <a:spAutoFit/>
          </a:bodyPr>
          <a:lstStyle/>
          <a:p>
            <a:pPr>
              <a:defRPr/>
            </a:pPr>
            <a:r>
              <a:rPr lang="en-US" sz="4400" b="1" dirty="0">
                <a:solidFill>
                  <a:schemeClr val="tx2"/>
                </a:solidFill>
                <a:effectLst>
                  <a:outerShdw blurRad="38100" dist="38100" dir="2700000" algn="tl">
                    <a:srgbClr val="000000"/>
                  </a:outerShdw>
                </a:effectLst>
                <a:latin typeface="Arial" charset="0"/>
                <a:ea typeface="+mn-ea"/>
                <a:cs typeface="Arial" charset="0"/>
              </a:rPr>
              <a:t>Brief History</a:t>
            </a:r>
          </a:p>
        </p:txBody>
      </p:sp>
      <p:sp>
        <p:nvSpPr>
          <p:cNvPr id="4" name="Slide Number Placeholder 3"/>
          <p:cNvSpPr>
            <a:spLocks noGrp="1"/>
          </p:cNvSpPr>
          <p:nvPr>
            <p:ph type="sldNum" sz="quarter" idx="10"/>
          </p:nvPr>
        </p:nvSpPr>
        <p:spPr/>
        <p:txBody>
          <a:bodyPr/>
          <a:lstStyle/>
          <a:p>
            <a:pPr>
              <a:defRPr/>
            </a:pPr>
            <a:fld id="{CA07B855-4967-4D1C-A870-85858C76A7FB}" type="slidenum">
              <a:rPr lang="ar-SA" smtClean="0"/>
              <a:pPr>
                <a:defRPr/>
              </a:pPr>
              <a:t>4</a:t>
            </a:fld>
            <a:endParaRPr lang="en-US"/>
          </a:p>
        </p:txBody>
      </p:sp>
      <p:sp>
        <p:nvSpPr>
          <p:cNvPr id="6" name="Footer Placeholder 5"/>
          <p:cNvSpPr>
            <a:spLocks noGrp="1"/>
          </p:cNvSpPr>
          <p:nvPr>
            <p:ph type="ftr" sz="quarter" idx="4294967295"/>
          </p:nvPr>
        </p:nvSpPr>
        <p:spPr/>
        <p:txBody>
          <a:bodyPr/>
          <a:lstStyle/>
          <a:p>
            <a:pPr>
              <a:defRPr/>
            </a:pP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600200"/>
            <a:ext cx="8675687" cy="4997450"/>
          </a:xfrm>
        </p:spPr>
        <p:txBody>
          <a:bodyPr/>
          <a:lstStyle/>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Enhance and support the economical and commercial relation between countries.</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Protect the consumer, and the local market from non-conforming and fraud products.</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Reduce Cost of Testing and certification.</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Reduce cost of trade.</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Reduce/Avoid cross border multiple Conformity Assessment.</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Gain confidence and Trust of the consumers. </a:t>
            </a:r>
          </a:p>
          <a:p>
            <a:pPr>
              <a:defRPr/>
            </a:pPr>
            <a:endParaRPr lang="en-US" dirty="0" smtClean="0">
              <a:solidFill>
                <a:srgbClr val="FFFF00"/>
              </a:solidFill>
            </a:endParaRPr>
          </a:p>
          <a:p>
            <a:pPr>
              <a:defRPr/>
            </a:pPr>
            <a:endParaRPr lang="en-US" dirty="0" smtClean="0">
              <a:solidFill>
                <a:srgbClr val="FFFF00"/>
              </a:solidFill>
            </a:endParaRPr>
          </a:p>
          <a:p>
            <a:pPr>
              <a:defRPr/>
            </a:pPr>
            <a:endParaRPr lang="en-US" dirty="0" smtClean="0">
              <a:effectLst/>
            </a:endParaRPr>
          </a:p>
          <a:p>
            <a:pPr>
              <a:defRPr/>
            </a:pPr>
            <a:endParaRPr lang="en-US" dirty="0"/>
          </a:p>
        </p:txBody>
      </p:sp>
      <p:sp>
        <p:nvSpPr>
          <p:cNvPr id="6" name="Rectangle 2"/>
          <p:cNvSpPr>
            <a:spLocks noGrp="1" noChangeArrowheads="1"/>
          </p:cNvSpPr>
          <p:nvPr>
            <p:ph type="title"/>
          </p:nvPr>
        </p:nvSpPr>
        <p:spPr>
          <a:xfrm>
            <a:off x="1843088" y="188913"/>
            <a:ext cx="6329362" cy="1143000"/>
          </a:xfrm>
        </p:spPr>
        <p:txBody>
          <a:bodyPr>
            <a:normAutofit/>
          </a:bodyPr>
          <a:lstStyle/>
          <a:p>
            <a:pPr algn="l" rtl="0">
              <a:defRPr/>
            </a:pPr>
            <a:r>
              <a:rPr lang="en-US" dirty="0" smtClean="0">
                <a:solidFill>
                  <a:schemeClr val="tx1"/>
                </a:solidFill>
                <a:cs typeface="Times New Roman" pitchFamily="18" charset="0"/>
              </a:rPr>
              <a:t>B</a:t>
            </a:r>
            <a:r>
              <a:rPr lang="en-US" dirty="0" smtClean="0">
                <a:solidFill>
                  <a:schemeClr val="tx1"/>
                </a:solidFill>
                <a:effectLst/>
                <a:cs typeface="Times New Roman" pitchFamily="18" charset="0"/>
              </a:rPr>
              <a:t>enefits</a:t>
            </a:r>
          </a:p>
        </p:txBody>
      </p:sp>
      <p:sp>
        <p:nvSpPr>
          <p:cNvPr id="9" name="Slide Number Placeholder 43"/>
          <p:cNvSpPr>
            <a:spLocks noGrp="1"/>
          </p:cNvSpPr>
          <p:nvPr>
            <p:ph type="sldNum" sz="quarter" idx="10"/>
          </p:nvPr>
        </p:nvSpPr>
        <p:spPr/>
        <p:txBody>
          <a:bodyPr/>
          <a:lstStyle/>
          <a:p>
            <a:pPr>
              <a:defRPr/>
            </a:pPr>
            <a:fld id="{1C5CF81D-DFC9-4E4C-9499-73E297575CF6}" type="slidenum">
              <a:rPr lang="ar-SA"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63713" y="333375"/>
            <a:ext cx="6985000" cy="1143000"/>
          </a:xfrm>
        </p:spPr>
        <p:txBody>
          <a:bodyPr/>
          <a:lstStyle/>
          <a:p>
            <a:pPr algn="l" rtl="0">
              <a:defRPr/>
            </a:pPr>
            <a:r>
              <a:rPr lang="en-US" sz="3600" b="1" kern="1200" dirty="0" smtClean="0">
                <a:ea typeface="Times New Roman (Arabic)"/>
                <a:cs typeface="Times New Roman (Arabic)"/>
              </a:rPr>
              <a:t>SASO Experience, Requirements and Plan in MRA </a:t>
            </a:r>
          </a:p>
        </p:txBody>
      </p:sp>
      <p:sp>
        <p:nvSpPr>
          <p:cNvPr id="66563" name="Rectangle 3"/>
          <p:cNvSpPr>
            <a:spLocks noGrp="1" noChangeArrowheads="1"/>
          </p:cNvSpPr>
          <p:nvPr>
            <p:ph type="body" idx="1"/>
          </p:nvPr>
        </p:nvSpPr>
        <p:spPr>
          <a:xfrm>
            <a:off x="323850" y="1700213"/>
            <a:ext cx="8820150" cy="5157787"/>
          </a:xfrm>
        </p:spPr>
        <p:txBody>
          <a:bodyPr/>
          <a:lstStyle/>
          <a:p>
            <a:pPr marL="509588" indent="-460375">
              <a:lnSpc>
                <a:spcPct val="80000"/>
              </a:lnSpc>
              <a:spcBef>
                <a:spcPts val="1200"/>
              </a:spcBef>
              <a:buClr>
                <a:srgbClr val="FFFF00"/>
              </a:buClr>
              <a:buFont typeface="Wingdings" pitchFamily="2" charset="2"/>
              <a:buChar char="q"/>
              <a:defRPr/>
            </a:pPr>
            <a:r>
              <a:rPr lang="en-US" sz="2800" dirty="0" smtClean="0">
                <a:solidFill>
                  <a:srgbClr val="FFFF00"/>
                </a:solidFill>
              </a:rPr>
              <a:t>Challenge Faced: Due to the huge amounts of imported products and commodities, government labs were not able to coop with the increasing demand for local testing .</a:t>
            </a:r>
            <a:endParaRPr lang="en-US" sz="2800" dirty="0" smtClean="0">
              <a:solidFill>
                <a:srgbClr val="FFFF00"/>
              </a:solidFill>
              <a:sym typeface="Symbol" pitchFamily="18" charset="2"/>
            </a:endParaRPr>
          </a:p>
          <a:p>
            <a:pPr marL="914400" lvl="1" indent="-515938">
              <a:lnSpc>
                <a:spcPct val="90000"/>
              </a:lnSpc>
              <a:spcBef>
                <a:spcPts val="1800"/>
              </a:spcBef>
              <a:buClr>
                <a:srgbClr val="669900"/>
              </a:buClr>
              <a:buFont typeface="Wingdings" pitchFamily="2" charset="2"/>
              <a:buChar char="v"/>
              <a:defRPr/>
            </a:pPr>
            <a:r>
              <a:rPr lang="en-US" sz="2400" dirty="0" smtClean="0">
                <a:solidFill>
                  <a:srgbClr val="FFFF00"/>
                </a:solidFill>
                <a:effectLst/>
              </a:rPr>
              <a:t>MOCI authorized the use of private labs in local testing and inspection.</a:t>
            </a:r>
          </a:p>
          <a:p>
            <a:pPr marL="509588" indent="-460375">
              <a:lnSpc>
                <a:spcPct val="80000"/>
              </a:lnSpc>
              <a:spcBef>
                <a:spcPts val="1200"/>
              </a:spcBef>
              <a:buClr>
                <a:srgbClr val="FFFF00"/>
              </a:buClr>
              <a:buFont typeface="Wingdings" pitchFamily="2" charset="2"/>
              <a:buChar char="q"/>
              <a:defRPr/>
            </a:pPr>
            <a:r>
              <a:rPr lang="en-US" sz="2800" dirty="0" smtClean="0">
                <a:solidFill>
                  <a:srgbClr val="FFFF00"/>
                </a:solidFill>
              </a:rPr>
              <a:t>A CoC and related documents from accredited Testing/Certification body, in the country of origin, must accompany each consignment.</a:t>
            </a:r>
          </a:p>
          <a:p>
            <a:pPr marL="509588" indent="-460375">
              <a:lnSpc>
                <a:spcPct val="80000"/>
              </a:lnSpc>
              <a:spcBef>
                <a:spcPts val="1200"/>
              </a:spcBef>
              <a:buClr>
                <a:srgbClr val="FFFF00"/>
              </a:buClr>
              <a:buFont typeface="Wingdings" pitchFamily="2" charset="2"/>
              <a:buChar char="q"/>
              <a:defRPr/>
            </a:pPr>
            <a:r>
              <a:rPr lang="en-US" sz="2800" dirty="0" smtClean="0">
                <a:solidFill>
                  <a:srgbClr val="FFFF00"/>
                </a:solidFill>
              </a:rPr>
              <a:t>Board of Directors authorized SASO to sign MRP’s and RP’s (of CoC’s) with counterpart  Standardization Bodies and independent  Testing/Certification bodies.  </a:t>
            </a:r>
          </a:p>
        </p:txBody>
      </p:sp>
      <p:sp>
        <p:nvSpPr>
          <p:cNvPr id="4" name="Slide Number Placeholder 3"/>
          <p:cNvSpPr>
            <a:spLocks noGrp="1"/>
          </p:cNvSpPr>
          <p:nvPr>
            <p:ph type="sldNum" sz="quarter" idx="10"/>
          </p:nvPr>
        </p:nvSpPr>
        <p:spPr/>
        <p:txBody>
          <a:bodyPr/>
          <a:lstStyle/>
          <a:p>
            <a:pPr>
              <a:defRPr/>
            </a:pPr>
            <a:fld id="{5D96AD7C-0803-49D5-8259-2A7ECA938996}" type="slidenum">
              <a:rPr lang="ar-SA" smtClean="0"/>
              <a:pPr>
                <a:defRPr/>
              </a:pPr>
              <a:t>41</a:t>
            </a:fld>
            <a:endParaRPr lang="en-US"/>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395288" y="1744663"/>
            <a:ext cx="8748712" cy="4924425"/>
          </a:xfrm>
        </p:spPr>
        <p:txBody>
          <a:bodyPr/>
          <a:lstStyle/>
          <a:p>
            <a:pPr marL="509588" indent="-460375">
              <a:lnSpc>
                <a:spcPct val="80000"/>
              </a:lnSpc>
              <a:spcBef>
                <a:spcPts val="1200"/>
              </a:spcBef>
              <a:buClr>
                <a:srgbClr val="FFFF00"/>
              </a:buClr>
              <a:buFont typeface="Wingdings" pitchFamily="2" charset="2"/>
              <a:buChar char="q"/>
              <a:defRPr/>
            </a:pPr>
            <a:r>
              <a:rPr lang="en-US" sz="2800" dirty="0" smtClean="0">
                <a:solidFill>
                  <a:srgbClr val="FFFF00"/>
                </a:solidFill>
              </a:rPr>
              <a:t>SASO signed MRP's with Certification Bodies and some standardization organization in the following 14 countries:</a:t>
            </a:r>
          </a:p>
          <a:p>
            <a:pPr marL="509588" lvl="1" indent="-460375">
              <a:lnSpc>
                <a:spcPct val="80000"/>
              </a:lnSpc>
              <a:spcBef>
                <a:spcPts val="1200"/>
              </a:spcBef>
              <a:buClr>
                <a:srgbClr val="FFFF00"/>
              </a:buClr>
              <a:buSzPct val="90000"/>
              <a:buFontTx/>
              <a:buNone/>
              <a:defRPr/>
            </a:pPr>
            <a:r>
              <a:rPr lang="en-US" dirty="0" smtClean="0">
                <a:solidFill>
                  <a:srgbClr val="FFFF00"/>
                </a:solidFill>
                <a:ea typeface="+mn-ea"/>
              </a:rPr>
              <a:t>	</a:t>
            </a:r>
            <a:r>
              <a:rPr lang="en-US" dirty="0" smtClean="0">
                <a:ea typeface="+mn-ea"/>
              </a:rPr>
              <a:t>Turkey , </a:t>
            </a:r>
            <a:r>
              <a:rPr lang="en-US" dirty="0" err="1" smtClean="0">
                <a:ea typeface="+mn-ea"/>
              </a:rPr>
              <a:t>Malaysia,Tunisia</a:t>
            </a:r>
            <a:r>
              <a:rPr lang="en-US" dirty="0" smtClean="0">
                <a:ea typeface="+mn-ea"/>
              </a:rPr>
              <a:t>, South Africa, Jordan,  Egypt, Argentina,  South Korea, China, Germany, Philippines, Indonesia, Singapore and Pakistan.</a:t>
            </a:r>
          </a:p>
          <a:p>
            <a:pPr marL="509588" indent="-460375">
              <a:lnSpc>
                <a:spcPct val="80000"/>
              </a:lnSpc>
              <a:spcBef>
                <a:spcPts val="1200"/>
              </a:spcBef>
              <a:buClr>
                <a:srgbClr val="FFFF00"/>
              </a:buClr>
              <a:buFont typeface="Wingdings" pitchFamily="2" charset="2"/>
              <a:buChar char="q"/>
              <a:defRPr/>
            </a:pPr>
            <a:r>
              <a:rPr lang="en-US" sz="2800" dirty="0" smtClean="0">
                <a:solidFill>
                  <a:srgbClr val="FFFF00"/>
                </a:solidFill>
              </a:rPr>
              <a:t>SASO signed RP’s of CoC's with well known International Testing and Certification bodies, like </a:t>
            </a:r>
            <a:r>
              <a:rPr lang="en-US" sz="2800" dirty="0" err="1" smtClean="0">
                <a:solidFill>
                  <a:srgbClr val="FFFF00"/>
                </a:solidFill>
              </a:rPr>
              <a:t>Intertek</a:t>
            </a:r>
            <a:r>
              <a:rPr lang="en-US" sz="2800" dirty="0" smtClean="0">
                <a:solidFill>
                  <a:srgbClr val="FFFF00"/>
                </a:solidFill>
              </a:rPr>
              <a:t> ,TUV </a:t>
            </a:r>
            <a:r>
              <a:rPr lang="en-US" sz="2800" dirty="0" err="1" smtClean="0">
                <a:solidFill>
                  <a:srgbClr val="FFFF00"/>
                </a:solidFill>
              </a:rPr>
              <a:t>Sud</a:t>
            </a:r>
            <a:r>
              <a:rPr lang="en-US" sz="2800" dirty="0" smtClean="0">
                <a:solidFill>
                  <a:srgbClr val="FFFF00"/>
                </a:solidFill>
              </a:rPr>
              <a:t> ,SGS, NEMKO and VDE.</a:t>
            </a:r>
          </a:p>
          <a:p>
            <a:pPr marL="509588" indent="-460375">
              <a:lnSpc>
                <a:spcPct val="80000"/>
              </a:lnSpc>
              <a:spcBef>
                <a:spcPts val="1200"/>
              </a:spcBef>
              <a:buClr>
                <a:srgbClr val="FFFF00"/>
              </a:buClr>
              <a:buFont typeface="Wingdings" pitchFamily="2" charset="2"/>
              <a:buChar char="q"/>
              <a:defRPr/>
            </a:pPr>
            <a:r>
              <a:rPr lang="en-US" sz="2800" dirty="0" smtClean="0">
                <a:solidFill>
                  <a:srgbClr val="FFFF00"/>
                </a:solidFill>
              </a:rPr>
              <a:t>SASO is working on signing more of such programs in the near future with other international reputed Testing Labs/Certification Bodies.</a:t>
            </a:r>
          </a:p>
        </p:txBody>
      </p:sp>
      <p:sp>
        <p:nvSpPr>
          <p:cNvPr id="4" name="Slide Number Placeholder 3"/>
          <p:cNvSpPr>
            <a:spLocks noGrp="1"/>
          </p:cNvSpPr>
          <p:nvPr>
            <p:ph type="sldNum" sz="quarter" idx="10"/>
          </p:nvPr>
        </p:nvSpPr>
        <p:spPr/>
        <p:txBody>
          <a:bodyPr/>
          <a:lstStyle/>
          <a:p>
            <a:pPr>
              <a:defRPr/>
            </a:pPr>
            <a:fld id="{D694FC4B-569B-489F-81C2-E7F4E528AAB5}" type="slidenum">
              <a:rPr lang="ar-SA" smtClean="0"/>
              <a:pPr>
                <a:defRPr/>
              </a:pPr>
              <a:t>42</a:t>
            </a:fld>
            <a:endParaRPr lang="en-US"/>
          </a:p>
        </p:txBody>
      </p:sp>
      <p:sp>
        <p:nvSpPr>
          <p:cNvPr id="7" name="Rectangle 2"/>
          <p:cNvSpPr>
            <a:spLocks noGrp="1" noChangeArrowheads="1"/>
          </p:cNvSpPr>
          <p:nvPr>
            <p:ph type="title"/>
          </p:nvPr>
        </p:nvSpPr>
        <p:spPr>
          <a:xfrm>
            <a:off x="1763713" y="333375"/>
            <a:ext cx="7129462" cy="1143000"/>
          </a:xfrm>
        </p:spPr>
        <p:txBody>
          <a:bodyPr/>
          <a:lstStyle/>
          <a:p>
            <a:pPr algn="l" rtl="0">
              <a:defRPr/>
            </a:pPr>
            <a:r>
              <a:rPr lang="en-US" sz="3600" b="1" kern="1200" dirty="0" smtClean="0">
                <a:ea typeface="Times New Roman (Arabic)"/>
                <a:cs typeface="Times New Roman (Arabic)"/>
              </a:rPr>
              <a:t>SASO Experience, Requirements and Plan in MRA </a:t>
            </a: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457200" y="1706563"/>
            <a:ext cx="8686800" cy="4530725"/>
          </a:xfrm>
        </p:spPr>
        <p:txBody>
          <a:bodyPr/>
          <a:lstStyle/>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SASO prepared and approved guideline for the procedures of issuing CoC’s for commodities and products to be exported to KSA.</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SASO organize and conduct awareness programs (lectures, seminars, workshops) about MRA's locally and internationally.</a:t>
            </a:r>
          </a:p>
          <a:p>
            <a:pPr marL="509588" indent="-460375">
              <a:lnSpc>
                <a:spcPct val="80000"/>
              </a:lnSpc>
              <a:spcBef>
                <a:spcPts val="1200"/>
              </a:spcBef>
              <a:buClr>
                <a:srgbClr val="FFFF00"/>
              </a:buClr>
              <a:buFont typeface="Wingdings" pitchFamily="2" charset="2"/>
              <a:buChar char="q"/>
              <a:defRPr/>
            </a:pPr>
            <a:r>
              <a:rPr lang="en-US" dirty="0" smtClean="0">
                <a:solidFill>
                  <a:srgbClr val="FFFF00"/>
                </a:solidFill>
              </a:rPr>
              <a:t>SASO holds periodical meetings with the Surveillance Authorities in the Kingdom (MOCI, Customs), for coordination and follow-ups.</a:t>
            </a:r>
          </a:p>
          <a:p>
            <a:pPr>
              <a:lnSpc>
                <a:spcPct val="80000"/>
              </a:lnSpc>
              <a:defRPr/>
            </a:pPr>
            <a:endParaRPr lang="en-US" dirty="0" smtClean="0">
              <a:effectLst/>
            </a:endParaRPr>
          </a:p>
        </p:txBody>
      </p:sp>
      <p:sp>
        <p:nvSpPr>
          <p:cNvPr id="4" name="Slide Number Placeholder 3"/>
          <p:cNvSpPr>
            <a:spLocks noGrp="1"/>
          </p:cNvSpPr>
          <p:nvPr>
            <p:ph type="sldNum" sz="quarter" idx="10"/>
          </p:nvPr>
        </p:nvSpPr>
        <p:spPr/>
        <p:txBody>
          <a:bodyPr/>
          <a:lstStyle/>
          <a:p>
            <a:pPr>
              <a:defRPr/>
            </a:pPr>
            <a:fld id="{1E8C6BEB-B67D-47A6-958C-BCE8E45B231A}" type="slidenum">
              <a:rPr lang="ar-SA" smtClean="0"/>
              <a:pPr>
                <a:defRPr/>
              </a:pPr>
              <a:t>43</a:t>
            </a:fld>
            <a:endParaRPr lang="en-US"/>
          </a:p>
        </p:txBody>
      </p:sp>
      <p:sp>
        <p:nvSpPr>
          <p:cNvPr id="8" name="Rectangle 2"/>
          <p:cNvSpPr>
            <a:spLocks noGrp="1" noChangeArrowheads="1"/>
          </p:cNvSpPr>
          <p:nvPr>
            <p:ph type="title"/>
          </p:nvPr>
        </p:nvSpPr>
        <p:spPr>
          <a:xfrm>
            <a:off x="1763713" y="333375"/>
            <a:ext cx="7129462" cy="1143000"/>
          </a:xfrm>
        </p:spPr>
        <p:txBody>
          <a:bodyPr/>
          <a:lstStyle/>
          <a:p>
            <a:pPr algn="l" rtl="0">
              <a:defRPr/>
            </a:pPr>
            <a:r>
              <a:rPr lang="en-US" sz="3600" b="1" kern="1200" dirty="0" smtClean="0">
                <a:ea typeface="Times New Roman (Arabic)"/>
                <a:cs typeface="Times New Roman (Arabic)"/>
              </a:rPr>
              <a:t>SASO Experience, Requirements and Plan in MRA </a:t>
            </a: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effectLst>
            <a:innerShdw blurRad="114300">
              <a:prstClr val="black"/>
            </a:innerShdw>
          </a:effectLst>
        </p:spPr>
        <p:txBody>
          <a:bodyPr/>
          <a:lstStyle/>
          <a:p>
            <a:pPr algn="l" rtl="0">
              <a:defRPr/>
            </a:pPr>
            <a:r>
              <a:rPr lang="en-US" sz="4000" kern="1200" dirty="0" smtClean="0">
                <a:ea typeface="Times New Roman (Arabic)"/>
                <a:cs typeface="Times New Roman (Arabic)"/>
              </a:rPr>
              <a:t>Results</a:t>
            </a:r>
          </a:p>
        </p:txBody>
      </p:sp>
      <p:sp>
        <p:nvSpPr>
          <p:cNvPr id="70659" name="Rectangle 3"/>
          <p:cNvSpPr>
            <a:spLocks noGrp="1" noChangeArrowheads="1"/>
          </p:cNvSpPr>
          <p:nvPr>
            <p:ph type="body" idx="1"/>
          </p:nvPr>
        </p:nvSpPr>
        <p:spPr>
          <a:xfrm>
            <a:off x="431800" y="1773238"/>
            <a:ext cx="8461375" cy="4679950"/>
          </a:xfrm>
        </p:spPr>
        <p:txBody>
          <a:bodyPr/>
          <a:lstStyle/>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Improvement in quality of imported goods.</a:t>
            </a:r>
          </a:p>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Easy and quick clearance of goods.</a:t>
            </a:r>
          </a:p>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Positive Contribution to the efficiency of the international trading system.</a:t>
            </a:r>
          </a:p>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Decrease in consignments rejections.</a:t>
            </a:r>
          </a:p>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Importers trust in CoC issued by CB's, accepted and recommended by SASO.</a:t>
            </a:r>
          </a:p>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Recognizing the capabilities of  qualified testing Labs and Certification bodies.</a:t>
            </a:r>
          </a:p>
          <a:p>
            <a:pPr marL="509588" indent="-460375">
              <a:lnSpc>
                <a:spcPct val="80000"/>
              </a:lnSpc>
              <a:spcBef>
                <a:spcPts val="600"/>
              </a:spcBef>
              <a:buClr>
                <a:srgbClr val="FFFF00"/>
              </a:buClr>
              <a:buFont typeface="Wingdings" pitchFamily="2" charset="2"/>
              <a:buChar char="q"/>
              <a:defRPr/>
            </a:pPr>
            <a:r>
              <a:rPr lang="en-US" sz="2800" dirty="0" smtClean="0">
                <a:solidFill>
                  <a:srgbClr val="FFFF00"/>
                </a:solidFill>
              </a:rPr>
              <a:t>Understanding the Regulations and Conformity Assessment  Systems (CAS’s) of all parties involved.</a:t>
            </a:r>
          </a:p>
          <a:p>
            <a:pPr marL="509588" indent="-460375">
              <a:lnSpc>
                <a:spcPct val="80000"/>
              </a:lnSpc>
              <a:spcBef>
                <a:spcPts val="3000"/>
              </a:spcBef>
              <a:buClr>
                <a:srgbClr val="FFFF00"/>
              </a:buClr>
              <a:buFont typeface="Wingdings" pitchFamily="2" charset="2"/>
              <a:buChar char="q"/>
              <a:defRPr/>
            </a:pPr>
            <a:endParaRPr lang="en-US" sz="2800" dirty="0" smtClean="0">
              <a:solidFill>
                <a:srgbClr val="FFFF00"/>
              </a:solidFill>
            </a:endParaRPr>
          </a:p>
          <a:p>
            <a:pPr>
              <a:spcBef>
                <a:spcPts val="600"/>
              </a:spcBef>
              <a:buFont typeface="Wingdings" pitchFamily="2" charset="2"/>
              <a:buNone/>
              <a:defRPr/>
            </a:pPr>
            <a:endParaRPr lang="en-US" dirty="0" smtClean="0">
              <a:solidFill>
                <a:srgbClr val="FFFF00"/>
              </a:solidFill>
              <a:effectLst/>
            </a:endParaRPr>
          </a:p>
          <a:p>
            <a:pPr>
              <a:spcBef>
                <a:spcPts val="600"/>
              </a:spcBef>
              <a:buFont typeface="Wingdings" pitchFamily="2" charset="2"/>
              <a:buNone/>
              <a:defRPr/>
            </a:pPr>
            <a:endParaRPr lang="en-US" dirty="0" smtClean="0">
              <a:solidFill>
                <a:srgbClr val="FFFF00"/>
              </a:solidFill>
              <a:effectLst/>
            </a:endParaRPr>
          </a:p>
          <a:p>
            <a:pPr>
              <a:defRPr/>
            </a:pPr>
            <a:endParaRPr lang="en-US" dirty="0" smtClean="0">
              <a:effectLst/>
            </a:endParaRPr>
          </a:p>
          <a:p>
            <a:pPr>
              <a:defRPr/>
            </a:pPr>
            <a:endParaRPr lang="en-US" dirty="0" smtClean="0">
              <a:effectLst/>
            </a:endParaRPr>
          </a:p>
        </p:txBody>
      </p:sp>
      <p:sp>
        <p:nvSpPr>
          <p:cNvPr id="4" name="Slide Number Placeholder 3"/>
          <p:cNvSpPr>
            <a:spLocks noGrp="1"/>
          </p:cNvSpPr>
          <p:nvPr>
            <p:ph type="sldNum" sz="quarter" idx="10"/>
          </p:nvPr>
        </p:nvSpPr>
        <p:spPr/>
        <p:txBody>
          <a:bodyPr/>
          <a:lstStyle/>
          <a:p>
            <a:pPr>
              <a:defRPr/>
            </a:pPr>
            <a:fld id="{6CC11222-690E-441D-8DDE-3A95EEA8850B}" type="slidenum">
              <a:rPr lang="ar-SA" smtClean="0"/>
              <a:pPr>
                <a:defRPr/>
              </a:pPr>
              <a:t>44</a:t>
            </a:fld>
            <a:endParaRPr lang="en-US"/>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1816100"/>
            <a:ext cx="8229600" cy="3844925"/>
          </a:xfrm>
        </p:spPr>
        <p:txBody>
          <a:bodyPr/>
          <a:lstStyle/>
          <a:p>
            <a:pPr marL="509588" indent="-460375">
              <a:lnSpc>
                <a:spcPct val="80000"/>
              </a:lnSpc>
              <a:spcBef>
                <a:spcPts val="3000"/>
              </a:spcBef>
              <a:buClr>
                <a:srgbClr val="FFFF00"/>
              </a:buClr>
              <a:buFont typeface="Wingdings" pitchFamily="2" charset="2"/>
              <a:buChar char="q"/>
              <a:defRPr/>
            </a:pPr>
            <a:r>
              <a:rPr lang="en-US" sz="2800" dirty="0" smtClean="0">
                <a:solidFill>
                  <a:srgbClr val="FFFF00"/>
                </a:solidFill>
              </a:rPr>
              <a:t>Importers trust in CoC issued by CB's accepted and recommended by SASO.</a:t>
            </a:r>
          </a:p>
          <a:p>
            <a:pPr marL="509588" indent="-460375">
              <a:lnSpc>
                <a:spcPct val="80000"/>
              </a:lnSpc>
              <a:spcBef>
                <a:spcPts val="3000"/>
              </a:spcBef>
              <a:buClr>
                <a:srgbClr val="FFFF00"/>
              </a:buClr>
              <a:buFont typeface="Wingdings" pitchFamily="2" charset="2"/>
              <a:buChar char="q"/>
              <a:defRPr/>
            </a:pPr>
            <a:r>
              <a:rPr lang="en-US" sz="2800" dirty="0" smtClean="0">
                <a:solidFill>
                  <a:srgbClr val="FFFF00"/>
                </a:solidFill>
              </a:rPr>
              <a:t>Recognizing the capabilities of  qualified testing Labs and Certification bodies.</a:t>
            </a:r>
          </a:p>
          <a:p>
            <a:pPr marL="509588" indent="-460375">
              <a:lnSpc>
                <a:spcPct val="80000"/>
              </a:lnSpc>
              <a:spcBef>
                <a:spcPts val="3000"/>
              </a:spcBef>
              <a:buClr>
                <a:srgbClr val="FFFF00"/>
              </a:buClr>
              <a:buFont typeface="Wingdings" pitchFamily="2" charset="2"/>
              <a:buChar char="q"/>
              <a:defRPr/>
            </a:pPr>
            <a:r>
              <a:rPr lang="en-US" sz="2800" dirty="0" smtClean="0">
                <a:solidFill>
                  <a:srgbClr val="FFFF00"/>
                </a:solidFill>
              </a:rPr>
              <a:t>Understanding the Regulations and Conformity Assessment  Systems (CAS’s) of all parties involved.</a:t>
            </a:r>
          </a:p>
        </p:txBody>
      </p:sp>
      <p:sp>
        <p:nvSpPr>
          <p:cNvPr id="3" name="Rectangle 2"/>
          <p:cNvSpPr>
            <a:spLocks noGrp="1" noChangeArrowheads="1"/>
          </p:cNvSpPr>
          <p:nvPr>
            <p:ph type="title"/>
          </p:nvPr>
        </p:nvSpPr>
        <p:spPr>
          <a:effectLst>
            <a:innerShdw blurRad="114300">
              <a:prstClr val="black"/>
            </a:innerShdw>
          </a:effectLst>
        </p:spPr>
        <p:txBody>
          <a:bodyPr/>
          <a:lstStyle/>
          <a:p>
            <a:pPr algn="l" rtl="0">
              <a:defRPr/>
            </a:pPr>
            <a:r>
              <a:rPr lang="en-US" sz="4000" kern="1200" dirty="0" smtClean="0">
                <a:ea typeface="Times New Roman (Arabic)"/>
                <a:cs typeface="Times New Roman (Arabic)"/>
              </a:rPr>
              <a:t>Results</a:t>
            </a:r>
          </a:p>
        </p:txBody>
      </p:sp>
      <p:sp>
        <p:nvSpPr>
          <p:cNvPr id="4" name="Slide Number Placeholder 3"/>
          <p:cNvSpPr>
            <a:spLocks noGrp="1"/>
          </p:cNvSpPr>
          <p:nvPr>
            <p:ph type="sldNum" sz="quarter" idx="10"/>
          </p:nvPr>
        </p:nvSpPr>
        <p:spPr/>
        <p:txBody>
          <a:bodyPr/>
          <a:lstStyle/>
          <a:p>
            <a:pPr>
              <a:defRPr/>
            </a:pPr>
            <a:fld id="{EA32F0D2-3881-486A-8634-1175A2C91223}" type="slidenum">
              <a:rPr lang="ar-SA" smtClean="0"/>
              <a:pPr>
                <a:defRPr/>
              </a:pPr>
              <a:t>45</a:t>
            </a:fld>
            <a:endParaRPr lang="en-US"/>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5" descr="j0286683"/>
          <p:cNvPicPr>
            <a:picLocks noChangeAspect="1" noChangeArrowheads="1" noCrop="1"/>
          </p:cNvPicPr>
          <p:nvPr/>
        </p:nvPicPr>
        <p:blipFill>
          <a:blip r:embed="rId2"/>
          <a:srcRect/>
          <a:stretch>
            <a:fillRect/>
          </a:stretch>
        </p:blipFill>
        <p:spPr bwMode="auto">
          <a:xfrm>
            <a:off x="3200400" y="2146300"/>
            <a:ext cx="2254250" cy="2362200"/>
          </a:xfrm>
          <a:prstGeom prst="rect">
            <a:avLst/>
          </a:prstGeom>
          <a:noFill/>
          <a:ln w="9525">
            <a:noFill/>
            <a:miter lim="800000"/>
            <a:headEnd/>
            <a:tailEnd/>
          </a:ln>
        </p:spPr>
      </p:pic>
      <p:grpSp>
        <p:nvGrpSpPr>
          <p:cNvPr id="62466" name="Group 6"/>
          <p:cNvGrpSpPr>
            <a:grpSpLocks/>
          </p:cNvGrpSpPr>
          <p:nvPr/>
        </p:nvGrpSpPr>
        <p:grpSpPr bwMode="auto">
          <a:xfrm>
            <a:off x="1447800" y="4751388"/>
            <a:ext cx="6248400" cy="1485900"/>
            <a:chOff x="768" y="1872"/>
            <a:chExt cx="3936" cy="936"/>
          </a:xfrm>
        </p:grpSpPr>
        <p:sp>
          <p:nvSpPr>
            <p:cNvPr id="62469" name="WordArt 7"/>
            <p:cNvSpPr>
              <a:spLocks noChangeArrowheads="1" noChangeShapeType="1" noTextEdit="1"/>
            </p:cNvSpPr>
            <p:nvPr/>
          </p:nvSpPr>
          <p:spPr bwMode="auto">
            <a:xfrm>
              <a:off x="1968" y="2208"/>
              <a:ext cx="2736" cy="528"/>
            </a:xfrm>
            <a:prstGeom prst="rect">
              <a:avLst/>
            </a:prstGeom>
          </p:spPr>
          <p:txBody>
            <a:bodyPr wrap="none" fromWordArt="1">
              <a:prstTxWarp prst="textFadeUp">
                <a:avLst>
                  <a:gd name="adj" fmla="val 9991"/>
                </a:avLst>
              </a:prstTxWarp>
            </a:bodyPr>
            <a:lstStyle/>
            <a:p>
              <a:pPr algn="ctr"/>
              <a:r>
                <a:rPr lang="en-US" sz="9600" kern="10">
                  <a:ln w="12700">
                    <a:noFill/>
                    <a:round/>
                    <a:headEnd/>
                    <a:tailEnd/>
                  </a:ln>
                  <a:gradFill rotWithShape="1">
                    <a:gsLst>
                      <a:gs pos="0">
                        <a:srgbClr val="990000"/>
                      </a:gs>
                      <a:gs pos="100000">
                        <a:srgbClr val="003399"/>
                      </a:gs>
                    </a:gsLst>
                    <a:lin ang="5400000" scaled="1"/>
                  </a:gradFill>
                  <a:latin typeface="Monotype Corsiva"/>
                </a:rPr>
                <a:t>hank  You</a:t>
              </a:r>
            </a:p>
          </p:txBody>
        </p:sp>
        <p:sp>
          <p:nvSpPr>
            <p:cNvPr id="62470" name="WordArt 8"/>
            <p:cNvSpPr>
              <a:spLocks noChangeArrowheads="1" noChangeShapeType="1" noTextEdit="1"/>
            </p:cNvSpPr>
            <p:nvPr/>
          </p:nvSpPr>
          <p:spPr bwMode="auto">
            <a:xfrm>
              <a:off x="768" y="1872"/>
              <a:ext cx="2592" cy="936"/>
            </a:xfrm>
            <a:prstGeom prst="rect">
              <a:avLst/>
            </a:prstGeom>
          </p:spPr>
          <p:txBody>
            <a:bodyPr wrap="none" fromWordArt="1">
              <a:prstTxWarp prst="textFadeUp">
                <a:avLst>
                  <a:gd name="adj" fmla="val 9991"/>
                </a:avLst>
              </a:prstTxWarp>
            </a:bodyPr>
            <a:lstStyle/>
            <a:p>
              <a:pPr algn="ctr"/>
              <a:r>
                <a:rPr lang="en-US" sz="9600" kern="10">
                  <a:ln w="12700">
                    <a:noFill/>
                    <a:round/>
                    <a:headEnd/>
                    <a:tailEnd/>
                  </a:ln>
                  <a:gradFill rotWithShape="1">
                    <a:gsLst>
                      <a:gs pos="0">
                        <a:srgbClr val="990000"/>
                      </a:gs>
                      <a:gs pos="100000">
                        <a:srgbClr val="003399"/>
                      </a:gs>
                    </a:gsLst>
                    <a:lin ang="5400000" scaled="1"/>
                  </a:gradFill>
                  <a:latin typeface="Monotype Corsiva"/>
                </a:rPr>
                <a:t>T</a:t>
              </a:r>
            </a:p>
          </p:txBody>
        </p:sp>
      </p:grpSp>
      <p:pic>
        <p:nvPicPr>
          <p:cNvPr id="62467" name="Picture 11" descr="SASO Slide"/>
          <p:cNvPicPr>
            <a:picLocks noChangeAspect="1" noChangeArrowheads="1" noCrop="1"/>
          </p:cNvPicPr>
          <p:nvPr/>
        </p:nvPicPr>
        <p:blipFill>
          <a:blip r:embed="rId3"/>
          <a:srcRect/>
          <a:stretch>
            <a:fillRect/>
          </a:stretch>
        </p:blipFill>
        <p:spPr bwMode="auto">
          <a:xfrm>
            <a:off x="-76200" y="577850"/>
            <a:ext cx="9144000" cy="835025"/>
          </a:xfrm>
          <a:prstGeom prst="rect">
            <a:avLst/>
          </a:prstGeom>
          <a:noFill/>
          <a:ln w="9525">
            <a:noFill/>
            <a:miter lim="800000"/>
            <a:headEnd/>
            <a:tailEnd/>
          </a:ln>
        </p:spPr>
      </p:pic>
      <p:sp>
        <p:nvSpPr>
          <p:cNvPr id="10" name="Slide Number Placeholder 43"/>
          <p:cNvSpPr>
            <a:spLocks noGrp="1"/>
          </p:cNvSpPr>
          <p:nvPr>
            <p:ph type="sldNum" sz="quarter" idx="12"/>
          </p:nvPr>
        </p:nvSpPr>
        <p:spPr>
          <a:xfrm>
            <a:off x="6765925" y="6218238"/>
            <a:ext cx="2133600" cy="639762"/>
          </a:xfrm>
        </p:spPr>
        <p:txBody>
          <a:bodyPr/>
          <a:lstStyle/>
          <a:p>
            <a:pPr>
              <a:defRPr/>
            </a:pPr>
            <a:fld id="{978036A5-8A86-44AB-A617-3C1F7E8D3A02}" type="slidenum">
              <a:rPr lang="ar-SA"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G:\1.SASO - Nov. 29\4.نماذج وتصاميم منوعة\LOGOS &amp; Marks Misc\SASO New Logo\SASO Logo Complete.jpg"/>
          <p:cNvPicPr>
            <a:picLocks noChangeAspect="1" noChangeArrowheads="1"/>
          </p:cNvPicPr>
          <p:nvPr/>
        </p:nvPicPr>
        <p:blipFill>
          <a:blip r:embed="rId2" cstate="print"/>
          <a:srcRect/>
          <a:stretch>
            <a:fillRect/>
          </a:stretch>
        </p:blipFill>
        <p:spPr bwMode="auto">
          <a:xfrm>
            <a:off x="2776547" y="1042990"/>
            <a:ext cx="3867155" cy="33147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Slide Number Placeholder 43"/>
          <p:cNvSpPr>
            <a:spLocks noGrp="1"/>
          </p:cNvSpPr>
          <p:nvPr>
            <p:ph type="sldNum" sz="quarter" idx="10"/>
          </p:nvPr>
        </p:nvSpPr>
        <p:spPr/>
        <p:txBody>
          <a:bodyPr/>
          <a:lstStyle/>
          <a:p>
            <a:pPr>
              <a:defRPr/>
            </a:pPr>
            <a:fld id="{62934CCD-1338-4455-8E21-CFFF09C1EEB4}" type="slidenum">
              <a:rPr lang="ar-SA" smtClean="0"/>
              <a:pPr>
                <a:defRPr/>
              </a:pPr>
              <a:t>47</a:t>
            </a:fld>
            <a:endParaRPr lang="en-US" dirty="0"/>
          </a:p>
        </p:txBody>
      </p:sp>
      <p:sp>
        <p:nvSpPr>
          <p:cNvPr id="4" name="Rectangle 3"/>
          <p:cNvSpPr txBox="1">
            <a:spLocks noChangeArrowheads="1"/>
          </p:cNvSpPr>
          <p:nvPr/>
        </p:nvSpPr>
        <p:spPr bwMode="auto">
          <a:xfrm>
            <a:off x="1500188" y="5000625"/>
            <a:ext cx="6715125" cy="785813"/>
          </a:xfrm>
          <a:prstGeom prst="rect">
            <a:avLst/>
          </a:prstGeom>
          <a:noFill/>
          <a:ln w="9525">
            <a:noFill/>
            <a:miter lim="800000"/>
            <a:headEnd/>
            <a:tailEnd/>
          </a:ln>
          <a:effectLst/>
        </p:spPr>
        <p:txBody>
          <a:bodyPr/>
          <a:lstStyle/>
          <a:p>
            <a:pPr marL="509588" indent="-460375" eaLnBrk="0" hangingPunct="0">
              <a:lnSpc>
                <a:spcPct val="80000"/>
              </a:lnSpc>
              <a:spcBef>
                <a:spcPts val="3000"/>
              </a:spcBef>
              <a:buClr>
                <a:srgbClr val="FFFF00"/>
              </a:buClr>
              <a:buSzPct val="90000"/>
              <a:defRPr/>
            </a:pPr>
            <a:r>
              <a:rPr lang="en-US" sz="6600" kern="0" dirty="0">
                <a:solidFill>
                  <a:srgbClr val="FFFF00"/>
                </a:solidFill>
                <a:effectLst>
                  <a:outerShdw blurRad="38100" dist="38100" dir="2700000" algn="tl">
                    <a:srgbClr val="000000"/>
                  </a:outerShdw>
                </a:effectLst>
                <a:latin typeface="+mn-lt"/>
                <a:ea typeface="+mn-ea"/>
                <a:cs typeface="+mn-cs"/>
              </a:rPr>
              <a:t>Any Questions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9"/>
          <p:cNvSpPr>
            <a:spLocks noChangeShapeType="1"/>
          </p:cNvSpPr>
          <p:nvPr/>
        </p:nvSpPr>
        <p:spPr bwMode="auto">
          <a:xfrm>
            <a:off x="2484438" y="2420938"/>
            <a:ext cx="1152525" cy="0"/>
          </a:xfrm>
          <a:prstGeom prst="line">
            <a:avLst/>
          </a:prstGeom>
          <a:noFill/>
          <a:ln w="9525">
            <a:solidFill>
              <a:schemeClr val="tx1"/>
            </a:solidFill>
            <a:round/>
            <a:headEnd/>
            <a:tailEnd/>
          </a:ln>
        </p:spPr>
        <p:txBody>
          <a:bodyPr wrap="none"/>
          <a:lstStyle/>
          <a:p>
            <a:endParaRPr lang="en-US"/>
          </a:p>
        </p:txBody>
      </p:sp>
      <p:sp>
        <p:nvSpPr>
          <p:cNvPr id="208899" name="Rectangle 3"/>
          <p:cNvSpPr>
            <a:spLocks noGrp="1" noChangeArrowheads="1"/>
          </p:cNvSpPr>
          <p:nvPr>
            <p:ph type="body" idx="1"/>
          </p:nvPr>
        </p:nvSpPr>
        <p:spPr>
          <a:xfrm>
            <a:off x="539750" y="1052513"/>
            <a:ext cx="8229600" cy="5068887"/>
          </a:xfrm>
        </p:spPr>
        <p:txBody>
          <a:bodyPr/>
          <a:lstStyle/>
          <a:p>
            <a:pPr algn="ctr" eaLnBrk="1" hangingPunct="1">
              <a:buFont typeface="Wingdings" pitchFamily="2" charset="2"/>
              <a:buNone/>
              <a:defRPr/>
            </a:pPr>
            <a:endParaRPr lang="en-US" dirty="0" smtClean="0">
              <a:solidFill>
                <a:srgbClr val="FFFFFF"/>
              </a:solidFill>
            </a:endParaRPr>
          </a:p>
          <a:p>
            <a:pPr algn="ctr" eaLnBrk="1" hangingPunct="1">
              <a:buFont typeface="Wingdings" pitchFamily="2" charset="2"/>
              <a:buNone/>
              <a:defRPr/>
            </a:pPr>
            <a:endParaRPr lang="en-US" dirty="0" smtClean="0">
              <a:solidFill>
                <a:srgbClr val="FFFFFF"/>
              </a:solidFill>
            </a:endParaRPr>
          </a:p>
        </p:txBody>
      </p:sp>
      <p:sp>
        <p:nvSpPr>
          <p:cNvPr id="11267" name="Line 4"/>
          <p:cNvSpPr>
            <a:spLocks noChangeShapeType="1"/>
          </p:cNvSpPr>
          <p:nvPr/>
        </p:nvSpPr>
        <p:spPr bwMode="auto">
          <a:xfrm>
            <a:off x="4572000" y="2133600"/>
            <a:ext cx="0" cy="215900"/>
          </a:xfrm>
          <a:prstGeom prst="line">
            <a:avLst/>
          </a:prstGeom>
          <a:noFill/>
          <a:ln w="9525">
            <a:solidFill>
              <a:schemeClr val="tx1"/>
            </a:solidFill>
            <a:round/>
            <a:headEnd/>
            <a:tailEnd/>
          </a:ln>
        </p:spPr>
        <p:txBody>
          <a:bodyPr wrap="none"/>
          <a:lstStyle/>
          <a:p>
            <a:endParaRPr lang="en-US"/>
          </a:p>
        </p:txBody>
      </p:sp>
      <p:sp>
        <p:nvSpPr>
          <p:cNvPr id="11268" name="Line 7"/>
          <p:cNvSpPr>
            <a:spLocks noChangeShapeType="1"/>
          </p:cNvSpPr>
          <p:nvPr/>
        </p:nvSpPr>
        <p:spPr bwMode="auto">
          <a:xfrm flipH="1">
            <a:off x="3786188" y="3286125"/>
            <a:ext cx="792162" cy="0"/>
          </a:xfrm>
          <a:prstGeom prst="line">
            <a:avLst/>
          </a:prstGeom>
          <a:noFill/>
          <a:ln w="9525">
            <a:solidFill>
              <a:schemeClr val="tx1"/>
            </a:solidFill>
            <a:round/>
            <a:headEnd/>
            <a:tailEnd/>
          </a:ln>
        </p:spPr>
        <p:txBody>
          <a:bodyPr wrap="none"/>
          <a:lstStyle/>
          <a:p>
            <a:endParaRPr lang="en-US"/>
          </a:p>
        </p:txBody>
      </p:sp>
      <p:sp>
        <p:nvSpPr>
          <p:cNvPr id="11269" name="Line 8"/>
          <p:cNvSpPr>
            <a:spLocks noChangeShapeType="1"/>
          </p:cNvSpPr>
          <p:nvPr/>
        </p:nvSpPr>
        <p:spPr bwMode="auto">
          <a:xfrm>
            <a:off x="5000625" y="2786063"/>
            <a:ext cx="0" cy="2735262"/>
          </a:xfrm>
          <a:prstGeom prst="line">
            <a:avLst/>
          </a:prstGeom>
          <a:noFill/>
          <a:ln w="9525">
            <a:solidFill>
              <a:schemeClr val="tx1"/>
            </a:solidFill>
            <a:round/>
            <a:headEnd/>
            <a:tailEnd/>
          </a:ln>
        </p:spPr>
        <p:txBody>
          <a:bodyPr wrap="none"/>
          <a:lstStyle/>
          <a:p>
            <a:endParaRPr lang="en-US"/>
          </a:p>
        </p:txBody>
      </p:sp>
      <p:sp>
        <p:nvSpPr>
          <p:cNvPr id="208906" name="Text Box 10"/>
          <p:cNvSpPr txBox="1">
            <a:spLocks noChangeArrowheads="1"/>
          </p:cNvSpPr>
          <p:nvPr/>
        </p:nvSpPr>
        <p:spPr bwMode="auto">
          <a:xfrm>
            <a:off x="2143125" y="3068638"/>
            <a:ext cx="1727200" cy="3667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rtl="1">
              <a:spcBef>
                <a:spcPct val="50000"/>
              </a:spcBef>
              <a:defRPr/>
            </a:pPr>
            <a:r>
              <a:rPr lang="en-US" sz="1800" dirty="0">
                <a:solidFill>
                  <a:schemeClr val="bg2"/>
                </a:solidFill>
              </a:rPr>
              <a:t>Vice Governor</a:t>
            </a:r>
          </a:p>
        </p:txBody>
      </p:sp>
      <p:sp>
        <p:nvSpPr>
          <p:cNvPr id="11271" name="Line 14"/>
          <p:cNvSpPr>
            <a:spLocks noChangeShapeType="1"/>
          </p:cNvSpPr>
          <p:nvPr/>
        </p:nvSpPr>
        <p:spPr bwMode="auto">
          <a:xfrm flipH="1">
            <a:off x="5000625" y="3071813"/>
            <a:ext cx="360363" cy="0"/>
          </a:xfrm>
          <a:prstGeom prst="line">
            <a:avLst/>
          </a:prstGeom>
          <a:noFill/>
          <a:ln w="9525">
            <a:solidFill>
              <a:schemeClr val="tx1"/>
            </a:solidFill>
            <a:round/>
            <a:headEnd/>
            <a:tailEnd/>
          </a:ln>
        </p:spPr>
        <p:txBody>
          <a:bodyPr wrap="none"/>
          <a:lstStyle/>
          <a:p>
            <a:endParaRPr lang="en-US"/>
          </a:p>
        </p:txBody>
      </p:sp>
      <p:sp>
        <p:nvSpPr>
          <p:cNvPr id="11272" name="Text Box 15"/>
          <p:cNvSpPr txBox="1">
            <a:spLocks noChangeArrowheads="1"/>
          </p:cNvSpPr>
          <p:nvPr/>
        </p:nvSpPr>
        <p:spPr bwMode="auto">
          <a:xfrm>
            <a:off x="5429250" y="2928938"/>
            <a:ext cx="2447925" cy="39687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Quality Control G.D.</a:t>
            </a:r>
          </a:p>
        </p:txBody>
      </p:sp>
      <p:sp>
        <p:nvSpPr>
          <p:cNvPr id="11273" name="Line 16"/>
          <p:cNvSpPr>
            <a:spLocks noChangeShapeType="1"/>
          </p:cNvSpPr>
          <p:nvPr/>
        </p:nvSpPr>
        <p:spPr bwMode="auto">
          <a:xfrm flipH="1">
            <a:off x="4211638" y="4581525"/>
            <a:ext cx="360362" cy="0"/>
          </a:xfrm>
          <a:prstGeom prst="line">
            <a:avLst/>
          </a:prstGeom>
          <a:noFill/>
          <a:ln w="9525">
            <a:solidFill>
              <a:schemeClr val="tx1"/>
            </a:solidFill>
            <a:round/>
            <a:headEnd/>
            <a:tailEnd/>
          </a:ln>
        </p:spPr>
        <p:txBody>
          <a:bodyPr wrap="none"/>
          <a:lstStyle/>
          <a:p>
            <a:endParaRPr lang="en-US"/>
          </a:p>
        </p:txBody>
      </p:sp>
      <p:sp>
        <p:nvSpPr>
          <p:cNvPr id="11274" name="Text Box 17"/>
          <p:cNvSpPr txBox="1">
            <a:spLocks noChangeArrowheads="1"/>
          </p:cNvSpPr>
          <p:nvPr/>
        </p:nvSpPr>
        <p:spPr bwMode="auto">
          <a:xfrm>
            <a:off x="5286375" y="3357563"/>
            <a:ext cx="2159000" cy="39687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Standards G.D.</a:t>
            </a:r>
          </a:p>
        </p:txBody>
      </p:sp>
      <p:sp>
        <p:nvSpPr>
          <p:cNvPr id="11275" name="Line 18"/>
          <p:cNvSpPr>
            <a:spLocks noChangeShapeType="1"/>
          </p:cNvSpPr>
          <p:nvPr/>
        </p:nvSpPr>
        <p:spPr bwMode="auto">
          <a:xfrm flipH="1">
            <a:off x="4210050" y="5084763"/>
            <a:ext cx="360363" cy="0"/>
          </a:xfrm>
          <a:prstGeom prst="line">
            <a:avLst/>
          </a:prstGeom>
          <a:noFill/>
          <a:ln w="9525">
            <a:solidFill>
              <a:schemeClr val="tx1"/>
            </a:solidFill>
            <a:round/>
            <a:headEnd/>
            <a:tailEnd/>
          </a:ln>
        </p:spPr>
        <p:txBody>
          <a:bodyPr wrap="none"/>
          <a:lstStyle/>
          <a:p>
            <a:endParaRPr lang="en-US"/>
          </a:p>
        </p:txBody>
      </p:sp>
      <p:sp>
        <p:nvSpPr>
          <p:cNvPr id="11276" name="Text Box 19"/>
          <p:cNvSpPr txBox="1">
            <a:spLocks noChangeArrowheads="1"/>
          </p:cNvSpPr>
          <p:nvPr/>
        </p:nvSpPr>
        <p:spPr bwMode="auto">
          <a:xfrm>
            <a:off x="5357813" y="3786188"/>
            <a:ext cx="2303462" cy="39687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Laboratories G.D.</a:t>
            </a:r>
          </a:p>
        </p:txBody>
      </p:sp>
      <p:sp>
        <p:nvSpPr>
          <p:cNvPr id="11277" name="Line 20"/>
          <p:cNvSpPr>
            <a:spLocks noChangeShapeType="1"/>
          </p:cNvSpPr>
          <p:nvPr/>
        </p:nvSpPr>
        <p:spPr bwMode="auto">
          <a:xfrm flipH="1">
            <a:off x="1071563" y="5516563"/>
            <a:ext cx="6643687" cy="71437"/>
          </a:xfrm>
          <a:prstGeom prst="line">
            <a:avLst/>
          </a:prstGeom>
          <a:noFill/>
          <a:ln w="9525">
            <a:solidFill>
              <a:schemeClr val="tx1"/>
            </a:solidFill>
            <a:round/>
            <a:headEnd/>
            <a:tailEnd/>
          </a:ln>
        </p:spPr>
        <p:txBody>
          <a:bodyPr wrap="none"/>
          <a:lstStyle/>
          <a:p>
            <a:endParaRPr lang="en-US"/>
          </a:p>
        </p:txBody>
      </p:sp>
      <p:sp>
        <p:nvSpPr>
          <p:cNvPr id="11278" name="Text Box 22"/>
          <p:cNvSpPr txBox="1">
            <a:spLocks noChangeArrowheads="1"/>
          </p:cNvSpPr>
          <p:nvPr/>
        </p:nvSpPr>
        <p:spPr bwMode="auto">
          <a:xfrm>
            <a:off x="1285875" y="3857625"/>
            <a:ext cx="2987675" cy="39687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Adm. and Finance G.D.</a:t>
            </a:r>
          </a:p>
        </p:txBody>
      </p:sp>
      <p:sp>
        <p:nvSpPr>
          <p:cNvPr id="11279" name="Text Box 24"/>
          <p:cNvSpPr txBox="1">
            <a:spLocks noChangeArrowheads="1"/>
          </p:cNvSpPr>
          <p:nvPr/>
        </p:nvSpPr>
        <p:spPr bwMode="auto">
          <a:xfrm>
            <a:off x="1571625" y="4357688"/>
            <a:ext cx="2643188" cy="400050"/>
          </a:xfrm>
          <a:prstGeom prst="rect">
            <a:avLst/>
          </a:prstGeom>
          <a:noFill/>
          <a:ln w="9525">
            <a:noFill/>
            <a:miter lim="800000"/>
            <a:headEnd/>
            <a:tailEnd/>
          </a:ln>
        </p:spPr>
        <p:txBody>
          <a:bodyPr>
            <a:spAutoFit/>
          </a:bodyPr>
          <a:lstStyle/>
          <a:p>
            <a:pPr rtl="1">
              <a:spcBef>
                <a:spcPct val="50000"/>
              </a:spcBef>
            </a:pPr>
            <a:r>
              <a:rPr lang="en-US" sz="2000">
                <a:cs typeface="Times New Roman" pitchFamily="18" charset="0"/>
              </a:rPr>
              <a:t>Info. Technology G.D.</a:t>
            </a:r>
          </a:p>
        </p:txBody>
      </p:sp>
      <p:sp>
        <p:nvSpPr>
          <p:cNvPr id="11280" name="Text Box 26"/>
          <p:cNvSpPr txBox="1">
            <a:spLocks noChangeArrowheads="1"/>
          </p:cNvSpPr>
          <p:nvPr/>
        </p:nvSpPr>
        <p:spPr bwMode="auto">
          <a:xfrm>
            <a:off x="1549400" y="4857750"/>
            <a:ext cx="2808288" cy="400050"/>
          </a:xfrm>
          <a:prstGeom prst="rect">
            <a:avLst/>
          </a:prstGeom>
          <a:noFill/>
          <a:ln w="9525">
            <a:noFill/>
            <a:miter lim="800000"/>
            <a:headEnd/>
            <a:tailEnd/>
          </a:ln>
        </p:spPr>
        <p:txBody>
          <a:bodyPr>
            <a:spAutoFit/>
          </a:bodyPr>
          <a:lstStyle/>
          <a:p>
            <a:pPr rtl="1">
              <a:spcBef>
                <a:spcPct val="50000"/>
              </a:spcBef>
            </a:pPr>
            <a:r>
              <a:rPr lang="en-US" sz="2000">
                <a:cs typeface="Times New Roman" pitchFamily="18" charset="0"/>
              </a:rPr>
              <a:t>Int’l Cooperation G.D.</a:t>
            </a:r>
          </a:p>
        </p:txBody>
      </p:sp>
      <p:sp>
        <p:nvSpPr>
          <p:cNvPr id="11281" name="Text Box 28"/>
          <p:cNvSpPr txBox="1">
            <a:spLocks noChangeArrowheads="1"/>
          </p:cNvSpPr>
          <p:nvPr/>
        </p:nvSpPr>
        <p:spPr bwMode="auto">
          <a:xfrm>
            <a:off x="5429250" y="4286250"/>
            <a:ext cx="3500438" cy="400050"/>
          </a:xfrm>
          <a:prstGeom prst="rect">
            <a:avLst/>
          </a:prstGeom>
          <a:noFill/>
          <a:ln w="9525">
            <a:noFill/>
            <a:miter lim="800000"/>
            <a:headEnd/>
            <a:tailEnd/>
          </a:ln>
        </p:spPr>
        <p:txBody>
          <a:bodyPr anchor="ctr">
            <a:spAutoFit/>
          </a:bodyPr>
          <a:lstStyle/>
          <a:p>
            <a:pPr rtl="1">
              <a:spcBef>
                <a:spcPct val="50000"/>
              </a:spcBef>
            </a:pPr>
            <a:r>
              <a:rPr lang="en-US" sz="2000">
                <a:cs typeface="Times New Roman" pitchFamily="18" charset="0"/>
              </a:rPr>
              <a:t>Conformity  Assessment G.D</a:t>
            </a:r>
          </a:p>
        </p:txBody>
      </p:sp>
      <p:sp>
        <p:nvSpPr>
          <p:cNvPr id="11282" name="Line 29"/>
          <p:cNvSpPr>
            <a:spLocks noChangeShapeType="1"/>
          </p:cNvSpPr>
          <p:nvPr/>
        </p:nvSpPr>
        <p:spPr bwMode="auto">
          <a:xfrm>
            <a:off x="7715250" y="5516563"/>
            <a:ext cx="0" cy="288925"/>
          </a:xfrm>
          <a:prstGeom prst="line">
            <a:avLst/>
          </a:prstGeom>
          <a:noFill/>
          <a:ln w="9525">
            <a:solidFill>
              <a:schemeClr val="tx1"/>
            </a:solidFill>
            <a:round/>
            <a:headEnd/>
            <a:tailEnd/>
          </a:ln>
        </p:spPr>
        <p:txBody>
          <a:bodyPr wrap="none"/>
          <a:lstStyle/>
          <a:p>
            <a:endParaRPr lang="en-US"/>
          </a:p>
        </p:txBody>
      </p:sp>
      <p:sp>
        <p:nvSpPr>
          <p:cNvPr id="11283" name="Text Box 31"/>
          <p:cNvSpPr txBox="1">
            <a:spLocks noChangeArrowheads="1"/>
          </p:cNvSpPr>
          <p:nvPr/>
        </p:nvSpPr>
        <p:spPr bwMode="auto">
          <a:xfrm>
            <a:off x="214313" y="5935663"/>
            <a:ext cx="1989137" cy="70802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Makkah Province  Branch</a:t>
            </a:r>
          </a:p>
        </p:txBody>
      </p:sp>
      <p:sp>
        <p:nvSpPr>
          <p:cNvPr id="11284" name="Text Box 32"/>
          <p:cNvSpPr txBox="1">
            <a:spLocks noChangeArrowheads="1"/>
          </p:cNvSpPr>
          <p:nvPr/>
        </p:nvSpPr>
        <p:spPr bwMode="auto">
          <a:xfrm>
            <a:off x="2500313" y="5935663"/>
            <a:ext cx="2085975" cy="70802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Eastern Province Branch</a:t>
            </a:r>
          </a:p>
        </p:txBody>
      </p:sp>
      <p:sp>
        <p:nvSpPr>
          <p:cNvPr id="11294" name="Text Box 33"/>
          <p:cNvSpPr txBox="1">
            <a:spLocks noChangeArrowheads="1"/>
          </p:cNvSpPr>
          <p:nvPr/>
        </p:nvSpPr>
        <p:spPr bwMode="auto">
          <a:xfrm>
            <a:off x="285750" y="3857625"/>
            <a:ext cx="1071563" cy="954088"/>
          </a:xfrm>
          <a:prstGeom prst="rect">
            <a:avLst/>
          </a:prstGeom>
          <a:solidFill>
            <a:srgbClr val="6666FF"/>
          </a:solidFill>
          <a:ln>
            <a:headEnd/>
            <a:tailEnd/>
          </a:ln>
        </p:spPr>
        <p:style>
          <a:lnRef idx="3">
            <a:schemeClr val="lt1"/>
          </a:lnRef>
          <a:fillRef idx="1">
            <a:schemeClr val="accent2"/>
          </a:fillRef>
          <a:effectRef idx="1">
            <a:schemeClr val="accent2"/>
          </a:effectRef>
          <a:fontRef idx="minor">
            <a:schemeClr val="lt1"/>
          </a:fontRef>
        </p:style>
        <p:txBody>
          <a:bodyPr>
            <a:spAutoFit/>
          </a:bodyPr>
          <a:lstStyle/>
          <a:p>
            <a:pPr rtl="1">
              <a:spcBef>
                <a:spcPct val="50000"/>
              </a:spcBef>
              <a:defRPr/>
            </a:pPr>
            <a:r>
              <a:rPr lang="en-US" sz="1400" dirty="0">
                <a:cs typeface="Times New Roman" pitchFamily="18" charset="0"/>
              </a:rPr>
              <a:t>*</a:t>
            </a:r>
            <a:r>
              <a:rPr lang="en-US" sz="1400" dirty="0">
                <a:cs typeface="Times New Roman" pitchFamily="18" charset="0"/>
              </a:rPr>
              <a:t>In addition </a:t>
            </a:r>
            <a:r>
              <a:rPr lang="en-US" sz="1400" dirty="0">
                <a:cs typeface="Times New Roman" pitchFamily="18" charset="0"/>
              </a:rPr>
              <a:t>to some</a:t>
            </a:r>
            <a:r>
              <a:rPr lang="en-US" sz="1200" dirty="0">
                <a:cs typeface="Times New Roman" pitchFamily="18" charset="0"/>
              </a:rPr>
              <a:t> </a:t>
            </a:r>
            <a:r>
              <a:rPr lang="en-US" sz="1400" dirty="0">
                <a:cs typeface="Times New Roman" pitchFamily="18" charset="0"/>
              </a:rPr>
              <a:t>Supportive </a:t>
            </a:r>
            <a:r>
              <a:rPr lang="en-US" sz="1400" dirty="0" err="1">
                <a:cs typeface="Times New Roman" pitchFamily="18" charset="0"/>
              </a:rPr>
              <a:t>Depts</a:t>
            </a:r>
            <a:endParaRPr lang="en-US" sz="1400" dirty="0">
              <a:cs typeface="Times New Roman" pitchFamily="18" charset="0"/>
            </a:endParaRPr>
          </a:p>
        </p:txBody>
      </p:sp>
      <p:sp>
        <p:nvSpPr>
          <p:cNvPr id="39" name="Rounded Rectangle 38"/>
          <p:cNvSpPr/>
          <p:nvPr/>
        </p:nvSpPr>
        <p:spPr bwMode="auto">
          <a:xfrm>
            <a:off x="2857500" y="1214438"/>
            <a:ext cx="3571875" cy="64293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lstStyle/>
          <a:p>
            <a:pPr algn="ctr" rtl="1">
              <a:buFont typeface="Wingdings" pitchFamily="2" charset="2"/>
              <a:buNone/>
              <a:defRPr/>
            </a:pPr>
            <a:r>
              <a:rPr lang="en-US" sz="2800" dirty="0">
                <a:solidFill>
                  <a:schemeClr val="bg2"/>
                </a:solidFill>
              </a:rPr>
              <a:t>Board of Directors</a:t>
            </a:r>
          </a:p>
        </p:txBody>
      </p:sp>
      <p:sp>
        <p:nvSpPr>
          <p:cNvPr id="37" name="TextBox 36"/>
          <p:cNvSpPr txBox="1"/>
          <p:nvPr/>
        </p:nvSpPr>
        <p:spPr>
          <a:xfrm>
            <a:off x="323850" y="2133600"/>
            <a:ext cx="2500313" cy="6413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rtl="1">
              <a:defRPr/>
            </a:pPr>
            <a:r>
              <a:rPr lang="en-US" sz="1800" dirty="0">
                <a:solidFill>
                  <a:srgbClr val="C00000"/>
                </a:solidFill>
                <a:cs typeface="Times New Roman" pitchFamily="18" charset="0"/>
              </a:rPr>
              <a:t>King Abdul Aziz </a:t>
            </a:r>
          </a:p>
          <a:p>
            <a:pPr rtl="1">
              <a:defRPr/>
            </a:pPr>
            <a:r>
              <a:rPr lang="en-US" sz="1800" dirty="0">
                <a:solidFill>
                  <a:srgbClr val="C00000"/>
                </a:solidFill>
                <a:cs typeface="Times New Roman" pitchFamily="18" charset="0"/>
              </a:rPr>
              <a:t>Quality </a:t>
            </a:r>
            <a:r>
              <a:rPr lang="en-US" sz="1800" dirty="0">
                <a:solidFill>
                  <a:srgbClr val="C00000"/>
                </a:solidFill>
                <a:cs typeface="Times New Roman" pitchFamily="18" charset="0"/>
              </a:rPr>
              <a:t>Award</a:t>
            </a:r>
            <a:endParaRPr lang="ar-SA" sz="1800" dirty="0">
              <a:solidFill>
                <a:srgbClr val="C00000"/>
              </a:solidFill>
              <a:cs typeface="Times New Roman" pitchFamily="18" charset="0"/>
            </a:endParaRPr>
          </a:p>
        </p:txBody>
      </p:sp>
      <p:sp>
        <p:nvSpPr>
          <p:cNvPr id="11288" name="TextBox 43"/>
          <p:cNvSpPr txBox="1">
            <a:spLocks noChangeArrowheads="1"/>
          </p:cNvSpPr>
          <p:nvPr/>
        </p:nvSpPr>
        <p:spPr bwMode="auto">
          <a:xfrm>
            <a:off x="5929313" y="2205038"/>
            <a:ext cx="874712" cy="369887"/>
          </a:xfrm>
          <a:prstGeom prst="rect">
            <a:avLst/>
          </a:prstGeom>
          <a:noFill/>
          <a:ln w="9525">
            <a:noFill/>
            <a:miter lim="800000"/>
            <a:headEnd/>
            <a:tailEnd/>
          </a:ln>
        </p:spPr>
        <p:txBody>
          <a:bodyPr>
            <a:spAutoFit/>
          </a:bodyPr>
          <a:lstStyle/>
          <a:p>
            <a:pPr rtl="1"/>
            <a:r>
              <a:rPr lang="en-US" sz="1800">
                <a:cs typeface="Times New Roman" pitchFamily="18" charset="0"/>
              </a:rPr>
              <a:t>- - - - </a:t>
            </a:r>
            <a:endParaRPr lang="ar-SA" sz="1800">
              <a:cs typeface="Times New Roman" pitchFamily="18" charset="0"/>
            </a:endParaRPr>
          </a:p>
        </p:txBody>
      </p:sp>
      <p:sp>
        <p:nvSpPr>
          <p:cNvPr id="42" name="Rectangle 3"/>
          <p:cNvSpPr>
            <a:spLocks noChangeArrowheads="1"/>
          </p:cNvSpPr>
          <p:nvPr/>
        </p:nvSpPr>
        <p:spPr bwMode="auto">
          <a:xfrm>
            <a:off x="1692275" y="333375"/>
            <a:ext cx="6911975" cy="706438"/>
          </a:xfrm>
          <a:prstGeom prst="rect">
            <a:avLst/>
          </a:prstGeom>
          <a:noFill/>
          <a:ln w="9525">
            <a:noFill/>
            <a:miter lim="800000"/>
            <a:headEnd/>
            <a:tailEnd/>
          </a:ln>
          <a:effectLst/>
        </p:spPr>
        <p:txBody>
          <a:bodyPr>
            <a:spAutoFit/>
          </a:bodyPr>
          <a:lstStyle/>
          <a:p>
            <a:pPr>
              <a:defRPr/>
            </a:pPr>
            <a:r>
              <a:rPr lang="en-US" sz="4000" b="1" dirty="0">
                <a:effectLst>
                  <a:outerShdw blurRad="38100" dist="38100" dir="2700000" algn="tl">
                    <a:srgbClr val="000000"/>
                  </a:outerShdw>
                </a:effectLst>
                <a:latin typeface="+mj-lt"/>
                <a:ea typeface="Times New Roman (Arabic)"/>
                <a:cs typeface="Times New Roman (Arabic)"/>
              </a:rPr>
              <a:t>SASO Organization Chart</a:t>
            </a:r>
          </a:p>
        </p:txBody>
      </p:sp>
      <p:sp>
        <p:nvSpPr>
          <p:cNvPr id="11290" name="Text Box 32"/>
          <p:cNvSpPr txBox="1">
            <a:spLocks noChangeArrowheads="1"/>
          </p:cNvSpPr>
          <p:nvPr/>
        </p:nvSpPr>
        <p:spPr bwMode="auto">
          <a:xfrm>
            <a:off x="4714875" y="5929313"/>
            <a:ext cx="2085975" cy="70802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Jizan Province Branch</a:t>
            </a:r>
          </a:p>
        </p:txBody>
      </p:sp>
      <p:sp>
        <p:nvSpPr>
          <p:cNvPr id="11291" name="Text Box 32"/>
          <p:cNvSpPr txBox="1">
            <a:spLocks noChangeArrowheads="1"/>
          </p:cNvSpPr>
          <p:nvPr/>
        </p:nvSpPr>
        <p:spPr bwMode="auto">
          <a:xfrm>
            <a:off x="6715125" y="5935663"/>
            <a:ext cx="2085975" cy="708025"/>
          </a:xfrm>
          <a:prstGeom prst="rect">
            <a:avLst/>
          </a:prstGeom>
          <a:noFill/>
          <a:ln w="9525">
            <a:noFill/>
            <a:miter lim="800000"/>
            <a:headEnd/>
            <a:tailEnd/>
          </a:ln>
        </p:spPr>
        <p:txBody>
          <a:bodyPr>
            <a:spAutoFit/>
          </a:bodyPr>
          <a:lstStyle/>
          <a:p>
            <a:pPr algn="ctr" rtl="1">
              <a:spcBef>
                <a:spcPct val="50000"/>
              </a:spcBef>
            </a:pPr>
            <a:r>
              <a:rPr lang="en-US" sz="2000">
                <a:cs typeface="Times New Roman" pitchFamily="18" charset="0"/>
              </a:rPr>
              <a:t>Tubook Province Branch</a:t>
            </a:r>
          </a:p>
        </p:txBody>
      </p:sp>
      <p:sp>
        <p:nvSpPr>
          <p:cNvPr id="11292" name="Line 29"/>
          <p:cNvSpPr>
            <a:spLocks noChangeShapeType="1"/>
          </p:cNvSpPr>
          <p:nvPr/>
        </p:nvSpPr>
        <p:spPr bwMode="auto">
          <a:xfrm>
            <a:off x="1071563" y="5591175"/>
            <a:ext cx="0" cy="288925"/>
          </a:xfrm>
          <a:prstGeom prst="line">
            <a:avLst/>
          </a:prstGeom>
          <a:noFill/>
          <a:ln w="9525">
            <a:solidFill>
              <a:schemeClr val="tx1"/>
            </a:solidFill>
            <a:round/>
            <a:headEnd/>
            <a:tailEnd/>
          </a:ln>
        </p:spPr>
        <p:txBody>
          <a:bodyPr wrap="none"/>
          <a:lstStyle/>
          <a:p>
            <a:endParaRPr lang="en-US"/>
          </a:p>
        </p:txBody>
      </p:sp>
      <p:sp>
        <p:nvSpPr>
          <p:cNvPr id="11293" name="Line 29"/>
          <p:cNvSpPr>
            <a:spLocks noChangeShapeType="1"/>
          </p:cNvSpPr>
          <p:nvPr/>
        </p:nvSpPr>
        <p:spPr bwMode="auto">
          <a:xfrm>
            <a:off x="5715000" y="5535613"/>
            <a:ext cx="0" cy="288925"/>
          </a:xfrm>
          <a:prstGeom prst="line">
            <a:avLst/>
          </a:prstGeom>
          <a:noFill/>
          <a:ln w="9525">
            <a:solidFill>
              <a:schemeClr val="tx1"/>
            </a:solidFill>
            <a:round/>
            <a:headEnd/>
            <a:tailEnd/>
          </a:ln>
        </p:spPr>
        <p:txBody>
          <a:bodyPr wrap="none"/>
          <a:lstStyle/>
          <a:p>
            <a:endParaRPr lang="en-US"/>
          </a:p>
        </p:txBody>
      </p:sp>
      <p:sp>
        <p:nvSpPr>
          <p:cNvPr id="35" name="TextBox 34"/>
          <p:cNvSpPr txBox="1"/>
          <p:nvPr/>
        </p:nvSpPr>
        <p:spPr>
          <a:xfrm>
            <a:off x="6429375" y="2133600"/>
            <a:ext cx="2463800" cy="641350"/>
          </a:xfrm>
          <a:prstGeom prst="rect">
            <a:avLst/>
          </a:prstGeom>
        </p:spPr>
        <p:style>
          <a:lnRef idx="2">
            <a:schemeClr val="accent2"/>
          </a:lnRef>
          <a:fillRef idx="1">
            <a:schemeClr val="lt1"/>
          </a:fillRef>
          <a:effectRef idx="0">
            <a:schemeClr val="accent2"/>
          </a:effectRef>
          <a:fontRef idx="minor">
            <a:schemeClr val="dk1"/>
          </a:fontRef>
        </p:style>
        <p:txBody>
          <a:bodyPr rtlCol="1">
            <a:spAutoFit/>
          </a:bodyPr>
          <a:lstStyle/>
          <a:p>
            <a:pPr rtl="1">
              <a:defRPr/>
            </a:pPr>
            <a:r>
              <a:rPr lang="en-US" sz="1800" dirty="0">
                <a:solidFill>
                  <a:srgbClr val="C00000"/>
                </a:solidFill>
                <a:cs typeface="Times New Roman" pitchFamily="18" charset="0"/>
              </a:rPr>
              <a:t>Saudi Accreditation </a:t>
            </a:r>
          </a:p>
          <a:p>
            <a:pPr rtl="1">
              <a:defRPr/>
            </a:pPr>
            <a:r>
              <a:rPr lang="en-US" sz="1800" dirty="0">
                <a:solidFill>
                  <a:srgbClr val="C00000"/>
                </a:solidFill>
                <a:cs typeface="Times New Roman" pitchFamily="18" charset="0"/>
              </a:rPr>
              <a:t>Committee (SAC)</a:t>
            </a:r>
            <a:endParaRPr lang="ar-SA" sz="1800" dirty="0">
              <a:solidFill>
                <a:srgbClr val="C00000"/>
              </a:solidFill>
              <a:cs typeface="Times New Roman" pitchFamily="18" charset="0"/>
            </a:endParaRPr>
          </a:p>
        </p:txBody>
      </p:sp>
      <p:sp>
        <p:nvSpPr>
          <p:cNvPr id="44" name="Slide Number Placeholder 43"/>
          <p:cNvSpPr>
            <a:spLocks noGrp="1"/>
          </p:cNvSpPr>
          <p:nvPr>
            <p:ph type="sldNum" sz="quarter" idx="10"/>
          </p:nvPr>
        </p:nvSpPr>
        <p:spPr/>
        <p:txBody>
          <a:bodyPr/>
          <a:lstStyle/>
          <a:p>
            <a:pPr>
              <a:defRPr/>
            </a:pPr>
            <a:fld id="{70EA064D-495A-4F45-A3F3-E8DC0598E5A6}" type="slidenum">
              <a:rPr lang="ar-SA" smtClean="0"/>
              <a:pPr>
                <a:defRPr/>
              </a:pPr>
              <a:t>5</a:t>
            </a:fld>
            <a:endParaRPr lang="en-US" dirty="0"/>
          </a:p>
        </p:txBody>
      </p:sp>
      <p:sp>
        <p:nvSpPr>
          <p:cNvPr id="47" name="Footer Placeholder 46"/>
          <p:cNvSpPr>
            <a:spLocks noGrp="1"/>
          </p:cNvSpPr>
          <p:nvPr>
            <p:ph type="ftr" sz="quarter" idx="4294967295"/>
          </p:nvPr>
        </p:nvSpPr>
        <p:spPr/>
        <p:txBody>
          <a:bodyPr/>
          <a:lstStyle/>
          <a:p>
            <a:pPr>
              <a:defRPr/>
            </a:pPr>
            <a:endParaRPr lang="en-US"/>
          </a:p>
        </p:txBody>
      </p:sp>
      <p:sp>
        <p:nvSpPr>
          <p:cNvPr id="11297" name="Line 16"/>
          <p:cNvSpPr>
            <a:spLocks noChangeShapeType="1"/>
          </p:cNvSpPr>
          <p:nvPr/>
        </p:nvSpPr>
        <p:spPr bwMode="auto">
          <a:xfrm flipH="1">
            <a:off x="5000625" y="3571875"/>
            <a:ext cx="360363" cy="0"/>
          </a:xfrm>
          <a:prstGeom prst="line">
            <a:avLst/>
          </a:prstGeom>
          <a:noFill/>
          <a:ln w="9525">
            <a:solidFill>
              <a:schemeClr val="tx1"/>
            </a:solidFill>
            <a:round/>
            <a:headEnd/>
            <a:tailEnd/>
          </a:ln>
        </p:spPr>
        <p:txBody>
          <a:bodyPr wrap="none"/>
          <a:lstStyle/>
          <a:p>
            <a:endParaRPr lang="en-US"/>
          </a:p>
        </p:txBody>
      </p:sp>
      <p:sp>
        <p:nvSpPr>
          <p:cNvPr id="11298" name="Line 16"/>
          <p:cNvSpPr>
            <a:spLocks noChangeShapeType="1"/>
          </p:cNvSpPr>
          <p:nvPr/>
        </p:nvSpPr>
        <p:spPr bwMode="auto">
          <a:xfrm flipH="1">
            <a:off x="5000625" y="4071938"/>
            <a:ext cx="360363" cy="0"/>
          </a:xfrm>
          <a:prstGeom prst="line">
            <a:avLst/>
          </a:prstGeom>
          <a:noFill/>
          <a:ln w="9525">
            <a:solidFill>
              <a:schemeClr val="tx1"/>
            </a:solidFill>
            <a:round/>
            <a:headEnd/>
            <a:tailEnd/>
          </a:ln>
        </p:spPr>
        <p:txBody>
          <a:bodyPr wrap="none"/>
          <a:lstStyle/>
          <a:p>
            <a:endParaRPr lang="en-US"/>
          </a:p>
        </p:txBody>
      </p:sp>
      <p:sp>
        <p:nvSpPr>
          <p:cNvPr id="11299" name="Line 16"/>
          <p:cNvSpPr>
            <a:spLocks noChangeShapeType="1"/>
          </p:cNvSpPr>
          <p:nvPr/>
        </p:nvSpPr>
        <p:spPr bwMode="auto">
          <a:xfrm flipH="1">
            <a:off x="5000625" y="4500563"/>
            <a:ext cx="360363" cy="0"/>
          </a:xfrm>
          <a:prstGeom prst="line">
            <a:avLst/>
          </a:prstGeom>
          <a:noFill/>
          <a:ln w="9525">
            <a:solidFill>
              <a:schemeClr val="tx1"/>
            </a:solidFill>
            <a:round/>
            <a:headEnd/>
            <a:tailEnd/>
          </a:ln>
        </p:spPr>
        <p:txBody>
          <a:bodyPr wrap="none"/>
          <a:lstStyle/>
          <a:p>
            <a:endParaRPr lang="en-US"/>
          </a:p>
        </p:txBody>
      </p:sp>
      <p:sp>
        <p:nvSpPr>
          <p:cNvPr id="11300" name="Line 16"/>
          <p:cNvSpPr>
            <a:spLocks noChangeShapeType="1"/>
          </p:cNvSpPr>
          <p:nvPr/>
        </p:nvSpPr>
        <p:spPr bwMode="auto">
          <a:xfrm flipH="1">
            <a:off x="5000625" y="5072063"/>
            <a:ext cx="360363" cy="0"/>
          </a:xfrm>
          <a:prstGeom prst="line">
            <a:avLst/>
          </a:prstGeom>
          <a:noFill/>
          <a:ln w="9525">
            <a:solidFill>
              <a:schemeClr val="tx1"/>
            </a:solidFill>
            <a:round/>
            <a:headEnd/>
            <a:tailEnd/>
          </a:ln>
        </p:spPr>
        <p:txBody>
          <a:bodyPr wrap="none"/>
          <a:lstStyle/>
          <a:p>
            <a:endParaRPr lang="en-US"/>
          </a:p>
        </p:txBody>
      </p:sp>
      <p:sp>
        <p:nvSpPr>
          <p:cNvPr id="11301" name="Text Box 28"/>
          <p:cNvSpPr txBox="1">
            <a:spLocks noChangeArrowheads="1"/>
          </p:cNvSpPr>
          <p:nvPr/>
        </p:nvSpPr>
        <p:spPr bwMode="auto">
          <a:xfrm>
            <a:off x="5464175" y="4714875"/>
            <a:ext cx="3500438" cy="708025"/>
          </a:xfrm>
          <a:prstGeom prst="rect">
            <a:avLst/>
          </a:prstGeom>
          <a:noFill/>
          <a:ln w="9525">
            <a:noFill/>
            <a:miter lim="800000"/>
            <a:headEnd/>
            <a:tailEnd/>
          </a:ln>
        </p:spPr>
        <p:txBody>
          <a:bodyPr anchor="ctr">
            <a:spAutoFit/>
          </a:bodyPr>
          <a:lstStyle/>
          <a:p>
            <a:pPr rtl="1">
              <a:spcBef>
                <a:spcPct val="50000"/>
              </a:spcBef>
            </a:pPr>
            <a:r>
              <a:rPr lang="en-US" sz="2000">
                <a:cs typeface="Times New Roman" pitchFamily="18" charset="0"/>
              </a:rPr>
              <a:t>National </a:t>
            </a:r>
            <a:r>
              <a:rPr lang="en-US" sz="2000"/>
              <a:t>Measurement</a:t>
            </a:r>
            <a:r>
              <a:rPr lang="en-US" sz="2000">
                <a:cs typeface="Times New Roman" pitchFamily="18" charset="0"/>
              </a:rPr>
              <a:t> &amp; Calibration Center (NMCC)</a:t>
            </a:r>
          </a:p>
        </p:txBody>
      </p:sp>
      <p:sp>
        <p:nvSpPr>
          <p:cNvPr id="11302" name="Line 16"/>
          <p:cNvSpPr>
            <a:spLocks noChangeShapeType="1"/>
          </p:cNvSpPr>
          <p:nvPr/>
        </p:nvSpPr>
        <p:spPr bwMode="auto">
          <a:xfrm flipH="1">
            <a:off x="4211638" y="4076700"/>
            <a:ext cx="360362" cy="0"/>
          </a:xfrm>
          <a:prstGeom prst="line">
            <a:avLst/>
          </a:prstGeom>
          <a:noFill/>
          <a:ln w="9525">
            <a:solidFill>
              <a:schemeClr val="tx1"/>
            </a:solidFill>
            <a:round/>
            <a:headEnd/>
            <a:tailEnd/>
          </a:ln>
        </p:spPr>
        <p:txBody>
          <a:bodyPr wrap="none"/>
          <a:lstStyle/>
          <a:p>
            <a:endParaRPr lang="en-US"/>
          </a:p>
        </p:txBody>
      </p:sp>
      <p:sp>
        <p:nvSpPr>
          <p:cNvPr id="11303" name="Line 29"/>
          <p:cNvSpPr>
            <a:spLocks noChangeShapeType="1"/>
          </p:cNvSpPr>
          <p:nvPr/>
        </p:nvSpPr>
        <p:spPr bwMode="auto">
          <a:xfrm>
            <a:off x="3635375" y="5589588"/>
            <a:ext cx="0" cy="288925"/>
          </a:xfrm>
          <a:prstGeom prst="line">
            <a:avLst/>
          </a:prstGeom>
          <a:noFill/>
          <a:ln w="9525">
            <a:solidFill>
              <a:schemeClr val="tx1"/>
            </a:solidFill>
            <a:round/>
            <a:headEnd/>
            <a:tailEnd/>
          </a:ln>
        </p:spPr>
        <p:txBody>
          <a:bodyPr wrap="none"/>
          <a:lstStyle/>
          <a:p>
            <a:endParaRPr lang="en-US"/>
          </a:p>
        </p:txBody>
      </p:sp>
      <p:sp>
        <p:nvSpPr>
          <p:cNvPr id="11304" name="Line 8"/>
          <p:cNvSpPr>
            <a:spLocks noChangeShapeType="1"/>
          </p:cNvSpPr>
          <p:nvPr/>
        </p:nvSpPr>
        <p:spPr bwMode="auto">
          <a:xfrm>
            <a:off x="4572000" y="2357438"/>
            <a:ext cx="0" cy="2735262"/>
          </a:xfrm>
          <a:prstGeom prst="line">
            <a:avLst/>
          </a:prstGeom>
          <a:noFill/>
          <a:ln w="9525">
            <a:solidFill>
              <a:schemeClr val="tx1"/>
            </a:solidFill>
            <a:round/>
            <a:headEnd/>
            <a:tailEnd/>
          </a:ln>
        </p:spPr>
        <p:txBody>
          <a:bodyPr wrap="none"/>
          <a:lstStyle/>
          <a:p>
            <a:endParaRPr lang="en-US"/>
          </a:p>
        </p:txBody>
      </p:sp>
      <p:sp>
        <p:nvSpPr>
          <p:cNvPr id="40" name="Rounded Rectangle 39"/>
          <p:cNvSpPr/>
          <p:nvPr/>
        </p:nvSpPr>
        <p:spPr bwMode="auto">
          <a:xfrm>
            <a:off x="3357563" y="2143125"/>
            <a:ext cx="2654300" cy="642938"/>
          </a:xfrm>
          <a:prstGeom prst="roundRect">
            <a:avLst/>
          </a:prstGeom>
          <a:solidFill>
            <a:schemeClr val="accent3">
              <a:lumMod val="40000"/>
              <a:lumOff val="6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rtl="1">
              <a:spcBef>
                <a:spcPct val="50000"/>
              </a:spcBef>
              <a:defRPr/>
            </a:pPr>
            <a:r>
              <a:rPr lang="en-US" dirty="0">
                <a:solidFill>
                  <a:srgbClr val="0033CC"/>
                </a:solidFill>
              </a:rPr>
              <a:t>SASO Governor </a:t>
            </a:r>
            <a:endParaRPr lang="en-US" dirty="0">
              <a:solidFill>
                <a:srgbClr val="0033CC"/>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844824"/>
            <a:ext cx="8229600" cy="4530725"/>
          </a:xfrm>
          <a:effectLst>
            <a:innerShdw blurRad="63500" dist="50800" dir="2700000">
              <a:prstClr val="black">
                <a:alpha val="50000"/>
              </a:prstClr>
            </a:innerShdw>
          </a:effectLst>
        </p:spPr>
        <p:txBody>
          <a:bodyPr/>
          <a:lstStyle/>
          <a:p>
            <a:pPr marL="571500" indent="-514350">
              <a:buClr>
                <a:srgbClr val="FFFF00"/>
              </a:buClr>
              <a:buFont typeface="Wingdings" pitchFamily="2" charset="2"/>
              <a:buChar char="q"/>
              <a:defRPr/>
            </a:pPr>
            <a:r>
              <a:rPr lang="en-US" sz="4000" dirty="0" smtClean="0">
                <a:solidFill>
                  <a:srgbClr val="FFFF00"/>
                </a:solidFill>
                <a:effectLst/>
                <a:latin typeface="+mj-lt"/>
                <a:cs typeface="Times New Roman" pitchFamily="18" charset="0"/>
              </a:rPr>
              <a:t>SASO  Board of  Directors , is chaired by H.E.  the Minister  of Commerce and Industry (MOCI), Composed of (14) Representatives from the major Concerned Government and Private Sectors</a:t>
            </a:r>
          </a:p>
          <a:p>
            <a:pPr>
              <a:buFont typeface="Wingdings" pitchFamily="2" charset="2"/>
              <a:buNone/>
              <a:defRPr/>
            </a:pPr>
            <a:endParaRPr lang="en-US" dirty="0" smtClean="0">
              <a:solidFill>
                <a:srgbClr val="0033CC"/>
              </a:solidFill>
              <a:effectLst/>
              <a:latin typeface="Times New Roman" pitchFamily="18" charset="0"/>
              <a:cs typeface="Times New Roman" pitchFamily="18" charset="0"/>
            </a:endParaRPr>
          </a:p>
          <a:p>
            <a:pPr lvl="1">
              <a:buFontTx/>
              <a:buNone/>
              <a:defRPr/>
            </a:pPr>
            <a:endParaRPr lang="en-US" dirty="0"/>
          </a:p>
        </p:txBody>
      </p:sp>
      <p:sp>
        <p:nvSpPr>
          <p:cNvPr id="7" name="Rectangle 3"/>
          <p:cNvSpPr>
            <a:spLocks noChangeArrowheads="1"/>
          </p:cNvSpPr>
          <p:nvPr/>
        </p:nvSpPr>
        <p:spPr bwMode="auto">
          <a:xfrm>
            <a:off x="1714500" y="357188"/>
            <a:ext cx="6911975" cy="769937"/>
          </a:xfrm>
          <a:prstGeom prst="rect">
            <a:avLst/>
          </a:prstGeom>
          <a:noFill/>
          <a:ln w="9525">
            <a:noFill/>
            <a:miter lim="800000"/>
            <a:headEnd/>
            <a:tailEnd/>
          </a:ln>
          <a:effectLst/>
        </p:spPr>
        <p:txBody>
          <a:bodyPr>
            <a:spAutoFit/>
          </a:bodyPr>
          <a:lstStyle/>
          <a:p>
            <a:pPr>
              <a:defRPr/>
            </a:pPr>
            <a:r>
              <a:rPr lang="en-US" sz="4400" b="1" dirty="0">
                <a:solidFill>
                  <a:schemeClr val="tx2"/>
                </a:solidFill>
                <a:effectLst>
                  <a:outerShdw blurRad="38100" dist="38100" dir="2700000" algn="tl">
                    <a:srgbClr val="000000"/>
                  </a:outerShdw>
                </a:effectLst>
                <a:latin typeface="Arial" charset="0"/>
                <a:ea typeface="+mn-ea"/>
                <a:cs typeface="Arial" charset="0"/>
              </a:rPr>
              <a:t>Board of Directors</a:t>
            </a:r>
          </a:p>
        </p:txBody>
      </p:sp>
      <p:sp>
        <p:nvSpPr>
          <p:cNvPr id="4" name="Slide Number Placeholder 3"/>
          <p:cNvSpPr>
            <a:spLocks noGrp="1"/>
          </p:cNvSpPr>
          <p:nvPr>
            <p:ph type="sldNum" sz="quarter" idx="10"/>
          </p:nvPr>
        </p:nvSpPr>
        <p:spPr/>
        <p:txBody>
          <a:bodyPr/>
          <a:lstStyle/>
          <a:p>
            <a:pPr>
              <a:defRPr/>
            </a:pPr>
            <a:fld id="{0D1BEFFA-8E4B-4EDD-BFDA-40CAD07FD89A}" type="slidenum">
              <a:rPr lang="ar-SA"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763713" y="214313"/>
            <a:ext cx="6696075" cy="1323975"/>
          </a:xfrm>
          <a:prstGeom prst="rect">
            <a:avLst/>
          </a:prstGeom>
          <a:noFill/>
          <a:ln w="9525">
            <a:noFill/>
            <a:miter lim="800000"/>
            <a:headEnd/>
            <a:tailEnd/>
          </a:ln>
          <a:effectLst/>
        </p:spPr>
        <p:txBody>
          <a:bodyPr>
            <a:spAutoFit/>
          </a:bodyPr>
          <a:lstStyle/>
          <a:p>
            <a:pPr>
              <a:defRPr/>
            </a:pPr>
            <a:r>
              <a:rPr lang="en-US" sz="4000" b="1" dirty="0">
                <a:solidFill>
                  <a:schemeClr val="tx2"/>
                </a:solidFill>
                <a:effectLst>
                  <a:outerShdw blurRad="38100" dist="38100" dir="2700000" algn="tl">
                    <a:srgbClr val="000000"/>
                  </a:outerShdw>
                </a:effectLst>
                <a:latin typeface="Arial" charset="0"/>
                <a:ea typeface="+mn-ea"/>
                <a:cs typeface="Arial" charset="0"/>
              </a:rPr>
              <a:t>Board of Directors Responsibilities</a:t>
            </a:r>
          </a:p>
        </p:txBody>
      </p:sp>
      <p:sp>
        <p:nvSpPr>
          <p:cNvPr id="8" name="Content Placeholder 7"/>
          <p:cNvSpPr>
            <a:spLocks noGrp="1"/>
          </p:cNvSpPr>
          <p:nvPr>
            <p:ph idx="1"/>
          </p:nvPr>
        </p:nvSpPr>
        <p:spPr>
          <a:xfrm>
            <a:off x="428625" y="1928813"/>
            <a:ext cx="8229600" cy="4572000"/>
          </a:xfrm>
        </p:spPr>
        <p:txBody>
          <a:bodyPr/>
          <a:lstStyle/>
          <a:p>
            <a:pPr marL="571500" indent="-571500">
              <a:lnSpc>
                <a:spcPct val="80000"/>
              </a:lnSpc>
              <a:spcBef>
                <a:spcPts val="2400"/>
              </a:spcBef>
              <a:buClr>
                <a:srgbClr val="FFFF00"/>
              </a:buClr>
              <a:buFont typeface="Wingdings" pitchFamily="2" charset="2"/>
              <a:buChar char="q"/>
              <a:defRPr/>
            </a:pPr>
            <a:r>
              <a:rPr lang="en-US" sz="3600" dirty="0" smtClean="0">
                <a:solidFill>
                  <a:srgbClr val="FFFF00"/>
                </a:solidFill>
                <a:cs typeface="Times New Roman" pitchFamily="18" charset="0"/>
              </a:rPr>
              <a:t>Outlines the general policy of SASO.</a:t>
            </a:r>
          </a:p>
          <a:p>
            <a:pPr marL="571500" indent="-571500">
              <a:lnSpc>
                <a:spcPct val="80000"/>
              </a:lnSpc>
              <a:spcBef>
                <a:spcPts val="2400"/>
              </a:spcBef>
              <a:buClr>
                <a:srgbClr val="FFFF00"/>
              </a:buClr>
              <a:buFont typeface="Wingdings" pitchFamily="2" charset="2"/>
              <a:buChar char="q"/>
              <a:defRPr/>
            </a:pPr>
            <a:r>
              <a:rPr lang="en-US" sz="3600" dirty="0" smtClean="0">
                <a:solidFill>
                  <a:srgbClr val="FFFF00"/>
                </a:solidFill>
                <a:cs typeface="Times New Roman" pitchFamily="18" charset="0"/>
              </a:rPr>
              <a:t>Approve all the procedures needed to ensure efficient performance of SASO assignments.</a:t>
            </a:r>
          </a:p>
          <a:p>
            <a:pPr marL="571500" indent="-571500">
              <a:lnSpc>
                <a:spcPct val="80000"/>
              </a:lnSpc>
              <a:spcBef>
                <a:spcPts val="2400"/>
              </a:spcBef>
              <a:buClr>
                <a:srgbClr val="FFFF00"/>
              </a:buClr>
              <a:buFont typeface="Wingdings" pitchFamily="2" charset="2"/>
              <a:buChar char="q"/>
              <a:defRPr/>
            </a:pPr>
            <a:r>
              <a:rPr lang="en-US" sz="3600" dirty="0" smtClean="0">
                <a:solidFill>
                  <a:srgbClr val="FFFF00"/>
                </a:solidFill>
                <a:cs typeface="Times New Roman" pitchFamily="18" charset="0"/>
              </a:rPr>
              <a:t>Approve the National Standards and Technical  Regulations (TR’s).</a:t>
            </a:r>
          </a:p>
          <a:p>
            <a:pPr marL="571500" indent="-571500">
              <a:lnSpc>
                <a:spcPct val="80000"/>
              </a:lnSpc>
              <a:spcBef>
                <a:spcPts val="2400"/>
              </a:spcBef>
              <a:buClr>
                <a:srgbClr val="FFFF00"/>
              </a:buClr>
              <a:buFont typeface="Wingdings" pitchFamily="2" charset="2"/>
              <a:buChar char="q"/>
              <a:defRPr/>
            </a:pPr>
            <a:r>
              <a:rPr lang="en-US" sz="3600" dirty="0" smtClean="0">
                <a:solidFill>
                  <a:srgbClr val="FFFF00"/>
                </a:solidFill>
                <a:cs typeface="Times New Roman" pitchFamily="18" charset="0"/>
              </a:rPr>
              <a:t>Approve the National Conformity Assessment Procedures.   </a:t>
            </a:r>
          </a:p>
          <a:p>
            <a:pPr>
              <a:buFont typeface="Arial" pitchFamily="34" charset="0"/>
              <a:buChar char="•"/>
              <a:defRPr/>
            </a:pPr>
            <a:endParaRPr lang="en-US" dirty="0">
              <a:solidFill>
                <a:srgbClr val="FFFF00"/>
              </a:solidFill>
            </a:endParaRPr>
          </a:p>
        </p:txBody>
      </p:sp>
      <p:sp>
        <p:nvSpPr>
          <p:cNvPr id="4" name="Slide Number Placeholder 3"/>
          <p:cNvSpPr>
            <a:spLocks noGrp="1"/>
          </p:cNvSpPr>
          <p:nvPr>
            <p:ph type="sldNum" sz="quarter" idx="10"/>
          </p:nvPr>
        </p:nvSpPr>
        <p:spPr/>
        <p:txBody>
          <a:bodyPr/>
          <a:lstStyle/>
          <a:p>
            <a:pPr>
              <a:defRPr/>
            </a:pPr>
            <a:fld id="{31382A53-EAF8-4326-83A9-7B849C466733}" type="slidenum">
              <a:rPr lang="ar-SA"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763713" y="333375"/>
            <a:ext cx="6624637" cy="1143000"/>
          </a:xfrm>
        </p:spPr>
        <p:txBody>
          <a:bodyPr/>
          <a:lstStyle/>
          <a:p>
            <a:pPr algn="l" eaLnBrk="1" hangingPunct="1">
              <a:defRPr/>
            </a:pPr>
            <a:r>
              <a:rPr lang="en-US" dirty="0" smtClean="0">
                <a:solidFill>
                  <a:schemeClr val="tx1"/>
                </a:solidFill>
                <a:effectLst/>
                <a:latin typeface="Times New Roman" pitchFamily="18" charset="0"/>
                <a:cs typeface="Times New Roman" pitchFamily="18" charset="0"/>
              </a:rPr>
              <a:t/>
            </a:r>
            <a:br>
              <a:rPr lang="en-US" dirty="0" smtClean="0">
                <a:solidFill>
                  <a:schemeClr val="tx1"/>
                </a:solidFill>
                <a:effectLst/>
                <a:latin typeface="Times New Roman" pitchFamily="18" charset="0"/>
                <a:cs typeface="Times New Roman" pitchFamily="18" charset="0"/>
              </a:rPr>
            </a:br>
            <a:r>
              <a:rPr lang="ar-SA" b="1" dirty="0" smtClean="0">
                <a:solidFill>
                  <a:schemeClr val="tx1"/>
                </a:solidFill>
                <a:latin typeface="Verdana" pitchFamily="34" charset="0"/>
              </a:rPr>
              <a:t/>
            </a:r>
            <a:br>
              <a:rPr lang="ar-SA" b="1" dirty="0" smtClean="0">
                <a:solidFill>
                  <a:schemeClr val="tx1"/>
                </a:solidFill>
                <a:latin typeface="Verdana" pitchFamily="34" charset="0"/>
              </a:rPr>
            </a:br>
            <a:endParaRPr lang="en-US" b="1" dirty="0" smtClean="0">
              <a:solidFill>
                <a:schemeClr val="tx1"/>
              </a:solidFill>
              <a:latin typeface="Verdana" pitchFamily="34" charset="0"/>
            </a:endParaRPr>
          </a:p>
        </p:txBody>
      </p:sp>
      <p:sp>
        <p:nvSpPr>
          <p:cNvPr id="117763" name="Rectangle 3"/>
          <p:cNvSpPr>
            <a:spLocks noGrp="1" noChangeArrowheads="1"/>
          </p:cNvSpPr>
          <p:nvPr>
            <p:ph type="body" idx="1"/>
          </p:nvPr>
        </p:nvSpPr>
        <p:spPr>
          <a:xfrm>
            <a:off x="179388" y="1600200"/>
            <a:ext cx="8507412" cy="4530725"/>
          </a:xfrm>
        </p:spPr>
        <p:txBody>
          <a:bodyPr/>
          <a:lstStyle/>
          <a:p>
            <a:pPr algn="just" eaLnBrk="1" hangingPunct="1">
              <a:buFont typeface="Wingdings" pitchFamily="2" charset="2"/>
              <a:buNone/>
              <a:defRPr/>
            </a:pPr>
            <a:r>
              <a:rPr lang="en-US" sz="2800" dirty="0" smtClean="0">
                <a:effectLst/>
                <a:latin typeface="Times New Roman" pitchFamily="18" charset="0"/>
                <a:cs typeface="Times New Roman" pitchFamily="18" charset="0"/>
              </a:rPr>
              <a:t> </a:t>
            </a:r>
            <a:endParaRPr lang="en-US" sz="2800" dirty="0" smtClean="0"/>
          </a:p>
        </p:txBody>
      </p:sp>
      <p:sp>
        <p:nvSpPr>
          <p:cNvPr id="10244" name="Text Box 4"/>
          <p:cNvSpPr txBox="1">
            <a:spLocks noChangeArrowheads="1"/>
          </p:cNvSpPr>
          <p:nvPr/>
        </p:nvSpPr>
        <p:spPr bwMode="auto">
          <a:xfrm>
            <a:off x="358775" y="1557338"/>
            <a:ext cx="8785225" cy="2554287"/>
          </a:xfrm>
          <a:prstGeom prst="rect">
            <a:avLst/>
          </a:prstGeom>
          <a:noFill/>
          <a:ln w="9525">
            <a:noFill/>
            <a:miter lim="800000"/>
            <a:headEnd/>
            <a:tailEnd/>
          </a:ln>
        </p:spPr>
        <p:txBody>
          <a:bodyPr>
            <a:spAutoFit/>
          </a:bodyPr>
          <a:lstStyle/>
          <a:p>
            <a:pPr>
              <a:spcBef>
                <a:spcPct val="50000"/>
              </a:spcBef>
              <a:buFont typeface="Wingdings" pitchFamily="2" charset="2"/>
              <a:buChar char="q"/>
            </a:pPr>
            <a:r>
              <a:rPr lang="en-US" sz="4400">
                <a:solidFill>
                  <a:srgbClr val="FFFF00"/>
                </a:solidFill>
                <a:cs typeface="Times New Roman" pitchFamily="18" charset="0"/>
              </a:rPr>
              <a:t> SASO Vision</a:t>
            </a:r>
            <a:r>
              <a:rPr lang="en-US" sz="1600">
                <a:solidFill>
                  <a:srgbClr val="FFFF00"/>
                </a:solidFill>
                <a:cs typeface="Times New Roman" pitchFamily="18" charset="0"/>
              </a:rPr>
              <a:t> </a:t>
            </a:r>
          </a:p>
          <a:p>
            <a:pPr rtl="1">
              <a:spcBef>
                <a:spcPct val="50000"/>
              </a:spcBef>
            </a:pPr>
            <a:r>
              <a:rPr lang="en-US" sz="3200">
                <a:cs typeface="Times New Roman" pitchFamily="18" charset="0"/>
              </a:rPr>
              <a:t>To be a Distinguished Body in all fields of               Standardization and Quality at the National,              Regional and International levels.  </a:t>
            </a:r>
          </a:p>
        </p:txBody>
      </p:sp>
      <p:sp>
        <p:nvSpPr>
          <p:cNvPr id="10245" name="Text Box 5"/>
          <p:cNvSpPr txBox="1">
            <a:spLocks noChangeArrowheads="1"/>
          </p:cNvSpPr>
          <p:nvPr/>
        </p:nvSpPr>
        <p:spPr bwMode="auto">
          <a:xfrm>
            <a:off x="395288" y="4149725"/>
            <a:ext cx="8353425" cy="2492375"/>
          </a:xfrm>
          <a:prstGeom prst="rect">
            <a:avLst/>
          </a:prstGeom>
          <a:noFill/>
          <a:ln w="9525">
            <a:noFill/>
            <a:miter lim="800000"/>
            <a:headEnd/>
            <a:tailEnd/>
          </a:ln>
        </p:spPr>
        <p:txBody>
          <a:bodyPr>
            <a:spAutoFit/>
          </a:bodyPr>
          <a:lstStyle/>
          <a:p>
            <a:pPr>
              <a:spcBef>
                <a:spcPct val="50000"/>
              </a:spcBef>
              <a:buFont typeface="Wingdings" pitchFamily="2" charset="2"/>
              <a:buChar char="q"/>
            </a:pPr>
            <a:r>
              <a:rPr lang="en-US" sz="4000">
                <a:solidFill>
                  <a:srgbClr val="FFFF00"/>
                </a:solidFill>
                <a:cs typeface="Times New Roman" pitchFamily="18" charset="0"/>
              </a:rPr>
              <a:t> SASO </a:t>
            </a:r>
            <a:r>
              <a:rPr lang="en-US" sz="3600">
                <a:solidFill>
                  <a:srgbClr val="FFFF00"/>
                </a:solidFill>
                <a:cs typeface="Times New Roman" pitchFamily="18" charset="0"/>
              </a:rPr>
              <a:t>Mission</a:t>
            </a:r>
          </a:p>
          <a:p>
            <a:pPr>
              <a:spcBef>
                <a:spcPct val="50000"/>
              </a:spcBef>
            </a:pPr>
            <a:r>
              <a:rPr lang="en-US" sz="3200">
                <a:cs typeface="Times New Roman" pitchFamily="18" charset="0"/>
              </a:rPr>
              <a:t>To Protect the Consumer and to Ensure the                Public Interest by Issuing and Applying the                Standards  and Quality Systems.</a:t>
            </a:r>
          </a:p>
        </p:txBody>
      </p:sp>
      <p:sp>
        <p:nvSpPr>
          <p:cNvPr id="7" name="Rectangle 3"/>
          <p:cNvSpPr>
            <a:spLocks noChangeArrowheads="1"/>
          </p:cNvSpPr>
          <p:nvPr/>
        </p:nvSpPr>
        <p:spPr bwMode="auto">
          <a:xfrm>
            <a:off x="1692275" y="404813"/>
            <a:ext cx="6911975" cy="769937"/>
          </a:xfrm>
          <a:prstGeom prst="rect">
            <a:avLst/>
          </a:prstGeom>
          <a:noFill/>
          <a:ln w="9525">
            <a:noFill/>
            <a:miter lim="800000"/>
            <a:headEnd/>
            <a:tailEnd/>
          </a:ln>
          <a:effectLst/>
        </p:spPr>
        <p:txBody>
          <a:bodyPr>
            <a:spAutoFit/>
          </a:bodyPr>
          <a:lstStyle/>
          <a:p>
            <a:pPr>
              <a:defRPr/>
            </a:pPr>
            <a:r>
              <a:rPr lang="en-US" sz="4400" b="1" dirty="0">
                <a:solidFill>
                  <a:schemeClr val="tx2"/>
                </a:solidFill>
                <a:effectLst>
                  <a:outerShdw blurRad="38100" dist="38100" dir="2700000" algn="tl">
                    <a:srgbClr val="000000"/>
                  </a:outerShdw>
                </a:effectLst>
                <a:latin typeface="+mj-lt"/>
                <a:ea typeface="Times New Roman (Arabic)"/>
                <a:cs typeface="Times New Roman (Arabic)"/>
              </a:rPr>
              <a:t>Vision and Mission</a:t>
            </a:r>
          </a:p>
        </p:txBody>
      </p:sp>
      <p:sp>
        <p:nvSpPr>
          <p:cNvPr id="8" name="Slide Number Placeholder 7"/>
          <p:cNvSpPr>
            <a:spLocks noGrp="1"/>
          </p:cNvSpPr>
          <p:nvPr>
            <p:ph type="sldNum" sz="quarter" idx="10"/>
          </p:nvPr>
        </p:nvSpPr>
        <p:spPr/>
        <p:txBody>
          <a:bodyPr/>
          <a:lstStyle/>
          <a:p>
            <a:pPr>
              <a:defRPr/>
            </a:pPr>
            <a:fld id="{5CC02B61-1F8B-42DE-BC8F-BB04902373F5}" type="slidenum">
              <a:rPr lang="ar-SA" smtClean="0"/>
              <a:pPr>
                <a:defRPr/>
              </a:pPr>
              <a:t>8</a:t>
            </a:fld>
            <a:endParaRPr lang="en-US"/>
          </a:p>
        </p:txBody>
      </p:sp>
      <p:sp>
        <p:nvSpPr>
          <p:cNvPr id="9" name="Footer Placeholder 8"/>
          <p:cNvSpPr>
            <a:spLocks noGrp="1"/>
          </p:cNvSpPr>
          <p:nvPr>
            <p:ph type="ftr" sz="quarter" idx="4294967295"/>
          </p:nvPr>
        </p:nvSpPr>
        <p:spPr/>
        <p:txBody>
          <a:bodyPr/>
          <a:lstStyle/>
          <a:p>
            <a:pPr>
              <a:defRPr/>
            </a:pP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additive="base">
                                        <p:cTn id="12" dur="500" fill="hold"/>
                                        <p:tgtEl>
                                          <p:spTgt spid="10245"/>
                                        </p:tgtEl>
                                        <p:attrNameLst>
                                          <p:attrName>ppt_x</p:attrName>
                                        </p:attrNameLst>
                                      </p:cBhvr>
                                      <p:tavLst>
                                        <p:tav tm="0">
                                          <p:val>
                                            <p:strVal val="0-#ppt_w/2"/>
                                          </p:val>
                                        </p:tav>
                                        <p:tav tm="100000">
                                          <p:val>
                                            <p:strVal val="#ppt_x"/>
                                          </p:val>
                                        </p:tav>
                                      </p:tavLst>
                                    </p:anim>
                                    <p:anim calcmode="lin" valueType="num">
                                      <p:cBhvr additive="base">
                                        <p:cTn id="13"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85750" y="1571625"/>
            <a:ext cx="8748713" cy="5286375"/>
          </a:xfrm>
        </p:spPr>
        <p:txBody>
          <a:bodyPr/>
          <a:lstStyle/>
          <a:p>
            <a:pPr marL="514350" indent="-514350" eaLnBrk="1" hangingPunct="1">
              <a:lnSpc>
                <a:spcPct val="80000"/>
              </a:lnSpc>
              <a:spcBef>
                <a:spcPts val="1800"/>
              </a:spcBef>
              <a:buClr>
                <a:srgbClr val="FFFF00"/>
              </a:buClr>
              <a:buFont typeface="Wingdings" pitchFamily="2" charset="2"/>
              <a:buChar char="q"/>
              <a:defRPr/>
            </a:pPr>
            <a:r>
              <a:rPr lang="en-US" dirty="0" smtClean="0">
                <a:solidFill>
                  <a:srgbClr val="FFFF00"/>
                </a:solidFill>
                <a:effectLst/>
                <a:latin typeface="Arial Unicode MS" pitchFamily="34" charset="-128"/>
                <a:ea typeface="Arial Unicode MS" pitchFamily="34" charset="-128"/>
                <a:cs typeface="Arial Unicode MS" pitchFamily="34" charset="-128"/>
              </a:rPr>
              <a:t>Preparation, approval and Publishing of National Standards and Technical Regulations relating to products, measurement, </a:t>
            </a:r>
            <a:r>
              <a:rPr lang="en-US" dirty="0" smtClean="0">
                <a:solidFill>
                  <a:srgbClr val="FFFF00"/>
                </a:solidFill>
              </a:rPr>
              <a:t>metrology, </a:t>
            </a:r>
            <a:r>
              <a:rPr lang="en-US" dirty="0" smtClean="0">
                <a:solidFill>
                  <a:srgbClr val="FFFF00"/>
                </a:solidFill>
                <a:effectLst/>
                <a:latin typeface="Arial Unicode MS" pitchFamily="34" charset="-128"/>
                <a:ea typeface="Arial Unicode MS" pitchFamily="34" charset="-128"/>
                <a:cs typeface="Arial Unicode MS" pitchFamily="34" charset="-128"/>
              </a:rPr>
              <a:t>calibration, </a:t>
            </a:r>
            <a:r>
              <a:rPr lang="en-US" dirty="0" smtClean="0">
                <a:solidFill>
                  <a:srgbClr val="FFFF00"/>
                </a:solidFill>
              </a:rPr>
              <a:t>marking, sampling, inspection, testing, </a:t>
            </a:r>
            <a:r>
              <a:rPr lang="en-US" dirty="0" smtClean="0">
                <a:solidFill>
                  <a:srgbClr val="FFFF00"/>
                </a:solidFill>
                <a:effectLst/>
                <a:latin typeface="Arial Unicode MS" pitchFamily="34" charset="-128"/>
                <a:ea typeface="Arial Unicode MS" pitchFamily="34" charset="-128"/>
                <a:cs typeface="Arial Unicode MS" pitchFamily="34" charset="-128"/>
              </a:rPr>
              <a:t>symbols, definitions, etc.</a:t>
            </a:r>
          </a:p>
          <a:p>
            <a:pPr marL="514350" indent="-514350" eaLnBrk="1" hangingPunct="1">
              <a:lnSpc>
                <a:spcPct val="80000"/>
              </a:lnSpc>
              <a:spcBef>
                <a:spcPts val="1800"/>
              </a:spcBef>
              <a:buClr>
                <a:srgbClr val="FFFF00"/>
              </a:buClr>
              <a:buFont typeface="Wingdings" pitchFamily="2" charset="2"/>
              <a:buChar char="q"/>
              <a:defRPr/>
            </a:pPr>
            <a:r>
              <a:rPr lang="en-US" dirty="0" smtClean="0">
                <a:solidFill>
                  <a:srgbClr val="FFFF00"/>
                </a:solidFill>
                <a:effectLst/>
                <a:latin typeface="Arial Unicode MS" pitchFamily="34" charset="-128"/>
                <a:ea typeface="Arial Unicode MS" pitchFamily="34" charset="-128"/>
                <a:cs typeface="Arial Unicode MS" pitchFamily="34" charset="-128"/>
              </a:rPr>
              <a:t>Promoting awareness for standardization.                </a:t>
            </a:r>
          </a:p>
          <a:p>
            <a:pPr marL="457200" indent="-457200">
              <a:buClr>
                <a:srgbClr val="FFFF00"/>
              </a:buClr>
              <a:buFont typeface="Wingdings" pitchFamily="2" charset="2"/>
              <a:buChar char="q"/>
              <a:tabLst>
                <a:tab pos="457200" algn="l"/>
              </a:tabLst>
              <a:defRPr/>
            </a:pPr>
            <a:r>
              <a:rPr lang="en-US" dirty="0" smtClean="0">
                <a:solidFill>
                  <a:srgbClr val="FFFF00"/>
                </a:solidFill>
              </a:rPr>
              <a:t>Setting up rules for implementing &amp; granting Certificate of Conformity, Quality Mark, QMS, Conformity Assessment,  according to its applicable regulations, etc.</a:t>
            </a:r>
          </a:p>
          <a:p>
            <a:pPr marL="514350" indent="-514350" eaLnBrk="1" hangingPunct="1">
              <a:lnSpc>
                <a:spcPct val="80000"/>
              </a:lnSpc>
              <a:buClr>
                <a:srgbClr val="FFFF00"/>
              </a:buClr>
              <a:buFont typeface="Wingdings" pitchFamily="2" charset="2"/>
              <a:buNone/>
              <a:defRPr/>
            </a:pPr>
            <a:endParaRPr lang="en-US" dirty="0" smtClean="0">
              <a:solidFill>
                <a:srgbClr val="FFFF00"/>
              </a:solidFill>
              <a:effectLst/>
              <a:latin typeface="Arial Unicode MS" pitchFamily="34" charset="-128"/>
              <a:ea typeface="Arial Unicode MS" pitchFamily="34" charset="-128"/>
              <a:cs typeface="Arial Unicode MS" pitchFamily="34" charset="-128"/>
            </a:endParaRPr>
          </a:p>
          <a:p>
            <a:pPr marL="514350" indent="-514350" eaLnBrk="1" hangingPunct="1">
              <a:lnSpc>
                <a:spcPct val="80000"/>
              </a:lnSpc>
              <a:buClr>
                <a:srgbClr val="FFFF00"/>
              </a:buClr>
              <a:buFont typeface="Wingdings" pitchFamily="2" charset="2"/>
              <a:buChar char="q"/>
              <a:defRPr/>
            </a:pPr>
            <a:endParaRPr lang="en-US" dirty="0" smtClean="0">
              <a:solidFill>
                <a:srgbClr val="FFFF00"/>
              </a:solidFill>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1714500" y="500063"/>
            <a:ext cx="5976938" cy="646112"/>
          </a:xfrm>
          <a:prstGeom prst="rect">
            <a:avLst/>
          </a:prstGeom>
        </p:spPr>
        <p:txBody>
          <a:bodyPr>
            <a:spAutoFit/>
          </a:bodyPr>
          <a:lstStyle/>
          <a:p>
            <a:pPr rtl="1">
              <a:defRPr/>
            </a:pPr>
            <a:r>
              <a:rPr lang="en-US" sz="3600" b="1" dirty="0">
                <a:latin typeface="+mj-lt"/>
                <a:ea typeface="+mn-ea"/>
                <a:cs typeface="Times New Roman" pitchFamily="18" charset="0"/>
              </a:rPr>
              <a:t>SASO Responsibilities</a:t>
            </a:r>
            <a:endParaRPr lang="en-US" sz="3600" b="1" dirty="0">
              <a:latin typeface="+mj-lt"/>
              <a:ea typeface="+mn-ea"/>
              <a:cs typeface="Rod Transparent" pitchFamily="49" charset="-79"/>
            </a:endParaRPr>
          </a:p>
        </p:txBody>
      </p:sp>
      <p:sp>
        <p:nvSpPr>
          <p:cNvPr id="4" name="Slide Number Placeholder 3"/>
          <p:cNvSpPr>
            <a:spLocks noGrp="1"/>
          </p:cNvSpPr>
          <p:nvPr>
            <p:ph type="sldNum" sz="quarter" idx="10"/>
          </p:nvPr>
        </p:nvSpPr>
        <p:spPr/>
        <p:txBody>
          <a:bodyPr/>
          <a:lstStyle/>
          <a:p>
            <a:pPr>
              <a:defRPr/>
            </a:pPr>
            <a:fld id="{D552DB80-11D9-4266-AE24-B41D4F453BDA}" type="slidenum">
              <a:rPr lang="ar-SA" smtClean="0"/>
              <a:pPr>
                <a:defRPr/>
              </a:pPr>
              <a:t>9</a:t>
            </a:fld>
            <a:endParaRPr lang="en-US"/>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Beam">
  <a:themeElements>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2010-10-22T04:00:00+00:00</Document_x0020_Date>
    <Action xmlns="6dfc6e00-eaa7-471f-8691-9b952787d5c9" xsi:nil="true"/>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7C45CB07-4307-43DB-BEB6-0E22DE2C47F1}"/>
</file>

<file path=customXml/itemProps2.xml><?xml version="1.0" encoding="utf-8"?>
<ds:datastoreItem xmlns:ds="http://schemas.openxmlformats.org/officeDocument/2006/customXml" ds:itemID="{3CDADEC7-8414-437A-93A2-6B6B5D21CAD7}"/>
</file>

<file path=customXml/itemProps3.xml><?xml version="1.0" encoding="utf-8"?>
<ds:datastoreItem xmlns:ds="http://schemas.openxmlformats.org/officeDocument/2006/customXml" ds:itemID="{C38689AB-1B52-4D4E-84F0-48BCBEC5F841}"/>
</file>

<file path=customXml/itemProps4.xml><?xml version="1.0" encoding="utf-8"?>
<ds:datastoreItem xmlns:ds="http://schemas.openxmlformats.org/officeDocument/2006/customXml" ds:itemID="{95ECADFA-49FE-4F32-9E35-00B1816BA40B}"/>
</file>

<file path=docProps/app.xml><?xml version="1.0" encoding="utf-8"?>
<Properties xmlns="http://schemas.openxmlformats.org/officeDocument/2006/extended-properties" xmlns:vt="http://schemas.openxmlformats.org/officeDocument/2006/docPropsVTypes">
  <Template/>
  <TotalTime>12074</TotalTime>
  <Words>2444</Words>
  <Application>Microsoft Office PowerPoint</Application>
  <PresentationFormat>On-screen Show (4:3)</PresentationFormat>
  <Paragraphs>314</Paragraphs>
  <Slides>47</Slides>
  <Notes>9</Notes>
  <HiddenSlides>0</HiddenSlides>
  <MMClips>0</MMClips>
  <ScaleCrop>false</ScaleCrop>
  <HeadingPairs>
    <vt:vector size="6" baseType="variant">
      <vt:variant>
        <vt:lpstr>Fonts Used</vt:lpstr>
      </vt:variant>
      <vt:variant>
        <vt:i4>9</vt:i4>
      </vt:variant>
      <vt:variant>
        <vt:lpstr>Design Template</vt:lpstr>
      </vt:variant>
      <vt:variant>
        <vt:i4>4</vt:i4>
      </vt:variant>
      <vt:variant>
        <vt:lpstr>Slide Titles</vt:lpstr>
      </vt:variant>
      <vt:variant>
        <vt:i4>47</vt:i4>
      </vt:variant>
    </vt:vector>
  </HeadingPairs>
  <TitlesOfParts>
    <vt:vector size="60" baseType="lpstr">
      <vt:lpstr>Times New Roman</vt:lpstr>
      <vt:lpstr>Rod Transparent</vt:lpstr>
      <vt:lpstr>Arial</vt:lpstr>
      <vt:lpstr>Wingdings</vt:lpstr>
      <vt:lpstr>Calibri</vt:lpstr>
      <vt:lpstr>Times New Roman (Arabic)</vt:lpstr>
      <vt:lpstr>Verdana</vt:lpstr>
      <vt:lpstr>Arial Unicode MS</vt:lpstr>
      <vt:lpstr>Symbol</vt:lpstr>
      <vt:lpstr>Beam</vt:lpstr>
      <vt:lpstr>Beam</vt:lpstr>
      <vt:lpstr>Beam</vt:lpstr>
      <vt:lpstr>Beam</vt:lpstr>
      <vt:lpstr>Slide 1</vt:lpstr>
      <vt:lpstr>Slide 2</vt:lpstr>
      <vt:lpstr>Slide 3</vt:lpstr>
      <vt:lpstr>Slide 4</vt:lpstr>
      <vt:lpstr>Slide 5</vt:lpstr>
      <vt:lpstr>Slide 6</vt:lpstr>
      <vt:lpstr>Slide 7</vt:lpstr>
      <vt:lpstr>  </vt:lpstr>
      <vt:lpstr>Slide 9</vt:lpstr>
      <vt:lpstr>Slide 10</vt:lpstr>
      <vt:lpstr>Slide 11</vt:lpstr>
      <vt:lpstr>Slide 12</vt:lpstr>
      <vt:lpstr>Slide 13</vt:lpstr>
      <vt:lpstr>SNEC in Brief</vt:lpstr>
      <vt:lpstr>Saudi Technical Council  Of Standards</vt:lpstr>
      <vt:lpstr>Saudi Technical Council  Of Standards - Tasks</vt:lpstr>
      <vt:lpstr>Saudi Technical Council  Of Standards – Tasks- Cont.</vt:lpstr>
      <vt:lpstr>Slide 18</vt:lpstr>
      <vt:lpstr>Slide 19</vt:lpstr>
      <vt:lpstr>Slide 20</vt:lpstr>
      <vt:lpstr>Slide 21</vt:lpstr>
      <vt:lpstr>Slide 22</vt:lpstr>
      <vt:lpstr>Slide 23</vt:lpstr>
      <vt:lpstr>Slide 24</vt:lpstr>
      <vt:lpstr>Slide 25</vt:lpstr>
      <vt:lpstr>SASO Role in Certification </vt:lpstr>
      <vt:lpstr>Who are involved?</vt:lpstr>
      <vt:lpstr>Who are involved? &amp; How?</vt:lpstr>
      <vt:lpstr>Who are involved? &amp; How?- Cont.</vt:lpstr>
      <vt:lpstr>Saudi Customs Clearance Mechanisms</vt:lpstr>
      <vt:lpstr>Saudi Customs Clearance Mechanisms</vt:lpstr>
      <vt:lpstr>Saudi Customs Clearance Mechanisms</vt:lpstr>
      <vt:lpstr>Saudi Customs Clearance Mechanisms</vt:lpstr>
      <vt:lpstr>Saudi Customs Clearance Mechanisms</vt:lpstr>
      <vt:lpstr>Saudi Customs Clearance Mechanisms, Summarized </vt:lpstr>
      <vt:lpstr>SASO Mutual Recognition Programs   Mechanism to Facilitate Trade</vt:lpstr>
      <vt:lpstr>Conformity Assessment (CA) through MRP’s &amp; RP’s</vt:lpstr>
      <vt:lpstr>Conformity Assessment (CA) through MRP’s &amp; RP’s</vt:lpstr>
      <vt:lpstr>Why MRP’s &amp; RP’s ?</vt:lpstr>
      <vt:lpstr>Benefits</vt:lpstr>
      <vt:lpstr>SASO Experience, Requirements and Plan in MRA </vt:lpstr>
      <vt:lpstr>SASO Experience, Requirements and Plan in MRA </vt:lpstr>
      <vt:lpstr>SASO Experience, Requirements and Plan in MRA </vt:lpstr>
      <vt:lpstr>Slide 44</vt:lpstr>
      <vt:lpstr>Slide 45</vt:lpstr>
      <vt:lpstr>Slide 46</vt:lpstr>
      <vt:lpstr>Slide 47</vt:lpstr>
    </vt:vector>
  </TitlesOfParts>
  <Company>saso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aalturki</dc:creator>
  <cp:lastModifiedBy>Jana Zabinski</cp:lastModifiedBy>
  <cp:revision>890</cp:revision>
  <dcterms:created xsi:type="dcterms:W3CDTF">2007-02-11T07:13:46Z</dcterms:created>
  <dcterms:modified xsi:type="dcterms:W3CDTF">2010-11-05T19:22:15Z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aa70b3f4-9464-4b50-81f3-7e8f6d4f85e9</vt:lpwstr>
  </property>
</Properties>
</file>