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ommentAuthors" Target="commentAuthors.xml"/><Relationship Id="rId21"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customXml" Target="../customXml/item2.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customXml" Target="../customXml/item1.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143000" y="0"/>
            <a:ext cx="6858000" cy="2387600"/>
          </a:xfrm>
          <a:prstGeom prst="rect">
            <a:avLst/>
          </a:prstGeom>
        </p:spPr>
        <p:txBody>
          <a:bodyPr anchor="b"/>
          <a:lstStyle>
            <a:lvl1pPr algn="ctr">
              <a:defRPr sz="4500">
                <a:solidFill>
                  <a:srgbClr val="FFFFFF"/>
                </a:solidFill>
              </a:defRPr>
            </a:lvl1pPr>
          </a:lstStyle>
          <a:p>
            <a:pPr/>
            <a:r>
              <a:t>Title Text</a:t>
            </a:r>
          </a:p>
        </p:txBody>
      </p:sp>
      <p:sp>
        <p:nvSpPr>
          <p:cNvPr id="12" name="Body Level One…"/>
          <p:cNvSpPr txBox="1"/>
          <p:nvPr>
            <p:ph type="body" sz="quarter" idx="1"/>
          </p:nvPr>
        </p:nvSpPr>
        <p:spPr>
          <a:xfrm>
            <a:off x="1143000" y="2588049"/>
            <a:ext cx="6858000" cy="1655762"/>
          </a:xfrm>
          <a:prstGeom prst="rect">
            <a:avLst/>
          </a:prstGeom>
        </p:spPr>
        <p:txBody>
          <a:bodyPr/>
          <a:lstStyle>
            <a:lvl1pPr marL="0" indent="0" algn="ctr">
              <a:buSzTx/>
              <a:buFontTx/>
              <a:buNone/>
              <a:defRPr sz="1800">
                <a:solidFill>
                  <a:srgbClr val="FFFFFF"/>
                </a:solidFill>
              </a:defRPr>
            </a:lvl1pPr>
            <a:lvl2pPr marL="0" indent="342900" algn="ctr">
              <a:buSzTx/>
              <a:buFontTx/>
              <a:buNone/>
              <a:defRPr sz="1800">
                <a:solidFill>
                  <a:srgbClr val="FFFFFF"/>
                </a:solidFill>
              </a:defRPr>
            </a:lvl2pPr>
            <a:lvl3pPr marL="0" indent="685800" algn="ctr">
              <a:buSzTx/>
              <a:buFontTx/>
              <a:buNone/>
              <a:defRPr sz="1800">
                <a:solidFill>
                  <a:srgbClr val="FFFFFF"/>
                </a:solidFill>
              </a:defRPr>
            </a:lvl3pPr>
            <a:lvl4pPr marL="0" indent="1028700" algn="ctr">
              <a:buSzTx/>
              <a:buFontTx/>
              <a:buNone/>
              <a:defRPr sz="1800">
                <a:solidFill>
                  <a:srgbClr val="FFFFFF"/>
                </a:solidFill>
              </a:defRPr>
            </a:lvl4pPr>
            <a:lvl5pPr marL="0" indent="1371600" algn="ctr">
              <a:buSzTx/>
              <a:buFont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1800"/>
            </a:lvl1pPr>
            <a:lvl2pPr marL="0" indent="342900">
              <a:buSzTx/>
              <a:buFontTx/>
              <a:buNone/>
              <a:defRPr b="1" sz="1800"/>
            </a:lvl2pPr>
            <a:lvl3pPr marL="0" indent="685800">
              <a:buSzTx/>
              <a:buFontTx/>
              <a:buNone/>
              <a:defRPr b="1" sz="1800"/>
            </a:lvl3pPr>
            <a:lvl4pPr marL="0" indent="1028700">
              <a:buSzTx/>
              <a:buFontTx/>
              <a:buNone/>
              <a:defRPr b="1" sz="1800"/>
            </a:lvl4pPr>
            <a:lvl5pPr marL="0" indent="137160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29150" y="1681163"/>
            <a:ext cx="3887392" cy="823913"/>
          </a:xfrm>
          <a:prstGeom prst="rect">
            <a:avLst/>
          </a:prstGeom>
        </p:spPr>
        <p:txBody>
          <a:bodyPr anchor="b"/>
          <a:lstStyle/>
          <a:p>
            <a:pPr marL="0" indent="0">
              <a:buSzTx/>
              <a:buFontTx/>
              <a:buNone/>
              <a:defRPr b="1" sz="18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29840" y="2057400"/>
            <a:ext cx="2949180" cy="3811588"/>
          </a:xfrm>
          <a:prstGeom prst="rect">
            <a:avLst/>
          </a:prstGeom>
        </p:spPr>
        <p:txBody>
          <a:bodyPr/>
          <a:lstStyle/>
          <a:p>
            <a:pPr marL="0" indent="0">
              <a:buSzTx/>
              <a:buFontTx/>
              <a:buNone/>
              <a:defRPr sz="12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83"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730117" y="365125"/>
            <a:ext cx="7689984" cy="10541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730117" y="1495425"/>
            <a:ext cx="7689984" cy="431609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61718" y="5991667"/>
            <a:ext cx="220004" cy="205915"/>
          </a:xfrm>
          <a:prstGeom prst="rect">
            <a:avLst/>
          </a:prstGeom>
          <a:ln w="12700">
            <a:miter lim="400000"/>
          </a:ln>
        </p:spPr>
        <p:txBody>
          <a:bodyPr wrap="none" lIns="45719" rIns="45719" anchor="ctr">
            <a:spAutoFit/>
          </a:bodyPr>
          <a:lstStyle>
            <a:lvl1pPr algn="r">
              <a:defRPr sz="9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1pPr>
      <a:lvl2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2pPr>
      <a:lvl3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3pPr>
      <a:lvl4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4pPr>
      <a:lvl5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5pPr>
      <a:lvl6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6pPr>
      <a:lvl7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7pPr>
      <a:lvl8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8pPr>
      <a:lvl9pPr marL="0" marR="0" indent="0" algn="l" defTabSz="685800" rtl="0" latinLnBrk="0">
        <a:lnSpc>
          <a:spcPct val="90000"/>
        </a:lnSpc>
        <a:spcBef>
          <a:spcPts val="0"/>
        </a:spcBef>
        <a:spcAft>
          <a:spcPts val="0"/>
        </a:spcAft>
        <a:buClrTx/>
        <a:buSzTx/>
        <a:buFontTx/>
        <a:buNone/>
        <a:tabLst/>
        <a:defRPr b="1" baseline="0" cap="none" i="0" spc="0" strike="noStrike" sz="3300" u="none">
          <a:solidFill>
            <a:srgbClr val="295283"/>
          </a:solidFill>
          <a:uFillTx/>
          <a:latin typeface="Century Gothic"/>
          <a:ea typeface="Century Gothic"/>
          <a:cs typeface="Century Gothic"/>
          <a:sym typeface="Century Gothic"/>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licia@pivotcleanenergy.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p:spPr>
        <p:txBody>
          <a:bodyPr anchor="ctr"/>
          <a:lstStyle>
            <a:lvl1pPr>
              <a:defRPr sz="3600"/>
            </a:lvl1pPr>
          </a:lstStyle>
          <a:p>
            <a:pPr/>
            <a:r>
              <a:t>Bioethanol Standardization for Household Energy in Africa</a:t>
            </a:r>
          </a:p>
        </p:txBody>
      </p:sp>
      <p:sp>
        <p:nvSpPr>
          <p:cNvPr id="95" name="Subtitle 2"/>
          <p:cNvSpPr txBox="1"/>
          <p:nvPr>
            <p:ph type="subTitle" sz="quarter" idx="1"/>
          </p:nvPr>
        </p:nvSpPr>
        <p:spPr>
          <a:xfrm>
            <a:off x="1143000" y="2058048"/>
            <a:ext cx="6858000" cy="1629621"/>
          </a:xfrm>
          <a:prstGeom prst="rect">
            <a:avLst/>
          </a:prstGeom>
        </p:spPr>
        <p:txBody>
          <a:bodyPr/>
          <a:lstStyle>
            <a:lvl1pPr>
              <a:defRPr sz="3000"/>
            </a:lvl1pPr>
          </a:lstStyle>
          <a:p>
            <a:pPr/>
            <a:r>
              <a:t>Strategic Cooperation in Mozambique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EXPECTED OUTCOMES"/>
          <p:cNvSpPr txBox="1"/>
          <p:nvPr>
            <p:ph type="title"/>
          </p:nvPr>
        </p:nvSpPr>
        <p:spPr>
          <a:prstGeom prst="rect">
            <a:avLst/>
          </a:prstGeom>
        </p:spPr>
        <p:txBody>
          <a:bodyPr/>
          <a:lstStyle/>
          <a:p>
            <a:pPr/>
            <a:r>
              <a:t>EXPECTED OUTCOMES</a:t>
            </a:r>
          </a:p>
        </p:txBody>
      </p:sp>
      <p:sp>
        <p:nvSpPr>
          <p:cNvPr id="122" name="Establish partnerships between entities involved in the stakeholder dialogue that can foster further harmonization and unified policies regionally…"/>
          <p:cNvSpPr txBox="1"/>
          <p:nvPr>
            <p:ph type="body" idx="1"/>
          </p:nvPr>
        </p:nvSpPr>
        <p:spPr>
          <a:prstGeom prst="rect">
            <a:avLst/>
          </a:prstGeom>
        </p:spPr>
        <p:txBody>
          <a:bodyPr/>
          <a:lstStyle/>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Establish partnerships between entities involved in the stakeholder dialogue that can foster further harmonization and unified policies regionally</a:t>
            </a:r>
          </a:p>
          <a:p>
            <a:pPr lvl="1" marL="511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i.e. an MoU between ASTM and the local standards body</a:t>
            </a:r>
          </a:p>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Begin adoption process and early-stage implementation of ASTM E3050, </a:t>
            </a:r>
            <a:r>
              <a:rPr i="1"/>
              <a:t>Standard for Denatured Bioethanol Fuel for Cooking and Appliance Fuel</a:t>
            </a:r>
          </a:p>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Facilitate and support regional or local efforts on pilot and feasibility studies for bioethanol stoves and fuel use, including further dialogue with the U.S. Trade and Development Agency (USTDA) and other agencies that have expressed willingness to engage in this area</a:t>
            </a:r>
          </a:p>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Develop committees that continue dialogue, including the introduction and implementation of new policies. Inter-ministerial committees can be key in accomplishing the establishment of favorable environments for renewable energy.</a:t>
            </a:r>
          </a:p>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Establish a template for engagement on bioethanol fuels transition that can be adjusted and introduced to additional countries throughout sub-Saharan Africa, building efficiency into future programs and dialogue</a:t>
            </a:r>
          </a:p>
          <a:p>
            <a:pPr marL="130342" indent="-130342" algn="just" defTabSz="457200">
              <a:lnSpc>
                <a:spcPct val="100000"/>
              </a:lnSpc>
              <a:spcBef>
                <a:spcPts val="0"/>
              </a:spcBef>
              <a:buFontTx/>
              <a:defRPr sz="1400">
                <a:uFill>
                  <a:solidFill>
                    <a:srgbClr val="000000"/>
                  </a:solidFill>
                </a:uFill>
                <a:latin typeface="Century Gothic"/>
                <a:ea typeface="Century Gothic"/>
                <a:cs typeface="Century Gothic"/>
                <a:sym typeface="Century Gothic"/>
              </a:defRPr>
            </a:pPr>
            <a:r>
              <a:t>Outline a follow-up plan for local public sector to utilize and help facilitate the development of bioethanol enterprises and support existing bioethanol businesses in a meaningful way, including trade relationships or connections to outside investment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HANK YOU!"/>
          <p:cNvSpPr txBox="1"/>
          <p:nvPr>
            <p:ph type="title"/>
          </p:nvPr>
        </p:nvSpPr>
        <p:spPr>
          <a:xfrm>
            <a:off x="628650" y="1192398"/>
            <a:ext cx="7886700" cy="2852738"/>
          </a:xfrm>
          <a:prstGeom prst="rect">
            <a:avLst/>
          </a:prstGeom>
        </p:spPr>
        <p:txBody>
          <a:bodyPr anchor="ctr"/>
          <a:lstStyle>
            <a:lvl1pPr algn="ctr">
              <a:defRPr sz="7000"/>
            </a:lvl1pPr>
          </a:lstStyle>
          <a:p>
            <a:pPr/>
            <a:r>
              <a:t>THANK YOU!</a:t>
            </a:r>
          </a:p>
        </p:txBody>
      </p:sp>
      <p:sp>
        <p:nvSpPr>
          <p:cNvPr id="125" name="CONTACT US!…"/>
          <p:cNvSpPr txBox="1"/>
          <p:nvPr>
            <p:ph type="body" sz="quarter" idx="1"/>
          </p:nvPr>
        </p:nvSpPr>
        <p:spPr>
          <a:xfrm>
            <a:off x="817890" y="4136790"/>
            <a:ext cx="7886701" cy="1500188"/>
          </a:xfrm>
          <a:prstGeom prst="rect">
            <a:avLst/>
          </a:prstGeom>
        </p:spPr>
        <p:txBody>
          <a:bodyPr/>
          <a:lstStyle/>
          <a:p>
            <a:pPr defTabSz="356615">
              <a:spcBef>
                <a:spcPts val="300"/>
              </a:spcBef>
              <a:defRPr b="1" sz="1819"/>
            </a:pPr>
            <a:r>
              <a:t>CONTACT US!</a:t>
            </a:r>
          </a:p>
          <a:p>
            <a:pPr defTabSz="356615">
              <a:spcBef>
                <a:spcPts val="300"/>
              </a:spcBef>
              <a:defRPr sz="1352"/>
            </a:pPr>
            <a:r>
              <a:t>Alicia ElMamouni</a:t>
            </a:r>
          </a:p>
          <a:p>
            <a:pPr defTabSz="356615">
              <a:spcBef>
                <a:spcPts val="300"/>
              </a:spcBef>
              <a:defRPr sz="1352"/>
            </a:pPr>
            <a:r>
              <a:t>Executive Director | Pivot Clean Energy Co</a:t>
            </a:r>
          </a:p>
          <a:p>
            <a:pPr defTabSz="356615">
              <a:spcBef>
                <a:spcPts val="300"/>
              </a:spcBef>
              <a:defRPr sz="1352"/>
            </a:pPr>
            <a:r>
              <a:rPr u="sng">
                <a:solidFill>
                  <a:srgbClr val="0563C1"/>
                </a:solidFill>
                <a:uFill>
                  <a:solidFill>
                    <a:srgbClr val="0563C1"/>
                  </a:solidFill>
                </a:uFill>
                <a:hlinkClick r:id="rId2" invalidUrl="" action="" tgtFrame="" tooltip="" history="1" highlightClick="0" endSnd="0"/>
              </a:rPr>
              <a:t>alicia@pivotcleanenergy.org</a:t>
            </a:r>
          </a:p>
          <a:p>
            <a:pPr defTabSz="356615">
              <a:spcBef>
                <a:spcPts val="300"/>
              </a:spcBef>
              <a:defRPr sz="1352"/>
            </a:pPr>
            <a:r>
              <a:t>+1 605 368 0091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itle 1"/>
          <p:cNvSpPr txBox="1"/>
          <p:nvPr>
            <p:ph type="title"/>
          </p:nvPr>
        </p:nvSpPr>
        <p:spPr>
          <a:xfrm>
            <a:off x="730116" y="365125"/>
            <a:ext cx="7689985" cy="1054100"/>
          </a:xfrm>
          <a:prstGeom prst="rect">
            <a:avLst/>
          </a:prstGeom>
        </p:spPr>
        <p:txBody>
          <a:bodyPr/>
          <a:lstStyle>
            <a:lvl1pPr>
              <a:defRPr sz="3000"/>
            </a:lvl1pPr>
          </a:lstStyle>
          <a:p>
            <a:pPr/>
            <a:r>
              <a:t>CONTEXT - CLEAN ENERGY CHALLENGE</a:t>
            </a:r>
          </a:p>
        </p:txBody>
      </p:sp>
      <p:pic>
        <p:nvPicPr>
          <p:cNvPr id="98" name="Screenshot 2023-06-07 at 3.42.05 PM.png" descr="Screenshot 2023-06-07 at 3.42.05 PM.png"/>
          <p:cNvPicPr>
            <a:picLocks noChangeAspect="1"/>
          </p:cNvPicPr>
          <p:nvPr/>
        </p:nvPicPr>
        <p:blipFill>
          <a:blip r:embed="rId2">
            <a:extLst/>
          </a:blip>
          <a:srcRect l="0" t="165" r="1529" b="0"/>
          <a:stretch>
            <a:fillRect/>
          </a:stretch>
        </p:blipFill>
        <p:spPr>
          <a:xfrm>
            <a:off x="1499592" y="1553567"/>
            <a:ext cx="6144658" cy="375087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CONTEXT  - GLOBAL COST"/>
          <p:cNvSpPr txBox="1"/>
          <p:nvPr>
            <p:ph type="title"/>
          </p:nvPr>
        </p:nvSpPr>
        <p:spPr>
          <a:prstGeom prst="rect">
            <a:avLst/>
          </a:prstGeom>
        </p:spPr>
        <p:txBody>
          <a:bodyPr/>
          <a:lstStyle>
            <a:lvl1pPr>
              <a:defRPr sz="3000"/>
            </a:lvl1pPr>
          </a:lstStyle>
          <a:p>
            <a:pPr/>
            <a:r>
              <a:t>CONTEXT  - GLOBAL COST</a:t>
            </a:r>
          </a:p>
        </p:txBody>
      </p:sp>
      <p:pic>
        <p:nvPicPr>
          <p:cNvPr id="101" name="Screenshot 2023-06-07 at 3.44.32 PM.png" descr="Screenshot 2023-06-07 at 3.44.32 PM.png"/>
          <p:cNvPicPr>
            <a:picLocks noChangeAspect="1"/>
          </p:cNvPicPr>
          <p:nvPr/>
        </p:nvPicPr>
        <p:blipFill>
          <a:blip r:embed="rId2">
            <a:extLst/>
          </a:blip>
          <a:stretch>
            <a:fillRect/>
          </a:stretch>
        </p:blipFill>
        <p:spPr>
          <a:xfrm>
            <a:off x="1517783" y="1461644"/>
            <a:ext cx="6108434" cy="393471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CONTEXT  - THE BIOETHANOL SOLUTION"/>
          <p:cNvSpPr txBox="1"/>
          <p:nvPr>
            <p:ph type="title"/>
          </p:nvPr>
        </p:nvSpPr>
        <p:spPr>
          <a:prstGeom prst="rect">
            <a:avLst/>
          </a:prstGeom>
        </p:spPr>
        <p:txBody>
          <a:bodyPr/>
          <a:lstStyle>
            <a:lvl1pPr>
              <a:defRPr sz="3000"/>
            </a:lvl1pPr>
          </a:lstStyle>
          <a:p>
            <a:pPr/>
            <a:r>
              <a:t>CONTEXT  - THE BIOETHANOL SOLUTION</a:t>
            </a:r>
          </a:p>
        </p:txBody>
      </p:sp>
      <p:pic>
        <p:nvPicPr>
          <p:cNvPr id="104" name="Screenshot 2023-06-07 at 3.46.03 PM.png" descr="Screenshot 2023-06-07 at 3.46.03 PM.png"/>
          <p:cNvPicPr>
            <a:picLocks noChangeAspect="1"/>
          </p:cNvPicPr>
          <p:nvPr/>
        </p:nvPicPr>
        <p:blipFill>
          <a:blip r:embed="rId2">
            <a:extLst/>
          </a:blip>
          <a:srcRect l="0" t="0" r="1873" b="0"/>
          <a:stretch>
            <a:fillRect/>
          </a:stretch>
        </p:blipFill>
        <p:spPr>
          <a:xfrm>
            <a:off x="1244996" y="1299170"/>
            <a:ext cx="6654102" cy="425976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CONTEXT - PIVOT’S WORK"/>
          <p:cNvSpPr txBox="1"/>
          <p:nvPr>
            <p:ph type="title"/>
          </p:nvPr>
        </p:nvSpPr>
        <p:spPr>
          <a:prstGeom prst="rect">
            <a:avLst/>
          </a:prstGeom>
        </p:spPr>
        <p:txBody>
          <a:bodyPr/>
          <a:lstStyle/>
          <a:p>
            <a:pPr/>
            <a:r>
              <a:t>CONTEXT - PIVOT’S WORK</a:t>
            </a:r>
          </a:p>
        </p:txBody>
      </p:sp>
      <p:pic>
        <p:nvPicPr>
          <p:cNvPr id="107" name="Screenshot 2023-06-07 at 9.57.06 PM.png" descr="Screenshot 2023-06-07 at 9.57.06 PM.png"/>
          <p:cNvPicPr>
            <a:picLocks noChangeAspect="1"/>
          </p:cNvPicPr>
          <p:nvPr/>
        </p:nvPicPr>
        <p:blipFill>
          <a:blip r:embed="rId2">
            <a:extLst/>
          </a:blip>
          <a:stretch>
            <a:fillRect/>
          </a:stretch>
        </p:blipFill>
        <p:spPr>
          <a:xfrm>
            <a:off x="209550" y="1428750"/>
            <a:ext cx="8724900" cy="40005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USAID &amp; STANDARDS ALLIANCE COLLABORATION"/>
          <p:cNvSpPr txBox="1"/>
          <p:nvPr>
            <p:ph type="title"/>
          </p:nvPr>
        </p:nvSpPr>
        <p:spPr>
          <a:prstGeom prst="rect">
            <a:avLst/>
          </a:prstGeom>
        </p:spPr>
        <p:txBody>
          <a:bodyPr/>
          <a:lstStyle>
            <a:lvl1pPr>
              <a:defRPr sz="3000"/>
            </a:lvl1pPr>
          </a:lstStyle>
          <a:p>
            <a:pPr/>
            <a:r>
              <a:t>USAID &amp; STANDARDS ALLIANCE COLLABORATION</a:t>
            </a:r>
          </a:p>
        </p:txBody>
      </p:sp>
      <p:sp>
        <p:nvSpPr>
          <p:cNvPr id="110" name="Pivot has worked in collaboration with USAID and ANSI since 2020 and conducted the following standardization activities targeting Sub-Saharan Africa:…"/>
          <p:cNvSpPr txBox="1"/>
          <p:nvPr>
            <p:ph type="body" idx="1"/>
          </p:nvPr>
        </p:nvSpPr>
        <p:spPr>
          <a:prstGeom prst="rect">
            <a:avLst/>
          </a:prstGeom>
        </p:spPr>
        <p:txBody>
          <a:bodyPr/>
          <a:lstStyle/>
          <a:p>
            <a:pPr marL="0" indent="0" algn="just" defTabSz="457200">
              <a:lnSpc>
                <a:spcPct val="100000"/>
              </a:lnSpc>
              <a:spcBef>
                <a:spcPts val="800"/>
              </a:spcBef>
              <a:buSzTx/>
              <a:buFontTx/>
              <a:buNone/>
              <a:defRPr sz="1300">
                <a:uFill>
                  <a:solidFill>
                    <a:srgbClr val="000000"/>
                  </a:solidFill>
                </a:uFill>
                <a:latin typeface="Century Gothic"/>
                <a:ea typeface="Century Gothic"/>
                <a:cs typeface="Century Gothic"/>
                <a:sym typeface="Century Gothic"/>
              </a:defRPr>
            </a:pPr>
            <a:r>
              <a:t>Pivot has worked in collaboration with USAID and ANSI since 2020 and conducted the following standardization activities targeting Sub-Saharan Africa: </a:t>
            </a:r>
          </a:p>
          <a:p>
            <a:pPr marL="110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Virtual webinar including all member states of ECOWAS</a:t>
            </a:r>
          </a:p>
          <a:p>
            <a:pPr marL="110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Two hybrid workshops (2 days each) in Togo and the Gambia</a:t>
            </a:r>
          </a:p>
          <a:p>
            <a:pPr lvl="1" marL="491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Included representatives from the ECOWAS Centre for Renewable Energy and Energy Efficiency (ECREEE), multiple ministries, local NGOs, and private sector stakeholders</a:t>
            </a:r>
          </a:p>
          <a:p>
            <a:pPr marL="110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Five-part webinar series in collaboration with the African Organization for Standardisation (ARSO)</a:t>
            </a:r>
          </a:p>
          <a:p>
            <a:pPr marL="110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Virtual 2-day workshop in Mali</a:t>
            </a:r>
          </a:p>
          <a:p>
            <a:pPr lvl="1" marL="491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Included representatives from multiple ministries, private sector, and NGO stakeholders. </a:t>
            </a:r>
          </a:p>
          <a:p>
            <a:pPr lvl="1" marL="491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Follow-up after this event resulted in a signed MoU between ASTM and AMANORM, the Malian Standards Agency</a:t>
            </a:r>
          </a:p>
          <a:p>
            <a:pPr marL="110289" indent="-110289" algn="just" defTabSz="457200">
              <a:lnSpc>
                <a:spcPct val="100000"/>
              </a:lnSpc>
              <a:spcBef>
                <a:spcPts val="800"/>
              </a:spcBef>
              <a:buFontTx/>
              <a:defRPr sz="1300">
                <a:uFill>
                  <a:solidFill>
                    <a:srgbClr val="000000"/>
                  </a:solidFill>
                </a:uFill>
                <a:latin typeface="Century Gothic"/>
                <a:ea typeface="Century Gothic"/>
                <a:cs typeface="Century Gothic"/>
                <a:sym typeface="Century Gothic"/>
              </a:defRPr>
            </a:pPr>
            <a:r>
              <a:t>Virtual participation and presentation by Pivot at the USAID Alternatives to Charcoal (A2C) workshop in Zambia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ACTIVITY SCOPE - MOZAMBIQUE"/>
          <p:cNvSpPr txBox="1"/>
          <p:nvPr>
            <p:ph type="title"/>
          </p:nvPr>
        </p:nvSpPr>
        <p:spPr>
          <a:prstGeom prst="rect">
            <a:avLst/>
          </a:prstGeom>
        </p:spPr>
        <p:txBody>
          <a:bodyPr/>
          <a:lstStyle/>
          <a:p>
            <a:pPr/>
            <a:r>
              <a:t>ACTIVITY SCOPE - MOZAMBIQUE</a:t>
            </a:r>
          </a:p>
        </p:txBody>
      </p:sp>
      <p:sp>
        <p:nvSpPr>
          <p:cNvPr id="113" name="Pivot and the U.S. private sector look to further establish contacts and build a supportive ecosystem in Mozambique by engaging targeted stakeholders to secure policy and regulatory commitments.…"/>
          <p:cNvSpPr txBox="1"/>
          <p:nvPr>
            <p:ph type="body" idx="1"/>
          </p:nvPr>
        </p:nvSpPr>
        <p:spPr>
          <a:xfrm>
            <a:off x="727008" y="1366090"/>
            <a:ext cx="7689984" cy="4316097"/>
          </a:xfrm>
          <a:prstGeom prst="rect">
            <a:avLst/>
          </a:prstGeom>
        </p:spPr>
        <p:txBody>
          <a:bodyPr/>
          <a:lstStyle/>
          <a:p>
            <a:pPr marL="0" indent="0" algn="just" defTabSz="443484">
              <a:lnSpc>
                <a:spcPct val="100000"/>
              </a:lnSpc>
              <a:spcBef>
                <a:spcPts val="0"/>
              </a:spcBef>
              <a:buSzTx/>
              <a:buFontTx/>
              <a:buNone/>
              <a:defRPr sz="1455">
                <a:uFill>
                  <a:solidFill>
                    <a:srgbClr val="000000"/>
                  </a:solidFill>
                </a:uFill>
                <a:latin typeface="Century Gothic"/>
                <a:ea typeface="Century Gothic"/>
                <a:cs typeface="Century Gothic"/>
                <a:sym typeface="Century Gothic"/>
              </a:defRPr>
            </a:pPr>
            <a:r>
              <a:t>Pivot and the U.S. private sector look to further establish contacts and build a supportive ecosystem in Mozambique by engaging targeted stakeholders to secure policy and regulatory commitments. </a:t>
            </a:r>
          </a:p>
          <a:p>
            <a:pPr lvl="1" marL="515452" indent="-145882"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Prime opportunity with the introduction of the Economic Acceleration Stimulus Package that includes biofuels and agricultural incentives</a:t>
            </a:r>
          </a:p>
          <a:p>
            <a:pPr lvl="1" marL="48627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Includes virtual and in-person activities that include key decision-makers and operators already invested in business endeavors or government</a:t>
            </a:r>
          </a:p>
          <a:p>
            <a:pPr lvl="1" marL="48627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Focal point will be built around a 2 day physical forum in Maputo featuring expert speakers, US  private sector and in-country collaborators</a:t>
            </a:r>
          </a:p>
          <a:p>
            <a:pPr lvl="2" marL="855846" indent="-116706" algn="just" defTabSz="443484">
              <a:lnSpc>
                <a:spcPct val="100000"/>
              </a:lnSpc>
              <a:spcBef>
                <a:spcPts val="0"/>
              </a:spcBef>
              <a:buFontTx/>
              <a:defRPr sz="1261">
                <a:uFill>
                  <a:solidFill>
                    <a:srgbClr val="000000"/>
                  </a:solidFill>
                </a:uFill>
                <a:latin typeface="Century Gothic"/>
                <a:ea typeface="Century Gothic"/>
                <a:cs typeface="Century Gothic"/>
                <a:sym typeface="Century Gothic"/>
              </a:defRPr>
            </a:pPr>
            <a:r>
              <a:t>Include stakeholders in agriculture, energy, bioethanol production, government agencies and invested businesses</a:t>
            </a:r>
          </a:p>
          <a:p>
            <a:pPr lvl="1" marL="48627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Once this stakeholder dialogue has been accomplished, it will be followed by ad-hoc consultations and meetings to ensure that the end goals are achieved</a:t>
            </a:r>
          </a:p>
          <a:p>
            <a:pPr lvl="1" marL="48627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Goals include:</a:t>
            </a:r>
          </a:p>
          <a:p>
            <a:pPr lvl="2" marL="855846" indent="-116706" algn="just" defTabSz="443484">
              <a:lnSpc>
                <a:spcPct val="100000"/>
              </a:lnSpc>
              <a:spcBef>
                <a:spcPts val="0"/>
              </a:spcBef>
              <a:buFontTx/>
              <a:defRPr b="1" sz="1261">
                <a:uFill>
                  <a:solidFill>
                    <a:srgbClr val="000000"/>
                  </a:solidFill>
                </a:uFill>
                <a:latin typeface="Century Gothic"/>
                <a:ea typeface="Century Gothic"/>
                <a:cs typeface="Century Gothic"/>
                <a:sym typeface="Century Gothic"/>
              </a:defRPr>
            </a:pPr>
            <a:r>
              <a:rPr b="0"/>
              <a:t>Foster an enabling environment through standards and policy dialogue and adoption </a:t>
            </a:r>
          </a:p>
          <a:p>
            <a:pPr lvl="2" marL="855846" indent="-116706" algn="just" defTabSz="443484">
              <a:lnSpc>
                <a:spcPct val="100000"/>
              </a:lnSpc>
              <a:spcBef>
                <a:spcPts val="0"/>
              </a:spcBef>
              <a:buFontTx/>
              <a:defRPr b="1" sz="1261">
                <a:uFill>
                  <a:solidFill>
                    <a:srgbClr val="000000"/>
                  </a:solidFill>
                </a:uFill>
                <a:latin typeface="Century Gothic"/>
                <a:ea typeface="Century Gothic"/>
                <a:cs typeface="Century Gothic"/>
                <a:sym typeface="Century Gothic"/>
              </a:defRPr>
            </a:pPr>
            <a:r>
              <a:rPr b="0"/>
              <a:t>Implement applicable regulations, and continued support and resources to maintain momentum in expanding bioethanol.  </a:t>
            </a:r>
          </a:p>
          <a:p>
            <a:pPr lvl="2" marL="855846" indent="-116706" algn="just" defTabSz="443484">
              <a:lnSpc>
                <a:spcPct val="100000"/>
              </a:lnSpc>
              <a:spcBef>
                <a:spcPts val="0"/>
              </a:spcBef>
              <a:buFontTx/>
              <a:defRPr b="1" sz="1261">
                <a:uFill>
                  <a:solidFill>
                    <a:srgbClr val="000000"/>
                  </a:solidFill>
                </a:uFill>
                <a:latin typeface="Century Gothic"/>
                <a:ea typeface="Century Gothic"/>
                <a:cs typeface="Century Gothic"/>
                <a:sym typeface="Century Gothic"/>
              </a:defRPr>
            </a:pPr>
            <a:r>
              <a:rPr b="0"/>
              <a:t>Engagement and discourse between stakeholders to create interactions that open the door for future knowledge-sharing and trade opportunities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KEY OBJECTIVES"/>
          <p:cNvSpPr txBox="1"/>
          <p:nvPr>
            <p:ph type="title"/>
          </p:nvPr>
        </p:nvSpPr>
        <p:spPr>
          <a:prstGeom prst="rect">
            <a:avLst/>
          </a:prstGeom>
        </p:spPr>
        <p:txBody>
          <a:bodyPr/>
          <a:lstStyle/>
          <a:p>
            <a:pPr/>
            <a:r>
              <a:t>KEY OBJECTIVES</a:t>
            </a:r>
          </a:p>
        </p:txBody>
      </p:sp>
      <p:sp>
        <p:nvSpPr>
          <p:cNvPr id="116" name="Ensure Mozambique can further the development of its NQI and remove trade barriers to facilitate market access…"/>
          <p:cNvSpPr txBox="1"/>
          <p:nvPr>
            <p:ph type="body" idx="1"/>
          </p:nvPr>
        </p:nvSpPr>
        <p:spPr>
          <a:xfrm>
            <a:off x="727008" y="1270952"/>
            <a:ext cx="7689984" cy="4316096"/>
          </a:xfrm>
          <a:prstGeom prst="rect">
            <a:avLst/>
          </a:prstGeom>
        </p:spPr>
        <p:txBody>
          <a:bodyPr/>
          <a:lstStyle/>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Ensure Mozambique can further the development of its NQI and remove trade barriers to facilitate market access</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Educate on the benefits of bioethanol and the impact on adjacent sectors (climate, gender, etc)</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Create networks for local partners/interested parties that opens collaboration for moving toward clean and improved energy options and encourage business implementation</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Introduce the need for standards adoption and plan concrete steps forward for implementation</a:t>
            </a:r>
          </a:p>
          <a:p>
            <a:pPr lvl="1" marL="48627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Focus on quality control, approvals from local standards bodies, taxation, import/exports</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Introduce newly amended and ratified standards such as ASTM E3050 - Bioethanol Cooking and Appliance Fuel Standard and seek adoption.</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Assess and evaluate any actions already taken within clean cooking or bioethanol policy and standards</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Evaluate existing bioethanol activities operating in Mozambique; inform on future activities through learnings from the dialogue, or build policy collaboration through existing networks</a:t>
            </a:r>
          </a:p>
          <a:p>
            <a:pPr marL="116706" indent="-116706" algn="just" defTabSz="443484">
              <a:lnSpc>
                <a:spcPct val="100000"/>
              </a:lnSpc>
              <a:spcBef>
                <a:spcPts val="0"/>
              </a:spcBef>
              <a:buFontTx/>
              <a:defRPr sz="1358">
                <a:uFill>
                  <a:solidFill>
                    <a:srgbClr val="000000"/>
                  </a:solidFill>
                </a:uFill>
                <a:latin typeface="Century Gothic"/>
                <a:ea typeface="Century Gothic"/>
                <a:cs typeface="Century Gothic"/>
                <a:sym typeface="Century Gothic"/>
              </a:defRPr>
            </a:pPr>
            <a:r>
              <a:t>Link investment opportunities to developing enterprises to demonstrate the market potential for bioethanol business potential - including agriculture and supply chains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USAID CLIMATE STRATEGY GOALS"/>
          <p:cNvSpPr txBox="1"/>
          <p:nvPr>
            <p:ph type="title"/>
          </p:nvPr>
        </p:nvSpPr>
        <p:spPr>
          <a:prstGeom prst="rect">
            <a:avLst/>
          </a:prstGeom>
        </p:spPr>
        <p:txBody>
          <a:bodyPr/>
          <a:lstStyle>
            <a:lvl1pPr>
              <a:defRPr sz="3000"/>
            </a:lvl1pPr>
          </a:lstStyle>
          <a:p>
            <a:pPr/>
            <a:r>
              <a:t>USAID CLIMATE STRATEGY GOALS</a:t>
            </a:r>
          </a:p>
        </p:txBody>
      </p:sp>
      <p:sp>
        <p:nvSpPr>
          <p:cNvPr id="119" name="Mitigation…"/>
          <p:cNvSpPr txBox="1"/>
          <p:nvPr>
            <p:ph type="body" idx="1"/>
          </p:nvPr>
        </p:nvSpPr>
        <p:spPr>
          <a:xfrm>
            <a:off x="730117" y="1317625"/>
            <a:ext cx="7689984" cy="4316097"/>
          </a:xfrm>
          <a:prstGeom prst="rect">
            <a:avLst/>
          </a:prstGeom>
        </p:spPr>
        <p:txBody>
          <a:bodyPr/>
          <a:lstStyle/>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Mitigation</a:t>
            </a:r>
            <a:endParaRPr b="1"/>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Potential reduction of 5.4 million kgCO</a:t>
            </a:r>
            <a:r>
              <a:rPr baseline="-5999"/>
              <a:t>2</a:t>
            </a:r>
            <a:r>
              <a:t> annually from a transition of 5% of the population to clean cooking; this would grow dramatically if bioethanol was also blended for transportation use</a:t>
            </a: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Natural and Managed Ecosystems</a:t>
            </a:r>
            <a:endParaRPr b="1"/>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Prevent the harvesting of forest for wood and charcoal use. Each year, 222,000 hectares of forest are harvested; if prevented, a potential 3.5 million tons of CO2 annually can be mitigated. </a:t>
            </a: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Adaptation</a:t>
            </a:r>
            <a:endParaRPr b="1"/>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Capacity building will inform policymakers on appropriate and protective measures to support clean fuels, as well as technical assistance and social campaigns  to educate the general population, fostering behavior change. </a:t>
            </a:r>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Job creation through bioethanol businesses adds economic stability and allows families to absorb challenges that come through climate change or natural disaster impacts. </a:t>
            </a:r>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Increased agricultural support builds a feedstock supply chain that also ensures national energy security in the event of a global crisis or supply constraints.</a:t>
            </a:r>
          </a:p>
          <a:p>
            <a:pPr marL="102268" indent="-102268" algn="just" defTabSz="388620">
              <a:lnSpc>
                <a:spcPct val="100000"/>
              </a:lnSpc>
              <a:spcBef>
                <a:spcPts val="0"/>
              </a:spcBef>
              <a:buFontTx/>
              <a:defRPr b="1" sz="1020">
                <a:uFill>
                  <a:solidFill>
                    <a:srgbClr val="000000"/>
                  </a:solidFill>
                </a:uFill>
                <a:latin typeface="Century Gothic"/>
                <a:ea typeface="Century Gothic"/>
                <a:cs typeface="Century Gothic"/>
                <a:sym typeface="Century Gothic"/>
              </a:defRPr>
            </a:pP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Country Support</a:t>
            </a:r>
            <a:endParaRPr b="1"/>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a:t>
            </a:r>
            <a:r>
              <a:t>Through the working relationships already developed with counterparts on the ground, productive dialogue toward enabling policy frameworks has begun; this activity will support the foundation for clean fuels to build on.</a:t>
            </a: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p>
          <a:p>
            <a:pPr marL="10226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rPr b="1"/>
              <a:t>Critical Populations</a:t>
            </a:r>
            <a:endParaRPr b="1"/>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Women and children are exposed 2-4 times more than male counterparts, and usually responsible for fuel collection and cooking, placing them at greater risk for Gender-Based Violence, health complications, and removed from educational opportunities.</a:t>
            </a:r>
          </a:p>
          <a:p>
            <a:pPr lvl="1" marL="426118" indent="-102268" algn="just" defTabSz="388620">
              <a:lnSpc>
                <a:spcPct val="100000"/>
              </a:lnSpc>
              <a:spcBef>
                <a:spcPts val="0"/>
              </a:spcBef>
              <a:buFontTx/>
              <a:defRPr sz="1020">
                <a:uFill>
                  <a:solidFill>
                    <a:srgbClr val="000000"/>
                  </a:solidFill>
                </a:uFill>
                <a:latin typeface="Century Gothic"/>
                <a:ea typeface="Century Gothic"/>
                <a:cs typeface="Century Gothic"/>
                <a:sym typeface="Century Gothic"/>
              </a:defRPr>
            </a:pPr>
            <a:r>
              <a:t>Women are the primary demographic of the sales teams for bioethanol businesses, which offers opportunities for gainful employment.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FBA6DD07-CADF-4C49-AB3D-3EFEE6C77917}"/>
</file>

<file path=customXml/itemProps2.xml><?xml version="1.0" encoding="utf-8"?>
<ds:datastoreItem xmlns:ds="http://schemas.openxmlformats.org/officeDocument/2006/customXml" ds:itemID="{ABF442B6-6A2C-4A72-8410-8B0C4082DE3E}"/>
</file>

<file path=customXml/itemProps3.xml><?xml version="1.0" encoding="utf-8"?>
<ds:datastoreItem xmlns:ds="http://schemas.openxmlformats.org/officeDocument/2006/customXml" ds:itemID="{E18ADE63-48E8-4CD9-9A9F-912F3E0D9C88}"/>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