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3"/>
  </p:notesMasterIdLst>
  <p:sldIdLst>
    <p:sldId id="256" r:id="rId2"/>
    <p:sldId id="293" r:id="rId3"/>
    <p:sldId id="318" r:id="rId4"/>
    <p:sldId id="294" r:id="rId5"/>
    <p:sldId id="299" r:id="rId6"/>
    <p:sldId id="265" r:id="rId7"/>
    <p:sldId id="327" r:id="rId8"/>
    <p:sldId id="328" r:id="rId9"/>
    <p:sldId id="273" r:id="rId10"/>
    <p:sldId id="324" r:id="rId11"/>
    <p:sldId id="297" r:id="rId12"/>
    <p:sldId id="326" r:id="rId13"/>
    <p:sldId id="266" r:id="rId14"/>
    <p:sldId id="321" r:id="rId15"/>
    <p:sldId id="323" r:id="rId16"/>
    <p:sldId id="274" r:id="rId17"/>
    <p:sldId id="295" r:id="rId18"/>
    <p:sldId id="2349" r:id="rId19"/>
    <p:sldId id="6721" r:id="rId20"/>
    <p:sldId id="6351" r:id="rId21"/>
    <p:sldId id="2142534211" r:id="rId22"/>
    <p:sldId id="5894" r:id="rId23"/>
    <p:sldId id="292" r:id="rId24"/>
    <p:sldId id="6541" r:id="rId25"/>
    <p:sldId id="2142534213" r:id="rId26"/>
    <p:sldId id="300" r:id="rId27"/>
    <p:sldId id="281" r:id="rId28"/>
    <p:sldId id="282" r:id="rId29"/>
    <p:sldId id="283" r:id="rId30"/>
    <p:sldId id="303" r:id="rId31"/>
    <p:sldId id="302"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A6914D-3721-4451-3D76-30477B7A02BF}" name="Jamshid, Mahdi" initials="JM" userId="S::mjamshid@astm.org::9b5e222a-7e44-4515-9c1c-f6cb622c46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4A6C"/>
    <a:srgbClr val="EF4136"/>
    <a:srgbClr val="0075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8879F9-944D-4BCB-BC44-EF03B7F504E2}" v="12" dt="2023-10-30T18:30:37.3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2" y="1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presProps" Target="presProps.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10BE4-1E8B-4DD9-B431-21F5127497DC}" type="datetimeFigureOut">
              <a:rPr lang="en-US" smtClean="0"/>
              <a:t>11/1/2023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A0A93-E638-4BF5-9FE8-8B1007696F8E}" type="slidenum">
              <a:rPr lang="en-US" smtClean="0"/>
              <a:t>‹#›</a:t>
            </a:fld>
            <a:endParaRPr lang="en-US"/>
          </a:p>
        </p:txBody>
      </p:sp>
    </p:spTree>
    <p:extLst>
      <p:ext uri="{BB962C8B-B14F-4D97-AF65-F5344CB8AC3E}">
        <p14:creationId xmlns:p14="http://schemas.microsoft.com/office/powerpoint/2010/main" val="212079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A0A93-E638-4BF5-9FE8-8B1007696F8E}" type="slidenum">
              <a:rPr lang="en-US" smtClean="0"/>
              <a:t>1</a:t>
            </a:fld>
            <a:endParaRPr lang="en-US"/>
          </a:p>
        </p:txBody>
      </p:sp>
    </p:spTree>
    <p:extLst>
      <p:ext uri="{BB962C8B-B14F-4D97-AF65-F5344CB8AC3E}">
        <p14:creationId xmlns:p14="http://schemas.microsoft.com/office/powerpoint/2010/main" val="181740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Standards landscape goes beyond standards for interoperability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Performance and quality standards – often incorporated into industry guidance, self-regulatory, and regulatory regimes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[Anything in particular to say about measurement standards?]</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CD0A0A93-E638-4BF5-9FE8-8B1007696F8E}" type="slidenum">
              <a:rPr lang="en-US" smtClean="0"/>
              <a:t>11</a:t>
            </a:fld>
            <a:endParaRPr lang="en-US"/>
          </a:p>
        </p:txBody>
      </p:sp>
    </p:spTree>
    <p:extLst>
      <p:ext uri="{BB962C8B-B14F-4D97-AF65-F5344CB8AC3E}">
        <p14:creationId xmlns:p14="http://schemas.microsoft.com/office/powerpoint/2010/main" val="1661972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0A0A93-E638-4BF5-9FE8-8B1007696F8E}" type="slidenum">
              <a:rPr lang="en-US" smtClean="0"/>
              <a:t>13</a:t>
            </a:fld>
            <a:endParaRPr lang="en-US"/>
          </a:p>
        </p:txBody>
      </p:sp>
    </p:spTree>
    <p:extLst>
      <p:ext uri="{BB962C8B-B14F-4D97-AF65-F5344CB8AC3E}">
        <p14:creationId xmlns:p14="http://schemas.microsoft.com/office/powerpoint/2010/main" val="112323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year marks our 125</a:t>
            </a:r>
            <a:r>
              <a:rPr lang="en-US" sz="1800" baseline="30000">
                <a:effectLst/>
                <a:latin typeface="Calibri" panose="020F0502020204030204" pitchFamily="34" charset="0"/>
                <a:ea typeface="Calibri" panose="020F0502020204030204" pitchFamily="34" charset="0"/>
                <a:cs typeface="Times New Roman" panose="02020603050405020304" pitchFamily="18" charset="0"/>
              </a:rPr>
              <a:t>th</a:t>
            </a:r>
            <a:r>
              <a:rPr lang="en-US" sz="1800">
                <a:effectLst/>
                <a:latin typeface="Calibri" panose="020F0502020204030204" pitchFamily="34" charset="0"/>
                <a:ea typeface="Calibri" panose="020F0502020204030204" pitchFamily="34" charset="0"/>
                <a:cs typeface="Times New Roman" panose="02020603050405020304" pitchFamily="18" charset="0"/>
              </a:rPr>
              <a:t> anniversary.  Since 1898 we have brough technical experts together from industry, governments, research and testing communities to help them reach a global consensus on technical challenges through the development of world class standards which includes specifications, guides and test methods.  These ASTM standards and supporting services enhance the safety and quality of products and materials used in commerce or by mission-related organizations such as NATO.</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Today, more than 12,000+ ASTM standards from 150 technical committee -  some of which are referenced in 90 countries around the world – including all NATO ally nations.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In our open and transparent standards development processes, individual technical experts participate and vote directly – there are no national delegations.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a:effectLst/>
                <a:latin typeface="Calibri" panose="020F0502020204030204" pitchFamily="34" charset="0"/>
                <a:ea typeface="Calibri" panose="020F0502020204030204" pitchFamily="34" charset="0"/>
                <a:cs typeface="Times New Roman" panose="02020603050405020304" pitchFamily="18" charset="0"/>
              </a:rPr>
              <a:t>With members from over 100 countries in every region of the world, our </a:t>
            </a:r>
            <a:r>
              <a:rPr lang="en-US" sz="1800">
                <a:effectLst/>
                <a:latin typeface="Calibri" panose="020F0502020204030204" pitchFamily="34" charset="0"/>
                <a:ea typeface="Calibri" panose="020F0502020204030204" pitchFamily="34" charset="0"/>
                <a:cs typeface="Times New Roman" panose="02020603050405020304" pitchFamily="18" charset="0"/>
              </a:rPr>
              <a:t>Consensus based approach results in Globally relevant technical solutions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That’s important because Technical Quality and Global Relevance are two of the main attributes that underpin ASTM’s brand promise -which is to Help our World Work Better.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86BDD-E900-4CD4-A4B4-A900FCFE5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418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A86BDD-E900-4CD4-A4B4-A900FCFE5268}" type="slidenum">
              <a:rPr lang="en-US" smtClean="0"/>
              <a:t>19</a:t>
            </a:fld>
            <a:endParaRPr lang="en-US"/>
          </a:p>
        </p:txBody>
      </p:sp>
    </p:spTree>
    <p:extLst>
      <p:ext uri="{BB962C8B-B14F-4D97-AF65-F5344CB8AC3E}">
        <p14:creationId xmlns:p14="http://schemas.microsoft.com/office/powerpoint/2010/main" val="4116732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A86BDD-E900-4CD4-A4B4-A900FCFE5268}" type="slidenum">
              <a:rPr lang="en-US" smtClean="0"/>
              <a:t>20</a:t>
            </a:fld>
            <a:endParaRPr lang="en-US"/>
          </a:p>
        </p:txBody>
      </p:sp>
    </p:spTree>
    <p:extLst>
      <p:ext uri="{BB962C8B-B14F-4D97-AF65-F5344CB8AC3E}">
        <p14:creationId xmlns:p14="http://schemas.microsoft.com/office/powerpoint/2010/main" val="959258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49854A-FED2-4495-B567-1859074471A7}" type="slidenum">
              <a:rPr lang="en-GB" smtClean="0"/>
              <a:t>21</a:t>
            </a:fld>
            <a:endParaRPr lang="en-GB"/>
          </a:p>
        </p:txBody>
      </p:sp>
    </p:spTree>
    <p:extLst>
      <p:ext uri="{BB962C8B-B14F-4D97-AF65-F5344CB8AC3E}">
        <p14:creationId xmlns:p14="http://schemas.microsoft.com/office/powerpoint/2010/main" val="3945483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86BDD-E900-4CD4-A4B4-A900FCFE526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063733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0A0A93-E638-4BF5-9FE8-8B1007696F8E}" type="slidenum">
              <a:rPr lang="en-US" smtClean="0"/>
              <a:t>25</a:t>
            </a:fld>
            <a:endParaRPr lang="en-US"/>
          </a:p>
        </p:txBody>
      </p:sp>
    </p:spTree>
    <p:extLst>
      <p:ext uri="{BB962C8B-B14F-4D97-AF65-F5344CB8AC3E}">
        <p14:creationId xmlns:p14="http://schemas.microsoft.com/office/powerpoint/2010/main" val="2854564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00272"/>
            <a:ext cx="7772400" cy="838110"/>
          </a:xfrm>
        </p:spPr>
        <p:txBody>
          <a:bodyPr anchor="t" anchorCtr="0">
            <a:no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685800" y="2838381"/>
            <a:ext cx="7772400" cy="41261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23653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wo column text with subhead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D3FAF27-8B82-4449-B01B-BEC948125F21}" type="slidenum">
              <a:rPr lang="en-GB" smtClean="0">
                <a:solidFill>
                  <a:srgbClr val="6A6A6A"/>
                </a:solidFill>
              </a:rPr>
              <a:pPr/>
              <a:t>‹#›</a:t>
            </a:fld>
            <a:endParaRPr lang="en-GB">
              <a:solidFill>
                <a:srgbClr val="6A6A6A"/>
              </a:solidFill>
            </a:endParaRPr>
          </a:p>
        </p:txBody>
      </p:sp>
      <p:sp>
        <p:nvSpPr>
          <p:cNvPr id="11" name="Text Placeholder 8"/>
          <p:cNvSpPr>
            <a:spLocks noGrp="1"/>
          </p:cNvSpPr>
          <p:nvPr>
            <p:ph type="body" sz="quarter" idx="13" hasCustomPrompt="1"/>
          </p:nvPr>
        </p:nvSpPr>
        <p:spPr>
          <a:xfrm>
            <a:off x="346015" y="2021590"/>
            <a:ext cx="4028462" cy="301935"/>
          </a:xfrm>
          <a:prstGeom prst="rect">
            <a:avLst/>
          </a:prstGeom>
        </p:spPr>
        <p:txBody>
          <a:bodyPr lIns="0" tIns="0" rIns="0" bIns="0">
            <a:normAutofit/>
          </a:bodyPr>
          <a:lstStyle>
            <a:lvl1pPr marL="0" indent="0">
              <a:buNone/>
              <a:defRPr sz="1350" b="0" i="0">
                <a:solidFill>
                  <a:schemeClr val="accent2"/>
                </a:solidFill>
                <a:latin typeface="Proxima Nova Rg" panose="02000506030000020004" pitchFamily="2" charset="0"/>
              </a:defRPr>
            </a:lvl1pPr>
          </a:lstStyle>
          <a:p>
            <a:pPr lvl="0"/>
            <a:r>
              <a:rPr lang="en-US"/>
              <a:t>Click to edit subhead</a:t>
            </a:r>
          </a:p>
        </p:txBody>
      </p:sp>
      <p:sp>
        <p:nvSpPr>
          <p:cNvPr id="23" name="Content Placeholder 21"/>
          <p:cNvSpPr>
            <a:spLocks noGrp="1"/>
          </p:cNvSpPr>
          <p:nvPr>
            <p:ph sz="quarter" idx="15" hasCustomPrompt="1"/>
          </p:nvPr>
        </p:nvSpPr>
        <p:spPr>
          <a:xfrm>
            <a:off x="345300" y="2425050"/>
            <a:ext cx="4020974" cy="3812251"/>
          </a:xfrm>
          <a:prstGeom prst="rect">
            <a:avLst/>
          </a:prstGeom>
        </p:spPr>
        <p:txBody>
          <a:bodyPr lIns="0" tIns="0" rIns="0" bIns="0">
            <a:normAutofit/>
          </a:bodyPr>
          <a:lstStyle>
            <a:lvl1pPr marL="135728" indent="-135728">
              <a:lnSpc>
                <a:spcPct val="100000"/>
              </a:lnSpc>
              <a:spcBef>
                <a:spcPts val="0"/>
              </a:spcBef>
              <a:spcAft>
                <a:spcPts val="450"/>
              </a:spcAft>
              <a:buFont typeface="Symbol" panose="05050102010706020507" pitchFamily="18" charset="2"/>
              <a:buChar char="-"/>
              <a:defRPr sz="1200" b="0" i="0">
                <a:latin typeface="Proxima Nova Rg" panose="02000506030000020004" pitchFamily="2" charset="0"/>
              </a:defRPr>
            </a:lvl1pPr>
            <a:lvl2pPr marL="271457" indent="-135728">
              <a:lnSpc>
                <a:spcPct val="100000"/>
              </a:lnSpc>
              <a:spcBef>
                <a:spcPts val="0"/>
              </a:spcBef>
              <a:spcAft>
                <a:spcPts val="450"/>
              </a:spcAft>
              <a:buClr>
                <a:schemeClr val="tx2"/>
              </a:buClr>
              <a:defRPr sz="1050" b="0" i="0">
                <a:latin typeface="Proxima Nova Rg" panose="02000506030000020004" pitchFamily="2" charset="0"/>
              </a:defRPr>
            </a:lvl2pPr>
            <a:lvl3pPr marL="135728" indent="-135728">
              <a:lnSpc>
                <a:spcPct val="100000"/>
              </a:lnSpc>
              <a:spcBef>
                <a:spcPts val="0"/>
              </a:spcBef>
              <a:spcAft>
                <a:spcPts val="450"/>
              </a:spcAft>
              <a:defRPr sz="1200" b="0" i="0" baseline="0">
                <a:latin typeface="Proxima Nova Rg" panose="02000506030000020004" pitchFamily="2" charset="0"/>
              </a:defRPr>
            </a:lvl3pPr>
            <a:lvl4pPr marL="271457" indent="-135728">
              <a:lnSpc>
                <a:spcPct val="100000"/>
              </a:lnSpc>
              <a:spcBef>
                <a:spcPts val="0"/>
              </a:spcBef>
              <a:spcAft>
                <a:spcPts val="450"/>
              </a:spcAft>
              <a:buFont typeface="Symbol" panose="05050102010706020507" pitchFamily="18" charset="2"/>
              <a:buChar char="-"/>
              <a:defRPr sz="1050" b="0" i="0" baseline="0">
                <a:latin typeface="Proxima Nova Rg" panose="02000506030000020004" pitchFamily="2" charset="0"/>
              </a:defRPr>
            </a:lvl4pPr>
            <a:lvl5pPr marL="135728" indent="-135728">
              <a:lnSpc>
                <a:spcPct val="100000"/>
              </a:lnSpc>
              <a:spcBef>
                <a:spcPts val="0"/>
              </a:spcBef>
              <a:spcAft>
                <a:spcPts val="450"/>
              </a:spcAft>
              <a:buFont typeface="Symbol" panose="05050102010706020507" pitchFamily="18" charset="2"/>
              <a:buChar char="-"/>
              <a:defRPr sz="1200" b="0" i="0">
                <a:latin typeface="Proxima Nova Rg" panose="02000506030000020004" pitchFamily="2" charset="0"/>
              </a:defRPr>
            </a:lvl5pPr>
            <a:lvl6pPr marL="271457" indent="-135728">
              <a:lnSpc>
                <a:spcPct val="100000"/>
              </a:lnSpc>
              <a:spcBef>
                <a:spcPts val="0"/>
              </a:spcBef>
              <a:spcAft>
                <a:spcPts val="450"/>
              </a:spcAft>
              <a:buFont typeface="Symbol" panose="05050102010706020507" pitchFamily="18" charset="2"/>
              <a:buChar char="-"/>
              <a:defRPr sz="1050" b="0" i="0">
                <a:latin typeface="Proxima Nova Rg" panose="02000506030000020004" pitchFamily="2" charset="0"/>
              </a:defRPr>
            </a:lvl6pPr>
            <a:lvl7pPr marL="134538" indent="-134538">
              <a:lnSpc>
                <a:spcPct val="100000"/>
              </a:lnSpc>
              <a:spcBef>
                <a:spcPts val="0"/>
              </a:spcBef>
              <a:spcAft>
                <a:spcPts val="450"/>
              </a:spcAft>
              <a:buFont typeface="Symbol" panose="05050102010706020507" pitchFamily="18" charset="2"/>
              <a:buChar char="-"/>
              <a:defRPr sz="1200" b="0" i="0">
                <a:latin typeface="Proxima Nova Rg" panose="02000506030000020004" pitchFamily="2" charset="0"/>
              </a:defRPr>
            </a:lvl7pPr>
            <a:lvl8pPr marL="270266" indent="-135728">
              <a:lnSpc>
                <a:spcPct val="100000"/>
              </a:lnSpc>
              <a:spcBef>
                <a:spcPts val="0"/>
              </a:spcBef>
              <a:spcAft>
                <a:spcPts val="450"/>
              </a:spcAft>
              <a:buFont typeface="Symbol" panose="05050102010706020507" pitchFamily="18" charset="2"/>
              <a:buChar char="-"/>
              <a:defRPr sz="1050" b="0" i="0">
                <a:latin typeface="Proxima Nova Rg" panose="02000506030000020004" pitchFamily="2" charset="0"/>
              </a:defRPr>
            </a:lvl8pPr>
          </a:lstStyle>
          <a:p>
            <a:pPr lvl="0"/>
            <a:r>
              <a:rPr lang="en-US"/>
              <a:t>Primary bullet level</a:t>
            </a:r>
          </a:p>
          <a:p>
            <a:pPr lvl="1"/>
            <a:r>
              <a:rPr lang="en-US"/>
              <a:t>Secondary bullet level</a:t>
            </a:r>
          </a:p>
          <a:p>
            <a:pPr lvl="2"/>
            <a:r>
              <a:rPr lang="en-US"/>
              <a:t>Primary bullet level</a:t>
            </a:r>
          </a:p>
          <a:p>
            <a:pPr lvl="3"/>
            <a:r>
              <a:rPr lang="en-US"/>
              <a:t>Secondary bullet level</a:t>
            </a:r>
          </a:p>
          <a:p>
            <a:pPr lvl="4"/>
            <a:r>
              <a:rPr lang="en-US"/>
              <a:t>Primary bullet level</a:t>
            </a:r>
          </a:p>
          <a:p>
            <a:pPr lvl="5"/>
            <a:r>
              <a:rPr lang="en-US"/>
              <a:t>Secondary bullet level</a:t>
            </a:r>
          </a:p>
          <a:p>
            <a:pPr lvl="6"/>
            <a:r>
              <a:rPr lang="en-US"/>
              <a:t>Primary bullet level</a:t>
            </a:r>
          </a:p>
          <a:p>
            <a:pPr lvl="7"/>
            <a:r>
              <a:rPr lang="en-US"/>
              <a:t>Secondary bullet level</a:t>
            </a:r>
          </a:p>
        </p:txBody>
      </p:sp>
      <p:sp>
        <p:nvSpPr>
          <p:cNvPr id="8" name="Content Placeholder 21"/>
          <p:cNvSpPr>
            <a:spLocks noGrp="1"/>
          </p:cNvSpPr>
          <p:nvPr>
            <p:ph sz="quarter" idx="16" hasCustomPrompt="1"/>
          </p:nvPr>
        </p:nvSpPr>
        <p:spPr>
          <a:xfrm>
            <a:off x="4781716" y="2425050"/>
            <a:ext cx="4020974" cy="3812251"/>
          </a:xfrm>
          <a:prstGeom prst="rect">
            <a:avLst/>
          </a:prstGeom>
        </p:spPr>
        <p:txBody>
          <a:bodyPr lIns="0" tIns="0" rIns="0" bIns="0">
            <a:normAutofit/>
          </a:bodyPr>
          <a:lstStyle>
            <a:lvl1pPr marL="135728" indent="-135728">
              <a:lnSpc>
                <a:spcPct val="100000"/>
              </a:lnSpc>
              <a:spcBef>
                <a:spcPts val="0"/>
              </a:spcBef>
              <a:spcAft>
                <a:spcPts val="450"/>
              </a:spcAft>
              <a:buFont typeface="Symbol" panose="05050102010706020507" pitchFamily="18" charset="2"/>
              <a:buChar char="-"/>
              <a:defRPr sz="1200" b="0" i="0">
                <a:latin typeface="Proxima Nova Rg" panose="02000506030000020004" pitchFamily="2" charset="0"/>
              </a:defRPr>
            </a:lvl1pPr>
            <a:lvl2pPr marL="271457" indent="-135728">
              <a:lnSpc>
                <a:spcPct val="100000"/>
              </a:lnSpc>
              <a:spcBef>
                <a:spcPts val="0"/>
              </a:spcBef>
              <a:spcAft>
                <a:spcPts val="450"/>
              </a:spcAft>
              <a:buClr>
                <a:schemeClr val="tx2"/>
              </a:buClr>
              <a:defRPr sz="1050" b="0" i="0">
                <a:latin typeface="Proxima Nova Rg" panose="02000506030000020004" pitchFamily="2" charset="0"/>
              </a:defRPr>
            </a:lvl2pPr>
            <a:lvl3pPr marL="135728" indent="-135728">
              <a:lnSpc>
                <a:spcPct val="100000"/>
              </a:lnSpc>
              <a:spcBef>
                <a:spcPts val="0"/>
              </a:spcBef>
              <a:spcAft>
                <a:spcPts val="450"/>
              </a:spcAft>
              <a:defRPr sz="1200" b="0" i="0" baseline="0">
                <a:latin typeface="Proxima Nova Rg" panose="02000506030000020004" pitchFamily="2" charset="0"/>
              </a:defRPr>
            </a:lvl3pPr>
            <a:lvl4pPr marL="271457" indent="-135728">
              <a:lnSpc>
                <a:spcPct val="100000"/>
              </a:lnSpc>
              <a:spcBef>
                <a:spcPts val="0"/>
              </a:spcBef>
              <a:spcAft>
                <a:spcPts val="450"/>
              </a:spcAft>
              <a:buFont typeface="Symbol" panose="05050102010706020507" pitchFamily="18" charset="2"/>
              <a:buChar char="-"/>
              <a:defRPr sz="1050" b="0" i="0" baseline="0">
                <a:latin typeface="Proxima Nova Rg" panose="02000506030000020004" pitchFamily="2" charset="0"/>
              </a:defRPr>
            </a:lvl4pPr>
            <a:lvl5pPr marL="135728" indent="-135728">
              <a:lnSpc>
                <a:spcPct val="100000"/>
              </a:lnSpc>
              <a:spcBef>
                <a:spcPts val="0"/>
              </a:spcBef>
              <a:spcAft>
                <a:spcPts val="450"/>
              </a:spcAft>
              <a:buFont typeface="Symbol" panose="05050102010706020507" pitchFamily="18" charset="2"/>
              <a:buChar char="-"/>
              <a:defRPr sz="1200" b="0" i="0">
                <a:latin typeface="Proxima Nova Rg" panose="02000506030000020004" pitchFamily="2" charset="0"/>
              </a:defRPr>
            </a:lvl5pPr>
            <a:lvl6pPr marL="271457" indent="-135728">
              <a:lnSpc>
                <a:spcPct val="100000"/>
              </a:lnSpc>
              <a:spcBef>
                <a:spcPts val="0"/>
              </a:spcBef>
              <a:spcAft>
                <a:spcPts val="450"/>
              </a:spcAft>
              <a:buFont typeface="Symbol" panose="05050102010706020507" pitchFamily="18" charset="2"/>
              <a:buChar char="-"/>
              <a:defRPr sz="1050" b="0" i="0">
                <a:latin typeface="Proxima Nova Rg" panose="02000506030000020004" pitchFamily="2" charset="0"/>
              </a:defRPr>
            </a:lvl6pPr>
            <a:lvl7pPr marL="134538" indent="-134538">
              <a:lnSpc>
                <a:spcPct val="100000"/>
              </a:lnSpc>
              <a:spcBef>
                <a:spcPts val="0"/>
              </a:spcBef>
              <a:spcAft>
                <a:spcPts val="450"/>
              </a:spcAft>
              <a:buFont typeface="Symbol" panose="05050102010706020507" pitchFamily="18" charset="2"/>
              <a:buChar char="-"/>
              <a:defRPr sz="1200" b="0" i="0">
                <a:latin typeface="Proxima Nova Rg" panose="02000506030000020004" pitchFamily="2" charset="0"/>
              </a:defRPr>
            </a:lvl7pPr>
            <a:lvl8pPr marL="270266" indent="-135728">
              <a:lnSpc>
                <a:spcPct val="100000"/>
              </a:lnSpc>
              <a:spcBef>
                <a:spcPts val="0"/>
              </a:spcBef>
              <a:spcAft>
                <a:spcPts val="450"/>
              </a:spcAft>
              <a:buFont typeface="Symbol" panose="05050102010706020507" pitchFamily="18" charset="2"/>
              <a:buChar char="-"/>
              <a:defRPr sz="1050" b="0" i="0">
                <a:latin typeface="Proxima Nova Rg" panose="02000506030000020004" pitchFamily="2" charset="0"/>
              </a:defRPr>
            </a:lvl8pPr>
          </a:lstStyle>
          <a:p>
            <a:pPr lvl="0"/>
            <a:r>
              <a:rPr lang="en-US"/>
              <a:t>Primary bullet</a:t>
            </a:r>
          </a:p>
          <a:p>
            <a:pPr lvl="1"/>
            <a:r>
              <a:rPr lang="en-US"/>
              <a:t>Secondary bullet</a:t>
            </a:r>
          </a:p>
          <a:p>
            <a:pPr lvl="2"/>
            <a:r>
              <a:rPr lang="en-US"/>
              <a:t>Primary bullet</a:t>
            </a:r>
          </a:p>
          <a:p>
            <a:pPr lvl="3"/>
            <a:r>
              <a:rPr lang="en-US"/>
              <a:t>Secondary bullet</a:t>
            </a:r>
          </a:p>
          <a:p>
            <a:pPr lvl="4"/>
            <a:r>
              <a:rPr lang="en-US"/>
              <a:t>Primary bullet</a:t>
            </a:r>
          </a:p>
          <a:p>
            <a:pPr lvl="5"/>
            <a:r>
              <a:rPr lang="en-US"/>
              <a:t>Secondary bullet</a:t>
            </a:r>
          </a:p>
          <a:p>
            <a:pPr lvl="6"/>
            <a:r>
              <a:rPr lang="en-US"/>
              <a:t>Primary bullet</a:t>
            </a:r>
          </a:p>
          <a:p>
            <a:pPr lvl="7"/>
            <a:r>
              <a:rPr lang="en-US"/>
              <a:t>Secondary bullet</a:t>
            </a:r>
          </a:p>
        </p:txBody>
      </p:sp>
      <p:sp>
        <p:nvSpPr>
          <p:cNvPr id="9" name="Text Placeholder 8"/>
          <p:cNvSpPr>
            <a:spLocks noGrp="1"/>
          </p:cNvSpPr>
          <p:nvPr>
            <p:ph type="body" sz="quarter" idx="17" hasCustomPrompt="1"/>
          </p:nvPr>
        </p:nvSpPr>
        <p:spPr>
          <a:xfrm>
            <a:off x="4774228" y="2021590"/>
            <a:ext cx="4028462" cy="301935"/>
          </a:xfrm>
          <a:prstGeom prst="rect">
            <a:avLst/>
          </a:prstGeom>
        </p:spPr>
        <p:txBody>
          <a:bodyPr lIns="0" tIns="0" rIns="0" bIns="0">
            <a:normAutofit/>
          </a:bodyPr>
          <a:lstStyle>
            <a:lvl1pPr marL="0" indent="0">
              <a:buNone/>
              <a:defRPr sz="1350" b="0" i="0">
                <a:solidFill>
                  <a:schemeClr val="accent2"/>
                </a:solidFill>
                <a:latin typeface="Proxima Nova Rg" panose="02000506030000020004" pitchFamily="2" charset="0"/>
              </a:defRPr>
            </a:lvl1pPr>
          </a:lstStyle>
          <a:p>
            <a:pPr lvl="0"/>
            <a:r>
              <a:rPr lang="en-US"/>
              <a:t>Click to edit subhead</a:t>
            </a:r>
          </a:p>
        </p:txBody>
      </p:sp>
      <p:sp>
        <p:nvSpPr>
          <p:cNvPr id="12" name="Date Placeholder 2">
            <a:extLst>
              <a:ext uri="{FF2B5EF4-FFF2-40B4-BE49-F238E27FC236}">
                <a16:creationId xmlns:a16="http://schemas.microsoft.com/office/drawing/2014/main" id="{D8175AB9-0147-3B44-A09A-7AD22B9D56E2}"/>
              </a:ext>
            </a:extLst>
          </p:cNvPr>
          <p:cNvSpPr txBox="1">
            <a:spLocks/>
          </p:cNvSpPr>
          <p:nvPr/>
        </p:nvSpPr>
        <p:spPr>
          <a:xfrm>
            <a:off x="1640680" y="6539235"/>
            <a:ext cx="2835000" cy="69250"/>
          </a:xfrm>
          <a:prstGeom prst="rect">
            <a:avLst/>
          </a:prstGeom>
        </p:spPr>
        <p:txBody>
          <a:bodyPr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628FC0-1071-4E40-A609-95027A657C94}" type="datetime1">
              <a:rPr lang="en-US" sz="450" b="0" i="0" smtClean="0">
                <a:latin typeface="Proxima Nova Rg" panose="02000506030000020004" pitchFamily="2" charset="0"/>
              </a:rPr>
              <a:pPr/>
              <a:t>11/1/2023</a:t>
            </a:fld>
            <a:endParaRPr lang="en-GB" sz="450" b="0" i="0">
              <a:latin typeface="Proxima Nova Rg" panose="02000506030000020004" pitchFamily="2" charset="0"/>
            </a:endParaRPr>
          </a:p>
        </p:txBody>
      </p:sp>
      <p:sp>
        <p:nvSpPr>
          <p:cNvPr id="13" name="Footer Placeholder 4">
            <a:extLst>
              <a:ext uri="{FF2B5EF4-FFF2-40B4-BE49-F238E27FC236}">
                <a16:creationId xmlns:a16="http://schemas.microsoft.com/office/drawing/2014/main" id="{E8D96BB5-A000-1F49-A6A7-2BF74489F7EE}"/>
              </a:ext>
            </a:extLst>
          </p:cNvPr>
          <p:cNvSpPr>
            <a:spLocks noGrp="1"/>
          </p:cNvSpPr>
          <p:nvPr>
            <p:ph type="ftr" sz="quarter" idx="3"/>
          </p:nvPr>
        </p:nvSpPr>
        <p:spPr>
          <a:xfrm>
            <a:off x="1640680" y="314224"/>
            <a:ext cx="4680485" cy="184666"/>
          </a:xfrm>
          <a:prstGeom prst="rect">
            <a:avLst/>
          </a:prstGeom>
        </p:spPr>
        <p:txBody>
          <a:bodyPr wrap="square" lIns="0" tIns="0" rIns="0" bIns="0">
            <a:spAutoFit/>
          </a:bodyPr>
          <a:lstStyle/>
          <a:p>
            <a:r>
              <a:rPr lang="en-US">
                <a:solidFill>
                  <a:srgbClr val="6A6A6A"/>
                </a:solidFill>
              </a:rPr>
              <a:t>ANSI CMF Meeting -September 2023</a:t>
            </a:r>
            <a:endParaRPr lang="en-GB">
              <a:solidFill>
                <a:srgbClr val="6A6A6A"/>
              </a:solidFill>
            </a:endParaRPr>
          </a:p>
        </p:txBody>
      </p:sp>
      <p:sp>
        <p:nvSpPr>
          <p:cNvPr id="21" name="Title 1">
            <a:extLst>
              <a:ext uri="{FF2B5EF4-FFF2-40B4-BE49-F238E27FC236}">
                <a16:creationId xmlns:a16="http://schemas.microsoft.com/office/drawing/2014/main" id="{D60E9D0C-08BD-C549-9B16-FAF869A87E8B}"/>
              </a:ext>
            </a:extLst>
          </p:cNvPr>
          <p:cNvSpPr>
            <a:spLocks noGrp="1"/>
          </p:cNvSpPr>
          <p:nvPr>
            <p:ph type="title" hasCustomPrompt="1"/>
          </p:nvPr>
        </p:nvSpPr>
        <p:spPr>
          <a:xfrm>
            <a:off x="346460" y="1176053"/>
            <a:ext cx="7442621" cy="616937"/>
          </a:xfrm>
          <a:prstGeom prst="rect">
            <a:avLst/>
          </a:prstGeom>
        </p:spPr>
        <p:txBody>
          <a:bodyPr lIns="0" tIns="0" rIns="0" bIns="0"/>
          <a:lstStyle>
            <a:lvl1pPr>
              <a:defRPr b="0" i="0">
                <a:latin typeface="Proxima Nova Rg" panose="02000506030000020004" pitchFamily="2" charset="0"/>
              </a:defRPr>
            </a:lvl1pPr>
          </a:lstStyle>
          <a:p>
            <a:r>
              <a:rPr lang="en-US"/>
              <a:t>Click to Edit Title</a:t>
            </a:r>
            <a:endParaRPr lang="en-GB"/>
          </a:p>
        </p:txBody>
      </p:sp>
    </p:spTree>
    <p:extLst>
      <p:ext uri="{BB962C8B-B14F-4D97-AF65-F5344CB8AC3E}">
        <p14:creationId xmlns:p14="http://schemas.microsoft.com/office/powerpoint/2010/main" val="1790414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8D17898-07AF-42C4-B17C-D27FBA2B1F43}"/>
              </a:ext>
            </a:extLst>
          </p:cNvPr>
          <p:cNvSpPr>
            <a:spLocks noGrp="1"/>
          </p:cNvSpPr>
          <p:nvPr>
            <p:ph type="body" sz="quarter" idx="10" hasCustomPrompt="1"/>
          </p:nvPr>
        </p:nvSpPr>
        <p:spPr>
          <a:xfrm>
            <a:off x="217561" y="387937"/>
            <a:ext cx="5472113" cy="503237"/>
          </a:xfrm>
          <a:prstGeom prst="rect">
            <a:avLst/>
          </a:prstGeom>
        </p:spPr>
        <p:txBody>
          <a:bodyPr/>
          <a:lstStyle>
            <a:lvl1pPr marL="0" indent="0">
              <a:buNone/>
              <a:defRPr lang="en-US" sz="2700" b="1" kern="1200" baseline="0" dirty="0" smtClean="0">
                <a:solidFill>
                  <a:schemeClr val="bg1"/>
                </a:solidFill>
                <a:latin typeface="Segoe UI" panose="020B0502040204020203" pitchFamily="34" charset="0"/>
                <a:ea typeface="+mn-ea"/>
                <a:cs typeface="Segoe UI" panose="020B0502040204020203" pitchFamily="34" charset="0"/>
              </a:defRPr>
            </a:lvl1pPr>
          </a:lstStyle>
          <a:p>
            <a:pPr lvl="0"/>
            <a:r>
              <a:rPr lang="en-US"/>
              <a:t>Header</a:t>
            </a:r>
          </a:p>
        </p:txBody>
      </p:sp>
      <p:sp>
        <p:nvSpPr>
          <p:cNvPr id="16" name="TextBox 15">
            <a:extLst>
              <a:ext uri="{FF2B5EF4-FFF2-40B4-BE49-F238E27FC236}">
                <a16:creationId xmlns:a16="http://schemas.microsoft.com/office/drawing/2014/main" id="{45880C5F-EEE0-488F-B174-B9BBC9BB161A}"/>
              </a:ext>
            </a:extLst>
          </p:cNvPr>
          <p:cNvSpPr txBox="1"/>
          <p:nvPr userDrawn="1"/>
        </p:nvSpPr>
        <p:spPr>
          <a:xfrm>
            <a:off x="7837713" y="6360449"/>
            <a:ext cx="1105678" cy="276999"/>
          </a:xfrm>
          <a:prstGeom prst="rect">
            <a:avLst/>
          </a:prstGeom>
          <a:noFill/>
        </p:spPr>
        <p:txBody>
          <a:bodyPr wrap="square" rtlCol="0">
            <a:spAutoFit/>
          </a:bodyPr>
          <a:lstStyle/>
          <a:p>
            <a:pPr algn="r"/>
            <a:fld id="{24B20BE8-3577-47C4-821E-92C458AF0707}" type="slidenum">
              <a:rPr lang="en-US" sz="1200" b="1" smtClean="0">
                <a:solidFill>
                  <a:schemeClr val="bg1"/>
                </a:solidFill>
                <a:latin typeface="Segoe UI" panose="020B0502040204020203" pitchFamily="34" charset="0"/>
                <a:cs typeface="Segoe UI" panose="020B0502040204020203" pitchFamily="34" charset="0"/>
              </a:rPr>
              <a:t>‹#›</a:t>
            </a:fld>
            <a:endParaRPr lang="en-US" sz="1350" b="1">
              <a:solidFill>
                <a:schemeClr val="bg1"/>
              </a:solidFill>
              <a:latin typeface="Segoe UI" panose="020B0502040204020203" pitchFamily="34" charset="0"/>
              <a:cs typeface="Segoe UI" panose="020B0502040204020203" pitchFamily="34" charset="0"/>
            </a:endParaRPr>
          </a:p>
        </p:txBody>
      </p:sp>
      <p:sp>
        <p:nvSpPr>
          <p:cNvPr id="4" name="Content Placeholder 3">
            <a:extLst>
              <a:ext uri="{FF2B5EF4-FFF2-40B4-BE49-F238E27FC236}">
                <a16:creationId xmlns:a16="http://schemas.microsoft.com/office/drawing/2014/main" id="{7CF0EEFC-ED7A-4EA7-87BC-A4614BCF0DFA}"/>
              </a:ext>
            </a:extLst>
          </p:cNvPr>
          <p:cNvSpPr>
            <a:spLocks noGrp="1"/>
          </p:cNvSpPr>
          <p:nvPr>
            <p:ph sz="half" idx="2"/>
          </p:nvPr>
        </p:nvSpPr>
        <p:spPr>
          <a:xfrm>
            <a:off x="239231" y="1584253"/>
            <a:ext cx="8516679" cy="4412511"/>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5107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2DD7-48FF-40CC-908A-B78DEBFA9519}"/>
              </a:ext>
            </a:extLst>
          </p:cNvPr>
          <p:cNvSpPr>
            <a:spLocks noGrp="1"/>
          </p:cNvSpPr>
          <p:nvPr>
            <p:ph type="title"/>
          </p:nvPr>
        </p:nvSpPr>
        <p:spPr>
          <a:xfrm>
            <a:off x="92479" y="500064"/>
            <a:ext cx="7886700" cy="1325563"/>
          </a:xfrm>
          <a:prstGeom prst="rect">
            <a:avLst/>
          </a:prstGeom>
        </p:spPr>
        <p:txBody>
          <a:bodyPr/>
          <a:lstStyle>
            <a:lvl1pPr>
              <a:defRPr sz="2251" b="0">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FD05361-7CA8-4537-BBB5-98AF1F78D0A2}"/>
              </a:ext>
            </a:extLst>
          </p:cNvPr>
          <p:cNvSpPr>
            <a:spLocks noGrp="1"/>
          </p:cNvSpPr>
          <p:nvPr>
            <p:ph idx="1"/>
          </p:nvPr>
        </p:nvSpPr>
        <p:spPr>
          <a:xfrm>
            <a:off x="628650" y="1825625"/>
            <a:ext cx="7886700" cy="4351338"/>
          </a:xfrm>
          <a:prstGeom prst="rect">
            <a:avLst/>
          </a:prstGeom>
        </p:spPr>
        <p:txBody>
          <a:bodyPr/>
          <a:lstStyle>
            <a:lvl1pPr>
              <a:defRPr>
                <a:latin typeface="Segoe UI" panose="020B0502040204020203"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611057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8D17898-07AF-42C4-B17C-D27FBA2B1F43}"/>
              </a:ext>
            </a:extLst>
          </p:cNvPr>
          <p:cNvSpPr>
            <a:spLocks noGrp="1"/>
          </p:cNvSpPr>
          <p:nvPr>
            <p:ph type="body" sz="quarter" idx="10" hasCustomPrompt="1"/>
          </p:nvPr>
        </p:nvSpPr>
        <p:spPr>
          <a:xfrm>
            <a:off x="217561" y="387937"/>
            <a:ext cx="5472113" cy="503237"/>
          </a:xfrm>
          <a:prstGeom prst="rect">
            <a:avLst/>
          </a:prstGeom>
        </p:spPr>
        <p:txBody>
          <a:bodyPr/>
          <a:lstStyle>
            <a:lvl1pPr marL="0" indent="0">
              <a:buNone/>
              <a:defRPr lang="en-US" sz="2700" b="1" kern="1200" baseline="0" dirty="0" smtClean="0">
                <a:solidFill>
                  <a:schemeClr val="bg1"/>
                </a:solidFill>
                <a:latin typeface="Segoe UI" panose="020B0502040204020203" pitchFamily="34" charset="0"/>
                <a:ea typeface="+mn-ea"/>
                <a:cs typeface="Segoe UI" panose="020B0502040204020203" pitchFamily="34" charset="0"/>
              </a:defRPr>
            </a:lvl1pPr>
          </a:lstStyle>
          <a:p>
            <a:pPr lvl="0"/>
            <a:r>
              <a:rPr lang="en-US"/>
              <a:t>Header</a:t>
            </a:r>
          </a:p>
        </p:txBody>
      </p:sp>
      <p:sp>
        <p:nvSpPr>
          <p:cNvPr id="16" name="TextBox 15">
            <a:extLst>
              <a:ext uri="{FF2B5EF4-FFF2-40B4-BE49-F238E27FC236}">
                <a16:creationId xmlns:a16="http://schemas.microsoft.com/office/drawing/2014/main" id="{45880C5F-EEE0-488F-B174-B9BBC9BB161A}"/>
              </a:ext>
            </a:extLst>
          </p:cNvPr>
          <p:cNvSpPr txBox="1"/>
          <p:nvPr userDrawn="1"/>
        </p:nvSpPr>
        <p:spPr>
          <a:xfrm>
            <a:off x="7837713" y="6360449"/>
            <a:ext cx="1105678" cy="276999"/>
          </a:xfrm>
          <a:prstGeom prst="rect">
            <a:avLst/>
          </a:prstGeom>
          <a:noFill/>
        </p:spPr>
        <p:txBody>
          <a:bodyPr wrap="square" rtlCol="0">
            <a:spAutoFit/>
          </a:bodyPr>
          <a:lstStyle/>
          <a:p>
            <a:pPr algn="r"/>
            <a:fld id="{24B20BE8-3577-47C4-821E-92C458AF0707}" type="slidenum">
              <a:rPr lang="en-US" sz="1200" b="1" smtClean="0">
                <a:solidFill>
                  <a:schemeClr val="bg1"/>
                </a:solidFill>
                <a:latin typeface="Segoe UI" panose="020B0502040204020203" pitchFamily="34" charset="0"/>
                <a:cs typeface="Segoe UI" panose="020B0502040204020203" pitchFamily="34" charset="0"/>
              </a:rPr>
              <a:t>‹#›</a:t>
            </a:fld>
            <a:endParaRPr lang="en-US" sz="1350" b="1">
              <a:solidFill>
                <a:schemeClr val="bg1"/>
              </a:solidFill>
              <a:latin typeface="Segoe UI" panose="020B0502040204020203" pitchFamily="34" charset="0"/>
              <a:cs typeface="Segoe UI" panose="020B0502040204020203" pitchFamily="34" charset="0"/>
            </a:endParaRPr>
          </a:p>
        </p:txBody>
      </p:sp>
      <p:sp>
        <p:nvSpPr>
          <p:cNvPr id="4" name="Content Placeholder 3">
            <a:extLst>
              <a:ext uri="{FF2B5EF4-FFF2-40B4-BE49-F238E27FC236}">
                <a16:creationId xmlns:a16="http://schemas.microsoft.com/office/drawing/2014/main" id="{7CF0EEFC-ED7A-4EA7-87BC-A4614BCF0DFA}"/>
              </a:ext>
            </a:extLst>
          </p:cNvPr>
          <p:cNvSpPr>
            <a:spLocks noGrp="1"/>
          </p:cNvSpPr>
          <p:nvPr>
            <p:ph sz="half" idx="2"/>
          </p:nvPr>
        </p:nvSpPr>
        <p:spPr>
          <a:xfrm>
            <a:off x="239231" y="1584253"/>
            <a:ext cx="8516679" cy="4412511"/>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14633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4358" y="387768"/>
            <a:ext cx="7661188" cy="601526"/>
          </a:xfrm>
        </p:spPr>
        <p:txBody>
          <a:bodyPr/>
          <a:lstStyle/>
          <a:p>
            <a:r>
              <a:rPr lang="en-US"/>
              <a:t>Click to edit Master title style</a:t>
            </a:r>
          </a:p>
        </p:txBody>
      </p:sp>
      <p:sp>
        <p:nvSpPr>
          <p:cNvPr id="3" name="Content Placeholder 2"/>
          <p:cNvSpPr>
            <a:spLocks noGrp="1"/>
          </p:cNvSpPr>
          <p:nvPr>
            <p:ph idx="1"/>
          </p:nvPr>
        </p:nvSpPr>
        <p:spPr>
          <a:xfrm>
            <a:off x="774358" y="1149532"/>
            <a:ext cx="7661188" cy="48706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1440204" y="6463445"/>
            <a:ext cx="5940898" cy="365125"/>
          </a:xfrm>
          <a:prstGeom prst="rect">
            <a:avLst/>
          </a:prstGeom>
        </p:spPr>
        <p:txBody>
          <a:bodyPr vert="horz" lIns="91440" tIns="45720" rIns="91440" bIns="45720" rtlCol="0" anchor="ctr"/>
          <a:lstStyle>
            <a:lvl1pPr algn="l">
              <a:defRPr sz="1200" b="1">
                <a:solidFill>
                  <a:schemeClr val="bg1"/>
                </a:solidFill>
                <a:latin typeface="+mn-lt"/>
                <a:ea typeface="Roboto Medium" panose="02000000000000000000" pitchFamily="2" charset="0"/>
              </a:defRPr>
            </a:lvl1pPr>
          </a:lstStyle>
          <a:p>
            <a:endParaRPr lang="en-US"/>
          </a:p>
        </p:txBody>
      </p:sp>
      <p:sp>
        <p:nvSpPr>
          <p:cNvPr id="8" name="Slide Number Placeholder 5"/>
          <p:cNvSpPr>
            <a:spLocks noGrp="1"/>
          </p:cNvSpPr>
          <p:nvPr>
            <p:ph type="sldNum" sz="quarter" idx="4"/>
          </p:nvPr>
        </p:nvSpPr>
        <p:spPr>
          <a:xfrm>
            <a:off x="8062123" y="6463445"/>
            <a:ext cx="461559" cy="365125"/>
          </a:xfrm>
          <a:prstGeom prst="rect">
            <a:avLst/>
          </a:prstGeom>
        </p:spPr>
        <p:txBody>
          <a:bodyPr vert="horz" lIns="91440" tIns="45720" rIns="91440" bIns="45720" rtlCol="0" anchor="ctr"/>
          <a:lstStyle>
            <a:lvl1pPr algn="r">
              <a:defRPr sz="1200" b="1">
                <a:solidFill>
                  <a:schemeClr val="bg1"/>
                </a:solidFill>
                <a:latin typeface="+mn-lt"/>
                <a:ea typeface="Roboto Medium" panose="02000000000000000000" pitchFamily="2" charset="0"/>
              </a:defRPr>
            </a:lvl1pPr>
          </a:lstStyle>
          <a:p>
            <a:fld id="{54A79FDF-0332-472F-850D-1D030698853D}" type="slidenum">
              <a:rPr lang="en-US" smtClean="0"/>
              <a:pPr/>
              <a:t>‹#›</a:t>
            </a:fld>
            <a:endParaRPr lang="en-US"/>
          </a:p>
        </p:txBody>
      </p:sp>
      <p:sp>
        <p:nvSpPr>
          <p:cNvPr id="9" name="Slide Number Placeholder 5"/>
          <p:cNvSpPr txBox="1">
            <a:spLocks/>
          </p:cNvSpPr>
          <p:nvPr userDrawn="1"/>
        </p:nvSpPr>
        <p:spPr>
          <a:xfrm>
            <a:off x="7381102" y="6463445"/>
            <a:ext cx="650789"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solidFill>
                <a:latin typeface="Roboto Medium" panose="02000000000000000000" pitchFamily="2" charset="0"/>
                <a:ea typeface="Roboto Medium"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mn-lt"/>
              </a:rPr>
              <a:t>©2023</a:t>
            </a:r>
          </a:p>
        </p:txBody>
      </p:sp>
    </p:spTree>
    <p:extLst>
      <p:ext uri="{BB962C8B-B14F-4D97-AF65-F5344CB8AC3E}">
        <p14:creationId xmlns:p14="http://schemas.microsoft.com/office/powerpoint/2010/main" val="294563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6121" y="1184367"/>
            <a:ext cx="3889907" cy="48864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4545639" y="1184367"/>
            <a:ext cx="3889907" cy="48864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a:spLocks noGrp="1"/>
          </p:cNvSpPr>
          <p:nvPr>
            <p:ph type="ftr" sz="quarter" idx="3"/>
          </p:nvPr>
        </p:nvSpPr>
        <p:spPr>
          <a:xfrm>
            <a:off x="1440204" y="6463445"/>
            <a:ext cx="5940898" cy="365125"/>
          </a:xfrm>
          <a:prstGeom prst="rect">
            <a:avLst/>
          </a:prstGeom>
        </p:spPr>
        <p:txBody>
          <a:bodyPr vert="horz" lIns="91440" tIns="45720" rIns="91440" bIns="45720" rtlCol="0" anchor="ctr"/>
          <a:lstStyle>
            <a:lvl1pPr algn="l">
              <a:defRPr sz="1200" b="1">
                <a:solidFill>
                  <a:schemeClr val="bg1"/>
                </a:solidFill>
                <a:latin typeface="+mn-lt"/>
                <a:ea typeface="Roboto Medium" panose="02000000000000000000" pitchFamily="2" charset="0"/>
              </a:defRPr>
            </a:lvl1pPr>
          </a:lstStyle>
          <a:p>
            <a:endParaRPr lang="en-US"/>
          </a:p>
        </p:txBody>
      </p:sp>
      <p:sp>
        <p:nvSpPr>
          <p:cNvPr id="13" name="Slide Number Placeholder 5"/>
          <p:cNvSpPr>
            <a:spLocks noGrp="1"/>
          </p:cNvSpPr>
          <p:nvPr>
            <p:ph type="sldNum" sz="quarter" idx="4"/>
          </p:nvPr>
        </p:nvSpPr>
        <p:spPr>
          <a:xfrm>
            <a:off x="8062123" y="6463445"/>
            <a:ext cx="461559" cy="365125"/>
          </a:xfrm>
          <a:prstGeom prst="rect">
            <a:avLst/>
          </a:prstGeom>
        </p:spPr>
        <p:txBody>
          <a:bodyPr vert="horz" lIns="91440" tIns="45720" rIns="91440" bIns="45720" rtlCol="0" anchor="ctr"/>
          <a:lstStyle>
            <a:lvl1pPr algn="r">
              <a:defRPr sz="1200" b="1">
                <a:solidFill>
                  <a:schemeClr val="bg1"/>
                </a:solidFill>
                <a:latin typeface="+mn-lt"/>
                <a:ea typeface="Roboto Medium" panose="02000000000000000000" pitchFamily="2" charset="0"/>
              </a:defRPr>
            </a:lvl1pPr>
          </a:lstStyle>
          <a:p>
            <a:fld id="{54A79FDF-0332-472F-850D-1D030698853D}" type="slidenum">
              <a:rPr lang="en-US" smtClean="0"/>
              <a:pPr/>
              <a:t>‹#›</a:t>
            </a:fld>
            <a:endParaRPr lang="en-US"/>
          </a:p>
        </p:txBody>
      </p:sp>
      <p:sp>
        <p:nvSpPr>
          <p:cNvPr id="14" name="Slide Number Placeholder 5"/>
          <p:cNvSpPr txBox="1">
            <a:spLocks/>
          </p:cNvSpPr>
          <p:nvPr userDrawn="1"/>
        </p:nvSpPr>
        <p:spPr>
          <a:xfrm>
            <a:off x="7381102" y="6463445"/>
            <a:ext cx="650789"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solidFill>
                <a:latin typeface="Roboto Medium" panose="02000000000000000000" pitchFamily="2" charset="0"/>
                <a:ea typeface="Roboto Medium"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mn-lt"/>
              </a:rPr>
              <a:t>©2023</a:t>
            </a:r>
          </a:p>
        </p:txBody>
      </p:sp>
    </p:spTree>
    <p:extLst>
      <p:ext uri="{BB962C8B-B14F-4D97-AF65-F5344CB8AC3E}">
        <p14:creationId xmlns:p14="http://schemas.microsoft.com/office/powerpoint/2010/main" val="2425317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3"/>
          </p:nvPr>
        </p:nvSpPr>
        <p:spPr>
          <a:xfrm>
            <a:off x="1440204" y="6463445"/>
            <a:ext cx="5940898" cy="365125"/>
          </a:xfrm>
          <a:prstGeom prst="rect">
            <a:avLst/>
          </a:prstGeom>
        </p:spPr>
        <p:txBody>
          <a:bodyPr vert="horz" lIns="91440" tIns="45720" rIns="91440" bIns="45720" rtlCol="0" anchor="ctr"/>
          <a:lstStyle>
            <a:lvl1pPr algn="l">
              <a:defRPr sz="1200" b="1">
                <a:solidFill>
                  <a:schemeClr val="bg1"/>
                </a:solidFill>
                <a:latin typeface="+mn-lt"/>
                <a:ea typeface="Roboto Medium" panose="02000000000000000000" pitchFamily="2" charset="0"/>
              </a:defRPr>
            </a:lvl1pPr>
          </a:lstStyle>
          <a:p>
            <a:endParaRPr lang="en-US"/>
          </a:p>
        </p:txBody>
      </p:sp>
      <p:sp>
        <p:nvSpPr>
          <p:cNvPr id="10" name="Slide Number Placeholder 5"/>
          <p:cNvSpPr>
            <a:spLocks noGrp="1"/>
          </p:cNvSpPr>
          <p:nvPr>
            <p:ph type="sldNum" sz="quarter" idx="4"/>
          </p:nvPr>
        </p:nvSpPr>
        <p:spPr>
          <a:xfrm>
            <a:off x="8062123" y="6463445"/>
            <a:ext cx="461559" cy="365125"/>
          </a:xfrm>
          <a:prstGeom prst="rect">
            <a:avLst/>
          </a:prstGeom>
        </p:spPr>
        <p:txBody>
          <a:bodyPr vert="horz" lIns="91440" tIns="45720" rIns="91440" bIns="45720" rtlCol="0" anchor="ctr"/>
          <a:lstStyle>
            <a:lvl1pPr algn="r">
              <a:defRPr sz="1200" b="1">
                <a:solidFill>
                  <a:schemeClr val="bg1"/>
                </a:solidFill>
                <a:latin typeface="+mn-lt"/>
                <a:ea typeface="Roboto Medium" panose="02000000000000000000" pitchFamily="2" charset="0"/>
              </a:defRPr>
            </a:lvl1pPr>
          </a:lstStyle>
          <a:p>
            <a:fld id="{54A79FDF-0332-472F-850D-1D030698853D}" type="slidenum">
              <a:rPr lang="en-US" smtClean="0"/>
              <a:pPr/>
              <a:t>‹#›</a:t>
            </a:fld>
            <a:endParaRPr lang="en-US"/>
          </a:p>
        </p:txBody>
      </p:sp>
      <p:sp>
        <p:nvSpPr>
          <p:cNvPr id="11" name="Slide Number Placeholder 5"/>
          <p:cNvSpPr txBox="1">
            <a:spLocks/>
          </p:cNvSpPr>
          <p:nvPr userDrawn="1"/>
        </p:nvSpPr>
        <p:spPr>
          <a:xfrm>
            <a:off x="7381102" y="6463445"/>
            <a:ext cx="650789"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solidFill>
                <a:latin typeface="Roboto Medium" panose="02000000000000000000" pitchFamily="2" charset="0"/>
                <a:ea typeface="Roboto Medium"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mn-lt"/>
              </a:rPr>
              <a:t>©2023</a:t>
            </a:r>
          </a:p>
        </p:txBody>
      </p:sp>
    </p:spTree>
    <p:extLst>
      <p:ext uri="{BB962C8B-B14F-4D97-AF65-F5344CB8AC3E}">
        <p14:creationId xmlns:p14="http://schemas.microsoft.com/office/powerpoint/2010/main" val="3325420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440204" y="6463445"/>
            <a:ext cx="5940898" cy="365125"/>
          </a:xfrm>
          <a:prstGeom prst="rect">
            <a:avLst/>
          </a:prstGeom>
        </p:spPr>
        <p:txBody>
          <a:bodyPr vert="horz" lIns="91440" tIns="45720" rIns="91440" bIns="45720" rtlCol="0" anchor="ctr"/>
          <a:lstStyle>
            <a:lvl1pPr algn="l">
              <a:defRPr sz="1200" b="1">
                <a:solidFill>
                  <a:schemeClr val="bg1"/>
                </a:solidFill>
                <a:latin typeface="+mn-lt"/>
                <a:ea typeface="Roboto Medium" panose="02000000000000000000" pitchFamily="2" charset="0"/>
              </a:defRPr>
            </a:lvl1pPr>
          </a:lstStyle>
          <a:p>
            <a:endParaRPr lang="en-US"/>
          </a:p>
        </p:txBody>
      </p:sp>
      <p:sp>
        <p:nvSpPr>
          <p:cNvPr id="9" name="Slide Number Placeholder 5"/>
          <p:cNvSpPr>
            <a:spLocks noGrp="1"/>
          </p:cNvSpPr>
          <p:nvPr>
            <p:ph type="sldNum" sz="quarter" idx="4"/>
          </p:nvPr>
        </p:nvSpPr>
        <p:spPr>
          <a:xfrm>
            <a:off x="8062123" y="6463445"/>
            <a:ext cx="461559" cy="365125"/>
          </a:xfrm>
          <a:prstGeom prst="rect">
            <a:avLst/>
          </a:prstGeom>
        </p:spPr>
        <p:txBody>
          <a:bodyPr vert="horz" lIns="91440" tIns="45720" rIns="91440" bIns="45720" rtlCol="0" anchor="ctr"/>
          <a:lstStyle>
            <a:lvl1pPr algn="r">
              <a:defRPr sz="1200" b="1">
                <a:solidFill>
                  <a:schemeClr val="bg1"/>
                </a:solidFill>
                <a:latin typeface="+mn-lt"/>
                <a:ea typeface="Roboto Medium" panose="02000000000000000000" pitchFamily="2" charset="0"/>
              </a:defRPr>
            </a:lvl1pPr>
          </a:lstStyle>
          <a:p>
            <a:fld id="{54A79FDF-0332-472F-850D-1D030698853D}" type="slidenum">
              <a:rPr lang="en-US" smtClean="0"/>
              <a:pPr/>
              <a:t>‹#›</a:t>
            </a:fld>
            <a:endParaRPr lang="en-US"/>
          </a:p>
        </p:txBody>
      </p:sp>
      <p:sp>
        <p:nvSpPr>
          <p:cNvPr id="10" name="Slide Number Placeholder 5"/>
          <p:cNvSpPr txBox="1">
            <a:spLocks/>
          </p:cNvSpPr>
          <p:nvPr userDrawn="1"/>
        </p:nvSpPr>
        <p:spPr>
          <a:xfrm>
            <a:off x="7381102" y="6463445"/>
            <a:ext cx="650789"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solidFill>
                <a:latin typeface="Roboto Medium" panose="02000000000000000000" pitchFamily="2" charset="0"/>
                <a:ea typeface="Roboto Medium"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latin typeface="+mn-lt"/>
              </a:rPr>
              <a:t>©2023</a:t>
            </a:r>
          </a:p>
        </p:txBody>
      </p:sp>
    </p:spTree>
    <p:extLst>
      <p:ext uri="{BB962C8B-B14F-4D97-AF65-F5344CB8AC3E}">
        <p14:creationId xmlns:p14="http://schemas.microsoft.com/office/powerpoint/2010/main" val="2090150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859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725106" y="2629714"/>
            <a:ext cx="5693788" cy="1150434"/>
          </a:xfrm>
        </p:spPr>
        <p:txBody>
          <a:bodyPr>
            <a:noAutofit/>
          </a:bodyPr>
          <a:lstStyle>
            <a:lvl1pPr algn="ctr">
              <a:defRPr sz="4800" b="1"/>
            </a:lvl1pPr>
          </a:lstStyle>
          <a:p>
            <a:r>
              <a:rPr lang="en-US"/>
              <a:t>Click to edit Master title style</a:t>
            </a:r>
          </a:p>
        </p:txBody>
      </p:sp>
    </p:spTree>
    <p:extLst>
      <p:ext uri="{BB962C8B-B14F-4D97-AF65-F5344CB8AC3E}">
        <p14:creationId xmlns:p14="http://schemas.microsoft.com/office/powerpoint/2010/main" val="763347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491" y="1209856"/>
            <a:ext cx="6714309" cy="601526"/>
          </a:xfrm>
        </p:spPr>
        <p:txBody>
          <a:bodyPr>
            <a:noAutofit/>
          </a:bodyPr>
          <a:lstStyle>
            <a:lvl1pPr>
              <a:defRPr sz="3600"/>
            </a:lvl1pPr>
          </a:lstStyle>
          <a:p>
            <a:r>
              <a:rPr lang="en-US"/>
              <a:t>Click to edit Master title style</a:t>
            </a:r>
          </a:p>
        </p:txBody>
      </p:sp>
    </p:spTree>
    <p:extLst>
      <p:ext uri="{BB962C8B-B14F-4D97-AF65-F5344CB8AC3E}">
        <p14:creationId xmlns:p14="http://schemas.microsoft.com/office/powerpoint/2010/main" val="471262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D3FAF27-8B82-4449-B01B-BEC948125F21}" type="slidenum">
              <a:rPr lang="en-GB" smtClean="0"/>
              <a:pPr/>
              <a:t>‹#›</a:t>
            </a:fld>
            <a:endParaRPr lang="en-GB"/>
          </a:p>
        </p:txBody>
      </p:sp>
      <p:sp>
        <p:nvSpPr>
          <p:cNvPr id="11" name="Date Placeholder 2">
            <a:extLst>
              <a:ext uri="{FF2B5EF4-FFF2-40B4-BE49-F238E27FC236}">
                <a16:creationId xmlns:a16="http://schemas.microsoft.com/office/drawing/2014/main" id="{30CA1E11-4D0B-B44C-A019-DA22DD80DC4F}"/>
              </a:ext>
            </a:extLst>
          </p:cNvPr>
          <p:cNvSpPr txBox="1">
            <a:spLocks/>
          </p:cNvSpPr>
          <p:nvPr userDrawn="1"/>
        </p:nvSpPr>
        <p:spPr>
          <a:xfrm>
            <a:off x="1640680" y="6539235"/>
            <a:ext cx="2835000" cy="69250"/>
          </a:xfrm>
          <a:prstGeom prst="rect">
            <a:avLst/>
          </a:prstGeom>
        </p:spPr>
        <p:txBody>
          <a:bodyPr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628FC0-1071-4E40-A609-95027A657C94}" type="datetime1">
              <a:rPr lang="en-US" sz="450" b="0" i="0" smtClean="0">
                <a:latin typeface="Arial" panose="020B0604020202020204" pitchFamily="34" charset="0"/>
              </a:rPr>
              <a:pPr/>
              <a:t>11/1/2023</a:t>
            </a:fld>
            <a:endParaRPr lang="en-GB" sz="450" b="0" i="0">
              <a:latin typeface="Arial" panose="020B0604020202020204" pitchFamily="34" charset="0"/>
            </a:endParaRPr>
          </a:p>
        </p:txBody>
      </p:sp>
      <p:sp>
        <p:nvSpPr>
          <p:cNvPr id="15" name="Footer Placeholder 4">
            <a:extLst>
              <a:ext uri="{FF2B5EF4-FFF2-40B4-BE49-F238E27FC236}">
                <a16:creationId xmlns:a16="http://schemas.microsoft.com/office/drawing/2014/main" id="{24915052-708D-504F-818E-12B275AE1108}"/>
              </a:ext>
            </a:extLst>
          </p:cNvPr>
          <p:cNvSpPr>
            <a:spLocks noGrp="1"/>
          </p:cNvSpPr>
          <p:nvPr>
            <p:ph type="ftr" sz="quarter" idx="3"/>
          </p:nvPr>
        </p:nvSpPr>
        <p:spPr>
          <a:xfrm>
            <a:off x="1640680" y="371930"/>
            <a:ext cx="4683634" cy="69250"/>
          </a:xfrm>
          <a:prstGeom prst="rect">
            <a:avLst/>
          </a:prstGeom>
        </p:spPr>
        <p:txBody>
          <a:bodyPr wrap="square" lIns="0" tIns="0" rIns="0" bIns="0">
            <a:spAutoFit/>
          </a:bodyPr>
          <a:lstStyle/>
          <a:p>
            <a:r>
              <a:rPr lang="en-GB" sz="450"/>
              <a:t>PRESENTATION TITLE</a:t>
            </a:r>
          </a:p>
        </p:txBody>
      </p:sp>
      <p:sp>
        <p:nvSpPr>
          <p:cNvPr id="17" name="Title 1">
            <a:extLst>
              <a:ext uri="{FF2B5EF4-FFF2-40B4-BE49-F238E27FC236}">
                <a16:creationId xmlns:a16="http://schemas.microsoft.com/office/drawing/2014/main" id="{F4AD52B6-321F-2B40-A3D5-732BC1F36537}"/>
              </a:ext>
            </a:extLst>
          </p:cNvPr>
          <p:cNvSpPr>
            <a:spLocks noGrp="1"/>
          </p:cNvSpPr>
          <p:nvPr>
            <p:ph type="title" hasCustomPrompt="1"/>
          </p:nvPr>
        </p:nvSpPr>
        <p:spPr>
          <a:xfrm>
            <a:off x="346460" y="1176053"/>
            <a:ext cx="7442621" cy="616937"/>
          </a:xfrm>
          <a:prstGeom prst="rect">
            <a:avLst/>
          </a:prstGeom>
        </p:spPr>
        <p:txBody>
          <a:bodyPr lIns="0" tIns="0" rIns="0" bIns="0"/>
          <a:lstStyle>
            <a:lvl1pPr>
              <a:defRPr b="0" i="0">
                <a:latin typeface="Arial" panose="020B0604020202020204" pitchFamily="34" charset="0"/>
              </a:defRPr>
            </a:lvl1pPr>
          </a:lstStyle>
          <a:p>
            <a:r>
              <a:rPr lang="en-US"/>
              <a:t>Click to Edit Title</a:t>
            </a:r>
            <a:endParaRPr lang="en-GB"/>
          </a:p>
        </p:txBody>
      </p:sp>
    </p:spTree>
    <p:extLst>
      <p:ext uri="{BB962C8B-B14F-4D97-AF65-F5344CB8AC3E}">
        <p14:creationId xmlns:p14="http://schemas.microsoft.com/office/powerpoint/2010/main" val="3706067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120" y="339000"/>
            <a:ext cx="7669426" cy="6015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66120" y="1149532"/>
            <a:ext cx="7669426" cy="487067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440204" y="6463445"/>
            <a:ext cx="5940898" cy="365125"/>
          </a:xfrm>
          <a:prstGeom prst="rect">
            <a:avLst/>
          </a:prstGeom>
        </p:spPr>
        <p:txBody>
          <a:bodyPr vert="horz" lIns="91440" tIns="45720" rIns="91440" bIns="45720" rtlCol="0" anchor="ctr"/>
          <a:lstStyle>
            <a:lvl1pPr algn="l">
              <a:defRPr sz="1200" b="1">
                <a:solidFill>
                  <a:schemeClr val="bg1"/>
                </a:solidFill>
                <a:latin typeface="+mn-lt"/>
                <a:ea typeface="Roboto Medium" panose="02000000000000000000" pitchFamily="2" charset="0"/>
              </a:defRPr>
            </a:lvl1pPr>
          </a:lstStyle>
          <a:p>
            <a:endParaRPr lang="en-US"/>
          </a:p>
        </p:txBody>
      </p:sp>
      <p:sp>
        <p:nvSpPr>
          <p:cNvPr id="6" name="Slide Number Placeholder 5"/>
          <p:cNvSpPr>
            <a:spLocks noGrp="1"/>
          </p:cNvSpPr>
          <p:nvPr>
            <p:ph type="sldNum" sz="quarter" idx="4"/>
          </p:nvPr>
        </p:nvSpPr>
        <p:spPr>
          <a:xfrm>
            <a:off x="8062123" y="6463445"/>
            <a:ext cx="461559" cy="365125"/>
          </a:xfrm>
          <a:prstGeom prst="rect">
            <a:avLst/>
          </a:prstGeom>
        </p:spPr>
        <p:txBody>
          <a:bodyPr vert="horz" lIns="91440" tIns="45720" rIns="91440" bIns="45720" rtlCol="0" anchor="ctr"/>
          <a:lstStyle>
            <a:lvl1pPr algn="r">
              <a:defRPr sz="1200" b="1">
                <a:solidFill>
                  <a:schemeClr val="bg1"/>
                </a:solidFill>
                <a:latin typeface="+mn-lt"/>
                <a:ea typeface="Roboto Medium" panose="02000000000000000000" pitchFamily="2" charset="0"/>
              </a:defRPr>
            </a:lvl1pPr>
          </a:lstStyle>
          <a:p>
            <a:fld id="{54A79FDF-0332-472F-850D-1D030698853D}" type="slidenum">
              <a:rPr lang="en-US" smtClean="0"/>
              <a:pPr/>
              <a:t>‹#›</a:t>
            </a:fld>
            <a:endParaRPr lang="en-US"/>
          </a:p>
        </p:txBody>
      </p:sp>
    </p:spTree>
    <p:extLst>
      <p:ext uri="{BB962C8B-B14F-4D97-AF65-F5344CB8AC3E}">
        <p14:creationId xmlns:p14="http://schemas.microsoft.com/office/powerpoint/2010/main" val="883645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71" r:id="rId6"/>
    <p:sldLayoutId id="2147483670" r:id="rId7"/>
    <p:sldLayoutId id="2147483669" r:id="rId8"/>
    <p:sldLayoutId id="2147483672" r:id="rId9"/>
    <p:sldLayoutId id="2147483675" r:id="rId10"/>
    <p:sldLayoutId id="2147483678" r:id="rId11"/>
    <p:sldLayoutId id="2147483679" r:id="rId12"/>
    <p:sldLayoutId id="2147483680" r:id="rId13"/>
  </p:sldLayoutIdLst>
  <p:hf hdr="0" ftr="0" dt="0"/>
  <p:txStyles>
    <p:titleStyle>
      <a:lvl1pPr algn="l" defTabSz="914400" rtl="0" eaLnBrk="1" latinLnBrk="0" hangingPunct="1">
        <a:lnSpc>
          <a:spcPct val="90000"/>
        </a:lnSpc>
        <a:spcBef>
          <a:spcPct val="0"/>
        </a:spcBef>
        <a:buNone/>
        <a:defRPr sz="3600" b="1" kern="1200">
          <a:solidFill>
            <a:srgbClr val="864A6C"/>
          </a:solidFill>
          <a:latin typeface="Century Gothic" panose="020B0502020202020204" pitchFamily="34" charset="0"/>
          <a:ea typeface="+mj-ea"/>
          <a:cs typeface="+mj-cs"/>
        </a:defRPr>
      </a:lvl1pPr>
    </p:titleStyle>
    <p:bodyStyle>
      <a:lvl1pPr marL="228600" indent="-228600" algn="l" defTabSz="914400" rtl="0" eaLnBrk="1" latinLnBrk="0" hangingPunct="1">
        <a:lnSpc>
          <a:spcPct val="100000"/>
        </a:lnSpc>
        <a:spcBef>
          <a:spcPts val="1000"/>
        </a:spcBef>
        <a:buClr>
          <a:srgbClr val="864A6C"/>
        </a:buClr>
        <a:buSzPct val="80000"/>
        <a:buFont typeface="Wingdings" panose="05000000000000000000" pitchFamily="2" charset="2"/>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428750" indent="-514350" algn="l" defTabSz="914400" rtl="0" eaLnBrk="1" latinLnBrk="0" hangingPunct="1">
        <a:lnSpc>
          <a:spcPct val="100000"/>
        </a:lnSpc>
        <a:spcBef>
          <a:spcPts val="500"/>
        </a:spcBef>
        <a:buSzPct val="70000"/>
        <a:buFont typeface="+mj-lt"/>
        <a:buAutoNum type="romanLcPeriod"/>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muhammad.ali1@hp.com" TargetMode="Externa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hyperlink" Target="mailto:msaunders@ansi.org" TargetMode="External"/><Relationship Id="rId4" Type="http://schemas.openxmlformats.org/officeDocument/2006/relationships/hyperlink" Target="mailto:bmeincke@astm.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742724"/>
            <a:ext cx="9144000" cy="1212700"/>
          </a:xfrm>
        </p:spPr>
        <p:txBody>
          <a:bodyPr/>
          <a:lstStyle/>
          <a:p>
            <a:r>
              <a:rPr lang="en-US" sz="2800"/>
              <a:t>Technology Standards: </a:t>
            </a:r>
            <a:br>
              <a:rPr lang="en-US" sz="2800"/>
            </a:br>
            <a:r>
              <a:rPr lang="en-US" sz="2800"/>
              <a:t>How Do They Support Public Policy Goals?</a:t>
            </a:r>
          </a:p>
        </p:txBody>
      </p:sp>
      <p:sp>
        <p:nvSpPr>
          <p:cNvPr id="3" name="Subtitle 2"/>
          <p:cNvSpPr>
            <a:spLocks noGrp="1"/>
          </p:cNvSpPr>
          <p:nvPr>
            <p:ph type="subTitle" idx="1"/>
          </p:nvPr>
        </p:nvSpPr>
        <p:spPr>
          <a:xfrm>
            <a:off x="685800" y="2612747"/>
            <a:ext cx="7772400" cy="1013703"/>
          </a:xfrm>
        </p:spPr>
        <p:txBody>
          <a:bodyPr>
            <a:noAutofit/>
          </a:bodyPr>
          <a:lstStyle/>
          <a:p>
            <a:pPr>
              <a:lnSpc>
                <a:spcPct val="120000"/>
              </a:lnSpc>
            </a:pPr>
            <a:r>
              <a:rPr lang="en-US" sz="2000"/>
              <a:t>November 2, 2023</a:t>
            </a:r>
            <a:br>
              <a:rPr lang="en-US" sz="2000"/>
            </a:br>
            <a:r>
              <a:rPr lang="en-US" sz="1800"/>
              <a:t>Organized by the U.S. Celebration of World Standards Day Planning Committee</a:t>
            </a:r>
          </a:p>
        </p:txBody>
      </p:sp>
    </p:spTree>
    <p:extLst>
      <p:ext uri="{BB962C8B-B14F-4D97-AF65-F5344CB8AC3E}">
        <p14:creationId xmlns:p14="http://schemas.microsoft.com/office/powerpoint/2010/main" val="693651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9390E220-C3DF-43A6-0C6D-97A013C51F4C}"/>
              </a:ext>
            </a:extLst>
          </p:cNvPr>
          <p:cNvCxnSpPr>
            <a:cxnSpLocks/>
          </p:cNvCxnSpPr>
          <p:nvPr/>
        </p:nvCxnSpPr>
        <p:spPr>
          <a:xfrm>
            <a:off x="4036179" y="4969563"/>
            <a:ext cx="1039401" cy="652629"/>
          </a:xfrm>
          <a:prstGeom prst="line">
            <a:avLst/>
          </a:prstGeom>
          <a:ln w="38100" cmpd="tri">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D52E1CE-2562-D2CA-D39F-A4D42A43ADD1}"/>
              </a:ext>
            </a:extLst>
          </p:cNvPr>
          <p:cNvCxnSpPr>
            <a:cxnSpLocks/>
          </p:cNvCxnSpPr>
          <p:nvPr/>
        </p:nvCxnSpPr>
        <p:spPr>
          <a:xfrm flipH="1">
            <a:off x="4036179" y="4969563"/>
            <a:ext cx="1039401" cy="652629"/>
          </a:xfrm>
          <a:prstGeom prst="line">
            <a:avLst/>
          </a:prstGeom>
          <a:ln w="38100" cmpd="tri">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What is a technology standard?</a:t>
            </a:r>
          </a:p>
        </p:txBody>
      </p:sp>
      <p:sp>
        <p:nvSpPr>
          <p:cNvPr id="3" name="Content Placeholder 2"/>
          <p:cNvSpPr>
            <a:spLocks noGrp="1"/>
          </p:cNvSpPr>
          <p:nvPr>
            <p:ph idx="1"/>
          </p:nvPr>
        </p:nvSpPr>
        <p:spPr/>
        <p:txBody>
          <a:bodyPr>
            <a:normAutofit/>
          </a:bodyPr>
          <a:lstStyle/>
          <a:p>
            <a:r>
              <a:rPr lang="en-US"/>
              <a:t>A document that describes requirements, specifications, guidelines, or characteristics of a technology, process, or practice</a:t>
            </a:r>
          </a:p>
          <a:p>
            <a:r>
              <a:rPr lang="en-US"/>
              <a:t>Precise and detailed – implementers can determine if their implementations meet the standard</a:t>
            </a:r>
          </a:p>
          <a:p>
            <a:r>
              <a:rPr lang="en-US"/>
              <a:t>Voluntarily adopted</a:t>
            </a:r>
          </a:p>
          <a:p>
            <a:endParaRPr lang="en-US"/>
          </a:p>
          <a:p>
            <a:endParaRPr lang="en-US"/>
          </a:p>
        </p:txBody>
      </p:sp>
      <p:sp>
        <p:nvSpPr>
          <p:cNvPr id="4" name="Slide Number Placeholder 3"/>
          <p:cNvSpPr>
            <a:spLocks noGrp="1"/>
          </p:cNvSpPr>
          <p:nvPr>
            <p:ph type="sldNum" sz="quarter" idx="4"/>
          </p:nvPr>
        </p:nvSpPr>
        <p:spPr/>
        <p:txBody>
          <a:bodyPr/>
          <a:lstStyle/>
          <a:p>
            <a:fld id="{54A79FDF-0332-472F-850D-1D030698853D}" type="slidenum">
              <a:rPr lang="en-US" smtClean="0"/>
              <a:pPr/>
              <a:t>10</a:t>
            </a:fld>
            <a:endParaRPr lang="en-US"/>
          </a:p>
        </p:txBody>
      </p:sp>
      <p:sp>
        <p:nvSpPr>
          <p:cNvPr id="6" name="Rounded Rectangle 5">
            <a:extLst>
              <a:ext uri="{FF2B5EF4-FFF2-40B4-BE49-F238E27FC236}">
                <a16:creationId xmlns:a16="http://schemas.microsoft.com/office/drawing/2014/main" id="{E603BDC8-3F86-C7F7-69FA-6EA5EDA375F4}"/>
              </a:ext>
            </a:extLst>
          </p:cNvPr>
          <p:cNvSpPr/>
          <p:nvPr/>
        </p:nvSpPr>
        <p:spPr>
          <a:xfrm>
            <a:off x="2213110" y="4518989"/>
            <a:ext cx="1908313" cy="55659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Standardization</a:t>
            </a:r>
          </a:p>
        </p:txBody>
      </p:sp>
      <p:sp>
        <p:nvSpPr>
          <p:cNvPr id="7" name="Rounded Rectangle 6">
            <a:extLst>
              <a:ext uri="{FF2B5EF4-FFF2-40B4-BE49-F238E27FC236}">
                <a16:creationId xmlns:a16="http://schemas.microsoft.com/office/drawing/2014/main" id="{65AA7EFC-400A-9846-0DF9-C106683491B8}"/>
              </a:ext>
            </a:extLst>
          </p:cNvPr>
          <p:cNvSpPr/>
          <p:nvPr/>
        </p:nvSpPr>
        <p:spPr>
          <a:xfrm>
            <a:off x="5016839" y="4518989"/>
            <a:ext cx="1908313" cy="5565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Certification</a:t>
            </a:r>
          </a:p>
        </p:txBody>
      </p:sp>
      <p:sp>
        <p:nvSpPr>
          <p:cNvPr id="8" name="Rounded Rectangle 7">
            <a:extLst>
              <a:ext uri="{FF2B5EF4-FFF2-40B4-BE49-F238E27FC236}">
                <a16:creationId xmlns:a16="http://schemas.microsoft.com/office/drawing/2014/main" id="{BDBCE6F0-5495-053E-2AB9-6A48AA76FF7B}"/>
              </a:ext>
            </a:extLst>
          </p:cNvPr>
          <p:cNvSpPr/>
          <p:nvPr/>
        </p:nvSpPr>
        <p:spPr>
          <a:xfrm>
            <a:off x="2186605" y="5562692"/>
            <a:ext cx="1908313" cy="55659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Legislation</a:t>
            </a:r>
          </a:p>
        </p:txBody>
      </p:sp>
      <p:sp>
        <p:nvSpPr>
          <p:cNvPr id="9" name="Rounded Rectangle 8">
            <a:extLst>
              <a:ext uri="{FF2B5EF4-FFF2-40B4-BE49-F238E27FC236}">
                <a16:creationId xmlns:a16="http://schemas.microsoft.com/office/drawing/2014/main" id="{295E7171-F39E-DEF8-DEDF-D4D82BA09B4C}"/>
              </a:ext>
            </a:extLst>
          </p:cNvPr>
          <p:cNvSpPr/>
          <p:nvPr/>
        </p:nvSpPr>
        <p:spPr>
          <a:xfrm>
            <a:off x="5016838" y="5552713"/>
            <a:ext cx="1908313" cy="55659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Regulation</a:t>
            </a:r>
          </a:p>
        </p:txBody>
      </p:sp>
      <p:cxnSp>
        <p:nvCxnSpPr>
          <p:cNvPr id="13" name="Straight Connector 12">
            <a:extLst>
              <a:ext uri="{FF2B5EF4-FFF2-40B4-BE49-F238E27FC236}">
                <a16:creationId xmlns:a16="http://schemas.microsoft.com/office/drawing/2014/main" id="{7D28A888-B226-0146-7FD2-40C29F7BC32D}"/>
              </a:ext>
            </a:extLst>
          </p:cNvPr>
          <p:cNvCxnSpPr>
            <a:cxnSpLocks/>
            <a:endCxn id="8" idx="0"/>
          </p:cNvCxnSpPr>
          <p:nvPr/>
        </p:nvCxnSpPr>
        <p:spPr>
          <a:xfrm>
            <a:off x="3140762" y="5075580"/>
            <a:ext cx="0" cy="487112"/>
          </a:xfrm>
          <a:prstGeom prst="line">
            <a:avLst/>
          </a:prstGeom>
          <a:ln w="38100" cmpd="tri">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69E8734-3F34-2E0C-EB09-B0FF0B61C888}"/>
              </a:ext>
            </a:extLst>
          </p:cNvPr>
          <p:cNvCxnSpPr>
            <a:cxnSpLocks/>
          </p:cNvCxnSpPr>
          <p:nvPr/>
        </p:nvCxnSpPr>
        <p:spPr>
          <a:xfrm>
            <a:off x="6023110" y="5065601"/>
            <a:ext cx="0" cy="487112"/>
          </a:xfrm>
          <a:prstGeom prst="line">
            <a:avLst/>
          </a:prstGeom>
          <a:ln w="38100" cmpd="tri">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4271A9-8B30-AF6C-05F2-F086E17FCE78}"/>
              </a:ext>
            </a:extLst>
          </p:cNvPr>
          <p:cNvCxnSpPr>
            <a:cxnSpLocks/>
            <a:stCxn id="9" idx="1"/>
            <a:endCxn id="8" idx="3"/>
          </p:cNvCxnSpPr>
          <p:nvPr/>
        </p:nvCxnSpPr>
        <p:spPr>
          <a:xfrm flipH="1">
            <a:off x="4094918" y="5831009"/>
            <a:ext cx="921920" cy="9979"/>
          </a:xfrm>
          <a:prstGeom prst="line">
            <a:avLst/>
          </a:prstGeom>
          <a:ln w="38100" cmpd="tri">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C1284F0-2362-2391-5CBA-A3BFEEF6E8BB}"/>
              </a:ext>
            </a:extLst>
          </p:cNvPr>
          <p:cNvCxnSpPr>
            <a:cxnSpLocks/>
            <a:endCxn id="7" idx="1"/>
          </p:cNvCxnSpPr>
          <p:nvPr/>
        </p:nvCxnSpPr>
        <p:spPr>
          <a:xfrm flipV="1">
            <a:off x="4114795" y="4797285"/>
            <a:ext cx="902044" cy="9898"/>
          </a:xfrm>
          <a:prstGeom prst="line">
            <a:avLst/>
          </a:prstGeom>
          <a:ln w="38100" cmpd="tri">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01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5243A-D115-A9BF-1964-13385BBDDAA1}"/>
              </a:ext>
            </a:extLst>
          </p:cNvPr>
          <p:cNvSpPr>
            <a:spLocks noGrp="1"/>
          </p:cNvSpPr>
          <p:nvPr>
            <p:ph type="title"/>
          </p:nvPr>
        </p:nvSpPr>
        <p:spPr/>
        <p:txBody>
          <a:bodyPr/>
          <a:lstStyle/>
          <a:p>
            <a:r>
              <a:rPr lang="en-US"/>
              <a:t>What do standards enable?</a:t>
            </a:r>
          </a:p>
        </p:txBody>
      </p:sp>
      <p:sp>
        <p:nvSpPr>
          <p:cNvPr id="4" name="Slide Number Placeholder 3">
            <a:extLst>
              <a:ext uri="{FF2B5EF4-FFF2-40B4-BE49-F238E27FC236}">
                <a16:creationId xmlns:a16="http://schemas.microsoft.com/office/drawing/2014/main" id="{48976694-FC87-B998-B700-908057628089}"/>
              </a:ext>
            </a:extLst>
          </p:cNvPr>
          <p:cNvSpPr>
            <a:spLocks noGrp="1"/>
          </p:cNvSpPr>
          <p:nvPr>
            <p:ph type="sldNum" sz="quarter" idx="4"/>
          </p:nvPr>
        </p:nvSpPr>
        <p:spPr/>
        <p:txBody>
          <a:bodyPr/>
          <a:lstStyle/>
          <a:p>
            <a:fld id="{54A79FDF-0332-472F-850D-1D030698853D}" type="slidenum">
              <a:rPr lang="en-US" smtClean="0"/>
              <a:pPr/>
              <a:t>11</a:t>
            </a:fld>
            <a:endParaRPr lang="en-US"/>
          </a:p>
        </p:txBody>
      </p:sp>
      <p:graphicFrame>
        <p:nvGraphicFramePr>
          <p:cNvPr id="5" name="Table 3">
            <a:extLst>
              <a:ext uri="{FF2B5EF4-FFF2-40B4-BE49-F238E27FC236}">
                <a16:creationId xmlns:a16="http://schemas.microsoft.com/office/drawing/2014/main" id="{C1E435ED-1BC3-63FA-25C6-99E80E9F31D6}"/>
              </a:ext>
            </a:extLst>
          </p:cNvPr>
          <p:cNvGraphicFramePr>
            <a:graphicFrameLocks noGrp="1"/>
          </p:cNvGraphicFramePr>
          <p:nvPr/>
        </p:nvGraphicFramePr>
        <p:xfrm>
          <a:off x="367591" y="1328704"/>
          <a:ext cx="8408817" cy="4108644"/>
        </p:xfrm>
        <a:graphic>
          <a:graphicData uri="http://schemas.openxmlformats.org/drawingml/2006/table">
            <a:tbl>
              <a:tblPr firstRow="1" bandRow="1">
                <a:tableStyleId>{2D5ABB26-0587-4C30-8999-92F81FD0307C}</a:tableStyleId>
              </a:tblPr>
              <a:tblGrid>
                <a:gridCol w="1907258">
                  <a:extLst>
                    <a:ext uri="{9D8B030D-6E8A-4147-A177-3AD203B41FA5}">
                      <a16:colId xmlns:a16="http://schemas.microsoft.com/office/drawing/2014/main" val="2302774639"/>
                    </a:ext>
                  </a:extLst>
                </a:gridCol>
                <a:gridCol w="3836019">
                  <a:extLst>
                    <a:ext uri="{9D8B030D-6E8A-4147-A177-3AD203B41FA5}">
                      <a16:colId xmlns:a16="http://schemas.microsoft.com/office/drawing/2014/main" val="3013999892"/>
                    </a:ext>
                  </a:extLst>
                </a:gridCol>
                <a:gridCol w="2665540">
                  <a:extLst>
                    <a:ext uri="{9D8B030D-6E8A-4147-A177-3AD203B41FA5}">
                      <a16:colId xmlns:a16="http://schemas.microsoft.com/office/drawing/2014/main" val="2960276387"/>
                    </a:ext>
                  </a:extLst>
                </a:gridCol>
              </a:tblGrid>
              <a:tr h="316725">
                <a:tc>
                  <a:txBody>
                    <a:bodyPr/>
                    <a:lstStyle/>
                    <a:p>
                      <a:endParaRPr lang="en-US" sz="1600" b="1" i="0" u="sng">
                        <a:solidFill>
                          <a:schemeClr val="accent1"/>
                        </a:solidFill>
                        <a:latin typeface="+mj-lt"/>
                        <a:cs typeface="CiscoSansTT" panose="020B0503020201020303" pitchFamily="34" charset="0"/>
                      </a:endParaRPr>
                    </a:p>
                  </a:txBody>
                  <a:tcPr anchor="b">
                    <a:lnB w="3175" cap="flat" cmpd="sng" algn="ctr">
                      <a:noFill/>
                      <a:prstDash val="solid"/>
                      <a:round/>
                      <a:headEnd type="none" w="med" len="med"/>
                      <a:tailEnd type="none" w="med" len="med"/>
                    </a:lnB>
                    <a:noFill/>
                  </a:tcPr>
                </a:tc>
                <a:tc>
                  <a:txBody>
                    <a:bodyPr/>
                    <a:lstStyle/>
                    <a:p>
                      <a:endParaRPr lang="en-US" sz="1600" b="1" i="0" u="sng">
                        <a:solidFill>
                          <a:schemeClr val="accent5"/>
                        </a:solidFill>
                        <a:latin typeface="+mj-lt"/>
                        <a:cs typeface="CiscoSansTT" panose="020B0503020201020303" pitchFamily="34" charset="0"/>
                      </a:endParaRPr>
                    </a:p>
                  </a:txBody>
                  <a:tcPr anchor="b">
                    <a:lnB w="3175" cap="flat" cmpd="sng" algn="ctr">
                      <a:noFill/>
                      <a:prstDash val="solid"/>
                      <a:round/>
                      <a:headEnd type="none" w="med" len="med"/>
                      <a:tailEnd type="none" w="med" len="med"/>
                    </a:lnB>
                    <a:noFill/>
                  </a:tcPr>
                </a:tc>
                <a:tc>
                  <a:txBody>
                    <a:bodyPr/>
                    <a:lstStyle/>
                    <a:p>
                      <a:endParaRPr lang="en-US" sz="1600" b="1" i="0" u="sng">
                        <a:solidFill>
                          <a:schemeClr val="tx2"/>
                        </a:solidFill>
                        <a:latin typeface="+mj-lt"/>
                        <a:cs typeface="CiscoSansTT" panose="020B0503020201020303" pitchFamily="34" charset="0"/>
                      </a:endParaRPr>
                    </a:p>
                  </a:txBody>
                  <a:tcPr anchor="b">
                    <a:lnB w="3175" cap="flat" cmpd="sng" algn="ctr">
                      <a:noFill/>
                      <a:prstDash val="solid"/>
                      <a:round/>
                      <a:headEnd type="none" w="med" len="med"/>
                      <a:tailEnd type="none" w="med" len="med"/>
                    </a:lnB>
                    <a:noFill/>
                  </a:tcPr>
                </a:tc>
                <a:extLst>
                  <a:ext uri="{0D108BD9-81ED-4DB2-BD59-A6C34878D82A}">
                    <a16:rowId xmlns:a16="http://schemas.microsoft.com/office/drawing/2014/main" val="3480780339"/>
                  </a:ext>
                </a:extLst>
              </a:tr>
              <a:tr h="1017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none">
                          <a:solidFill>
                            <a:schemeClr val="accent1"/>
                          </a:solidFill>
                          <a:latin typeface="Century Gothic" panose="020B0502020202020204" pitchFamily="34" charset="0"/>
                          <a:cs typeface="CiscoSansTT" panose="020B0503020201020303" pitchFamily="34" charset="0"/>
                        </a:rPr>
                        <a:t>Interoperability</a:t>
                      </a:r>
                    </a:p>
                    <a:p>
                      <a:endParaRPr lang="en-US" sz="1600" b="1" i="0">
                        <a:solidFill>
                          <a:schemeClr val="accent1"/>
                        </a:solidFill>
                        <a:latin typeface="+mj-lt"/>
                        <a:cs typeface="CiscoSansTT" panose="020B0503020201020303" pitchFamily="34" charset="0"/>
                      </a:endParaRPr>
                    </a:p>
                  </a:txBody>
                  <a:tcP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a:solidFill>
                            <a:schemeClr val="accent1"/>
                          </a:solidFill>
                          <a:latin typeface="+mj-lt"/>
                          <a:ea typeface="+mn-ea"/>
                          <a:cs typeface="CiscoSansTT" panose="020B0503020201020303" pitchFamily="34" charset="0"/>
                        </a:rPr>
                        <a:t>Define interfaces such that hardware, software, and systems produced by different entities can work together</a:t>
                      </a:r>
                      <a:endParaRPr lang="en-US" sz="1600" b="1" i="0">
                        <a:solidFill>
                          <a:schemeClr val="accent5"/>
                        </a:solidFill>
                        <a:latin typeface="+mj-lt"/>
                        <a:cs typeface="CiscoSansTT" panose="020B0503020201020303" pitchFamily="34" charset="0"/>
                      </a:endParaRPr>
                    </a:p>
                  </a:txBody>
                  <a:tcP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a:solidFill>
                            <a:schemeClr val="accent1"/>
                          </a:solidFill>
                          <a:latin typeface="+mj-lt"/>
                          <a:ea typeface="+mn-ea"/>
                          <a:cs typeface="CiscoSansTT" panose="020B0503020201020303" pitchFamily="34" charset="0"/>
                        </a:rPr>
                        <a:t>Examples: Most standards produced by 3GPP, IEEE 802, IETF, Bluetooth SIG, USB-IF</a:t>
                      </a:r>
                    </a:p>
                    <a:p>
                      <a:endParaRPr lang="en-US" sz="1600" b="1" i="0">
                        <a:solidFill>
                          <a:schemeClr val="tx2"/>
                        </a:solidFill>
                        <a:latin typeface="+mj-lt"/>
                        <a:cs typeface="CiscoSansTT" panose="020B0503020201020303" pitchFamily="34" charset="0"/>
                      </a:endParaRPr>
                    </a:p>
                  </a:txBody>
                  <a:tcP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94826389"/>
                  </a:ext>
                </a:extLst>
              </a:tr>
              <a:tr h="12381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none">
                          <a:solidFill>
                            <a:schemeClr val="accent5"/>
                          </a:solidFill>
                          <a:latin typeface="Century Gothic" panose="020B0502020202020204" pitchFamily="34" charset="0"/>
                          <a:cs typeface="CiscoSansTT" panose="020B0503020201020303" pitchFamily="34" charset="0"/>
                        </a:rPr>
                        <a:t>Performance, Quality, and Process</a:t>
                      </a:r>
                    </a:p>
                    <a:p>
                      <a:endParaRPr lang="en-US" sz="1600" b="1" i="0" u="none">
                        <a:solidFill>
                          <a:schemeClr val="accent1"/>
                        </a:solidFill>
                        <a:latin typeface="Century Gothic" panose="020B0502020202020204" pitchFamily="34" charset="0"/>
                        <a:cs typeface="CiscoSansTT" panose="020B0503020201020303" pitchFamily="34" charset="0"/>
                      </a:endParaRPr>
                    </a:p>
                  </a:txBody>
                  <a:tcP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a:solidFill>
                            <a:schemeClr val="accent5"/>
                          </a:solidFill>
                          <a:latin typeface="+mj-lt"/>
                          <a:ea typeface="+mn-ea"/>
                          <a:cs typeface="CiscoSansTT" panose="020B0503020201020303" pitchFamily="34" charset="0"/>
                        </a:rPr>
                        <a:t>Encapsulate established best practices; facilitate assurance that a product or service will behave predictably or at a certain level or threshold</a:t>
                      </a:r>
                    </a:p>
                    <a:p>
                      <a:endParaRPr lang="en-US" sz="1600" b="1" i="0">
                        <a:solidFill>
                          <a:schemeClr val="accent5"/>
                        </a:solidFill>
                        <a:latin typeface="+mj-lt"/>
                        <a:cs typeface="CiscoSansTT" panose="020B0503020201020303" pitchFamily="34" charset="0"/>
                      </a:endParaRPr>
                    </a:p>
                  </a:txBody>
                  <a:tcP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a:solidFill>
                            <a:schemeClr val="accent5"/>
                          </a:solidFill>
                          <a:latin typeface="+mj-lt"/>
                          <a:ea typeface="+mn-ea"/>
                          <a:cs typeface="CiscoSansTT" panose="020B0503020201020303" pitchFamily="34" charset="0"/>
                        </a:rPr>
                        <a:t>Examples: ISO/IEC 27001, ISO 9001, ISO/IEC AI standards-in-progress</a:t>
                      </a:r>
                    </a:p>
                    <a:p>
                      <a:endParaRPr lang="en-US" sz="1600" b="1" i="0">
                        <a:solidFill>
                          <a:schemeClr val="tx2"/>
                        </a:solidFill>
                        <a:latin typeface="+mj-lt"/>
                        <a:cs typeface="CiscoSansTT" panose="020B0503020201020303" pitchFamily="34" charset="0"/>
                      </a:endParaRPr>
                    </a:p>
                  </a:txBody>
                  <a:tcP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72129631"/>
                  </a:ext>
                </a:extLst>
              </a:tr>
              <a:tr h="13959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none">
                          <a:solidFill>
                            <a:schemeClr val="tx2"/>
                          </a:solidFill>
                          <a:latin typeface="Century Gothic" panose="020B0502020202020204" pitchFamily="34" charset="0"/>
                          <a:cs typeface="CiscoSansTT" panose="020B0503020201020303" pitchFamily="34" charset="0"/>
                        </a:rPr>
                        <a:t>Measurement</a:t>
                      </a:r>
                    </a:p>
                    <a:p>
                      <a:endParaRPr lang="en-US" sz="1600" b="1" i="0" u="none">
                        <a:solidFill>
                          <a:schemeClr val="tx2"/>
                        </a:solidFill>
                        <a:latin typeface="Century Gothic" panose="020B0502020202020204" pitchFamily="34" charset="0"/>
                        <a:cs typeface="CiscoSansTT" panose="020B0503020201020303" pitchFamily="34" charset="0"/>
                      </a:endParaRPr>
                    </a:p>
                  </a:txBody>
                  <a:tcP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r>
                        <a:rPr lang="en-US" sz="1600" b="1" i="0">
                          <a:solidFill>
                            <a:schemeClr val="tx2"/>
                          </a:solidFill>
                          <a:latin typeface="+mj-lt"/>
                          <a:cs typeface="CiscoSansTT" panose="020B0503020201020303" pitchFamily="34" charset="0"/>
                        </a:rPr>
                        <a:t>Define how to measure parameters, enabling a consistent, repeatable approach for measurement of products and services from various companies and testing labs</a:t>
                      </a:r>
                    </a:p>
                  </a:txBody>
                  <a:tcP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r>
                        <a:rPr lang="en-US" sz="1600" b="1" i="0">
                          <a:solidFill>
                            <a:schemeClr val="tx2"/>
                          </a:solidFill>
                          <a:latin typeface="+mj-lt"/>
                          <a:cs typeface="CiscoSansTT" panose="020B0503020201020303" pitchFamily="34" charset="0"/>
                        </a:rPr>
                        <a:t>Examples (computer server efficiency): ISO/IEC 21836, SERT suite </a:t>
                      </a:r>
                    </a:p>
                  </a:txBody>
                  <a:tcP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57460468"/>
                  </a:ext>
                </a:extLst>
              </a:tr>
            </a:tbl>
          </a:graphicData>
        </a:graphic>
      </p:graphicFrame>
    </p:spTree>
    <p:extLst>
      <p:ext uri="{BB962C8B-B14F-4D97-AF65-F5344CB8AC3E}">
        <p14:creationId xmlns:p14="http://schemas.microsoft.com/office/powerpoint/2010/main" val="1593410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A85EC-D0A0-AF91-9552-E3E2A148B80F}"/>
              </a:ext>
            </a:extLst>
          </p:cNvPr>
          <p:cNvSpPr>
            <a:spLocks noGrp="1"/>
          </p:cNvSpPr>
          <p:nvPr>
            <p:ph type="title"/>
          </p:nvPr>
        </p:nvSpPr>
        <p:spPr/>
        <p:txBody>
          <a:bodyPr/>
          <a:lstStyle/>
          <a:p>
            <a:r>
              <a:rPr lang="en-US"/>
              <a:t>Standards Development Process</a:t>
            </a:r>
          </a:p>
        </p:txBody>
      </p:sp>
      <p:sp>
        <p:nvSpPr>
          <p:cNvPr id="4" name="Slide Number Placeholder 3">
            <a:extLst>
              <a:ext uri="{FF2B5EF4-FFF2-40B4-BE49-F238E27FC236}">
                <a16:creationId xmlns:a16="http://schemas.microsoft.com/office/drawing/2014/main" id="{FA7F40FA-875D-39FC-9755-DB7F391D19CA}"/>
              </a:ext>
            </a:extLst>
          </p:cNvPr>
          <p:cNvSpPr>
            <a:spLocks noGrp="1"/>
          </p:cNvSpPr>
          <p:nvPr>
            <p:ph type="sldNum" sz="quarter" idx="4"/>
          </p:nvPr>
        </p:nvSpPr>
        <p:spPr/>
        <p:txBody>
          <a:bodyPr/>
          <a:lstStyle/>
          <a:p>
            <a:fld id="{54A79FDF-0332-472F-850D-1D030698853D}" type="slidenum">
              <a:rPr lang="en-US" smtClean="0"/>
              <a:pPr/>
              <a:t>12</a:t>
            </a:fld>
            <a:endParaRPr lang="en-US"/>
          </a:p>
        </p:txBody>
      </p:sp>
      <p:pic>
        <p:nvPicPr>
          <p:cNvPr id="8" name="Picture 7">
            <a:extLst>
              <a:ext uri="{FF2B5EF4-FFF2-40B4-BE49-F238E27FC236}">
                <a16:creationId xmlns:a16="http://schemas.microsoft.com/office/drawing/2014/main" id="{606D0B63-C9B4-FB97-3EF6-0E8E8B17B3D7}"/>
              </a:ext>
            </a:extLst>
          </p:cNvPr>
          <p:cNvPicPr>
            <a:picLocks noChangeAspect="1"/>
          </p:cNvPicPr>
          <p:nvPr/>
        </p:nvPicPr>
        <p:blipFill>
          <a:blip r:embed="rId2"/>
          <a:stretch>
            <a:fillRect/>
          </a:stretch>
        </p:blipFill>
        <p:spPr>
          <a:xfrm>
            <a:off x="399467" y="1231146"/>
            <a:ext cx="8345065" cy="1219370"/>
          </a:xfrm>
          <a:prstGeom prst="rect">
            <a:avLst/>
          </a:prstGeom>
        </p:spPr>
      </p:pic>
      <p:pic>
        <p:nvPicPr>
          <p:cNvPr id="10" name="Picture 9">
            <a:extLst>
              <a:ext uri="{FF2B5EF4-FFF2-40B4-BE49-F238E27FC236}">
                <a16:creationId xmlns:a16="http://schemas.microsoft.com/office/drawing/2014/main" id="{D75B2643-1EFE-529F-B9D1-BA52BB356DB9}"/>
              </a:ext>
            </a:extLst>
          </p:cNvPr>
          <p:cNvPicPr>
            <a:picLocks noChangeAspect="1"/>
          </p:cNvPicPr>
          <p:nvPr/>
        </p:nvPicPr>
        <p:blipFill>
          <a:blip r:embed="rId3"/>
          <a:stretch>
            <a:fillRect/>
          </a:stretch>
        </p:blipFill>
        <p:spPr>
          <a:xfrm>
            <a:off x="704058" y="2807450"/>
            <a:ext cx="7909554" cy="2515321"/>
          </a:xfrm>
          <a:prstGeom prst="rect">
            <a:avLst/>
          </a:prstGeom>
        </p:spPr>
      </p:pic>
      <p:sp>
        <p:nvSpPr>
          <p:cNvPr id="11" name="TextBox 10">
            <a:extLst>
              <a:ext uri="{FF2B5EF4-FFF2-40B4-BE49-F238E27FC236}">
                <a16:creationId xmlns:a16="http://schemas.microsoft.com/office/drawing/2014/main" id="{51B1C94E-72B4-9C94-4546-8A7C41BC2BA0}"/>
              </a:ext>
            </a:extLst>
          </p:cNvPr>
          <p:cNvSpPr txBox="1"/>
          <p:nvPr/>
        </p:nvSpPr>
        <p:spPr>
          <a:xfrm>
            <a:off x="607806" y="5472965"/>
            <a:ext cx="3007105" cy="307777"/>
          </a:xfrm>
          <a:prstGeom prst="rect">
            <a:avLst/>
          </a:prstGeom>
          <a:noFill/>
        </p:spPr>
        <p:txBody>
          <a:bodyPr wrap="none" rtlCol="0">
            <a:spAutoFit/>
          </a:bodyPr>
          <a:lstStyle/>
          <a:p>
            <a:pPr>
              <a:spcAft>
                <a:spcPts val="600"/>
              </a:spcAft>
            </a:pPr>
            <a:r>
              <a:rPr lang="en-US" sz="1400" b="1">
                <a:latin typeface="+mj-lt"/>
                <a:ea typeface="Roboto Light" panose="02000000000000000000" pitchFamily="2" charset="0"/>
              </a:rPr>
              <a:t>Example: ISO/IEC Development Process</a:t>
            </a:r>
          </a:p>
        </p:txBody>
      </p:sp>
    </p:spTree>
    <p:extLst>
      <p:ext uri="{BB962C8B-B14F-4D97-AF65-F5344CB8AC3E}">
        <p14:creationId xmlns:p14="http://schemas.microsoft.com/office/powerpoint/2010/main" val="582729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54A79FDF-0332-472F-850D-1D030698853D}" type="slidenum">
              <a:rPr lang="en-US" smtClean="0"/>
              <a:pPr/>
              <a:t>13</a:t>
            </a:fld>
            <a:endParaRPr lang="en-US"/>
          </a:p>
        </p:txBody>
      </p:sp>
      <p:sp>
        <p:nvSpPr>
          <p:cNvPr id="9" name="Title 8"/>
          <p:cNvSpPr>
            <a:spLocks noGrp="1"/>
          </p:cNvSpPr>
          <p:nvPr>
            <p:ph type="title"/>
          </p:nvPr>
        </p:nvSpPr>
        <p:spPr/>
        <p:txBody>
          <a:bodyPr/>
          <a:lstStyle/>
          <a:p>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8" cy="6236731"/>
          </a:xfrm>
          <a:prstGeom prst="rect">
            <a:avLst/>
          </a:prstGeom>
        </p:spPr>
      </p:pic>
      <p:sp>
        <p:nvSpPr>
          <p:cNvPr id="11" name="Title 3"/>
          <p:cNvSpPr txBox="1">
            <a:spLocks/>
          </p:cNvSpPr>
          <p:nvPr/>
        </p:nvSpPr>
        <p:spPr>
          <a:xfrm>
            <a:off x="774358" y="387768"/>
            <a:ext cx="7661188" cy="601526"/>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b="1" kern="1200">
                <a:solidFill>
                  <a:srgbClr val="0075BF"/>
                </a:solidFill>
                <a:latin typeface="Century Gothic" panose="020B0502020202020204" pitchFamily="34" charset="0"/>
                <a:ea typeface="+mj-ea"/>
                <a:cs typeface="+mj-cs"/>
              </a:defRPr>
            </a:lvl1pPr>
          </a:lstStyle>
          <a:p>
            <a:r>
              <a:rPr lang="en-US">
                <a:solidFill>
                  <a:srgbClr val="864A6C"/>
                </a:solidFill>
              </a:rPr>
              <a:t>Standardization: A Global Community</a:t>
            </a:r>
          </a:p>
        </p:txBody>
      </p:sp>
      <p:sp>
        <p:nvSpPr>
          <p:cNvPr id="12" name="TextBox 11"/>
          <p:cNvSpPr txBox="1"/>
          <p:nvPr/>
        </p:nvSpPr>
        <p:spPr>
          <a:xfrm>
            <a:off x="774358" y="1377062"/>
            <a:ext cx="2766510" cy="1015663"/>
          </a:xfrm>
          <a:prstGeom prst="rect">
            <a:avLst/>
          </a:prstGeom>
          <a:noFill/>
        </p:spPr>
        <p:txBody>
          <a:bodyPr wrap="square" rtlCol="0">
            <a:spAutoFit/>
          </a:bodyPr>
          <a:lstStyle/>
          <a:p>
            <a:pPr>
              <a:spcAft>
                <a:spcPts val="600"/>
              </a:spcAft>
            </a:pPr>
            <a:r>
              <a:rPr lang="en-US" sz="2000">
                <a:solidFill>
                  <a:schemeClr val="bg2">
                    <a:lumMod val="25000"/>
                  </a:schemeClr>
                </a:solidFill>
                <a:latin typeface="+mj-lt"/>
                <a:ea typeface="Roboto Light" panose="02000000000000000000" pitchFamily="2" charset="0"/>
              </a:rPr>
              <a:t>Standards developers and conformity assessment bodies</a:t>
            </a:r>
          </a:p>
        </p:txBody>
      </p:sp>
      <p:sp>
        <p:nvSpPr>
          <p:cNvPr id="13" name="TextBox 12"/>
          <p:cNvSpPr txBox="1"/>
          <p:nvPr/>
        </p:nvSpPr>
        <p:spPr>
          <a:xfrm>
            <a:off x="774358" y="3773573"/>
            <a:ext cx="1686740" cy="1015663"/>
          </a:xfrm>
          <a:prstGeom prst="rect">
            <a:avLst/>
          </a:prstGeom>
          <a:noFill/>
        </p:spPr>
        <p:txBody>
          <a:bodyPr wrap="square" rtlCol="0">
            <a:spAutoFit/>
          </a:bodyPr>
          <a:lstStyle/>
          <a:p>
            <a:pPr>
              <a:spcAft>
                <a:spcPts val="600"/>
              </a:spcAft>
            </a:pPr>
            <a:r>
              <a:rPr lang="en-US" sz="2000">
                <a:solidFill>
                  <a:schemeClr val="bg2">
                    <a:lumMod val="25000"/>
                  </a:schemeClr>
                </a:solidFill>
                <a:latin typeface="+mj-lt"/>
                <a:ea typeface="Roboto Light" panose="02000000000000000000" pitchFamily="2" charset="0"/>
              </a:rPr>
              <a:t>Commercial and consumer acceptance</a:t>
            </a:r>
          </a:p>
        </p:txBody>
      </p:sp>
      <p:sp>
        <p:nvSpPr>
          <p:cNvPr id="14" name="TextBox 13"/>
          <p:cNvSpPr txBox="1"/>
          <p:nvPr/>
        </p:nvSpPr>
        <p:spPr>
          <a:xfrm>
            <a:off x="6855810" y="4081350"/>
            <a:ext cx="1579736" cy="707886"/>
          </a:xfrm>
          <a:prstGeom prst="rect">
            <a:avLst/>
          </a:prstGeom>
          <a:noFill/>
        </p:spPr>
        <p:txBody>
          <a:bodyPr wrap="square" rtlCol="0">
            <a:spAutoFit/>
          </a:bodyPr>
          <a:lstStyle/>
          <a:p>
            <a:pPr algn="r">
              <a:spcAft>
                <a:spcPts val="600"/>
              </a:spcAft>
            </a:pPr>
            <a:r>
              <a:rPr lang="en-US" sz="2000">
                <a:solidFill>
                  <a:schemeClr val="bg2">
                    <a:lumMod val="25000"/>
                  </a:schemeClr>
                </a:solidFill>
                <a:latin typeface="+mj-lt"/>
                <a:ea typeface="Roboto Light" panose="02000000000000000000" pitchFamily="2" charset="0"/>
              </a:rPr>
              <a:t>Government acceptance</a:t>
            </a:r>
          </a:p>
        </p:txBody>
      </p:sp>
    </p:spTree>
    <p:extLst>
      <p:ext uri="{BB962C8B-B14F-4D97-AF65-F5344CB8AC3E}">
        <p14:creationId xmlns:p14="http://schemas.microsoft.com/office/powerpoint/2010/main" val="4085297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99129-08C1-8C85-F651-09E4A2F06BCD}"/>
              </a:ext>
            </a:extLst>
          </p:cNvPr>
          <p:cNvSpPr>
            <a:spLocks noGrp="1"/>
          </p:cNvSpPr>
          <p:nvPr>
            <p:ph type="title"/>
          </p:nvPr>
        </p:nvSpPr>
        <p:spPr>
          <a:xfrm>
            <a:off x="766120" y="325748"/>
            <a:ext cx="7669426" cy="601526"/>
          </a:xfrm>
        </p:spPr>
        <p:txBody>
          <a:bodyPr>
            <a:noAutofit/>
          </a:bodyPr>
          <a:lstStyle/>
          <a:p>
            <a:r>
              <a:rPr lang="en-US" sz="2600"/>
              <a:t>Diverse landscape of standards organizations</a:t>
            </a:r>
            <a:endParaRPr lang="en-US" sz="2000"/>
          </a:p>
        </p:txBody>
      </p:sp>
      <p:sp>
        <p:nvSpPr>
          <p:cNvPr id="3" name="Slide Number Placeholder 2">
            <a:extLst>
              <a:ext uri="{FF2B5EF4-FFF2-40B4-BE49-F238E27FC236}">
                <a16:creationId xmlns:a16="http://schemas.microsoft.com/office/drawing/2014/main" id="{C1ACF319-18E8-D5B1-15CE-7AEC21F9F053}"/>
              </a:ext>
            </a:extLst>
          </p:cNvPr>
          <p:cNvSpPr>
            <a:spLocks noGrp="1"/>
          </p:cNvSpPr>
          <p:nvPr>
            <p:ph type="sldNum" sz="quarter" idx="4"/>
          </p:nvPr>
        </p:nvSpPr>
        <p:spPr/>
        <p:txBody>
          <a:bodyPr/>
          <a:lstStyle/>
          <a:p>
            <a:fld id="{54A79FDF-0332-472F-850D-1D030698853D}" type="slidenum">
              <a:rPr lang="en-US" smtClean="0"/>
              <a:pPr/>
              <a:t>14</a:t>
            </a:fld>
            <a:endParaRPr lang="en-US"/>
          </a:p>
        </p:txBody>
      </p:sp>
      <p:pic>
        <p:nvPicPr>
          <p:cNvPr id="17" name="Picture 16" descr="A picture containing text, font, screenshot, number&#10;&#10;Description automatically generated">
            <a:extLst>
              <a:ext uri="{FF2B5EF4-FFF2-40B4-BE49-F238E27FC236}">
                <a16:creationId xmlns:a16="http://schemas.microsoft.com/office/drawing/2014/main" id="{789C6F52-1A91-C83A-D62A-30CBB21BA805}"/>
              </a:ext>
            </a:extLst>
          </p:cNvPr>
          <p:cNvPicPr>
            <a:picLocks noChangeAspect="1"/>
          </p:cNvPicPr>
          <p:nvPr/>
        </p:nvPicPr>
        <p:blipFill rotWithShape="1">
          <a:blip r:embed="rId2">
            <a:extLst>
              <a:ext uri="{28A0092B-C50C-407E-A947-70E740481C1C}">
                <a14:useLocalDpi xmlns:a14="http://schemas.microsoft.com/office/drawing/2010/main" val="0"/>
              </a:ext>
            </a:extLst>
          </a:blip>
          <a:srcRect t="15489" r="6975"/>
          <a:stretch/>
        </p:blipFill>
        <p:spPr>
          <a:xfrm>
            <a:off x="47101" y="1378226"/>
            <a:ext cx="9012828" cy="4399721"/>
          </a:xfrm>
          <a:prstGeom prst="rect">
            <a:avLst/>
          </a:prstGeom>
        </p:spPr>
      </p:pic>
      <p:sp>
        <p:nvSpPr>
          <p:cNvPr id="21" name="Title 1">
            <a:extLst>
              <a:ext uri="{FF2B5EF4-FFF2-40B4-BE49-F238E27FC236}">
                <a16:creationId xmlns:a16="http://schemas.microsoft.com/office/drawing/2014/main" id="{1FF802BB-94EA-2E73-14CF-5FB37A145E41}"/>
              </a:ext>
            </a:extLst>
          </p:cNvPr>
          <p:cNvSpPr txBox="1">
            <a:spLocks/>
          </p:cNvSpPr>
          <p:nvPr/>
        </p:nvSpPr>
        <p:spPr>
          <a:xfrm>
            <a:off x="777009" y="728497"/>
            <a:ext cx="7669426" cy="601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75BF"/>
                </a:solidFill>
                <a:latin typeface="Century Gothic" panose="020B0502020202020204" pitchFamily="34" charset="0"/>
                <a:ea typeface="+mj-ea"/>
                <a:cs typeface="+mj-cs"/>
              </a:defRPr>
            </a:lvl1pPr>
          </a:lstStyle>
          <a:p>
            <a:r>
              <a:rPr lang="en-US" sz="2000">
                <a:solidFill>
                  <a:srgbClr val="864A6C"/>
                </a:solidFill>
              </a:rPr>
              <a:t>Example: Internet of Things standards orgs and alliances</a:t>
            </a:r>
          </a:p>
        </p:txBody>
      </p:sp>
      <p:pic>
        <p:nvPicPr>
          <p:cNvPr id="23" name="Picture 22" descr="A close-up of a logo&#10;&#10;Description automatically generated with medium confidence">
            <a:extLst>
              <a:ext uri="{FF2B5EF4-FFF2-40B4-BE49-F238E27FC236}">
                <a16:creationId xmlns:a16="http://schemas.microsoft.com/office/drawing/2014/main" id="{A5BEB926-E373-DBB8-775D-34E174E6EC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878" y="3473724"/>
            <a:ext cx="1577009" cy="394252"/>
          </a:xfrm>
          <a:prstGeom prst="rect">
            <a:avLst/>
          </a:prstGeom>
        </p:spPr>
      </p:pic>
      <p:sp>
        <p:nvSpPr>
          <p:cNvPr id="24" name="Rectangle 23">
            <a:extLst>
              <a:ext uri="{FF2B5EF4-FFF2-40B4-BE49-F238E27FC236}">
                <a16:creationId xmlns:a16="http://schemas.microsoft.com/office/drawing/2014/main" id="{03374CA6-D84A-309B-6EEE-AFCBB544D84E}"/>
              </a:ext>
            </a:extLst>
          </p:cNvPr>
          <p:cNvSpPr/>
          <p:nvPr/>
        </p:nvSpPr>
        <p:spPr>
          <a:xfrm>
            <a:off x="3339548" y="3814965"/>
            <a:ext cx="636104"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6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ont, screenshot, number&#10;&#10;Description automatically generated">
            <a:extLst>
              <a:ext uri="{FF2B5EF4-FFF2-40B4-BE49-F238E27FC236}">
                <a16:creationId xmlns:a16="http://schemas.microsoft.com/office/drawing/2014/main" id="{69B204DD-0CF7-92F9-4EAD-FF232D5B2CA8}"/>
              </a:ext>
            </a:extLst>
          </p:cNvPr>
          <p:cNvPicPr>
            <a:picLocks noChangeAspect="1"/>
          </p:cNvPicPr>
          <p:nvPr/>
        </p:nvPicPr>
        <p:blipFill rotWithShape="1">
          <a:blip r:embed="rId2">
            <a:alphaModFix amt="17000"/>
            <a:extLst>
              <a:ext uri="{28A0092B-C50C-407E-A947-70E740481C1C}">
                <a14:useLocalDpi xmlns:a14="http://schemas.microsoft.com/office/drawing/2010/main" val="0"/>
              </a:ext>
            </a:extLst>
          </a:blip>
          <a:srcRect t="15489" r="6975"/>
          <a:stretch/>
        </p:blipFill>
        <p:spPr>
          <a:xfrm>
            <a:off x="47101" y="1364974"/>
            <a:ext cx="9012828" cy="4399721"/>
          </a:xfrm>
          <a:prstGeom prst="rect">
            <a:avLst/>
          </a:prstGeom>
        </p:spPr>
      </p:pic>
      <p:sp>
        <p:nvSpPr>
          <p:cNvPr id="2" name="Title 1">
            <a:extLst>
              <a:ext uri="{FF2B5EF4-FFF2-40B4-BE49-F238E27FC236}">
                <a16:creationId xmlns:a16="http://schemas.microsoft.com/office/drawing/2014/main" id="{09D99129-08C1-8C85-F651-09E4A2F06BCD}"/>
              </a:ext>
            </a:extLst>
          </p:cNvPr>
          <p:cNvSpPr>
            <a:spLocks noGrp="1"/>
          </p:cNvSpPr>
          <p:nvPr>
            <p:ph type="title"/>
          </p:nvPr>
        </p:nvSpPr>
        <p:spPr>
          <a:xfrm>
            <a:off x="766120" y="325748"/>
            <a:ext cx="7669426" cy="601526"/>
          </a:xfrm>
        </p:spPr>
        <p:txBody>
          <a:bodyPr>
            <a:noAutofit/>
          </a:bodyPr>
          <a:lstStyle/>
          <a:p>
            <a:r>
              <a:rPr lang="en-US" sz="2600"/>
              <a:t>Diverse landscape of standards organizations</a:t>
            </a:r>
            <a:endParaRPr lang="en-US" sz="2000"/>
          </a:p>
        </p:txBody>
      </p:sp>
      <p:sp>
        <p:nvSpPr>
          <p:cNvPr id="3" name="Slide Number Placeholder 2">
            <a:extLst>
              <a:ext uri="{FF2B5EF4-FFF2-40B4-BE49-F238E27FC236}">
                <a16:creationId xmlns:a16="http://schemas.microsoft.com/office/drawing/2014/main" id="{C1ACF319-18E8-D5B1-15CE-7AEC21F9F053}"/>
              </a:ext>
            </a:extLst>
          </p:cNvPr>
          <p:cNvSpPr>
            <a:spLocks noGrp="1"/>
          </p:cNvSpPr>
          <p:nvPr>
            <p:ph type="sldNum" sz="quarter" idx="4"/>
          </p:nvPr>
        </p:nvSpPr>
        <p:spPr/>
        <p:txBody>
          <a:bodyPr/>
          <a:lstStyle/>
          <a:p>
            <a:fld id="{54A79FDF-0332-472F-850D-1D030698853D}" type="slidenum">
              <a:rPr lang="en-US" smtClean="0"/>
              <a:pPr/>
              <a:t>15</a:t>
            </a:fld>
            <a:endParaRPr lang="en-US"/>
          </a:p>
        </p:txBody>
      </p:sp>
      <p:sp>
        <p:nvSpPr>
          <p:cNvPr id="24" name="Rectangle 23">
            <a:extLst>
              <a:ext uri="{FF2B5EF4-FFF2-40B4-BE49-F238E27FC236}">
                <a16:creationId xmlns:a16="http://schemas.microsoft.com/office/drawing/2014/main" id="{03374CA6-D84A-309B-6EEE-AFCBB544D84E}"/>
              </a:ext>
            </a:extLst>
          </p:cNvPr>
          <p:cNvSpPr/>
          <p:nvPr/>
        </p:nvSpPr>
        <p:spPr>
          <a:xfrm>
            <a:off x="3339548" y="3987243"/>
            <a:ext cx="636104"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15">
            <a:extLst>
              <a:ext uri="{FF2B5EF4-FFF2-40B4-BE49-F238E27FC236}">
                <a16:creationId xmlns:a16="http://schemas.microsoft.com/office/drawing/2014/main" id="{EBC6FCD9-9959-C92D-25CF-45C5F8B78976}"/>
              </a:ext>
            </a:extLst>
          </p:cNvPr>
          <p:cNvGraphicFramePr>
            <a:graphicFrameLocks noGrp="1"/>
          </p:cNvGraphicFramePr>
          <p:nvPr>
            <p:extLst>
              <p:ext uri="{D42A27DB-BD31-4B8C-83A1-F6EECF244321}">
                <p14:modId xmlns:p14="http://schemas.microsoft.com/office/powerpoint/2010/main" val="3127425601"/>
              </p:ext>
            </p:extLst>
          </p:nvPr>
        </p:nvGraphicFramePr>
        <p:xfrm>
          <a:off x="184182" y="1893410"/>
          <a:ext cx="8800792" cy="2403887"/>
        </p:xfrm>
        <a:graphic>
          <a:graphicData uri="http://schemas.openxmlformats.org/drawingml/2006/table">
            <a:tbl>
              <a:tblPr firstRow="1" bandRow="1">
                <a:tableStyleId>{5C22544A-7EE6-4342-B048-85BDC9FD1C3A}</a:tableStyleId>
              </a:tblPr>
              <a:tblGrid>
                <a:gridCol w="2665746">
                  <a:extLst>
                    <a:ext uri="{9D8B030D-6E8A-4147-A177-3AD203B41FA5}">
                      <a16:colId xmlns:a16="http://schemas.microsoft.com/office/drawing/2014/main" val="312781856"/>
                    </a:ext>
                  </a:extLst>
                </a:gridCol>
                <a:gridCol w="2984617">
                  <a:extLst>
                    <a:ext uri="{9D8B030D-6E8A-4147-A177-3AD203B41FA5}">
                      <a16:colId xmlns:a16="http://schemas.microsoft.com/office/drawing/2014/main" val="2610575185"/>
                    </a:ext>
                  </a:extLst>
                </a:gridCol>
                <a:gridCol w="3150429">
                  <a:extLst>
                    <a:ext uri="{9D8B030D-6E8A-4147-A177-3AD203B41FA5}">
                      <a16:colId xmlns:a16="http://schemas.microsoft.com/office/drawing/2014/main" val="34490103"/>
                    </a:ext>
                  </a:extLst>
                </a:gridCol>
              </a:tblGrid>
              <a:tr h="492039">
                <a:tc>
                  <a:txBody>
                    <a:bodyPr/>
                    <a:lstStyle/>
                    <a:p>
                      <a:pPr algn="ctr"/>
                      <a:r>
                        <a:rPr lang="en-US" sz="1800" b="1">
                          <a:solidFill>
                            <a:schemeClr val="bg1"/>
                          </a:solidFill>
                          <a:latin typeface="Century Gothic" panose="020B0502020202020204" pitchFamily="34" charset="0"/>
                        </a:rPr>
                        <a:t>Representation</a:t>
                      </a: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a:solidFill>
                            <a:schemeClr val="bg1"/>
                          </a:solidFill>
                          <a:latin typeface="Century Gothic" panose="020B0502020202020204" pitchFamily="34" charset="0"/>
                        </a:rPr>
                        <a:t>Decisionmaking</a:t>
                      </a:r>
                    </a:p>
                  </a:txBody>
                  <a:tcPr marL="137160" marR="137160" marT="137160" marB="137160">
                    <a:lnL w="12700" cap="flat" cmpd="sng" algn="ctr">
                      <a:no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a:solidFill>
                            <a:schemeClr val="bg1"/>
                          </a:solidFill>
                          <a:latin typeface="Century Gothic" panose="020B0502020202020204" pitchFamily="34" charset="0"/>
                        </a:rPr>
                        <a:t>Membership</a:t>
                      </a:r>
                    </a:p>
                  </a:txBody>
                  <a:tcPr marL="137160" marR="137160" marT="137160" marB="137160">
                    <a:lnL w="12700" cap="flat" cmpd="sng" algn="ctr">
                      <a:no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542404731"/>
                  </a:ext>
                </a:extLst>
              </a:tr>
              <a:tr h="1855247">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Century Gothic" panose="020B0502020202020204" pitchFamily="34" charset="0"/>
                        </a:rPr>
                        <a:t>Individual experts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Century Gothic" panose="020B0502020202020204" pitchFamily="34" charset="0"/>
                        </a:rPr>
                        <a:t>Individual orgs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Century Gothic" panose="020B0502020202020204" pitchFamily="34" charset="0"/>
                        </a:rPr>
                        <a:t>National bodies or committees</a:t>
                      </a:r>
                    </a:p>
                    <a:p>
                      <a:pPr marL="342900" indent="-342900">
                        <a:buFont typeface="Arial" panose="020B0604020202020204" pitchFamily="34" charset="0"/>
                        <a:buChar char="•"/>
                      </a:pPr>
                      <a:r>
                        <a:rPr lang="en-US" sz="1400" b="0">
                          <a:solidFill>
                            <a:schemeClr val="tx1"/>
                          </a:solidFill>
                          <a:latin typeface="Century Gothic" panose="020B0502020202020204" pitchFamily="34" charset="0"/>
                        </a:rPr>
                        <a:t>National governments</a:t>
                      </a:r>
                    </a:p>
                    <a:p>
                      <a:endParaRPr lang="en-US" sz="1800" b="1">
                        <a:solidFill>
                          <a:schemeClr val="tx1"/>
                        </a:solidFill>
                        <a:latin typeface="Century Gothic" panose="020B0502020202020204" pitchFamily="34" charset="0"/>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Century Gothic" panose="020B0502020202020204" pitchFamily="34" charset="0"/>
                        </a:rPr>
                        <a:t>Consensus or no voting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Century Gothic" panose="020B0502020202020204" pitchFamily="34" charset="0"/>
                        </a:rPr>
                        <a:t>One expert, one vote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Century Gothic" panose="020B0502020202020204" pitchFamily="34" charset="0"/>
                        </a:rPr>
                        <a:t>One org, one vote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Century Gothic" panose="020B0502020202020204" pitchFamily="34" charset="0"/>
                        </a:rPr>
                        <a:t>Weighted or proportional voting</a:t>
                      </a:r>
                    </a:p>
                    <a:p>
                      <a:pPr marL="342900" indent="-342900">
                        <a:buFont typeface="Arial" panose="020B0604020202020204" pitchFamily="34" charset="0"/>
                        <a:buChar char="•"/>
                      </a:pPr>
                      <a:r>
                        <a:rPr lang="en-US" sz="1400" b="0">
                          <a:solidFill>
                            <a:schemeClr val="tx1"/>
                          </a:solidFill>
                          <a:latin typeface="Century Gothic" panose="020B0502020202020204" pitchFamily="34" charset="0"/>
                        </a:rPr>
                        <a:t>One country, one vote</a:t>
                      </a:r>
                    </a:p>
                  </a:txBody>
                  <a:tcPr marL="137160" marR="137160" marT="137160" marB="137160">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342900" indent="-342900">
                        <a:buFont typeface="Arial" panose="020B0604020202020204" pitchFamily="34" charset="0"/>
                        <a:buChar char="•"/>
                      </a:pPr>
                      <a:r>
                        <a:rPr lang="en-US" sz="1400" b="0">
                          <a:solidFill>
                            <a:schemeClr val="tx1"/>
                          </a:solidFill>
                          <a:latin typeface="Century Gothic" panose="020B0502020202020204" pitchFamily="34" charset="0"/>
                        </a:rPr>
                        <a:t>Open to any individual or org</a:t>
                      </a:r>
                    </a:p>
                    <a:p>
                      <a:pPr marL="342900" indent="-342900">
                        <a:buFont typeface="Arial" panose="020B0604020202020204" pitchFamily="34" charset="0"/>
                        <a:buChar char="•"/>
                      </a:pPr>
                      <a:r>
                        <a:rPr lang="en-US" sz="1400" b="0">
                          <a:solidFill>
                            <a:schemeClr val="tx1"/>
                          </a:solidFill>
                          <a:latin typeface="Century Gothic" panose="020B0502020202020204" pitchFamily="34" charset="0"/>
                        </a:rPr>
                        <a:t>Open to any paying member</a:t>
                      </a:r>
                    </a:p>
                    <a:p>
                      <a:pPr marL="342900" indent="-342900">
                        <a:buFont typeface="Arial" panose="020B0604020202020204" pitchFamily="34" charset="0"/>
                        <a:buChar char="•"/>
                      </a:pPr>
                      <a:r>
                        <a:rPr lang="en-US" sz="1400" b="0">
                          <a:solidFill>
                            <a:schemeClr val="tx1"/>
                          </a:solidFill>
                          <a:latin typeface="Century Gothic" panose="020B0502020202020204" pitchFamily="34" charset="0"/>
                        </a:rPr>
                        <a:t>Limited to certain classes of members (industry sectors, governments)</a:t>
                      </a:r>
                    </a:p>
                  </a:txBody>
                  <a:tcPr marL="137160" marR="137160" marT="137160" marB="137160">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3438698861"/>
                  </a:ext>
                </a:extLst>
              </a:tr>
            </a:tbl>
          </a:graphicData>
        </a:graphic>
      </p:graphicFrame>
    </p:spTree>
    <p:extLst>
      <p:ext uri="{BB962C8B-B14F-4D97-AF65-F5344CB8AC3E}">
        <p14:creationId xmlns:p14="http://schemas.microsoft.com/office/powerpoint/2010/main" val="4079079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0" y="0"/>
            <a:ext cx="9132820" cy="6229107"/>
          </a:xfrm>
          <a:prstGeom prst="rect">
            <a:avLst/>
          </a:prstGeom>
        </p:spPr>
      </p:pic>
      <p:sp>
        <p:nvSpPr>
          <p:cNvPr id="5" name="Slide Number Placeholder 4"/>
          <p:cNvSpPr>
            <a:spLocks noGrp="1"/>
          </p:cNvSpPr>
          <p:nvPr>
            <p:ph type="sldNum" sz="quarter" idx="4"/>
          </p:nvPr>
        </p:nvSpPr>
        <p:spPr/>
        <p:txBody>
          <a:bodyPr/>
          <a:lstStyle/>
          <a:p>
            <a:fld id="{54A79FDF-0332-472F-850D-1D030698853D}" type="slidenum">
              <a:rPr lang="en-US" smtClean="0"/>
              <a:pPr/>
              <a:t>16</a:t>
            </a:fld>
            <a:endParaRPr lang="en-US"/>
          </a:p>
        </p:txBody>
      </p:sp>
      <p:sp>
        <p:nvSpPr>
          <p:cNvPr id="9" name="Title 1"/>
          <p:cNvSpPr txBox="1">
            <a:spLocks/>
          </p:cNvSpPr>
          <p:nvPr/>
        </p:nvSpPr>
        <p:spPr>
          <a:xfrm>
            <a:off x="774358" y="387768"/>
            <a:ext cx="7661188" cy="601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75BF"/>
                </a:solidFill>
                <a:latin typeface="Century Gothic" panose="020B0502020202020204" pitchFamily="34" charset="0"/>
                <a:ea typeface="+mj-ea"/>
                <a:cs typeface="+mj-cs"/>
              </a:defRPr>
            </a:lvl1pPr>
          </a:lstStyle>
          <a:p>
            <a:r>
              <a:rPr lang="en-US" sz="3200" dirty="0">
                <a:solidFill>
                  <a:srgbClr val="864A6C"/>
                </a:solidFill>
              </a:rPr>
              <a:t>The 12 Principles of Standardization</a:t>
            </a:r>
          </a:p>
        </p:txBody>
      </p:sp>
      <p:sp>
        <p:nvSpPr>
          <p:cNvPr id="10" name="TextBox 9"/>
          <p:cNvSpPr txBox="1"/>
          <p:nvPr/>
        </p:nvSpPr>
        <p:spPr>
          <a:xfrm>
            <a:off x="774358" y="1189770"/>
            <a:ext cx="7936231" cy="923330"/>
          </a:xfrm>
          <a:prstGeom prst="rect">
            <a:avLst/>
          </a:prstGeom>
          <a:noFill/>
        </p:spPr>
        <p:txBody>
          <a:bodyPr wrap="square" rtlCol="0">
            <a:spAutoFit/>
          </a:bodyPr>
          <a:lstStyle/>
          <a:p>
            <a:r>
              <a:rPr lang="en-US" dirty="0">
                <a:solidFill>
                  <a:schemeClr val="bg2">
                    <a:lumMod val="10000"/>
                  </a:schemeClr>
                </a:solidFill>
                <a:latin typeface="+mj-lt"/>
                <a:cs typeface="Arial" panose="020B0604020202020204" pitchFamily="34" charset="0"/>
              </a:rPr>
              <a:t>According to the World Trade Organization (WTO), standards should </a:t>
            </a:r>
            <a:r>
              <a:rPr lang="en-US" b="1" dirty="0">
                <a:solidFill>
                  <a:srgbClr val="864A6C"/>
                </a:solidFill>
                <a:latin typeface="+mj-lt"/>
                <a:cs typeface="Arial" panose="020B0604020202020204" pitchFamily="34" charset="0"/>
              </a:rPr>
              <a:t>meet societal and market needs</a:t>
            </a:r>
            <a:r>
              <a:rPr lang="en-US" b="1" dirty="0">
                <a:solidFill>
                  <a:srgbClr val="0075BF"/>
                </a:solidFill>
                <a:latin typeface="+mj-lt"/>
                <a:cs typeface="Arial" panose="020B0604020202020204" pitchFamily="34" charset="0"/>
              </a:rPr>
              <a:t> </a:t>
            </a:r>
            <a:r>
              <a:rPr lang="en-US" dirty="0">
                <a:solidFill>
                  <a:schemeClr val="bg2">
                    <a:lumMod val="10000"/>
                  </a:schemeClr>
                </a:solidFill>
                <a:latin typeface="+mj-lt"/>
                <a:cs typeface="Arial" panose="020B0604020202020204" pitchFamily="34" charset="0"/>
              </a:rPr>
              <a:t>and should </a:t>
            </a:r>
            <a:r>
              <a:rPr lang="en-US" b="1" dirty="0">
                <a:solidFill>
                  <a:srgbClr val="864A6C"/>
                </a:solidFill>
                <a:latin typeface="+mj-lt"/>
                <a:cs typeface="Arial" panose="020B0604020202020204" pitchFamily="34" charset="0"/>
              </a:rPr>
              <a:t>not be developed to act as barriers to trade</a:t>
            </a:r>
            <a:r>
              <a:rPr lang="en-US" dirty="0">
                <a:solidFill>
                  <a:schemeClr val="bg2">
                    <a:lumMod val="10000"/>
                  </a:schemeClr>
                </a:solidFill>
                <a:latin typeface="+mj-lt"/>
                <a:cs typeface="Arial" panose="020B0604020202020204" pitchFamily="34" charset="0"/>
              </a:rPr>
              <a:t>. The U.S. standards system is based upon the following set of globally accepted principles:</a:t>
            </a:r>
            <a:endParaRPr lang="en-US" b="1" dirty="0">
              <a:solidFill>
                <a:srgbClr val="0075BF"/>
              </a:solidFill>
              <a:latin typeface="+mj-lt"/>
              <a:cs typeface="Arial" panose="020B0604020202020204" pitchFamily="34" charset="0"/>
            </a:endParaRPr>
          </a:p>
        </p:txBody>
      </p:sp>
      <p:sp>
        <p:nvSpPr>
          <p:cNvPr id="11" name="TextBox 10"/>
          <p:cNvSpPr txBox="1"/>
          <p:nvPr/>
        </p:nvSpPr>
        <p:spPr>
          <a:xfrm>
            <a:off x="774358" y="4624687"/>
            <a:ext cx="7936231" cy="338554"/>
          </a:xfrm>
          <a:prstGeom prst="rect">
            <a:avLst/>
          </a:prstGeom>
          <a:noFill/>
        </p:spPr>
        <p:txBody>
          <a:bodyPr wrap="square" rtlCol="0">
            <a:spAutoFit/>
          </a:bodyPr>
          <a:lstStyle/>
          <a:p>
            <a:r>
              <a:rPr lang="en-US" sz="1600">
                <a:solidFill>
                  <a:schemeClr val="bg2">
                    <a:lumMod val="10000"/>
                  </a:schemeClr>
                </a:solidFill>
                <a:latin typeface="+mj-lt"/>
                <a:cs typeface="Arial" panose="020B0604020202020204" pitchFamily="34" charset="0"/>
              </a:rPr>
              <a:t>In addition, U.S. interests strongly agree that the standardization process should be:</a:t>
            </a:r>
            <a:endParaRPr lang="en-US" sz="1600" b="1">
              <a:solidFill>
                <a:srgbClr val="0075BF"/>
              </a:solidFill>
              <a:latin typeface="+mj-lt"/>
              <a:cs typeface="Arial" panose="020B0604020202020204" pitchFamily="34" charset="0"/>
            </a:endParaRPr>
          </a:p>
        </p:txBody>
      </p:sp>
      <p:sp>
        <p:nvSpPr>
          <p:cNvPr id="2" name="Footer Placeholder 1"/>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4088990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C990-D89A-B46D-EA15-5C3894D0DF6C}"/>
              </a:ext>
            </a:extLst>
          </p:cNvPr>
          <p:cNvSpPr>
            <a:spLocks noGrp="1"/>
          </p:cNvSpPr>
          <p:nvPr>
            <p:ph type="title"/>
          </p:nvPr>
        </p:nvSpPr>
        <p:spPr>
          <a:xfrm>
            <a:off x="1182029" y="2629714"/>
            <a:ext cx="6802244" cy="1150434"/>
          </a:xfrm>
        </p:spPr>
        <p:txBody>
          <a:bodyPr/>
          <a:lstStyle/>
          <a:p>
            <a:r>
              <a:rPr lang="en-US" dirty="0"/>
              <a:t>Case Study: </a:t>
            </a:r>
            <a:br>
              <a:rPr lang="en-US" dirty="0"/>
            </a:br>
            <a:r>
              <a:rPr lang="en-US" sz="2800" dirty="0"/>
              <a:t>Advanced Manufacturing Standards</a:t>
            </a:r>
            <a:br>
              <a:rPr lang="en-US" sz="2800" dirty="0"/>
            </a:br>
            <a:br>
              <a:rPr lang="en-US" sz="2800" dirty="0"/>
            </a:br>
            <a:br>
              <a:rPr lang="en-US" sz="2800" dirty="0"/>
            </a:br>
            <a:r>
              <a:rPr lang="en-US" sz="3600" dirty="0"/>
              <a:t>Brian Meincke</a:t>
            </a:r>
            <a:br>
              <a:rPr lang="en-US" sz="2800" b="0" dirty="0"/>
            </a:br>
            <a:r>
              <a:rPr lang="en-US" sz="2400" b="0" dirty="0"/>
              <a:t>ASTM International</a:t>
            </a:r>
            <a:br>
              <a:rPr lang="en-US" sz="2800" b="0" dirty="0"/>
            </a:br>
            <a:r>
              <a:rPr lang="en-US" sz="2400" b="0" dirty="0"/>
              <a:t>Vice President, Global Business Development and Innovation Strategy</a:t>
            </a:r>
          </a:p>
        </p:txBody>
      </p:sp>
      <p:sp>
        <p:nvSpPr>
          <p:cNvPr id="4" name="Slide Number Placeholder 3">
            <a:extLst>
              <a:ext uri="{FF2B5EF4-FFF2-40B4-BE49-F238E27FC236}">
                <a16:creationId xmlns:a16="http://schemas.microsoft.com/office/drawing/2014/main" id="{F1D6A7BC-2C15-4044-2164-800D93D9054B}"/>
              </a:ext>
            </a:extLst>
          </p:cNvPr>
          <p:cNvSpPr>
            <a:spLocks noGrp="1"/>
          </p:cNvSpPr>
          <p:nvPr>
            <p:ph type="sldNum" sz="quarter" idx="4294967295"/>
          </p:nvPr>
        </p:nvSpPr>
        <p:spPr>
          <a:xfrm>
            <a:off x="8683625" y="6462713"/>
            <a:ext cx="460375" cy="365125"/>
          </a:xfrm>
        </p:spPr>
        <p:txBody>
          <a:bodyPr/>
          <a:lstStyle/>
          <a:p>
            <a:fld id="{54A79FDF-0332-472F-850D-1D030698853D}" type="slidenum">
              <a:rPr lang="en-US" smtClean="0"/>
              <a:pPr/>
              <a:t>17</a:t>
            </a:fld>
            <a:endParaRPr lang="en-US"/>
          </a:p>
        </p:txBody>
      </p:sp>
    </p:spTree>
    <p:extLst>
      <p:ext uri="{BB962C8B-B14F-4D97-AF65-F5344CB8AC3E}">
        <p14:creationId xmlns:p14="http://schemas.microsoft.com/office/powerpoint/2010/main" val="1991769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FCE12-33EC-451B-B084-A3BFA8FFF3AF}"/>
              </a:ext>
            </a:extLst>
          </p:cNvPr>
          <p:cNvSpPr>
            <a:spLocks noGrp="1"/>
          </p:cNvSpPr>
          <p:nvPr>
            <p:ph idx="1"/>
          </p:nvPr>
        </p:nvSpPr>
        <p:spPr>
          <a:xfrm>
            <a:off x="680962" y="1878821"/>
            <a:ext cx="2394809" cy="271601"/>
          </a:xfrm>
        </p:spPr>
        <p:txBody>
          <a:bodyPr>
            <a:noAutofit/>
          </a:bodyPr>
          <a:lstStyle/>
          <a:p>
            <a:pPr marL="0" indent="0">
              <a:buNone/>
            </a:pPr>
            <a:r>
              <a:rPr lang="en-US" sz="1200" dirty="0">
                <a:solidFill>
                  <a:srgbClr val="000000"/>
                </a:solidFill>
                <a:latin typeface="Proxima Nova Rg" panose="02000506030000020004" pitchFamily="2" charset="0"/>
                <a:ea typeface="Calibri" panose="020F0502020204030204" pitchFamily="34" charset="0"/>
                <a:cs typeface="Segoe UI Light" panose="020B0502040204020203" pitchFamily="34" charset="0"/>
              </a:rPr>
              <a:t>Established in 1898</a:t>
            </a:r>
            <a:endParaRPr lang="en-US" sz="1200" dirty="0">
              <a:solidFill>
                <a:srgbClr val="000000"/>
              </a:solidFill>
              <a:latin typeface="Proxima Nova Rg" panose="02000506030000020004" pitchFamily="2" charset="0"/>
              <a:cs typeface="Segoe UI Light" panose="020B0502040204020203" pitchFamily="34" charset="0"/>
            </a:endParaRPr>
          </a:p>
        </p:txBody>
      </p:sp>
      <p:sp>
        <p:nvSpPr>
          <p:cNvPr id="5" name="TextBox 4">
            <a:extLst>
              <a:ext uri="{FF2B5EF4-FFF2-40B4-BE49-F238E27FC236}">
                <a16:creationId xmlns:a16="http://schemas.microsoft.com/office/drawing/2014/main" id="{19BBB649-5016-401C-97AB-7F2DA5824611}"/>
              </a:ext>
            </a:extLst>
          </p:cNvPr>
          <p:cNvSpPr txBox="1"/>
          <p:nvPr/>
        </p:nvSpPr>
        <p:spPr>
          <a:xfrm>
            <a:off x="413509" y="2384710"/>
            <a:ext cx="2777366" cy="1015663"/>
          </a:xfrm>
          <a:prstGeom prst="rect">
            <a:avLst/>
          </a:prstGeom>
          <a:noFill/>
        </p:spPr>
        <p:txBody>
          <a:bodyPr wrap="square">
            <a:spAutoFit/>
          </a:bodyPr>
          <a:lstStyle/>
          <a:p>
            <a:pPr marL="257244" lvl="1" defTabSz="514487"/>
            <a:r>
              <a:rPr lang="en-US" sz="1200" dirty="0">
                <a:solidFill>
                  <a:prstClr val="black"/>
                </a:solidFill>
                <a:latin typeface="Proxima Nova Rg" panose="02000506030000020004" pitchFamily="2" charset="0"/>
                <a:cs typeface="Segoe UI Light" panose="020B0502040204020203" pitchFamily="34" charset="0"/>
              </a:rPr>
              <a:t>147 Committees </a:t>
            </a:r>
          </a:p>
          <a:p>
            <a:pPr marL="257244" lvl="1" defTabSz="514487"/>
            <a:r>
              <a:rPr lang="en-US" sz="1200" dirty="0">
                <a:solidFill>
                  <a:prstClr val="black"/>
                </a:solidFill>
                <a:latin typeface="Proxima Nova Rg" panose="02000506030000020004" pitchFamily="2" charset="0"/>
                <a:cs typeface="Segoe UI Light" panose="020B0502040204020203" pitchFamily="34" charset="0"/>
              </a:rPr>
              <a:t>13,000+ Standards </a:t>
            </a:r>
          </a:p>
          <a:p>
            <a:pPr marL="257244" lvl="1" defTabSz="514487"/>
            <a:r>
              <a:rPr lang="en-US" sz="1200" dirty="0">
                <a:solidFill>
                  <a:prstClr val="black"/>
                </a:solidFill>
                <a:latin typeface="Proxima Nova Rg" panose="02000506030000020004" pitchFamily="2" charset="0"/>
                <a:cs typeface="Segoe UI Light" panose="020B0502040204020203" pitchFamily="34" charset="0"/>
              </a:rPr>
              <a:t>90 industry sectors </a:t>
            </a:r>
            <a:r>
              <a:rPr lang="en-GB" sz="1200" dirty="0">
                <a:solidFill>
                  <a:prstClr val="black"/>
                </a:solidFill>
                <a:latin typeface="Proxima Nova Rg" panose="02000506030000020004" pitchFamily="2" charset="0"/>
                <a:cs typeface="Segoe UI Light" panose="020B0502040204020203" pitchFamily="34" charset="0"/>
              </a:rPr>
              <a:t>from aviation to construction to advanced manufacturing</a:t>
            </a:r>
            <a:r>
              <a:rPr lang="en-US" sz="1200" dirty="0">
                <a:solidFill>
                  <a:prstClr val="black"/>
                </a:solidFill>
                <a:latin typeface="Proxima Nova Rg" panose="02000506030000020004" pitchFamily="2" charset="0"/>
                <a:cs typeface="Segoe UI Light" panose="020B0502040204020203" pitchFamily="34" charset="0"/>
              </a:rPr>
              <a:t> </a:t>
            </a:r>
          </a:p>
        </p:txBody>
      </p:sp>
      <p:pic>
        <p:nvPicPr>
          <p:cNvPr id="26" name="Graphic 25">
            <a:extLst>
              <a:ext uri="{FF2B5EF4-FFF2-40B4-BE49-F238E27FC236}">
                <a16:creationId xmlns:a16="http://schemas.microsoft.com/office/drawing/2014/main" id="{DC91F48A-5352-4B36-A9FA-C5B0931D8A6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1143" y="3618460"/>
            <a:ext cx="392227" cy="392227"/>
          </a:xfrm>
          <a:prstGeom prst="rect">
            <a:avLst/>
          </a:prstGeom>
        </p:spPr>
      </p:pic>
      <p:sp>
        <p:nvSpPr>
          <p:cNvPr id="22" name="TextBox 21">
            <a:extLst>
              <a:ext uri="{FF2B5EF4-FFF2-40B4-BE49-F238E27FC236}">
                <a16:creationId xmlns:a16="http://schemas.microsoft.com/office/drawing/2014/main" id="{596EA357-77C9-4EAF-BD78-F5576808D4CE}"/>
              </a:ext>
            </a:extLst>
          </p:cNvPr>
          <p:cNvSpPr txBox="1"/>
          <p:nvPr/>
        </p:nvSpPr>
        <p:spPr>
          <a:xfrm>
            <a:off x="173088" y="797355"/>
            <a:ext cx="8042463" cy="696344"/>
          </a:xfrm>
          <a:prstGeom prst="rect">
            <a:avLst/>
          </a:prstGeom>
          <a:noFill/>
        </p:spPr>
        <p:txBody>
          <a:bodyPr wrap="square">
            <a:spAutoFit/>
          </a:bodyPr>
          <a:lstStyle/>
          <a:p>
            <a:pPr defTabSz="514487"/>
            <a:r>
              <a:rPr lang="en-US" sz="1400" dirty="0">
                <a:solidFill>
                  <a:srgbClr val="00355B"/>
                </a:solidFill>
                <a:latin typeface="Proxima Nova Rg" panose="02000506030000020004" pitchFamily="2" charset="0"/>
              </a:rPr>
              <a:t>Leading Independent Partner for Agile, Global Standards and Testing Programs </a:t>
            </a:r>
            <a:r>
              <a:rPr lang="en-GB" sz="1400" dirty="0">
                <a:solidFill>
                  <a:srgbClr val="00355B"/>
                </a:solidFill>
                <a:latin typeface="Proxima Nova Rg" panose="02000506030000020004" pitchFamily="2" charset="0"/>
              </a:rPr>
              <a:t>that Help Solve Complex Challenges and Improve Lives by Making Products and the Environment Better for All</a:t>
            </a:r>
            <a:endParaRPr lang="en-US" sz="1400" dirty="0">
              <a:solidFill>
                <a:srgbClr val="00355B"/>
              </a:solidFill>
              <a:latin typeface="Proxima Nova Rg" panose="02000506030000020004" pitchFamily="2" charset="0"/>
            </a:endParaRPr>
          </a:p>
          <a:p>
            <a:pPr defTabSz="514487"/>
            <a:endParaRPr lang="en-US" sz="1125" dirty="0">
              <a:solidFill>
                <a:srgbClr val="00355B"/>
              </a:solidFill>
              <a:latin typeface="Calibri" panose="020F0502020204030204"/>
            </a:endParaRPr>
          </a:p>
        </p:txBody>
      </p:sp>
      <p:pic>
        <p:nvPicPr>
          <p:cNvPr id="10" name="Graphic 9" descr="Play with solid fill">
            <a:extLst>
              <a:ext uri="{FF2B5EF4-FFF2-40B4-BE49-F238E27FC236}">
                <a16:creationId xmlns:a16="http://schemas.microsoft.com/office/drawing/2014/main" id="{7ED3E4EB-D847-43DA-A577-552EC90946F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786" y="1845932"/>
            <a:ext cx="345246" cy="345246"/>
          </a:xfrm>
          <a:prstGeom prst="rect">
            <a:avLst/>
          </a:prstGeom>
        </p:spPr>
      </p:pic>
      <p:sp>
        <p:nvSpPr>
          <p:cNvPr id="30" name="Text Placeholder 1">
            <a:extLst>
              <a:ext uri="{FF2B5EF4-FFF2-40B4-BE49-F238E27FC236}">
                <a16:creationId xmlns:a16="http://schemas.microsoft.com/office/drawing/2014/main" id="{073D6599-831A-4690-B676-541C758014EC}"/>
              </a:ext>
            </a:extLst>
          </p:cNvPr>
          <p:cNvSpPr txBox="1">
            <a:spLocks/>
          </p:cNvSpPr>
          <p:nvPr/>
        </p:nvSpPr>
        <p:spPr>
          <a:xfrm>
            <a:off x="450740" y="4281289"/>
            <a:ext cx="2855254" cy="1719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defTabSz="514487">
              <a:spcBef>
                <a:spcPts val="281"/>
              </a:spcBef>
              <a:buNone/>
            </a:pPr>
            <a:r>
              <a:rPr lang="en-US" sz="1200" dirty="0">
                <a:solidFill>
                  <a:prstClr val="black"/>
                </a:solidFill>
                <a:latin typeface="Proxima Nova Rg" panose="02000506030000020004" pitchFamily="2" charset="0"/>
                <a:cs typeface="Segoe UI Light" panose="020B0502040204020203" pitchFamily="34" charset="0"/>
              </a:rPr>
              <a:t>A highly agile, </a:t>
            </a:r>
            <a:r>
              <a:rPr lang="en-GB" sz="1200" dirty="0">
                <a:solidFill>
                  <a:prstClr val="black"/>
                </a:solidFill>
                <a:latin typeface="Proxima Nova Rg" panose="02000506030000020004" pitchFamily="2" charset="0"/>
                <a:cs typeface="Segoe UI Light" panose="020B0502040204020203" pitchFamily="34" charset="0"/>
              </a:rPr>
              <a:t>independent, non-governmental, non-profit, member-led standards body</a:t>
            </a:r>
          </a:p>
          <a:p>
            <a:pPr marL="385865" lvl="1" indent="-128622" defTabSz="514487">
              <a:spcBef>
                <a:spcPts val="281"/>
              </a:spcBef>
            </a:pPr>
            <a:r>
              <a:rPr lang="en-GB" sz="1200" dirty="0">
                <a:solidFill>
                  <a:prstClr val="black"/>
                </a:solidFill>
                <a:latin typeface="Proxima Nova Rg" panose="02000506030000020004" pitchFamily="2" charset="0"/>
                <a:cs typeface="Segoe UI Light" panose="020B0502040204020203" pitchFamily="34" charset="0"/>
              </a:rPr>
              <a:t>Uniquely positioned to help society solve challenges and seize opportunities</a:t>
            </a:r>
          </a:p>
          <a:p>
            <a:pPr marL="385865" lvl="1" indent="-128622" defTabSz="514487">
              <a:spcBef>
                <a:spcPts val="281"/>
              </a:spcBef>
            </a:pPr>
            <a:r>
              <a:rPr lang="en-US" sz="1200" dirty="0">
                <a:solidFill>
                  <a:prstClr val="black"/>
                </a:solidFill>
                <a:latin typeface="Proxima Nova Rg" panose="02000506030000020004" pitchFamily="2" charset="0"/>
                <a:cs typeface="Segoe UI Light" panose="020B0502040204020203" pitchFamily="34" charset="0"/>
              </a:rPr>
              <a:t>Globally recognized for quality and relevance</a:t>
            </a:r>
          </a:p>
          <a:p>
            <a:pPr marL="385865" lvl="1" indent="-128622" defTabSz="514487">
              <a:spcBef>
                <a:spcPts val="281"/>
              </a:spcBef>
            </a:pPr>
            <a:endParaRPr lang="en-GB" sz="1200" dirty="0">
              <a:solidFill>
                <a:prstClr val="black"/>
              </a:solidFill>
              <a:latin typeface="Proxima Nova Rg" panose="02000506030000020004" pitchFamily="2" charset="0"/>
              <a:cs typeface="Segoe UI Light" panose="020B0502040204020203" pitchFamily="34" charset="0"/>
            </a:endParaRPr>
          </a:p>
        </p:txBody>
      </p:sp>
      <p:sp>
        <p:nvSpPr>
          <p:cNvPr id="31" name="TextBox 30">
            <a:extLst>
              <a:ext uri="{FF2B5EF4-FFF2-40B4-BE49-F238E27FC236}">
                <a16:creationId xmlns:a16="http://schemas.microsoft.com/office/drawing/2014/main" id="{8C4E2B3A-7B65-4AE4-AA7F-F3269141455C}"/>
              </a:ext>
            </a:extLst>
          </p:cNvPr>
          <p:cNvSpPr txBox="1"/>
          <p:nvPr/>
        </p:nvSpPr>
        <p:spPr>
          <a:xfrm>
            <a:off x="413509" y="3585336"/>
            <a:ext cx="3164472" cy="461665"/>
          </a:xfrm>
          <a:prstGeom prst="rect">
            <a:avLst/>
          </a:prstGeom>
          <a:noFill/>
        </p:spPr>
        <p:txBody>
          <a:bodyPr wrap="square">
            <a:spAutoFit/>
          </a:bodyPr>
          <a:lstStyle/>
          <a:p>
            <a:pPr marL="257244" lvl="1" defTabSz="514487"/>
            <a:r>
              <a:rPr lang="en-US" sz="1200" dirty="0">
                <a:solidFill>
                  <a:prstClr val="black"/>
                </a:solidFill>
                <a:latin typeface="Proxima Nova Rg" panose="02000506030000020004" pitchFamily="2" charset="0"/>
                <a:cs typeface="Segoe UI Light" panose="020B0502040204020203" pitchFamily="34" charset="0"/>
              </a:rPr>
              <a:t>A leading global standards organization with more than 30,000+ members </a:t>
            </a:r>
          </a:p>
        </p:txBody>
      </p:sp>
      <p:pic>
        <p:nvPicPr>
          <p:cNvPr id="25" name="Graphic 24" descr="Clipboard Badge with solid fill">
            <a:extLst>
              <a:ext uri="{FF2B5EF4-FFF2-40B4-BE49-F238E27FC236}">
                <a16:creationId xmlns:a16="http://schemas.microsoft.com/office/drawing/2014/main" id="{99F4C3EA-A23C-430E-A041-0B1E86FB70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7461" y="2535544"/>
            <a:ext cx="403913" cy="403913"/>
          </a:xfrm>
          <a:prstGeom prst="rect">
            <a:avLst/>
          </a:prstGeom>
        </p:spPr>
      </p:pic>
      <p:pic>
        <p:nvPicPr>
          <p:cNvPr id="35" name="Picture 2" descr="P:\Global Cooperation\Barb's Folder\Power Points &amp; Excel Lists\2015_membership_mou_map.png">
            <a:extLst>
              <a:ext uri="{FF2B5EF4-FFF2-40B4-BE49-F238E27FC236}">
                <a16:creationId xmlns:a16="http://schemas.microsoft.com/office/drawing/2014/main" id="{8829D18E-5341-4EB3-88DE-E646299C041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45" t="11811" r="2560" b="14699"/>
          <a:stretch/>
        </p:blipFill>
        <p:spPr bwMode="auto">
          <a:xfrm>
            <a:off x="2527709" y="1498218"/>
            <a:ext cx="6628231" cy="3886711"/>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Juggler with solid fill">
            <a:extLst>
              <a:ext uri="{FF2B5EF4-FFF2-40B4-BE49-F238E27FC236}">
                <a16:creationId xmlns:a16="http://schemas.microsoft.com/office/drawing/2014/main" id="{B980FABE-7975-4EF4-9BF1-3F63438FEE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8167" y="4518055"/>
            <a:ext cx="514484" cy="514484"/>
          </a:xfrm>
          <a:prstGeom prst="rect">
            <a:avLst/>
          </a:prstGeom>
        </p:spPr>
      </p:pic>
      <p:sp>
        <p:nvSpPr>
          <p:cNvPr id="8" name="Title 7">
            <a:extLst>
              <a:ext uri="{FF2B5EF4-FFF2-40B4-BE49-F238E27FC236}">
                <a16:creationId xmlns:a16="http://schemas.microsoft.com/office/drawing/2014/main" id="{9C88956F-4AF3-435C-90F0-FFFDE95EF6A7}"/>
              </a:ext>
            </a:extLst>
          </p:cNvPr>
          <p:cNvSpPr>
            <a:spLocks noGrp="1"/>
          </p:cNvSpPr>
          <p:nvPr>
            <p:ph type="title"/>
          </p:nvPr>
        </p:nvSpPr>
        <p:spPr>
          <a:xfrm>
            <a:off x="173089" y="163649"/>
            <a:ext cx="6265811" cy="633706"/>
          </a:xfrm>
        </p:spPr>
        <p:txBody>
          <a:bodyPr>
            <a:normAutofit/>
          </a:bodyPr>
          <a:lstStyle/>
          <a:p>
            <a:r>
              <a:rPr lang="en-US" sz="3200" dirty="0">
                <a:solidFill>
                  <a:srgbClr val="00355B"/>
                </a:solidFill>
                <a:latin typeface="Proxima Nova Rg" panose="02000506030000020004" pitchFamily="2" charset="0"/>
                <a:cs typeface="+mj-cs"/>
              </a:rPr>
              <a:t>About ASTM International</a:t>
            </a:r>
            <a:endParaRPr lang="en-US" sz="3200" dirty="0">
              <a:latin typeface="Proxima Nova Rg" panose="02000506030000020004" pitchFamily="2" charset="0"/>
            </a:endParaRPr>
          </a:p>
        </p:txBody>
      </p:sp>
    </p:spTree>
    <p:extLst>
      <p:ext uri="{BB962C8B-B14F-4D97-AF65-F5344CB8AC3E}">
        <p14:creationId xmlns:p14="http://schemas.microsoft.com/office/powerpoint/2010/main" val="1760000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661"/>
          <a:stretch/>
        </p:blipFill>
        <p:spPr>
          <a:xfrm>
            <a:off x="0" y="14322"/>
            <a:ext cx="5772150" cy="6219330"/>
          </a:xfrm>
          <a:prstGeom prst="rect">
            <a:avLst/>
          </a:prstGeom>
          <a:ln>
            <a:solidFill>
              <a:schemeClr val="accent5">
                <a:lumMod val="50000"/>
              </a:schemeClr>
            </a:solidFill>
          </a:ln>
        </p:spPr>
      </p:pic>
      <p:sp>
        <p:nvSpPr>
          <p:cNvPr id="3" name="Slide Number Placeholder 5">
            <a:extLst>
              <a:ext uri="{FF2B5EF4-FFF2-40B4-BE49-F238E27FC236}">
                <a16:creationId xmlns:a16="http://schemas.microsoft.com/office/drawing/2014/main" id="{B0076D72-1C8C-46A1-B125-A341406EB15F}"/>
              </a:ext>
            </a:extLst>
          </p:cNvPr>
          <p:cNvSpPr>
            <a:spLocks noGrp="1"/>
          </p:cNvSpPr>
          <p:nvPr>
            <p:ph type="sldNum" sz="quarter" idx="12"/>
          </p:nvPr>
        </p:nvSpPr>
        <p:spPr>
          <a:xfrm>
            <a:off x="8610600" y="6356350"/>
            <a:ext cx="2743200" cy="365125"/>
          </a:xfrm>
          <a:prstGeom prst="rect">
            <a:avLst/>
          </a:prstGeom>
        </p:spPr>
        <p:txBody>
          <a:bodyPr vert="horz" lIns="0" tIns="0" rIns="0" bIns="0" rtlCol="0" anchor="ctr"/>
          <a:lstStyle>
            <a:defPPr>
              <a:defRPr lang="en-US"/>
            </a:defPPr>
            <a:lvl1pPr marL="0" algn="r" defTabSz="914400" rtl="0" eaLnBrk="1" latinLnBrk="0" hangingPunct="1">
              <a:defRPr sz="700" b="0" i="0" kern="1200">
                <a:solidFill>
                  <a:schemeClr val="bg1"/>
                </a:solidFill>
                <a:latin typeface="Arial Regular"/>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DA44F3-0915-47E8-AD6E-4CBF12FB505F}" type="slidenum">
              <a:rPr lang="en-US" smtClean="0"/>
              <a:pPr>
                <a:defRPr/>
              </a:pPr>
              <a:t>19</a:t>
            </a:fld>
            <a:endParaRPr lang="en-GB">
              <a:solidFill>
                <a:srgbClr val="414141"/>
              </a:solidFill>
              <a:latin typeface="Arial"/>
            </a:endParaRPr>
          </a:p>
        </p:txBody>
      </p:sp>
      <p:sp>
        <p:nvSpPr>
          <p:cNvPr id="4" name="Rectangle 4">
            <a:extLst>
              <a:ext uri="{FF2B5EF4-FFF2-40B4-BE49-F238E27FC236}">
                <a16:creationId xmlns:a16="http://schemas.microsoft.com/office/drawing/2014/main" id="{0AFB4C31-5A8F-4655-9EC3-BD1119C5C5BF}"/>
              </a:ext>
            </a:extLst>
          </p:cNvPr>
          <p:cNvSpPr txBox="1">
            <a:spLocks noChangeArrowheads="1"/>
          </p:cNvSpPr>
          <p:nvPr/>
        </p:nvSpPr>
        <p:spPr>
          <a:xfrm>
            <a:off x="217562" y="857250"/>
            <a:ext cx="3507378" cy="649562"/>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bg1"/>
                </a:solidFill>
                <a:latin typeface="Segoe UI" panose="020B0502040204020203" pitchFamily="34" charset="0"/>
                <a:cs typeface="Segoe UI" panose="020B0502040204020203" pitchFamily="34" charset="0"/>
              </a:rPr>
              <a:t>Standards Development Process</a:t>
            </a:r>
          </a:p>
        </p:txBody>
      </p:sp>
      <p:pic>
        <p:nvPicPr>
          <p:cNvPr id="6" name="Picture 5">
            <a:extLst>
              <a:ext uri="{FF2B5EF4-FFF2-40B4-BE49-F238E27FC236}">
                <a16:creationId xmlns:a16="http://schemas.microsoft.com/office/drawing/2014/main" id="{76C18F48-D786-9608-503C-5266B3520FFA}"/>
              </a:ext>
            </a:extLst>
          </p:cNvPr>
          <p:cNvPicPr>
            <a:picLocks noChangeAspect="1"/>
          </p:cNvPicPr>
          <p:nvPr/>
        </p:nvPicPr>
        <p:blipFill>
          <a:blip r:embed="rId4"/>
          <a:stretch>
            <a:fillRect/>
          </a:stretch>
        </p:blipFill>
        <p:spPr>
          <a:xfrm>
            <a:off x="5803894" y="1962150"/>
            <a:ext cx="3340106" cy="3237265"/>
          </a:xfrm>
          <a:prstGeom prst="rect">
            <a:avLst/>
          </a:prstGeom>
        </p:spPr>
      </p:pic>
    </p:spTree>
    <p:extLst>
      <p:ext uri="{BB962C8B-B14F-4D97-AF65-F5344CB8AC3E}">
        <p14:creationId xmlns:p14="http://schemas.microsoft.com/office/powerpoint/2010/main" val="107747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C990-D89A-B46D-EA15-5C3894D0DF6C}"/>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BD8D3445-94A1-8CA9-1668-3B61E8080A2E}"/>
              </a:ext>
            </a:extLst>
          </p:cNvPr>
          <p:cNvSpPr>
            <a:spLocks noGrp="1"/>
          </p:cNvSpPr>
          <p:nvPr>
            <p:ph idx="1"/>
          </p:nvPr>
        </p:nvSpPr>
        <p:spPr/>
        <p:txBody>
          <a:bodyPr>
            <a:normAutofit/>
          </a:bodyPr>
          <a:lstStyle/>
          <a:p>
            <a:r>
              <a:rPr lang="en-US"/>
              <a:t>Standards 101: Understanding the Development Process and Relation to the WTO TBT Principle</a:t>
            </a:r>
            <a:br>
              <a:rPr lang="en-US"/>
            </a:br>
            <a:r>
              <a:rPr lang="en-US" sz="2400" b="1" i="1">
                <a:solidFill>
                  <a:srgbClr val="864A6C"/>
                </a:solidFill>
              </a:rPr>
              <a:t>Muhammad Ali</a:t>
            </a:r>
            <a:r>
              <a:rPr lang="en-US" sz="2400" i="1">
                <a:solidFill>
                  <a:srgbClr val="864A6C"/>
                </a:solidFill>
              </a:rPr>
              <a:t>, Sr. Standards Strategy and Policy Leader, HP Inc.</a:t>
            </a:r>
          </a:p>
          <a:p>
            <a:r>
              <a:rPr lang="en-US"/>
              <a:t>Case Study: Advanced Manufacturing Standards</a:t>
            </a:r>
            <a:br>
              <a:rPr lang="en-US"/>
            </a:br>
            <a:r>
              <a:rPr lang="en-US" sz="2400" b="1" i="1">
                <a:solidFill>
                  <a:srgbClr val="864A6C"/>
                </a:solidFill>
              </a:rPr>
              <a:t>Brian Meincke</a:t>
            </a:r>
            <a:r>
              <a:rPr lang="en-US" sz="2400" i="1">
                <a:solidFill>
                  <a:srgbClr val="864A6C"/>
                </a:solidFill>
              </a:rPr>
              <a:t>, Vice President, Global Business Development and Innovation Strategy , ASTM International</a:t>
            </a:r>
          </a:p>
          <a:p>
            <a:r>
              <a:rPr lang="en-US"/>
              <a:t>Promoting U.S. Standards Leadership              </a:t>
            </a:r>
            <a:br>
              <a:rPr lang="en-US"/>
            </a:br>
            <a:r>
              <a:rPr lang="en-US" sz="2400" b="1" i="1">
                <a:solidFill>
                  <a:srgbClr val="864A6C"/>
                </a:solidFill>
              </a:rPr>
              <a:t>Mary Saunders</a:t>
            </a:r>
            <a:r>
              <a:rPr lang="en-US" sz="2400" i="1">
                <a:solidFill>
                  <a:srgbClr val="864A6C"/>
                </a:solidFill>
              </a:rPr>
              <a:t>, Vice President, Government Relations and Public Policy, ANSI</a:t>
            </a:r>
            <a:endParaRPr lang="en-US" sz="2400" b="1" i="1">
              <a:solidFill>
                <a:srgbClr val="864A6C"/>
              </a:solidFill>
            </a:endParaRPr>
          </a:p>
          <a:p>
            <a:r>
              <a:rPr lang="en-US"/>
              <a:t>Q&amp;A</a:t>
            </a:r>
          </a:p>
        </p:txBody>
      </p:sp>
      <p:sp>
        <p:nvSpPr>
          <p:cNvPr id="4" name="Slide Number Placeholder 3">
            <a:extLst>
              <a:ext uri="{FF2B5EF4-FFF2-40B4-BE49-F238E27FC236}">
                <a16:creationId xmlns:a16="http://schemas.microsoft.com/office/drawing/2014/main" id="{F1D6A7BC-2C15-4044-2164-800D93D9054B}"/>
              </a:ext>
            </a:extLst>
          </p:cNvPr>
          <p:cNvSpPr>
            <a:spLocks noGrp="1"/>
          </p:cNvSpPr>
          <p:nvPr>
            <p:ph type="sldNum" sz="quarter" idx="4"/>
          </p:nvPr>
        </p:nvSpPr>
        <p:spPr/>
        <p:txBody>
          <a:bodyPr/>
          <a:lstStyle/>
          <a:p>
            <a:fld id="{54A79FDF-0332-472F-850D-1D030698853D}" type="slidenum">
              <a:rPr lang="en-US" smtClean="0"/>
              <a:pPr/>
              <a:t>2</a:t>
            </a:fld>
            <a:endParaRPr lang="en-US"/>
          </a:p>
        </p:txBody>
      </p:sp>
    </p:spTree>
    <p:extLst>
      <p:ext uri="{BB962C8B-B14F-4D97-AF65-F5344CB8AC3E}">
        <p14:creationId xmlns:p14="http://schemas.microsoft.com/office/powerpoint/2010/main" val="1415730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E7A22C-B92D-AF4F-BAC3-DAD0ABC8516B}"/>
              </a:ext>
            </a:extLst>
          </p:cNvPr>
          <p:cNvSpPr>
            <a:spLocks noGrp="1"/>
          </p:cNvSpPr>
          <p:nvPr>
            <p:ph type="body" sz="quarter" idx="10"/>
          </p:nvPr>
        </p:nvSpPr>
        <p:spPr>
          <a:xfrm>
            <a:off x="74538" y="283546"/>
            <a:ext cx="8994923" cy="377428"/>
          </a:xfrm>
        </p:spPr>
        <p:txBody>
          <a:bodyPr>
            <a:noAutofit/>
          </a:bodyPr>
          <a:lstStyle/>
          <a:p>
            <a:pPr algn="ctr" defTabSz="685800">
              <a:lnSpc>
                <a:spcPct val="90000"/>
              </a:lnSpc>
              <a:spcBef>
                <a:spcPts val="750"/>
              </a:spcBef>
              <a:buClrTx/>
              <a:buSzTx/>
              <a:defRPr/>
            </a:pPr>
            <a:r>
              <a:rPr lang="en-US" sz="3200" b="0" dirty="0">
                <a:solidFill>
                  <a:schemeClr val="tx2"/>
                </a:solidFill>
                <a:latin typeface="Proxima Nova Lt"/>
              </a:rPr>
              <a:t>ASTM Committee F42 on Additive Manufacturing</a:t>
            </a:r>
          </a:p>
        </p:txBody>
      </p:sp>
      <p:sp>
        <p:nvSpPr>
          <p:cNvPr id="7" name="TextBox 6"/>
          <p:cNvSpPr txBox="1"/>
          <p:nvPr/>
        </p:nvSpPr>
        <p:spPr>
          <a:xfrm>
            <a:off x="147032" y="4301194"/>
            <a:ext cx="3353219" cy="1261884"/>
          </a:xfrm>
          <a:prstGeom prst="rect">
            <a:avLst/>
          </a:prstGeom>
          <a:noFill/>
        </p:spPr>
        <p:txBody>
          <a:bodyPr wrap="square" lIns="68580" tIns="34290" rIns="68580" bIns="34290" rtlCol="0" anchor="t">
            <a:spAutoFit/>
          </a:bodyPr>
          <a:lstStyle/>
          <a:p>
            <a:pPr>
              <a:spcAft>
                <a:spcPts val="900"/>
              </a:spcAft>
              <a:defRPr/>
            </a:pPr>
            <a:r>
              <a:rPr lang="en-US" sz="1100" b="1" dirty="0">
                <a:solidFill>
                  <a:srgbClr val="002060"/>
                </a:solidFill>
                <a:latin typeface="Proxima Nova Lt"/>
              </a:rPr>
              <a:t>Established: </a:t>
            </a:r>
            <a:r>
              <a:rPr lang="en-US" sz="1100" dirty="0">
                <a:solidFill>
                  <a:srgbClr val="002060"/>
                </a:solidFill>
                <a:latin typeface="Proxima Nova Lt"/>
              </a:rPr>
              <a:t>2009</a:t>
            </a:r>
          </a:p>
          <a:p>
            <a:pPr>
              <a:spcAft>
                <a:spcPts val="900"/>
              </a:spcAft>
              <a:defRPr/>
            </a:pPr>
            <a:r>
              <a:rPr lang="en-US" sz="1100" b="1" dirty="0">
                <a:solidFill>
                  <a:srgbClr val="002060"/>
                </a:solidFill>
                <a:latin typeface="Proxima Nova Lt"/>
              </a:rPr>
              <a:t>Current Membership: </a:t>
            </a:r>
            <a:r>
              <a:rPr lang="en-US" sz="1100" dirty="0">
                <a:solidFill>
                  <a:srgbClr val="002060"/>
                </a:solidFill>
                <a:latin typeface="Proxima Nova Lt"/>
              </a:rPr>
              <a:t>About 1,000 members</a:t>
            </a:r>
            <a:endParaRPr lang="en-US" sz="1100" dirty="0">
              <a:solidFill>
                <a:srgbClr val="002060"/>
              </a:solidFill>
              <a:latin typeface="Proxima Nova Lt"/>
              <a:cs typeface="Calibri"/>
            </a:endParaRPr>
          </a:p>
          <a:p>
            <a:pPr>
              <a:spcAft>
                <a:spcPts val="900"/>
              </a:spcAft>
              <a:defRPr/>
            </a:pPr>
            <a:r>
              <a:rPr lang="en-US" sz="1100" b="1" dirty="0">
                <a:solidFill>
                  <a:srgbClr val="002060"/>
                </a:solidFill>
                <a:latin typeface="Proxima Nova Lt"/>
              </a:rPr>
              <a:t>Standards: </a:t>
            </a:r>
            <a:r>
              <a:rPr lang="en-US" sz="1100" dirty="0">
                <a:solidFill>
                  <a:srgbClr val="002060"/>
                </a:solidFill>
                <a:latin typeface="Proxima Nova Lt"/>
              </a:rPr>
              <a:t>55 approved, 60+ in development </a:t>
            </a:r>
            <a:r>
              <a:rPr lang="en-US" sz="1100">
                <a:solidFill>
                  <a:srgbClr val="002060"/>
                </a:solidFill>
                <a:latin typeface="Proxima Nova Lt"/>
              </a:rPr>
              <a:t>(Half jointly </a:t>
            </a:r>
            <a:r>
              <a:rPr lang="en-US" sz="1100" dirty="0">
                <a:solidFill>
                  <a:srgbClr val="002060"/>
                </a:solidFill>
                <a:latin typeface="Proxima Nova Lt"/>
              </a:rPr>
              <a:t>with ISO)</a:t>
            </a:r>
            <a:endParaRPr lang="en-US" sz="1100" dirty="0">
              <a:solidFill>
                <a:srgbClr val="002060"/>
              </a:solidFill>
              <a:latin typeface="Proxima Nova Lt"/>
              <a:cs typeface="Calibri"/>
            </a:endParaRPr>
          </a:p>
          <a:p>
            <a:pPr>
              <a:spcAft>
                <a:spcPts val="900"/>
              </a:spcAft>
              <a:defRPr/>
            </a:pPr>
            <a:r>
              <a:rPr lang="en-US" sz="1100" b="1" dirty="0">
                <a:solidFill>
                  <a:srgbClr val="002060"/>
                </a:solidFill>
                <a:latin typeface="Proxima Nova Lt"/>
              </a:rPr>
              <a:t>Global Representation: </a:t>
            </a:r>
            <a:r>
              <a:rPr lang="en-US" sz="1100" dirty="0">
                <a:solidFill>
                  <a:srgbClr val="002060"/>
                </a:solidFill>
                <a:latin typeface="Proxima Nova Lt"/>
              </a:rPr>
              <a:t>38 countries involved</a:t>
            </a:r>
            <a:endParaRPr lang="en-US" sz="1100" dirty="0">
              <a:solidFill>
                <a:srgbClr val="002060"/>
              </a:solidFill>
              <a:latin typeface="Proxima Nova Lt"/>
              <a:cs typeface="Calibri"/>
            </a:endParaRPr>
          </a:p>
        </p:txBody>
      </p:sp>
      <p:pic>
        <p:nvPicPr>
          <p:cNvPr id="15" name="Picture 14">
            <a:extLst>
              <a:ext uri="{FF2B5EF4-FFF2-40B4-BE49-F238E27FC236}">
                <a16:creationId xmlns:a16="http://schemas.microsoft.com/office/drawing/2014/main" id="{715C41E3-6B7B-43BF-B540-F37E7AB45D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7" t="20778" b="4236"/>
          <a:stretch/>
        </p:blipFill>
        <p:spPr>
          <a:xfrm>
            <a:off x="3500251" y="919238"/>
            <a:ext cx="5791798" cy="3381956"/>
          </a:xfrm>
          <a:prstGeom prst="rect">
            <a:avLst/>
          </a:prstGeom>
        </p:spPr>
      </p:pic>
      <p:pic>
        <p:nvPicPr>
          <p:cNvPr id="60" name="Picture 59">
            <a:extLst>
              <a:ext uri="{FF2B5EF4-FFF2-40B4-BE49-F238E27FC236}">
                <a16:creationId xmlns:a16="http://schemas.microsoft.com/office/drawing/2014/main" id="{03679803-73B7-40A6-8ACE-1CF3DAF5CA80}"/>
              </a:ext>
            </a:extLst>
          </p:cNvPr>
          <p:cNvPicPr>
            <a:picLocks noChangeAspect="1"/>
          </p:cNvPicPr>
          <p:nvPr/>
        </p:nvPicPr>
        <p:blipFill>
          <a:blip r:embed="rId4"/>
          <a:stretch>
            <a:fillRect/>
          </a:stretch>
        </p:blipFill>
        <p:spPr>
          <a:xfrm>
            <a:off x="458589" y="1477790"/>
            <a:ext cx="2308313" cy="2306875"/>
          </a:xfrm>
          <a:prstGeom prst="rect">
            <a:avLst/>
          </a:prstGeom>
        </p:spPr>
      </p:pic>
      <p:sp>
        <p:nvSpPr>
          <p:cNvPr id="8" name="Content Placeholder 7">
            <a:extLst>
              <a:ext uri="{FF2B5EF4-FFF2-40B4-BE49-F238E27FC236}">
                <a16:creationId xmlns:a16="http://schemas.microsoft.com/office/drawing/2014/main" id="{470094E4-291C-1542-BD3F-C6BF078D353A}"/>
              </a:ext>
            </a:extLst>
          </p:cNvPr>
          <p:cNvSpPr txBox="1">
            <a:spLocks/>
          </p:cNvSpPr>
          <p:nvPr/>
        </p:nvSpPr>
        <p:spPr>
          <a:xfrm>
            <a:off x="3500251" y="4301194"/>
            <a:ext cx="4647416" cy="17607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b="1" dirty="0">
                <a:solidFill>
                  <a:srgbClr val="002060"/>
                </a:solidFill>
                <a:latin typeface="Proxima Nova Lt"/>
                <a:cs typeface="+mn-cs"/>
              </a:rPr>
              <a:t>Partnership: </a:t>
            </a:r>
            <a:r>
              <a:rPr lang="en-US" sz="1200" dirty="0">
                <a:solidFill>
                  <a:srgbClr val="002060"/>
                </a:solidFill>
                <a:latin typeface="Proxima Nova Lt"/>
                <a:cs typeface="+mn-cs"/>
              </a:rPr>
              <a:t>ISO TC261 (&amp; CEN TC438): Agreement since 2011</a:t>
            </a:r>
          </a:p>
          <a:p>
            <a:pPr>
              <a:lnSpc>
                <a:spcPct val="100000"/>
              </a:lnSpc>
            </a:pPr>
            <a:r>
              <a:rPr lang="en-US" sz="1200" b="1" dirty="0">
                <a:solidFill>
                  <a:srgbClr val="002060"/>
                </a:solidFill>
                <a:latin typeface="Proxima Nova Lt"/>
                <a:cs typeface="+mn-cs"/>
              </a:rPr>
              <a:t>Strategic Relationships:</a:t>
            </a:r>
          </a:p>
          <a:p>
            <a:pPr lvl="1">
              <a:lnSpc>
                <a:spcPct val="100000"/>
              </a:lnSpc>
            </a:pPr>
            <a:r>
              <a:rPr lang="en-US" sz="1200" dirty="0">
                <a:solidFill>
                  <a:srgbClr val="002060"/>
                </a:solidFill>
                <a:latin typeface="Proxima Nova Lt"/>
                <a:cs typeface="+mn-cs"/>
              </a:rPr>
              <a:t>America Makes: Agreement since 2013</a:t>
            </a:r>
          </a:p>
          <a:p>
            <a:pPr lvl="1">
              <a:lnSpc>
                <a:spcPct val="100000"/>
              </a:lnSpc>
            </a:pPr>
            <a:r>
              <a:rPr lang="en-US" sz="1200" dirty="0">
                <a:solidFill>
                  <a:srgbClr val="002060"/>
                </a:solidFill>
                <a:latin typeface="Proxima Nova Lt"/>
                <a:cs typeface="+mn-cs"/>
              </a:rPr>
              <a:t>Government agencies: NIST, NASA, FAA, FDA, DoD, U.S. NRC, etc.</a:t>
            </a:r>
          </a:p>
          <a:p>
            <a:pPr lvl="1">
              <a:lnSpc>
                <a:spcPct val="100000"/>
              </a:lnSpc>
            </a:pPr>
            <a:r>
              <a:rPr lang="en-US" sz="1200" dirty="0">
                <a:solidFill>
                  <a:srgbClr val="002060"/>
                </a:solidFill>
                <a:latin typeface="Proxima Nova Lt"/>
                <a:cs typeface="+mn-cs"/>
              </a:rPr>
              <a:t>Other groups: MMPDS (MoU), CMH17, etc.</a:t>
            </a:r>
          </a:p>
        </p:txBody>
      </p:sp>
    </p:spTree>
    <p:extLst>
      <p:ext uri="{BB962C8B-B14F-4D97-AF65-F5344CB8AC3E}">
        <p14:creationId xmlns:p14="http://schemas.microsoft.com/office/powerpoint/2010/main" val="103901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72F80D-2C46-2944-BBB0-2419F7494664}"/>
              </a:ext>
            </a:extLst>
          </p:cNvPr>
          <p:cNvSpPr>
            <a:spLocks noGrp="1"/>
          </p:cNvSpPr>
          <p:nvPr>
            <p:ph type="sldNum" sz="quarter" idx="12"/>
          </p:nvPr>
        </p:nvSpPr>
        <p:spPr/>
        <p:txBody>
          <a:bodyPr/>
          <a:lstStyle/>
          <a:p>
            <a:fld id="{AD3FAF27-8B82-4449-B01B-BEC948125F21}" type="slidenum">
              <a:rPr lang="en-GB" smtClean="0"/>
              <a:t>21</a:t>
            </a:fld>
            <a:endParaRPr lang="en-GB"/>
          </a:p>
        </p:txBody>
      </p:sp>
      <p:sp>
        <p:nvSpPr>
          <p:cNvPr id="8" name="Title 7">
            <a:extLst>
              <a:ext uri="{FF2B5EF4-FFF2-40B4-BE49-F238E27FC236}">
                <a16:creationId xmlns:a16="http://schemas.microsoft.com/office/drawing/2014/main" id="{CA1AF471-0D65-CF48-93DF-0F51B928CA54}"/>
              </a:ext>
            </a:extLst>
          </p:cNvPr>
          <p:cNvSpPr>
            <a:spLocks noGrp="1"/>
          </p:cNvSpPr>
          <p:nvPr>
            <p:ph type="title"/>
          </p:nvPr>
        </p:nvSpPr>
        <p:spPr>
          <a:xfrm>
            <a:off x="139645" y="218290"/>
            <a:ext cx="8758549" cy="462703"/>
          </a:xfrm>
        </p:spPr>
        <p:txBody>
          <a:bodyPr>
            <a:noAutofit/>
          </a:bodyPr>
          <a:lstStyle/>
          <a:p>
            <a:pPr algn="ctr"/>
            <a:r>
              <a:rPr lang="en-US" dirty="0">
                <a:solidFill>
                  <a:schemeClr val="tx2"/>
                </a:solidFill>
                <a:latin typeface="Proxima Nova Lt" panose="02000506030000020004" pitchFamily="2" charset="77"/>
              </a:rPr>
              <a:t>Advanced Manufacturing Evolution</a:t>
            </a:r>
          </a:p>
        </p:txBody>
      </p:sp>
      <p:sp>
        <p:nvSpPr>
          <p:cNvPr id="42" name="Freeform 74">
            <a:extLst>
              <a:ext uri="{FF2B5EF4-FFF2-40B4-BE49-F238E27FC236}">
                <a16:creationId xmlns:a16="http://schemas.microsoft.com/office/drawing/2014/main" id="{CC7B89F0-768A-356D-02C3-9D9681743648}"/>
              </a:ext>
            </a:extLst>
          </p:cNvPr>
          <p:cNvSpPr>
            <a:spLocks noChangeArrowheads="1"/>
          </p:cNvSpPr>
          <p:nvPr/>
        </p:nvSpPr>
        <p:spPr bwMode="auto">
          <a:xfrm>
            <a:off x="493412" y="3646309"/>
            <a:ext cx="8159235" cy="30899"/>
          </a:xfrm>
          <a:custGeom>
            <a:avLst/>
            <a:gdLst>
              <a:gd name="T0" fmla="*/ 17464 w 17465"/>
              <a:gd name="T1" fmla="*/ 66 h 67"/>
              <a:gd name="T2" fmla="*/ 0 w 17465"/>
              <a:gd name="T3" fmla="*/ 66 h 67"/>
              <a:gd name="T4" fmla="*/ 0 w 17465"/>
              <a:gd name="T5" fmla="*/ 0 h 67"/>
              <a:gd name="T6" fmla="*/ 17464 w 17465"/>
              <a:gd name="T7" fmla="*/ 0 h 67"/>
              <a:gd name="T8" fmla="*/ 17464 w 17465"/>
              <a:gd name="T9" fmla="*/ 66 h 67"/>
            </a:gdLst>
            <a:ahLst/>
            <a:cxnLst>
              <a:cxn ang="0">
                <a:pos x="T0" y="T1"/>
              </a:cxn>
              <a:cxn ang="0">
                <a:pos x="T2" y="T3"/>
              </a:cxn>
              <a:cxn ang="0">
                <a:pos x="T4" y="T5"/>
              </a:cxn>
              <a:cxn ang="0">
                <a:pos x="T6" y="T7"/>
              </a:cxn>
              <a:cxn ang="0">
                <a:pos x="T8" y="T9"/>
              </a:cxn>
            </a:cxnLst>
            <a:rect l="0" t="0" r="r" b="b"/>
            <a:pathLst>
              <a:path w="17465" h="67">
                <a:moveTo>
                  <a:pt x="17464" y="66"/>
                </a:moveTo>
                <a:lnTo>
                  <a:pt x="0" y="66"/>
                </a:lnTo>
                <a:lnTo>
                  <a:pt x="0" y="0"/>
                </a:lnTo>
                <a:lnTo>
                  <a:pt x="17464" y="0"/>
                </a:lnTo>
                <a:lnTo>
                  <a:pt x="17464" y="66"/>
                </a:lnTo>
              </a:path>
            </a:pathLst>
          </a:custGeom>
          <a:solidFill>
            <a:srgbClr val="D2D2D9"/>
          </a:solidFill>
          <a:ln>
            <a:noFill/>
          </a:ln>
          <a:effectLst/>
        </p:spPr>
        <p:txBody>
          <a:bodyPr wrap="none" anchor="ctr"/>
          <a:lstStyle/>
          <a:p>
            <a:pPr defTabSz="685663">
              <a:defRPr/>
            </a:pPr>
            <a:endParaRPr lang="en-US" sz="1350" kern="0">
              <a:solidFill>
                <a:srgbClr val="B4B4B4"/>
              </a:solidFill>
              <a:latin typeface="Poppins" pitchFamily="2" charset="77"/>
            </a:endParaRPr>
          </a:p>
        </p:txBody>
      </p:sp>
      <p:sp>
        <p:nvSpPr>
          <p:cNvPr id="56" name="Line 448">
            <a:extLst>
              <a:ext uri="{FF2B5EF4-FFF2-40B4-BE49-F238E27FC236}">
                <a16:creationId xmlns:a16="http://schemas.microsoft.com/office/drawing/2014/main" id="{14843B1C-EF0F-2898-2E9B-D86D46B72992}"/>
              </a:ext>
            </a:extLst>
          </p:cNvPr>
          <p:cNvSpPr>
            <a:spLocks noChangeShapeType="1"/>
          </p:cNvSpPr>
          <p:nvPr/>
        </p:nvSpPr>
        <p:spPr bwMode="auto">
          <a:xfrm flipV="1">
            <a:off x="2040442" y="3663458"/>
            <a:ext cx="0" cy="414257"/>
          </a:xfrm>
          <a:prstGeom prst="line">
            <a:avLst/>
          </a:prstGeom>
          <a:noFill/>
          <a:ln w="25400" cap="flat">
            <a:solidFill>
              <a:srgbClr val="323546"/>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663">
              <a:defRPr/>
            </a:pPr>
            <a:endParaRPr lang="en-US" sz="1350" kern="0">
              <a:solidFill>
                <a:srgbClr val="B4B4B4"/>
              </a:solidFill>
              <a:latin typeface="Poppins" pitchFamily="2" charset="77"/>
            </a:endParaRPr>
          </a:p>
        </p:txBody>
      </p:sp>
      <p:sp>
        <p:nvSpPr>
          <p:cNvPr id="63" name="Line 448">
            <a:extLst>
              <a:ext uri="{FF2B5EF4-FFF2-40B4-BE49-F238E27FC236}">
                <a16:creationId xmlns:a16="http://schemas.microsoft.com/office/drawing/2014/main" id="{A72E726E-0BF3-F964-2161-9B5313BFCEF9}"/>
              </a:ext>
            </a:extLst>
          </p:cNvPr>
          <p:cNvSpPr>
            <a:spLocks noChangeShapeType="1"/>
          </p:cNvSpPr>
          <p:nvPr/>
        </p:nvSpPr>
        <p:spPr bwMode="auto">
          <a:xfrm flipH="1">
            <a:off x="1194023" y="3429000"/>
            <a:ext cx="0" cy="228037"/>
          </a:xfrm>
          <a:prstGeom prst="line">
            <a:avLst/>
          </a:prstGeom>
          <a:noFill/>
          <a:ln w="25400" cap="flat">
            <a:solidFill>
              <a:srgbClr val="323546"/>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663">
              <a:defRPr/>
            </a:pPr>
            <a:endParaRPr lang="en-US" sz="1350" kern="0">
              <a:solidFill>
                <a:srgbClr val="B4B4B4"/>
              </a:solidFill>
              <a:latin typeface="Poppins" pitchFamily="2" charset="77"/>
            </a:endParaRPr>
          </a:p>
        </p:txBody>
      </p:sp>
      <p:sp>
        <p:nvSpPr>
          <p:cNvPr id="1024" name="TextBox 1023">
            <a:extLst>
              <a:ext uri="{FF2B5EF4-FFF2-40B4-BE49-F238E27FC236}">
                <a16:creationId xmlns:a16="http://schemas.microsoft.com/office/drawing/2014/main" id="{6C59FD1B-8878-541A-36D4-4B588C404155}"/>
              </a:ext>
            </a:extLst>
          </p:cNvPr>
          <p:cNvSpPr txBox="1"/>
          <p:nvPr/>
        </p:nvSpPr>
        <p:spPr>
          <a:xfrm>
            <a:off x="949245" y="3127226"/>
            <a:ext cx="537327" cy="300082"/>
          </a:xfrm>
          <a:prstGeom prst="rect">
            <a:avLst/>
          </a:prstGeom>
          <a:noFill/>
        </p:spPr>
        <p:txBody>
          <a:bodyPr wrap="none" rtlCol="0" anchor="ctr" anchorCtr="0">
            <a:spAutoFit/>
          </a:bodyPr>
          <a:lstStyle/>
          <a:p>
            <a:r>
              <a:rPr lang="en-US" sz="1350" b="1">
                <a:solidFill>
                  <a:schemeClr val="accent1"/>
                </a:solidFill>
                <a:latin typeface="Calibri" panose="020F0502020204030204" pitchFamily="34" charset="0"/>
                <a:cs typeface="Calibri" panose="020F0502020204030204" pitchFamily="34" charset="0"/>
              </a:rPr>
              <a:t>2009</a:t>
            </a:r>
          </a:p>
        </p:txBody>
      </p:sp>
      <p:sp>
        <p:nvSpPr>
          <p:cNvPr id="1025" name="Subtitle 2">
            <a:extLst>
              <a:ext uri="{FF2B5EF4-FFF2-40B4-BE49-F238E27FC236}">
                <a16:creationId xmlns:a16="http://schemas.microsoft.com/office/drawing/2014/main" id="{0944544C-6609-89FD-8A92-DBA366B07FC6}"/>
              </a:ext>
            </a:extLst>
          </p:cNvPr>
          <p:cNvSpPr txBox="1">
            <a:spLocks/>
          </p:cNvSpPr>
          <p:nvPr/>
        </p:nvSpPr>
        <p:spPr>
          <a:xfrm>
            <a:off x="282403" y="2578456"/>
            <a:ext cx="1831181" cy="573234"/>
          </a:xfrm>
          <a:prstGeom prst="rect">
            <a:avLst/>
          </a:prstGeom>
          <a:ln>
            <a:solidFill>
              <a:schemeClr val="bg1">
                <a:lumMod val="95000"/>
              </a:schemeClr>
            </a:solidFill>
          </a:ln>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425"/>
              </a:lnSpc>
            </a:pP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Establishment of ASTM F42 </a:t>
            </a:r>
            <a:r>
              <a:rPr lang="en-US" sz="1200" dirty="0">
                <a:solidFill>
                  <a:schemeClr val="tx1"/>
                </a:solidFill>
                <a:latin typeface="Calibri" panose="020F0502020204030204" pitchFamily="34" charset="0"/>
                <a:ea typeface="Source Sans Pro Light" panose="020B0403030403020204" pitchFamily="34" charset="0"/>
                <a:cs typeface="Calibri" panose="020F0502020204030204" pitchFamily="34" charset="0"/>
              </a:rPr>
              <a:t>to develop </a:t>
            </a: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Additive Manufacturing </a:t>
            </a:r>
            <a:r>
              <a:rPr lang="en-US" sz="1200" dirty="0">
                <a:solidFill>
                  <a:schemeClr val="tx1"/>
                </a:solidFill>
                <a:latin typeface="Calibri" panose="020F0502020204030204" pitchFamily="34" charset="0"/>
                <a:ea typeface="Source Sans Pro Light" panose="020B0403030403020204" pitchFamily="34" charset="0"/>
                <a:cs typeface="Calibri" panose="020F0502020204030204" pitchFamily="34" charset="0"/>
              </a:rPr>
              <a:t>standards</a:t>
            </a:r>
          </a:p>
        </p:txBody>
      </p:sp>
      <p:sp>
        <p:nvSpPr>
          <p:cNvPr id="1027" name="TextBox 1026">
            <a:extLst>
              <a:ext uri="{FF2B5EF4-FFF2-40B4-BE49-F238E27FC236}">
                <a16:creationId xmlns:a16="http://schemas.microsoft.com/office/drawing/2014/main" id="{7628073A-4C82-F6C8-112F-6DCC1538FBD9}"/>
              </a:ext>
            </a:extLst>
          </p:cNvPr>
          <p:cNvSpPr txBox="1"/>
          <p:nvPr/>
        </p:nvSpPr>
        <p:spPr>
          <a:xfrm>
            <a:off x="1801119" y="4083506"/>
            <a:ext cx="537327" cy="300082"/>
          </a:xfrm>
          <a:prstGeom prst="rect">
            <a:avLst/>
          </a:prstGeom>
          <a:noFill/>
        </p:spPr>
        <p:txBody>
          <a:bodyPr wrap="none" rtlCol="0" anchor="ctr" anchorCtr="0">
            <a:spAutoFit/>
          </a:bodyPr>
          <a:lstStyle/>
          <a:p>
            <a:r>
              <a:rPr lang="en-US" sz="1350" b="1">
                <a:solidFill>
                  <a:schemeClr val="accent1"/>
                </a:solidFill>
                <a:latin typeface="Calibri" panose="020F0502020204030204" pitchFamily="34" charset="0"/>
                <a:cs typeface="Calibri" panose="020F0502020204030204" pitchFamily="34" charset="0"/>
              </a:rPr>
              <a:t>2011</a:t>
            </a:r>
          </a:p>
        </p:txBody>
      </p:sp>
      <p:sp>
        <p:nvSpPr>
          <p:cNvPr id="1029" name="Subtitle 2">
            <a:extLst>
              <a:ext uri="{FF2B5EF4-FFF2-40B4-BE49-F238E27FC236}">
                <a16:creationId xmlns:a16="http://schemas.microsoft.com/office/drawing/2014/main" id="{962C55AA-A1FB-E502-53BB-A137D1D63B2E}"/>
              </a:ext>
            </a:extLst>
          </p:cNvPr>
          <p:cNvSpPr txBox="1">
            <a:spLocks/>
          </p:cNvSpPr>
          <p:nvPr/>
        </p:nvSpPr>
        <p:spPr>
          <a:xfrm>
            <a:off x="1124852" y="4385281"/>
            <a:ext cx="1831181" cy="573234"/>
          </a:xfrm>
          <a:prstGeom prst="rect">
            <a:avLst/>
          </a:prstGeom>
          <a:noFill/>
          <a:ln>
            <a:solidFill>
              <a:schemeClr val="bg1">
                <a:lumMod val="95000"/>
              </a:schemeClr>
            </a:solidFill>
          </a:ln>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425"/>
              </a:lnSpc>
            </a:pP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Signing of PSDO with ISO </a:t>
            </a:r>
            <a:r>
              <a:rPr lang="en-US" sz="1200" dirty="0">
                <a:solidFill>
                  <a:schemeClr val="tx1"/>
                </a:solidFill>
                <a:latin typeface="Calibri" panose="020F0502020204030204" pitchFamily="34" charset="0"/>
                <a:ea typeface="Source Sans Pro Light" panose="020B0403030403020204" pitchFamily="34" charset="0"/>
                <a:cs typeface="Calibri" panose="020F0502020204030204" pitchFamily="34" charset="0"/>
              </a:rPr>
              <a:t>to harmonize the development of AM standards</a:t>
            </a:r>
          </a:p>
        </p:txBody>
      </p:sp>
      <p:sp>
        <p:nvSpPr>
          <p:cNvPr id="1030" name="Line 448">
            <a:extLst>
              <a:ext uri="{FF2B5EF4-FFF2-40B4-BE49-F238E27FC236}">
                <a16:creationId xmlns:a16="http://schemas.microsoft.com/office/drawing/2014/main" id="{534ED837-2E63-9EAA-677B-D2845F8EA45C}"/>
              </a:ext>
            </a:extLst>
          </p:cNvPr>
          <p:cNvSpPr>
            <a:spLocks noChangeShapeType="1"/>
          </p:cNvSpPr>
          <p:nvPr/>
        </p:nvSpPr>
        <p:spPr bwMode="auto">
          <a:xfrm>
            <a:off x="2322826" y="2431003"/>
            <a:ext cx="2" cy="1221384"/>
          </a:xfrm>
          <a:prstGeom prst="line">
            <a:avLst/>
          </a:prstGeom>
          <a:noFill/>
          <a:ln w="25400" cap="flat">
            <a:solidFill>
              <a:srgbClr val="323546"/>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663">
              <a:defRPr/>
            </a:pPr>
            <a:endParaRPr lang="en-US" sz="1350" kern="0">
              <a:solidFill>
                <a:srgbClr val="B4B4B4"/>
              </a:solidFill>
              <a:latin typeface="Poppins" pitchFamily="2" charset="77"/>
            </a:endParaRPr>
          </a:p>
        </p:txBody>
      </p:sp>
      <p:sp>
        <p:nvSpPr>
          <p:cNvPr id="1031" name="TextBox 1030">
            <a:extLst>
              <a:ext uri="{FF2B5EF4-FFF2-40B4-BE49-F238E27FC236}">
                <a16:creationId xmlns:a16="http://schemas.microsoft.com/office/drawing/2014/main" id="{5556B82E-D9E9-5D7B-9FEF-436EF88B7E99}"/>
              </a:ext>
            </a:extLst>
          </p:cNvPr>
          <p:cNvSpPr txBox="1"/>
          <p:nvPr/>
        </p:nvSpPr>
        <p:spPr>
          <a:xfrm>
            <a:off x="2078049" y="2068745"/>
            <a:ext cx="537327" cy="300082"/>
          </a:xfrm>
          <a:prstGeom prst="rect">
            <a:avLst/>
          </a:prstGeom>
          <a:noFill/>
        </p:spPr>
        <p:txBody>
          <a:bodyPr wrap="none" rtlCol="0" anchor="ctr" anchorCtr="0">
            <a:spAutoFit/>
          </a:bodyPr>
          <a:lstStyle/>
          <a:p>
            <a:r>
              <a:rPr lang="en-US" sz="1350" b="1">
                <a:solidFill>
                  <a:schemeClr val="accent1"/>
                </a:solidFill>
                <a:latin typeface="Calibri" panose="020F0502020204030204" pitchFamily="34" charset="0"/>
                <a:cs typeface="Calibri" panose="020F0502020204030204" pitchFamily="34" charset="0"/>
              </a:rPr>
              <a:t>2018</a:t>
            </a:r>
          </a:p>
        </p:txBody>
      </p:sp>
      <p:sp>
        <p:nvSpPr>
          <p:cNvPr id="1033" name="Subtitle 2">
            <a:extLst>
              <a:ext uri="{FF2B5EF4-FFF2-40B4-BE49-F238E27FC236}">
                <a16:creationId xmlns:a16="http://schemas.microsoft.com/office/drawing/2014/main" id="{C6F48212-7537-1BAE-0804-4621261DA536}"/>
              </a:ext>
            </a:extLst>
          </p:cNvPr>
          <p:cNvSpPr txBox="1">
            <a:spLocks/>
          </p:cNvSpPr>
          <p:nvPr/>
        </p:nvSpPr>
        <p:spPr>
          <a:xfrm>
            <a:off x="772439" y="1652895"/>
            <a:ext cx="2536005" cy="393698"/>
          </a:xfrm>
          <a:prstGeom prst="rect">
            <a:avLst/>
          </a:prstGeom>
          <a:ln>
            <a:solidFill>
              <a:schemeClr val="bg1">
                <a:lumMod val="95000"/>
              </a:schemeClr>
            </a:solidFill>
          </a:ln>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425"/>
              </a:lnSpc>
            </a:pP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Establishment of ASTM </a:t>
            </a: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AM</a:t>
            </a: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 </a:t>
            </a:r>
            <a:r>
              <a:rPr lang="en-US" sz="1200" dirty="0" err="1">
                <a:solidFill>
                  <a:schemeClr val="accent1"/>
                </a:solidFill>
                <a:latin typeface="Calibri" panose="020F0502020204030204" pitchFamily="34" charset="0"/>
                <a:ea typeface="Source Sans Pro Light" panose="020B0403030403020204" pitchFamily="34" charset="0"/>
                <a:cs typeface="Calibri" panose="020F0502020204030204" pitchFamily="34" charset="0"/>
              </a:rPr>
              <a:t>CoE</a:t>
            </a: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 </a:t>
            </a:r>
            <a:r>
              <a:rPr lang="en-US" sz="1200" dirty="0">
                <a:solidFill>
                  <a:schemeClr val="tx1"/>
                </a:solidFill>
                <a:latin typeface="Calibri" panose="020F0502020204030204" pitchFamily="34" charset="0"/>
                <a:ea typeface="Source Sans Pro Light" panose="020B0403030403020204" pitchFamily="34" charset="0"/>
                <a:cs typeface="Calibri" panose="020F0502020204030204" pitchFamily="34" charset="0"/>
              </a:rPr>
              <a:t>to bridge standards gaps through </a:t>
            </a: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research</a:t>
            </a:r>
          </a:p>
        </p:txBody>
      </p:sp>
      <p:sp>
        <p:nvSpPr>
          <p:cNvPr id="1036" name="Line 448">
            <a:extLst>
              <a:ext uri="{FF2B5EF4-FFF2-40B4-BE49-F238E27FC236}">
                <a16:creationId xmlns:a16="http://schemas.microsoft.com/office/drawing/2014/main" id="{47AA3649-B979-DB72-E9D8-0AD612754975}"/>
              </a:ext>
            </a:extLst>
          </p:cNvPr>
          <p:cNvSpPr>
            <a:spLocks noChangeShapeType="1"/>
          </p:cNvSpPr>
          <p:nvPr/>
        </p:nvSpPr>
        <p:spPr bwMode="auto">
          <a:xfrm flipV="1">
            <a:off x="3436909" y="3687935"/>
            <a:ext cx="0" cy="1239090"/>
          </a:xfrm>
          <a:prstGeom prst="line">
            <a:avLst/>
          </a:prstGeom>
          <a:noFill/>
          <a:ln w="25400" cap="flat">
            <a:solidFill>
              <a:srgbClr val="323546"/>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663">
              <a:defRPr/>
            </a:pPr>
            <a:endParaRPr lang="en-US" sz="1350" kern="0">
              <a:solidFill>
                <a:srgbClr val="B4B4B4"/>
              </a:solidFill>
              <a:latin typeface="Poppins" pitchFamily="2" charset="77"/>
            </a:endParaRPr>
          </a:p>
        </p:txBody>
      </p:sp>
      <p:sp>
        <p:nvSpPr>
          <p:cNvPr id="1037" name="TextBox 1036">
            <a:extLst>
              <a:ext uri="{FF2B5EF4-FFF2-40B4-BE49-F238E27FC236}">
                <a16:creationId xmlns:a16="http://schemas.microsoft.com/office/drawing/2014/main" id="{CB9776B8-F377-2E5D-50EC-0E4A698ECFB2}"/>
              </a:ext>
            </a:extLst>
          </p:cNvPr>
          <p:cNvSpPr txBox="1"/>
          <p:nvPr/>
        </p:nvSpPr>
        <p:spPr>
          <a:xfrm>
            <a:off x="3206266" y="4880973"/>
            <a:ext cx="537327" cy="300082"/>
          </a:xfrm>
          <a:prstGeom prst="rect">
            <a:avLst/>
          </a:prstGeom>
          <a:noFill/>
        </p:spPr>
        <p:txBody>
          <a:bodyPr wrap="none" rtlCol="0" anchor="ctr" anchorCtr="0">
            <a:spAutoFit/>
          </a:bodyPr>
          <a:lstStyle/>
          <a:p>
            <a:r>
              <a:rPr lang="en-US" sz="1350" b="1">
                <a:solidFill>
                  <a:schemeClr val="accent1"/>
                </a:solidFill>
                <a:latin typeface="Calibri" panose="020F0502020204030204" pitchFamily="34" charset="0"/>
                <a:cs typeface="Calibri" panose="020F0502020204030204" pitchFamily="34" charset="0"/>
              </a:rPr>
              <a:t>2020</a:t>
            </a:r>
          </a:p>
        </p:txBody>
      </p:sp>
      <p:sp>
        <p:nvSpPr>
          <p:cNvPr id="1038" name="Subtitle 2">
            <a:extLst>
              <a:ext uri="{FF2B5EF4-FFF2-40B4-BE49-F238E27FC236}">
                <a16:creationId xmlns:a16="http://schemas.microsoft.com/office/drawing/2014/main" id="{43552757-04CA-BE60-25E8-D667E8BEB65F}"/>
              </a:ext>
            </a:extLst>
          </p:cNvPr>
          <p:cNvSpPr txBox="1">
            <a:spLocks/>
          </p:cNvSpPr>
          <p:nvPr/>
        </p:nvSpPr>
        <p:spPr>
          <a:xfrm>
            <a:off x="2799046" y="5160137"/>
            <a:ext cx="1391981" cy="393698"/>
          </a:xfrm>
          <a:prstGeom prst="rect">
            <a:avLst/>
          </a:prstGeom>
          <a:noFill/>
          <a:ln>
            <a:solidFill>
              <a:schemeClr val="bg1">
                <a:lumMod val="95000"/>
              </a:schemeClr>
            </a:solidFill>
          </a:ln>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425"/>
              </a:lnSpc>
            </a:pP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Subcommittee F42.08  on AM</a:t>
            </a: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 Data </a:t>
            </a:r>
          </a:p>
        </p:txBody>
      </p:sp>
      <p:sp>
        <p:nvSpPr>
          <p:cNvPr id="5" name="Line 448">
            <a:extLst>
              <a:ext uri="{FF2B5EF4-FFF2-40B4-BE49-F238E27FC236}">
                <a16:creationId xmlns:a16="http://schemas.microsoft.com/office/drawing/2014/main" id="{CA3D9EB1-DEA3-5238-71DB-E1C025F0A643}"/>
              </a:ext>
            </a:extLst>
          </p:cNvPr>
          <p:cNvSpPr>
            <a:spLocks noChangeShapeType="1"/>
          </p:cNvSpPr>
          <p:nvPr/>
        </p:nvSpPr>
        <p:spPr bwMode="auto">
          <a:xfrm flipH="1">
            <a:off x="4191027" y="3429000"/>
            <a:ext cx="0" cy="228037"/>
          </a:xfrm>
          <a:prstGeom prst="line">
            <a:avLst/>
          </a:prstGeom>
          <a:noFill/>
          <a:ln w="25400" cap="flat">
            <a:solidFill>
              <a:srgbClr val="323546"/>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663">
              <a:defRPr/>
            </a:pPr>
            <a:endParaRPr lang="en-US" sz="1350" kern="0">
              <a:solidFill>
                <a:srgbClr val="B4B4B4"/>
              </a:solidFill>
              <a:latin typeface="Poppins" pitchFamily="2" charset="77"/>
            </a:endParaRPr>
          </a:p>
        </p:txBody>
      </p:sp>
      <p:sp>
        <p:nvSpPr>
          <p:cNvPr id="6" name="TextBox 5">
            <a:extLst>
              <a:ext uri="{FF2B5EF4-FFF2-40B4-BE49-F238E27FC236}">
                <a16:creationId xmlns:a16="http://schemas.microsoft.com/office/drawing/2014/main" id="{2234AAC0-6A30-2F1D-F4BC-F26513E0485D}"/>
              </a:ext>
            </a:extLst>
          </p:cNvPr>
          <p:cNvSpPr txBox="1"/>
          <p:nvPr/>
        </p:nvSpPr>
        <p:spPr>
          <a:xfrm>
            <a:off x="3952261" y="3138610"/>
            <a:ext cx="625751" cy="300082"/>
          </a:xfrm>
          <a:prstGeom prst="rect">
            <a:avLst/>
          </a:prstGeom>
          <a:noFill/>
        </p:spPr>
        <p:txBody>
          <a:bodyPr wrap="square" rtlCol="0" anchor="ctr" anchorCtr="0">
            <a:spAutoFit/>
          </a:bodyPr>
          <a:lstStyle/>
          <a:p>
            <a:r>
              <a:rPr lang="en-US" sz="1350" b="1" dirty="0">
                <a:solidFill>
                  <a:schemeClr val="accent1"/>
                </a:solidFill>
                <a:latin typeface="Calibri" panose="020F0502020204030204" pitchFamily="34" charset="0"/>
                <a:cs typeface="Calibri" panose="020F0502020204030204" pitchFamily="34" charset="0"/>
              </a:rPr>
              <a:t>2021</a:t>
            </a:r>
          </a:p>
        </p:txBody>
      </p:sp>
      <p:sp>
        <p:nvSpPr>
          <p:cNvPr id="7" name="Subtitle 2">
            <a:extLst>
              <a:ext uri="{FF2B5EF4-FFF2-40B4-BE49-F238E27FC236}">
                <a16:creationId xmlns:a16="http://schemas.microsoft.com/office/drawing/2014/main" id="{6B32EFED-E50D-8986-C5F4-C2AD6A20FAD5}"/>
              </a:ext>
            </a:extLst>
          </p:cNvPr>
          <p:cNvSpPr txBox="1">
            <a:spLocks/>
          </p:cNvSpPr>
          <p:nvPr/>
        </p:nvSpPr>
        <p:spPr>
          <a:xfrm>
            <a:off x="3436909" y="1980784"/>
            <a:ext cx="2651992" cy="1185709"/>
          </a:xfrm>
          <a:prstGeom prst="rect">
            <a:avLst/>
          </a:prstGeom>
          <a:ln>
            <a:solidFill>
              <a:schemeClr val="bg1">
                <a:lumMod val="95000"/>
              </a:schemeClr>
            </a:solidFill>
          </a:ln>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14313" indent="-214313" algn="l">
              <a:lnSpc>
                <a:spcPts val="1425"/>
              </a:lnSpc>
              <a:buFont typeface="Arial" panose="020B0604020202020204" pitchFamily="34" charset="0"/>
              <a:buChar char="•"/>
            </a:pP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Funded project on AM </a:t>
            </a: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Cybersecurity</a:t>
            </a: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 training</a:t>
            </a:r>
          </a:p>
          <a:p>
            <a:pPr marL="214313" indent="-214313" algn="l">
              <a:lnSpc>
                <a:spcPts val="1425"/>
              </a:lnSpc>
              <a:buFont typeface="Arial" panose="020B0604020202020204" pitchFamily="34" charset="0"/>
              <a:buChar char="•"/>
            </a:pP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Expanded scope of F45 to include </a:t>
            </a: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Robotics and Automation</a:t>
            </a:r>
          </a:p>
          <a:p>
            <a:pPr marL="214313" indent="-214313" algn="l">
              <a:lnSpc>
                <a:spcPts val="1425"/>
              </a:lnSpc>
              <a:buFont typeface="Arial" panose="020B0604020202020204" pitchFamily="34" charset="0"/>
              <a:buChar char="•"/>
            </a:pPr>
            <a:r>
              <a:rPr lang="en-US" sz="1200" dirty="0">
                <a:solidFill>
                  <a:srgbClr val="051B3F"/>
                </a:solidFill>
                <a:latin typeface="Calibri" panose="020F0502020204030204" pitchFamily="34" charset="0"/>
                <a:ea typeface="Source Sans Pro Light" panose="020B0403030403020204" pitchFamily="34" charset="0"/>
                <a:cs typeface="Calibri" panose="020F0502020204030204" pitchFamily="34" charset="0"/>
              </a:rPr>
              <a:t>Acquisition of </a:t>
            </a:r>
            <a:r>
              <a:rPr lang="en-US" sz="1200" dirty="0" err="1">
                <a:solidFill>
                  <a:srgbClr val="051B3F"/>
                </a:solidFill>
                <a:latin typeface="Calibri" panose="020F0502020204030204" pitchFamily="34" charset="0"/>
                <a:ea typeface="Source Sans Pro Light" panose="020B0403030403020204" pitchFamily="34" charset="0"/>
                <a:cs typeface="Calibri" panose="020F0502020204030204" pitchFamily="34" charset="0"/>
              </a:rPr>
              <a:t>Wohlers</a:t>
            </a:r>
            <a:r>
              <a:rPr lang="en-US" sz="1200" dirty="0">
                <a:solidFill>
                  <a:srgbClr val="051B3F"/>
                </a:solidFill>
                <a:latin typeface="Calibri" panose="020F0502020204030204" pitchFamily="34" charset="0"/>
                <a:ea typeface="Source Sans Pro Light" panose="020B0403030403020204" pitchFamily="34" charset="0"/>
                <a:cs typeface="Calibri" panose="020F0502020204030204" pitchFamily="34" charset="0"/>
              </a:rPr>
              <a:t> Associates; advisory service</a:t>
            </a:r>
          </a:p>
        </p:txBody>
      </p:sp>
      <p:sp>
        <p:nvSpPr>
          <p:cNvPr id="12" name="Line 448">
            <a:extLst>
              <a:ext uri="{FF2B5EF4-FFF2-40B4-BE49-F238E27FC236}">
                <a16:creationId xmlns:a16="http://schemas.microsoft.com/office/drawing/2014/main" id="{AEF083A5-9462-F631-6B67-15CBABAF96A4}"/>
              </a:ext>
            </a:extLst>
          </p:cNvPr>
          <p:cNvSpPr>
            <a:spLocks noChangeShapeType="1"/>
          </p:cNvSpPr>
          <p:nvPr/>
        </p:nvSpPr>
        <p:spPr bwMode="auto">
          <a:xfrm flipV="1">
            <a:off x="4681040" y="3665627"/>
            <a:ext cx="0" cy="457296"/>
          </a:xfrm>
          <a:prstGeom prst="line">
            <a:avLst/>
          </a:prstGeom>
          <a:noFill/>
          <a:ln w="25400" cap="flat">
            <a:solidFill>
              <a:srgbClr val="323546"/>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663">
              <a:defRPr/>
            </a:pPr>
            <a:endParaRPr lang="en-US" sz="1350" kern="0">
              <a:solidFill>
                <a:srgbClr val="B4B4B4"/>
              </a:solidFill>
              <a:latin typeface="Poppins" pitchFamily="2" charset="77"/>
            </a:endParaRPr>
          </a:p>
        </p:txBody>
      </p:sp>
      <p:sp>
        <p:nvSpPr>
          <p:cNvPr id="13" name="TextBox 12">
            <a:extLst>
              <a:ext uri="{FF2B5EF4-FFF2-40B4-BE49-F238E27FC236}">
                <a16:creationId xmlns:a16="http://schemas.microsoft.com/office/drawing/2014/main" id="{21E2F570-6856-FFD8-560F-CB614F95C964}"/>
              </a:ext>
            </a:extLst>
          </p:cNvPr>
          <p:cNvSpPr txBox="1"/>
          <p:nvPr/>
        </p:nvSpPr>
        <p:spPr>
          <a:xfrm>
            <a:off x="4441717" y="4085675"/>
            <a:ext cx="537327" cy="300082"/>
          </a:xfrm>
          <a:prstGeom prst="rect">
            <a:avLst/>
          </a:prstGeom>
          <a:noFill/>
        </p:spPr>
        <p:txBody>
          <a:bodyPr wrap="none" rtlCol="0" anchor="ctr" anchorCtr="0">
            <a:spAutoFit/>
          </a:bodyPr>
          <a:lstStyle/>
          <a:p>
            <a:r>
              <a:rPr lang="en-US" sz="1350" b="1">
                <a:solidFill>
                  <a:schemeClr val="accent1"/>
                </a:solidFill>
                <a:latin typeface="Calibri" panose="020F0502020204030204" pitchFamily="34" charset="0"/>
                <a:cs typeface="Calibri" panose="020F0502020204030204" pitchFamily="34" charset="0"/>
              </a:rPr>
              <a:t>2022</a:t>
            </a:r>
          </a:p>
        </p:txBody>
      </p:sp>
      <p:sp>
        <p:nvSpPr>
          <p:cNvPr id="14" name="Subtitle 2">
            <a:extLst>
              <a:ext uri="{FF2B5EF4-FFF2-40B4-BE49-F238E27FC236}">
                <a16:creationId xmlns:a16="http://schemas.microsoft.com/office/drawing/2014/main" id="{74622D6B-3BDF-9184-1EA4-CB8EB33EDDB0}"/>
              </a:ext>
            </a:extLst>
          </p:cNvPr>
          <p:cNvSpPr txBox="1">
            <a:spLocks/>
          </p:cNvSpPr>
          <p:nvPr/>
        </p:nvSpPr>
        <p:spPr>
          <a:xfrm>
            <a:off x="4352499" y="4596518"/>
            <a:ext cx="4633368" cy="1043106"/>
          </a:xfrm>
          <a:prstGeom prst="rect">
            <a:avLst/>
          </a:prstGeom>
          <a:noFill/>
          <a:ln>
            <a:solidFill>
              <a:schemeClr val="bg1">
                <a:lumMod val="95000"/>
              </a:schemeClr>
            </a:solidFill>
          </a:ln>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14313" indent="-214313" algn="l">
              <a:lnSpc>
                <a:spcPts val="1425"/>
              </a:lnSpc>
              <a:buFont typeface="Arial" panose="020B0604020202020204" pitchFamily="34" charset="0"/>
              <a:buChar char="•"/>
            </a:pP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Robotics</a:t>
            </a: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 domain expert joining the team</a:t>
            </a:r>
          </a:p>
          <a:p>
            <a:pPr marL="214313" indent="-214313" algn="l">
              <a:lnSpc>
                <a:spcPts val="1425"/>
              </a:lnSpc>
              <a:buFont typeface="Arial" panose="020B0604020202020204" pitchFamily="34" charset="0"/>
              <a:buChar char="•"/>
            </a:pP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May 2022: ASTM </a:t>
            </a: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Advanced Manufacturing </a:t>
            </a: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Division was established</a:t>
            </a:r>
          </a:p>
          <a:p>
            <a:pPr marL="214313" indent="-214313" algn="l">
              <a:lnSpc>
                <a:spcPts val="1425"/>
              </a:lnSpc>
              <a:buFont typeface="Arial" panose="020B0604020202020204" pitchFamily="34" charset="0"/>
              <a:buChar char="•"/>
            </a:pP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Oct 2022: US National Strategy on </a:t>
            </a: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Advanced Manufacturing </a:t>
            </a:r>
          </a:p>
          <a:p>
            <a:pPr marL="214313" indent="-214313" algn="l">
              <a:lnSpc>
                <a:spcPts val="1425"/>
              </a:lnSpc>
              <a:buFont typeface="Arial" panose="020B0604020202020204" pitchFamily="34" charset="0"/>
              <a:buChar char="•"/>
            </a:pP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Funded project by NIST on Advanced technologies for </a:t>
            </a: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digitalization</a:t>
            </a: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 of construction industry</a:t>
            </a:r>
          </a:p>
        </p:txBody>
      </p:sp>
      <p:sp>
        <p:nvSpPr>
          <p:cNvPr id="15" name="Line 448">
            <a:extLst>
              <a:ext uri="{FF2B5EF4-FFF2-40B4-BE49-F238E27FC236}">
                <a16:creationId xmlns:a16="http://schemas.microsoft.com/office/drawing/2014/main" id="{726EB0E5-B881-7124-9D45-79EE853AA2BB}"/>
              </a:ext>
            </a:extLst>
          </p:cNvPr>
          <p:cNvSpPr>
            <a:spLocks noChangeShapeType="1"/>
          </p:cNvSpPr>
          <p:nvPr/>
        </p:nvSpPr>
        <p:spPr bwMode="auto">
          <a:xfrm flipH="1">
            <a:off x="7115582" y="2862276"/>
            <a:ext cx="13963" cy="802528"/>
          </a:xfrm>
          <a:prstGeom prst="line">
            <a:avLst/>
          </a:prstGeom>
          <a:noFill/>
          <a:ln w="25400" cap="flat">
            <a:solidFill>
              <a:srgbClr val="323546"/>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663">
              <a:defRPr/>
            </a:pPr>
            <a:endParaRPr lang="en-US" sz="1350" kern="0">
              <a:solidFill>
                <a:srgbClr val="B4B4B4"/>
              </a:solidFill>
              <a:latin typeface="Poppins" pitchFamily="2" charset="77"/>
            </a:endParaRPr>
          </a:p>
        </p:txBody>
      </p:sp>
      <p:sp>
        <p:nvSpPr>
          <p:cNvPr id="16" name="TextBox 15">
            <a:extLst>
              <a:ext uri="{FF2B5EF4-FFF2-40B4-BE49-F238E27FC236}">
                <a16:creationId xmlns:a16="http://schemas.microsoft.com/office/drawing/2014/main" id="{67DF3391-FF95-A412-7103-124FA8029D7F}"/>
              </a:ext>
            </a:extLst>
          </p:cNvPr>
          <p:cNvSpPr txBox="1"/>
          <p:nvPr/>
        </p:nvSpPr>
        <p:spPr>
          <a:xfrm>
            <a:off x="6884766" y="2506450"/>
            <a:ext cx="537327" cy="300082"/>
          </a:xfrm>
          <a:prstGeom prst="rect">
            <a:avLst/>
          </a:prstGeom>
          <a:noFill/>
        </p:spPr>
        <p:txBody>
          <a:bodyPr wrap="none" rtlCol="0" anchor="ctr" anchorCtr="0">
            <a:spAutoFit/>
          </a:bodyPr>
          <a:lstStyle/>
          <a:p>
            <a:r>
              <a:rPr lang="en-US" sz="1350" b="1">
                <a:solidFill>
                  <a:schemeClr val="accent1"/>
                </a:solidFill>
                <a:latin typeface="Calibri" panose="020F0502020204030204" pitchFamily="34" charset="0"/>
                <a:cs typeface="Calibri" panose="020F0502020204030204" pitchFamily="34" charset="0"/>
              </a:rPr>
              <a:t>2023</a:t>
            </a:r>
          </a:p>
        </p:txBody>
      </p:sp>
      <p:sp>
        <p:nvSpPr>
          <p:cNvPr id="20" name="Subtitle 2">
            <a:extLst>
              <a:ext uri="{FF2B5EF4-FFF2-40B4-BE49-F238E27FC236}">
                <a16:creationId xmlns:a16="http://schemas.microsoft.com/office/drawing/2014/main" id="{F1DBA56D-2FA7-1BCE-3C07-58ADAD330048}"/>
              </a:ext>
            </a:extLst>
          </p:cNvPr>
          <p:cNvSpPr txBox="1">
            <a:spLocks/>
          </p:cNvSpPr>
          <p:nvPr/>
        </p:nvSpPr>
        <p:spPr>
          <a:xfrm>
            <a:off x="5987669" y="1554676"/>
            <a:ext cx="3154928" cy="1043106"/>
          </a:xfrm>
          <a:prstGeom prst="rect">
            <a:avLst/>
          </a:prstGeom>
          <a:noFill/>
          <a:ln>
            <a:solidFill>
              <a:schemeClr val="bg1">
                <a:lumMod val="95000"/>
              </a:schemeClr>
            </a:solidFill>
          </a:ln>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14313" indent="-214313" algn="l">
              <a:lnSpc>
                <a:spcPts val="1425"/>
              </a:lnSpc>
              <a:buFont typeface="Arial" panose="020B0604020202020204" pitchFamily="34" charset="0"/>
              <a:buChar char="•"/>
            </a:pP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May 2023: US National Standards Strategy on Critical </a:t>
            </a: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Emerging Technologies</a:t>
            </a:r>
          </a:p>
          <a:p>
            <a:pPr marL="214313" indent="-214313" algn="l">
              <a:lnSpc>
                <a:spcPts val="1425"/>
              </a:lnSpc>
              <a:buFont typeface="Arial" panose="020B0604020202020204" pitchFamily="34" charset="0"/>
              <a:buChar char="•"/>
            </a:pP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Jul 2023: Manufacturing </a:t>
            </a: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Sustainability</a:t>
            </a:r>
          </a:p>
          <a:p>
            <a:pPr marL="214313" indent="-214313" algn="l">
              <a:lnSpc>
                <a:spcPts val="1425"/>
              </a:lnSpc>
              <a:buFont typeface="Arial" panose="020B0604020202020204" pitchFamily="34" charset="0"/>
              <a:buChar char="•"/>
            </a:pP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Funded project by </a:t>
            </a: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ARM</a:t>
            </a: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 on </a:t>
            </a: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Robotics</a:t>
            </a:r>
          </a:p>
          <a:p>
            <a:pPr marL="214313" indent="-214313" algn="l">
              <a:lnSpc>
                <a:spcPts val="1425"/>
              </a:lnSpc>
              <a:buFont typeface="Arial" panose="020B0604020202020204" pitchFamily="34" charset="0"/>
              <a:buChar char="•"/>
            </a:pP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IC</a:t>
            </a: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A</a:t>
            </a: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M is now </a:t>
            </a: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Advanced Manufacturing</a:t>
            </a:r>
            <a:endPar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86E8CC02-A881-2C8F-FE23-8D2EEB74D795}"/>
              </a:ext>
            </a:extLst>
          </p:cNvPr>
          <p:cNvPicPr>
            <a:picLocks noChangeAspect="1"/>
          </p:cNvPicPr>
          <p:nvPr/>
        </p:nvPicPr>
        <p:blipFill>
          <a:blip r:embed="rId3"/>
          <a:stretch>
            <a:fillRect/>
          </a:stretch>
        </p:blipFill>
        <p:spPr>
          <a:xfrm>
            <a:off x="7565133" y="2794991"/>
            <a:ext cx="629623" cy="732634"/>
          </a:xfrm>
          <a:prstGeom prst="rect">
            <a:avLst/>
          </a:prstGeom>
          <a:ln>
            <a:noFill/>
          </a:ln>
          <a:effectLst>
            <a:outerShdw blurRad="292100" dist="139700" dir="2700000" algn="tl" rotWithShape="0">
              <a:srgbClr val="333333">
                <a:alpha val="65000"/>
              </a:srgbClr>
            </a:outerShdw>
          </a:effectLst>
        </p:spPr>
      </p:pic>
      <p:pic>
        <p:nvPicPr>
          <p:cNvPr id="22" name="Picture 21" descr="Text&#10;&#10;Description automatically generated with low confidence">
            <a:extLst>
              <a:ext uri="{FF2B5EF4-FFF2-40B4-BE49-F238E27FC236}">
                <a16:creationId xmlns:a16="http://schemas.microsoft.com/office/drawing/2014/main" id="{6219AAE4-A534-1AC1-44EF-E21E61EFF36E}"/>
              </a:ext>
            </a:extLst>
          </p:cNvPr>
          <p:cNvPicPr>
            <a:picLocks noChangeAspect="1"/>
          </p:cNvPicPr>
          <p:nvPr/>
        </p:nvPicPr>
        <p:blipFill>
          <a:blip r:embed="rId4"/>
          <a:stretch>
            <a:fillRect/>
          </a:stretch>
        </p:blipFill>
        <p:spPr>
          <a:xfrm>
            <a:off x="5042702" y="3724835"/>
            <a:ext cx="604014" cy="792149"/>
          </a:xfrm>
          <a:prstGeom prst="rect">
            <a:avLst/>
          </a:prstGeom>
          <a:ln>
            <a:noFill/>
          </a:ln>
          <a:effectLst>
            <a:outerShdw blurRad="292100" dist="139700" dir="2700000" algn="tl" rotWithShape="0">
              <a:srgbClr val="333333">
                <a:alpha val="65000"/>
              </a:srgbClr>
            </a:outerShdw>
          </a:effectLst>
        </p:spPr>
      </p:pic>
      <p:sp>
        <p:nvSpPr>
          <p:cNvPr id="23" name="Line 448">
            <a:extLst>
              <a:ext uri="{FF2B5EF4-FFF2-40B4-BE49-F238E27FC236}">
                <a16:creationId xmlns:a16="http://schemas.microsoft.com/office/drawing/2014/main" id="{B645085B-EEDD-A1F1-CFD7-C336C9697859}"/>
              </a:ext>
            </a:extLst>
          </p:cNvPr>
          <p:cNvSpPr>
            <a:spLocks noChangeShapeType="1"/>
          </p:cNvSpPr>
          <p:nvPr/>
        </p:nvSpPr>
        <p:spPr bwMode="auto">
          <a:xfrm flipH="1">
            <a:off x="2903314" y="3417043"/>
            <a:ext cx="0" cy="228037"/>
          </a:xfrm>
          <a:prstGeom prst="line">
            <a:avLst/>
          </a:prstGeom>
          <a:noFill/>
          <a:ln w="25400" cap="flat">
            <a:solidFill>
              <a:srgbClr val="323546"/>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663">
              <a:defRPr/>
            </a:pPr>
            <a:endParaRPr lang="en-US" sz="1350" kern="0">
              <a:solidFill>
                <a:srgbClr val="B4B4B4"/>
              </a:solidFill>
              <a:latin typeface="Poppins" pitchFamily="2" charset="77"/>
            </a:endParaRPr>
          </a:p>
        </p:txBody>
      </p:sp>
      <p:sp>
        <p:nvSpPr>
          <p:cNvPr id="24" name="TextBox 23">
            <a:extLst>
              <a:ext uri="{FF2B5EF4-FFF2-40B4-BE49-F238E27FC236}">
                <a16:creationId xmlns:a16="http://schemas.microsoft.com/office/drawing/2014/main" id="{5CCC11E9-6564-8948-2550-08EC2F921400}"/>
              </a:ext>
            </a:extLst>
          </p:cNvPr>
          <p:cNvSpPr txBox="1"/>
          <p:nvPr/>
        </p:nvSpPr>
        <p:spPr>
          <a:xfrm>
            <a:off x="2658535" y="3115269"/>
            <a:ext cx="537327" cy="300082"/>
          </a:xfrm>
          <a:prstGeom prst="rect">
            <a:avLst/>
          </a:prstGeom>
          <a:noFill/>
        </p:spPr>
        <p:txBody>
          <a:bodyPr wrap="none" rtlCol="0" anchor="ctr" anchorCtr="0">
            <a:spAutoFit/>
          </a:bodyPr>
          <a:lstStyle/>
          <a:p>
            <a:r>
              <a:rPr lang="en-US" sz="1350" b="1">
                <a:solidFill>
                  <a:schemeClr val="accent1"/>
                </a:solidFill>
                <a:latin typeface="Calibri" panose="020F0502020204030204" pitchFamily="34" charset="0"/>
                <a:cs typeface="Calibri" panose="020F0502020204030204" pitchFamily="34" charset="0"/>
              </a:rPr>
              <a:t>2019</a:t>
            </a:r>
          </a:p>
        </p:txBody>
      </p:sp>
      <p:sp>
        <p:nvSpPr>
          <p:cNvPr id="25" name="Subtitle 2">
            <a:extLst>
              <a:ext uri="{FF2B5EF4-FFF2-40B4-BE49-F238E27FC236}">
                <a16:creationId xmlns:a16="http://schemas.microsoft.com/office/drawing/2014/main" id="{5ECBF2AA-6858-E7F5-E88A-3AB1ACF64607}"/>
              </a:ext>
            </a:extLst>
          </p:cNvPr>
          <p:cNvSpPr txBox="1">
            <a:spLocks/>
          </p:cNvSpPr>
          <p:nvPr/>
        </p:nvSpPr>
        <p:spPr>
          <a:xfrm>
            <a:off x="2409088" y="2523511"/>
            <a:ext cx="979127" cy="573234"/>
          </a:xfrm>
          <a:prstGeom prst="rect">
            <a:avLst/>
          </a:prstGeom>
          <a:noFill/>
          <a:ln>
            <a:solidFill>
              <a:schemeClr val="bg1">
                <a:lumMod val="95000"/>
              </a:schemeClr>
            </a:solidFill>
          </a:ln>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425"/>
              </a:lnSpc>
            </a:pPr>
            <a:r>
              <a:rPr lang="en-US" sz="1200" dirty="0">
                <a:solidFill>
                  <a:schemeClr val="accent1"/>
                </a:solidFill>
                <a:latin typeface="Calibri" panose="020F0502020204030204" pitchFamily="34" charset="0"/>
                <a:ea typeface="Source Sans Pro Light" panose="020B0403030403020204" pitchFamily="34" charset="0"/>
                <a:cs typeface="Calibri" panose="020F0502020204030204" pitchFamily="34" charset="0"/>
              </a:rPr>
              <a:t>Subcommittee F42.07  on </a:t>
            </a:r>
            <a:r>
              <a:rPr lang="en-US" sz="1200" dirty="0">
                <a:solidFill>
                  <a:srgbClr val="FF0000"/>
                </a:solidFill>
                <a:latin typeface="Calibri" panose="020F0502020204030204" pitchFamily="34" charset="0"/>
                <a:ea typeface="Source Sans Pro Light" panose="020B0403030403020204" pitchFamily="34" charset="0"/>
                <a:cs typeface="Calibri" panose="020F0502020204030204" pitchFamily="34" charset="0"/>
              </a:rPr>
              <a:t>Applications </a:t>
            </a:r>
          </a:p>
        </p:txBody>
      </p:sp>
    </p:spTree>
    <p:extLst>
      <p:ext uri="{BB962C8B-B14F-4D97-AF65-F5344CB8AC3E}">
        <p14:creationId xmlns:p14="http://schemas.microsoft.com/office/powerpoint/2010/main" val="315492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12" grpId="0" animBg="1"/>
      <p:bldP spid="13" grpId="0"/>
      <p:bldP spid="14" grpId="0" animBg="1"/>
      <p:bldP spid="15" grpId="0" animBg="1"/>
      <p:bldP spid="16"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B308AAE5-DC74-4469-9521-639772CFB482}"/>
              </a:ext>
            </a:extLst>
          </p:cNvPr>
          <p:cNvSpPr txBox="1">
            <a:spLocks/>
          </p:cNvSpPr>
          <p:nvPr/>
        </p:nvSpPr>
        <p:spPr>
          <a:xfrm>
            <a:off x="133259" y="360792"/>
            <a:ext cx="8505916" cy="52446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1200" kern="1200">
                <a:solidFill>
                  <a:schemeClr val="tx1"/>
                </a:solidFill>
                <a:latin typeface="+mn-lt"/>
                <a:ea typeface="+mn-ea"/>
                <a:cs typeface="+mn-cs"/>
              </a:defRPr>
            </a:lvl1pPr>
            <a:lvl2pPr marL="182563" indent="-182563" algn="l" defTabSz="914400"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2pPr>
            <a:lvl3pPr marL="444500" indent="-169863" algn="l" defTabSz="914400"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90000"/>
              </a:lnSpc>
              <a:spcBef>
                <a:spcPts val="750"/>
              </a:spcBef>
              <a:spcAft>
                <a:spcPts val="600"/>
              </a:spcAft>
              <a:defRPr/>
            </a:pPr>
            <a:r>
              <a:rPr lang="en-US" sz="3000" dirty="0">
                <a:solidFill>
                  <a:schemeClr val="tx2"/>
                </a:solidFill>
                <a:latin typeface="Proxima Nova Lt"/>
                <a:cs typeface="Arial" panose="020B0604020202020204" pitchFamily="34" charset="0"/>
              </a:rPr>
              <a:t>ASTM AM </a:t>
            </a:r>
            <a:r>
              <a:rPr lang="en-US" sz="3000" dirty="0" err="1">
                <a:solidFill>
                  <a:schemeClr val="tx2"/>
                </a:solidFill>
                <a:latin typeface="Proxima Nova Lt"/>
                <a:cs typeface="Arial" panose="020B0604020202020204" pitchFamily="34" charset="0"/>
              </a:rPr>
              <a:t>CoE</a:t>
            </a:r>
            <a:r>
              <a:rPr lang="en-US" sz="3000" dirty="0">
                <a:solidFill>
                  <a:schemeClr val="tx2"/>
                </a:solidFill>
                <a:latin typeface="Proxima Nova Lt"/>
                <a:cs typeface="Arial" panose="020B0604020202020204" pitchFamily="34" charset="0"/>
              </a:rPr>
              <a:t> – Research to Standards</a:t>
            </a:r>
          </a:p>
        </p:txBody>
      </p:sp>
      <p:sp>
        <p:nvSpPr>
          <p:cNvPr id="59" name="Rectangle 58">
            <a:extLst>
              <a:ext uri="{FF2B5EF4-FFF2-40B4-BE49-F238E27FC236}">
                <a16:creationId xmlns:a16="http://schemas.microsoft.com/office/drawing/2014/main" id="{F4FB1D8C-25F0-4604-A7D8-2C2D81E5344F}"/>
              </a:ext>
            </a:extLst>
          </p:cNvPr>
          <p:cNvSpPr/>
          <p:nvPr/>
        </p:nvSpPr>
        <p:spPr>
          <a:xfrm>
            <a:off x="133259" y="1082303"/>
            <a:ext cx="8853208" cy="338554"/>
          </a:xfrm>
          <a:prstGeom prst="rect">
            <a:avLst/>
          </a:prstGeom>
        </p:spPr>
        <p:txBody>
          <a:bodyPr wrap="square">
            <a:spAutoFit/>
          </a:bodyPr>
          <a:lstStyle/>
          <a:p>
            <a:pPr defTabSz="685800">
              <a:spcAft>
                <a:spcPts val="450"/>
              </a:spcAft>
              <a:defRPr/>
            </a:pPr>
            <a:r>
              <a:rPr lang="en-US" sz="1600" b="1" dirty="0">
                <a:solidFill>
                  <a:srgbClr val="00355B"/>
                </a:solidFill>
                <a:latin typeface="Arial"/>
              </a:rPr>
              <a:t>ASTM formed Additive Manufacturing Center of Excellence (AM </a:t>
            </a:r>
            <a:r>
              <a:rPr lang="en-US" sz="1600" b="1" dirty="0" err="1">
                <a:solidFill>
                  <a:srgbClr val="00355B"/>
                </a:solidFill>
                <a:latin typeface="Arial"/>
              </a:rPr>
              <a:t>CoE</a:t>
            </a:r>
            <a:r>
              <a:rPr lang="en-US" sz="1600" b="1" dirty="0">
                <a:solidFill>
                  <a:srgbClr val="00355B"/>
                </a:solidFill>
                <a:latin typeface="Arial"/>
              </a:rPr>
              <a:t>) in 2018</a:t>
            </a:r>
          </a:p>
        </p:txBody>
      </p:sp>
      <p:grpSp>
        <p:nvGrpSpPr>
          <p:cNvPr id="2" name="Group 1">
            <a:extLst>
              <a:ext uri="{FF2B5EF4-FFF2-40B4-BE49-F238E27FC236}">
                <a16:creationId xmlns:a16="http://schemas.microsoft.com/office/drawing/2014/main" id="{0B21C173-EB37-4F7C-B724-60A0CA90B9BC}"/>
              </a:ext>
            </a:extLst>
          </p:cNvPr>
          <p:cNvGrpSpPr>
            <a:grpSpLocks noChangeAspect="1"/>
          </p:cNvGrpSpPr>
          <p:nvPr/>
        </p:nvGrpSpPr>
        <p:grpSpPr>
          <a:xfrm>
            <a:off x="261078" y="1771119"/>
            <a:ext cx="8539567" cy="2353206"/>
            <a:chOff x="600293" y="1983872"/>
            <a:chExt cx="10818899" cy="2981309"/>
          </a:xfrm>
        </p:grpSpPr>
        <p:grpSp>
          <p:nvGrpSpPr>
            <p:cNvPr id="23" name="Group 22">
              <a:extLst>
                <a:ext uri="{FF2B5EF4-FFF2-40B4-BE49-F238E27FC236}">
                  <a16:creationId xmlns:a16="http://schemas.microsoft.com/office/drawing/2014/main" id="{35302B0B-DF14-439C-8246-322A7E850F29}"/>
                </a:ext>
              </a:extLst>
            </p:cNvPr>
            <p:cNvGrpSpPr/>
            <p:nvPr/>
          </p:nvGrpSpPr>
          <p:grpSpPr>
            <a:xfrm>
              <a:off x="783339" y="1983872"/>
              <a:ext cx="1885052" cy="403930"/>
              <a:chOff x="293744" y="2237513"/>
              <a:chExt cx="1927658" cy="413059"/>
            </a:xfrm>
          </p:grpSpPr>
          <p:sp>
            <p:nvSpPr>
              <p:cNvPr id="25" name="Rectangle 24">
                <a:extLst>
                  <a:ext uri="{FF2B5EF4-FFF2-40B4-BE49-F238E27FC236}">
                    <a16:creationId xmlns:a16="http://schemas.microsoft.com/office/drawing/2014/main" id="{A78A96A3-0479-4069-B6DC-FF96F6EE63AD}"/>
                  </a:ext>
                </a:extLst>
              </p:cNvPr>
              <p:cNvSpPr/>
              <p:nvPr/>
            </p:nvSpPr>
            <p:spPr>
              <a:xfrm>
                <a:off x="824323" y="2237513"/>
                <a:ext cx="1397079" cy="413059"/>
              </a:xfrm>
              <a:prstGeom prst="rect">
                <a:avLst/>
              </a:prstGeom>
            </p:spPr>
            <p:txBody>
              <a:bodyPr wrap="square">
                <a:spAutoFit/>
              </a:bodyPr>
              <a:lstStyle/>
              <a:p>
                <a:pPr defTabSz="685800">
                  <a:defRPr/>
                </a:pPr>
                <a:r>
                  <a:rPr lang="en-US" sz="1200" b="1">
                    <a:solidFill>
                      <a:srgbClr val="F59D3D"/>
                    </a:solidFill>
                    <a:latin typeface="Arial" panose="020B0604020202020204" pitchFamily="34" charset="0"/>
                  </a:rPr>
                  <a:t>Mission</a:t>
                </a:r>
              </a:p>
            </p:txBody>
          </p:sp>
          <p:grpSp>
            <p:nvGrpSpPr>
              <p:cNvPr id="26" name="18 Grupo">
                <a:extLst>
                  <a:ext uri="{FF2B5EF4-FFF2-40B4-BE49-F238E27FC236}">
                    <a16:creationId xmlns:a16="http://schemas.microsoft.com/office/drawing/2014/main" id="{07AEDD20-B4C0-4874-B57C-45D44971464C}"/>
                  </a:ext>
                </a:extLst>
              </p:cNvPr>
              <p:cNvGrpSpPr/>
              <p:nvPr/>
            </p:nvGrpSpPr>
            <p:grpSpPr>
              <a:xfrm>
                <a:off x="293744" y="2307501"/>
                <a:ext cx="530570" cy="206091"/>
                <a:chOff x="6661853" y="2792807"/>
                <a:chExt cx="525902" cy="304221"/>
              </a:xfrm>
              <a:solidFill>
                <a:srgbClr val="002060"/>
              </a:solidFill>
            </p:grpSpPr>
            <p:sp>
              <p:nvSpPr>
                <p:cNvPr id="27" name="6 Rectángulo">
                  <a:extLst>
                    <a:ext uri="{FF2B5EF4-FFF2-40B4-BE49-F238E27FC236}">
                      <a16:creationId xmlns:a16="http://schemas.microsoft.com/office/drawing/2014/main" id="{10B8923D-D174-4792-ACC3-2A35851E38F4}"/>
                    </a:ext>
                  </a:extLst>
                </p:cNvPr>
                <p:cNvSpPr>
                  <a:spLocks noChangeAspect="1"/>
                </p:cNvSpPr>
                <p:nvPr/>
              </p:nvSpPr>
              <p:spPr bwMode="auto">
                <a:xfrm rot="10800000">
                  <a:off x="6661853" y="2795191"/>
                  <a:ext cx="263490" cy="301837"/>
                </a:xfrm>
                <a:custGeom>
                  <a:avLst/>
                  <a:gdLst>
                    <a:gd name="connsiteX0" fmla="*/ 0 w 360040"/>
                    <a:gd name="connsiteY0" fmla="*/ 0 h 360040"/>
                    <a:gd name="connsiteX1" fmla="*/ 360040 w 360040"/>
                    <a:gd name="connsiteY1" fmla="*/ 0 h 360040"/>
                    <a:gd name="connsiteX2" fmla="*/ 360040 w 360040"/>
                    <a:gd name="connsiteY2" fmla="*/ 360040 h 360040"/>
                    <a:gd name="connsiteX3" fmla="*/ 0 w 360040"/>
                    <a:gd name="connsiteY3" fmla="*/ 360040 h 360040"/>
                    <a:gd name="connsiteX4" fmla="*/ 0 w 360040"/>
                    <a:gd name="connsiteY4" fmla="*/ 0 h 360040"/>
                    <a:gd name="connsiteX0" fmla="*/ 161925 w 360040"/>
                    <a:gd name="connsiteY0" fmla="*/ 95250 h 360040"/>
                    <a:gd name="connsiteX1" fmla="*/ 360040 w 360040"/>
                    <a:gd name="connsiteY1" fmla="*/ 0 h 360040"/>
                    <a:gd name="connsiteX2" fmla="*/ 360040 w 360040"/>
                    <a:gd name="connsiteY2" fmla="*/ 360040 h 360040"/>
                    <a:gd name="connsiteX3" fmla="*/ 0 w 360040"/>
                    <a:gd name="connsiteY3" fmla="*/ 360040 h 360040"/>
                    <a:gd name="connsiteX4" fmla="*/ 161925 w 360040"/>
                    <a:gd name="connsiteY4" fmla="*/ 95250 h 360040"/>
                    <a:gd name="connsiteX0" fmla="*/ 152400 w 360040"/>
                    <a:gd name="connsiteY0" fmla="*/ 52387 h 360040"/>
                    <a:gd name="connsiteX1" fmla="*/ 360040 w 360040"/>
                    <a:gd name="connsiteY1" fmla="*/ 0 h 360040"/>
                    <a:gd name="connsiteX2" fmla="*/ 360040 w 360040"/>
                    <a:gd name="connsiteY2" fmla="*/ 360040 h 360040"/>
                    <a:gd name="connsiteX3" fmla="*/ 0 w 360040"/>
                    <a:gd name="connsiteY3" fmla="*/ 360040 h 360040"/>
                    <a:gd name="connsiteX4" fmla="*/ 152400 w 360040"/>
                    <a:gd name="connsiteY4" fmla="*/ 52387 h 360040"/>
                    <a:gd name="connsiteX0" fmla="*/ 33338 w 240978"/>
                    <a:gd name="connsiteY0" fmla="*/ 52387 h 360040"/>
                    <a:gd name="connsiteX1" fmla="*/ 240978 w 240978"/>
                    <a:gd name="connsiteY1" fmla="*/ 0 h 360040"/>
                    <a:gd name="connsiteX2" fmla="*/ 240978 w 240978"/>
                    <a:gd name="connsiteY2" fmla="*/ 360040 h 360040"/>
                    <a:gd name="connsiteX3" fmla="*/ 0 w 240978"/>
                    <a:gd name="connsiteY3" fmla="*/ 288603 h 360040"/>
                    <a:gd name="connsiteX4" fmla="*/ 33338 w 240978"/>
                    <a:gd name="connsiteY4" fmla="*/ 52387 h 360040"/>
                    <a:gd name="connsiteX0" fmla="*/ 97632 w 305272"/>
                    <a:gd name="connsiteY0" fmla="*/ 52387 h 360040"/>
                    <a:gd name="connsiteX1" fmla="*/ 305272 w 305272"/>
                    <a:gd name="connsiteY1" fmla="*/ 0 h 360040"/>
                    <a:gd name="connsiteX2" fmla="*/ 305272 w 305272"/>
                    <a:gd name="connsiteY2" fmla="*/ 360040 h 360040"/>
                    <a:gd name="connsiteX3" fmla="*/ 0 w 305272"/>
                    <a:gd name="connsiteY3" fmla="*/ 310034 h 360040"/>
                    <a:gd name="connsiteX4" fmla="*/ 97632 w 305272"/>
                    <a:gd name="connsiteY4" fmla="*/ 52387 h 360040"/>
                    <a:gd name="connsiteX0" fmla="*/ 97632 w 305272"/>
                    <a:gd name="connsiteY0" fmla="*/ 52387 h 310034"/>
                    <a:gd name="connsiteX1" fmla="*/ 305272 w 305272"/>
                    <a:gd name="connsiteY1" fmla="*/ 0 h 310034"/>
                    <a:gd name="connsiteX2" fmla="*/ 195735 w 305272"/>
                    <a:gd name="connsiteY2" fmla="*/ 238596 h 310034"/>
                    <a:gd name="connsiteX3" fmla="*/ 0 w 305272"/>
                    <a:gd name="connsiteY3" fmla="*/ 310034 h 310034"/>
                    <a:gd name="connsiteX4" fmla="*/ 97632 w 305272"/>
                    <a:gd name="connsiteY4" fmla="*/ 52387 h 310034"/>
                    <a:gd name="connsiteX0" fmla="*/ 97632 w 305272"/>
                    <a:gd name="connsiteY0" fmla="*/ 52387 h 312415"/>
                    <a:gd name="connsiteX1" fmla="*/ 305272 w 305272"/>
                    <a:gd name="connsiteY1" fmla="*/ 0 h 312415"/>
                    <a:gd name="connsiteX2" fmla="*/ 164779 w 305272"/>
                    <a:gd name="connsiteY2" fmla="*/ 312415 h 312415"/>
                    <a:gd name="connsiteX3" fmla="*/ 0 w 305272"/>
                    <a:gd name="connsiteY3" fmla="*/ 310034 h 312415"/>
                    <a:gd name="connsiteX4" fmla="*/ 97632 w 305272"/>
                    <a:gd name="connsiteY4" fmla="*/ 52387 h 312415"/>
                    <a:gd name="connsiteX0" fmla="*/ 97632 w 198116"/>
                    <a:gd name="connsiteY0" fmla="*/ 0 h 260028"/>
                    <a:gd name="connsiteX1" fmla="*/ 198116 w 198116"/>
                    <a:gd name="connsiteY1" fmla="*/ 45245 h 260028"/>
                    <a:gd name="connsiteX2" fmla="*/ 164779 w 198116"/>
                    <a:gd name="connsiteY2" fmla="*/ 260028 h 260028"/>
                    <a:gd name="connsiteX3" fmla="*/ 0 w 198116"/>
                    <a:gd name="connsiteY3" fmla="*/ 257647 h 260028"/>
                    <a:gd name="connsiteX4" fmla="*/ 97632 w 198116"/>
                    <a:gd name="connsiteY4" fmla="*/ 0 h 260028"/>
                    <a:gd name="connsiteX0" fmla="*/ 97632 w 229072"/>
                    <a:gd name="connsiteY0" fmla="*/ 2380 h 262408"/>
                    <a:gd name="connsiteX1" fmla="*/ 229072 w 229072"/>
                    <a:gd name="connsiteY1" fmla="*/ 0 h 262408"/>
                    <a:gd name="connsiteX2" fmla="*/ 164779 w 229072"/>
                    <a:gd name="connsiteY2" fmla="*/ 262408 h 262408"/>
                    <a:gd name="connsiteX3" fmla="*/ 0 w 229072"/>
                    <a:gd name="connsiteY3" fmla="*/ 260027 h 262408"/>
                    <a:gd name="connsiteX4" fmla="*/ 97632 w 229072"/>
                    <a:gd name="connsiteY4" fmla="*/ 2380 h 262408"/>
                    <a:gd name="connsiteX0" fmla="*/ 97632 w 229072"/>
                    <a:gd name="connsiteY0" fmla="*/ 0 h 262410"/>
                    <a:gd name="connsiteX1" fmla="*/ 229072 w 229072"/>
                    <a:gd name="connsiteY1" fmla="*/ 2 h 262410"/>
                    <a:gd name="connsiteX2" fmla="*/ 164779 w 229072"/>
                    <a:gd name="connsiteY2" fmla="*/ 262410 h 262410"/>
                    <a:gd name="connsiteX3" fmla="*/ 0 w 229072"/>
                    <a:gd name="connsiteY3" fmla="*/ 260029 h 262410"/>
                    <a:gd name="connsiteX4" fmla="*/ 97632 w 229072"/>
                    <a:gd name="connsiteY4" fmla="*/ 0 h 26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72" h="262410">
                      <a:moveTo>
                        <a:pt x="97632" y="0"/>
                      </a:moveTo>
                      <a:lnTo>
                        <a:pt x="229072" y="2"/>
                      </a:lnTo>
                      <a:lnTo>
                        <a:pt x="164779" y="262410"/>
                      </a:lnTo>
                      <a:lnTo>
                        <a:pt x="0" y="260029"/>
                      </a:lnTo>
                      <a:lnTo>
                        <a:pt x="97632" y="0"/>
                      </a:lnTo>
                      <a:close/>
                    </a:path>
                  </a:pathLst>
                </a:custGeom>
                <a:grpFill/>
                <a:ln>
                  <a:noFill/>
                </a:ln>
              </p:spPr>
              <p:txBody>
                <a:bodyPr lIns="0" tIns="0" rIns="0" bIns="0" rtlCol="0" anchor="ctr"/>
                <a:lstStyle/>
                <a:p>
                  <a:pPr algn="r" defTabSz="1813103">
                    <a:defRPr/>
                  </a:pPr>
                  <a:endParaRPr lang="es-SV" sz="3600">
                    <a:solidFill>
                      <a:srgbClr val="000000"/>
                    </a:solidFill>
                    <a:latin typeface="Arial"/>
                  </a:endParaRPr>
                </a:p>
              </p:txBody>
            </p:sp>
            <p:sp>
              <p:nvSpPr>
                <p:cNvPr id="28" name="6 Rectángulo">
                  <a:extLst>
                    <a:ext uri="{FF2B5EF4-FFF2-40B4-BE49-F238E27FC236}">
                      <a16:creationId xmlns:a16="http://schemas.microsoft.com/office/drawing/2014/main" id="{A48877F0-B52F-40CF-8E6F-54B1096E18CB}"/>
                    </a:ext>
                  </a:extLst>
                </p:cNvPr>
                <p:cNvSpPr>
                  <a:spLocks noChangeAspect="1"/>
                </p:cNvSpPr>
                <p:nvPr/>
              </p:nvSpPr>
              <p:spPr bwMode="auto">
                <a:xfrm rot="10800000">
                  <a:off x="6924265" y="2792807"/>
                  <a:ext cx="263490" cy="301837"/>
                </a:xfrm>
                <a:custGeom>
                  <a:avLst/>
                  <a:gdLst>
                    <a:gd name="connsiteX0" fmla="*/ 0 w 360040"/>
                    <a:gd name="connsiteY0" fmla="*/ 0 h 360040"/>
                    <a:gd name="connsiteX1" fmla="*/ 360040 w 360040"/>
                    <a:gd name="connsiteY1" fmla="*/ 0 h 360040"/>
                    <a:gd name="connsiteX2" fmla="*/ 360040 w 360040"/>
                    <a:gd name="connsiteY2" fmla="*/ 360040 h 360040"/>
                    <a:gd name="connsiteX3" fmla="*/ 0 w 360040"/>
                    <a:gd name="connsiteY3" fmla="*/ 360040 h 360040"/>
                    <a:gd name="connsiteX4" fmla="*/ 0 w 360040"/>
                    <a:gd name="connsiteY4" fmla="*/ 0 h 360040"/>
                    <a:gd name="connsiteX0" fmla="*/ 161925 w 360040"/>
                    <a:gd name="connsiteY0" fmla="*/ 95250 h 360040"/>
                    <a:gd name="connsiteX1" fmla="*/ 360040 w 360040"/>
                    <a:gd name="connsiteY1" fmla="*/ 0 h 360040"/>
                    <a:gd name="connsiteX2" fmla="*/ 360040 w 360040"/>
                    <a:gd name="connsiteY2" fmla="*/ 360040 h 360040"/>
                    <a:gd name="connsiteX3" fmla="*/ 0 w 360040"/>
                    <a:gd name="connsiteY3" fmla="*/ 360040 h 360040"/>
                    <a:gd name="connsiteX4" fmla="*/ 161925 w 360040"/>
                    <a:gd name="connsiteY4" fmla="*/ 95250 h 360040"/>
                    <a:gd name="connsiteX0" fmla="*/ 152400 w 360040"/>
                    <a:gd name="connsiteY0" fmla="*/ 52387 h 360040"/>
                    <a:gd name="connsiteX1" fmla="*/ 360040 w 360040"/>
                    <a:gd name="connsiteY1" fmla="*/ 0 h 360040"/>
                    <a:gd name="connsiteX2" fmla="*/ 360040 w 360040"/>
                    <a:gd name="connsiteY2" fmla="*/ 360040 h 360040"/>
                    <a:gd name="connsiteX3" fmla="*/ 0 w 360040"/>
                    <a:gd name="connsiteY3" fmla="*/ 360040 h 360040"/>
                    <a:gd name="connsiteX4" fmla="*/ 152400 w 360040"/>
                    <a:gd name="connsiteY4" fmla="*/ 52387 h 360040"/>
                    <a:gd name="connsiteX0" fmla="*/ 33338 w 240978"/>
                    <a:gd name="connsiteY0" fmla="*/ 52387 h 360040"/>
                    <a:gd name="connsiteX1" fmla="*/ 240978 w 240978"/>
                    <a:gd name="connsiteY1" fmla="*/ 0 h 360040"/>
                    <a:gd name="connsiteX2" fmla="*/ 240978 w 240978"/>
                    <a:gd name="connsiteY2" fmla="*/ 360040 h 360040"/>
                    <a:gd name="connsiteX3" fmla="*/ 0 w 240978"/>
                    <a:gd name="connsiteY3" fmla="*/ 288603 h 360040"/>
                    <a:gd name="connsiteX4" fmla="*/ 33338 w 240978"/>
                    <a:gd name="connsiteY4" fmla="*/ 52387 h 360040"/>
                    <a:gd name="connsiteX0" fmla="*/ 97632 w 305272"/>
                    <a:gd name="connsiteY0" fmla="*/ 52387 h 360040"/>
                    <a:gd name="connsiteX1" fmla="*/ 305272 w 305272"/>
                    <a:gd name="connsiteY1" fmla="*/ 0 h 360040"/>
                    <a:gd name="connsiteX2" fmla="*/ 305272 w 305272"/>
                    <a:gd name="connsiteY2" fmla="*/ 360040 h 360040"/>
                    <a:gd name="connsiteX3" fmla="*/ 0 w 305272"/>
                    <a:gd name="connsiteY3" fmla="*/ 310034 h 360040"/>
                    <a:gd name="connsiteX4" fmla="*/ 97632 w 305272"/>
                    <a:gd name="connsiteY4" fmla="*/ 52387 h 360040"/>
                    <a:gd name="connsiteX0" fmla="*/ 97632 w 305272"/>
                    <a:gd name="connsiteY0" fmla="*/ 52387 h 310034"/>
                    <a:gd name="connsiteX1" fmla="*/ 305272 w 305272"/>
                    <a:gd name="connsiteY1" fmla="*/ 0 h 310034"/>
                    <a:gd name="connsiteX2" fmla="*/ 195735 w 305272"/>
                    <a:gd name="connsiteY2" fmla="*/ 238596 h 310034"/>
                    <a:gd name="connsiteX3" fmla="*/ 0 w 305272"/>
                    <a:gd name="connsiteY3" fmla="*/ 310034 h 310034"/>
                    <a:gd name="connsiteX4" fmla="*/ 97632 w 305272"/>
                    <a:gd name="connsiteY4" fmla="*/ 52387 h 310034"/>
                    <a:gd name="connsiteX0" fmla="*/ 97632 w 305272"/>
                    <a:gd name="connsiteY0" fmla="*/ 52387 h 312415"/>
                    <a:gd name="connsiteX1" fmla="*/ 305272 w 305272"/>
                    <a:gd name="connsiteY1" fmla="*/ 0 h 312415"/>
                    <a:gd name="connsiteX2" fmla="*/ 164779 w 305272"/>
                    <a:gd name="connsiteY2" fmla="*/ 312415 h 312415"/>
                    <a:gd name="connsiteX3" fmla="*/ 0 w 305272"/>
                    <a:gd name="connsiteY3" fmla="*/ 310034 h 312415"/>
                    <a:gd name="connsiteX4" fmla="*/ 97632 w 305272"/>
                    <a:gd name="connsiteY4" fmla="*/ 52387 h 312415"/>
                    <a:gd name="connsiteX0" fmla="*/ 97632 w 198116"/>
                    <a:gd name="connsiteY0" fmla="*/ 0 h 260028"/>
                    <a:gd name="connsiteX1" fmla="*/ 198116 w 198116"/>
                    <a:gd name="connsiteY1" fmla="*/ 45245 h 260028"/>
                    <a:gd name="connsiteX2" fmla="*/ 164779 w 198116"/>
                    <a:gd name="connsiteY2" fmla="*/ 260028 h 260028"/>
                    <a:gd name="connsiteX3" fmla="*/ 0 w 198116"/>
                    <a:gd name="connsiteY3" fmla="*/ 257647 h 260028"/>
                    <a:gd name="connsiteX4" fmla="*/ 97632 w 198116"/>
                    <a:gd name="connsiteY4" fmla="*/ 0 h 260028"/>
                    <a:gd name="connsiteX0" fmla="*/ 97632 w 229072"/>
                    <a:gd name="connsiteY0" fmla="*/ 2380 h 262408"/>
                    <a:gd name="connsiteX1" fmla="*/ 229072 w 229072"/>
                    <a:gd name="connsiteY1" fmla="*/ 0 h 262408"/>
                    <a:gd name="connsiteX2" fmla="*/ 164779 w 229072"/>
                    <a:gd name="connsiteY2" fmla="*/ 262408 h 262408"/>
                    <a:gd name="connsiteX3" fmla="*/ 0 w 229072"/>
                    <a:gd name="connsiteY3" fmla="*/ 260027 h 262408"/>
                    <a:gd name="connsiteX4" fmla="*/ 97632 w 229072"/>
                    <a:gd name="connsiteY4" fmla="*/ 2380 h 262408"/>
                    <a:gd name="connsiteX0" fmla="*/ 97632 w 229072"/>
                    <a:gd name="connsiteY0" fmla="*/ 0 h 262410"/>
                    <a:gd name="connsiteX1" fmla="*/ 229072 w 229072"/>
                    <a:gd name="connsiteY1" fmla="*/ 2 h 262410"/>
                    <a:gd name="connsiteX2" fmla="*/ 164779 w 229072"/>
                    <a:gd name="connsiteY2" fmla="*/ 262410 h 262410"/>
                    <a:gd name="connsiteX3" fmla="*/ 0 w 229072"/>
                    <a:gd name="connsiteY3" fmla="*/ 260029 h 262410"/>
                    <a:gd name="connsiteX4" fmla="*/ 97632 w 229072"/>
                    <a:gd name="connsiteY4" fmla="*/ 0 h 26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72" h="262410">
                      <a:moveTo>
                        <a:pt x="97632" y="0"/>
                      </a:moveTo>
                      <a:lnTo>
                        <a:pt x="229072" y="2"/>
                      </a:lnTo>
                      <a:lnTo>
                        <a:pt x="164779" y="262410"/>
                      </a:lnTo>
                      <a:lnTo>
                        <a:pt x="0" y="260029"/>
                      </a:lnTo>
                      <a:lnTo>
                        <a:pt x="97632" y="0"/>
                      </a:lnTo>
                      <a:close/>
                    </a:path>
                  </a:pathLst>
                </a:custGeom>
                <a:grpFill/>
                <a:ln>
                  <a:noFill/>
                </a:ln>
              </p:spPr>
              <p:txBody>
                <a:bodyPr lIns="0" tIns="0" rIns="0" bIns="0" rtlCol="0" anchor="ctr"/>
                <a:lstStyle/>
                <a:p>
                  <a:pPr algn="r" defTabSz="1813103">
                    <a:defRPr/>
                  </a:pPr>
                  <a:endParaRPr lang="es-SV" sz="3600">
                    <a:solidFill>
                      <a:srgbClr val="000000"/>
                    </a:solidFill>
                    <a:latin typeface="Arial"/>
                  </a:endParaRPr>
                </a:p>
              </p:txBody>
            </p:sp>
          </p:grpSp>
        </p:grpSp>
        <p:grpSp>
          <p:nvGrpSpPr>
            <p:cNvPr id="44" name="Grupo 9">
              <a:extLst>
                <a:ext uri="{FF2B5EF4-FFF2-40B4-BE49-F238E27FC236}">
                  <a16:creationId xmlns:a16="http://schemas.microsoft.com/office/drawing/2014/main" id="{408D4A36-8216-4CD3-BE5B-B2522E8F952C}"/>
                </a:ext>
              </a:extLst>
            </p:cNvPr>
            <p:cNvGrpSpPr/>
            <p:nvPr/>
          </p:nvGrpSpPr>
          <p:grpSpPr>
            <a:xfrm>
              <a:off x="4508777" y="2581702"/>
              <a:ext cx="2396522" cy="2383479"/>
              <a:chOff x="2377102" y="3166663"/>
              <a:chExt cx="7698672" cy="7646328"/>
            </a:xfrm>
          </p:grpSpPr>
          <p:sp>
            <p:nvSpPr>
              <p:cNvPr id="45" name="Freeform 1299">
                <a:extLst>
                  <a:ext uri="{FF2B5EF4-FFF2-40B4-BE49-F238E27FC236}">
                    <a16:creationId xmlns:a16="http://schemas.microsoft.com/office/drawing/2014/main" id="{BB192201-19E0-4F07-97A1-16BD809587E3}"/>
                  </a:ext>
                </a:extLst>
              </p:cNvPr>
              <p:cNvSpPr>
                <a:spLocks noEditPoints="1"/>
              </p:cNvSpPr>
              <p:nvPr/>
            </p:nvSpPr>
            <p:spPr bwMode="auto">
              <a:xfrm>
                <a:off x="2613134" y="3239486"/>
                <a:ext cx="7462640" cy="7455484"/>
              </a:xfrm>
              <a:custGeom>
                <a:avLst/>
                <a:gdLst>
                  <a:gd name="T0" fmla="*/ 628 w 1256"/>
                  <a:gd name="T1" fmla="*/ 0 h 1255"/>
                  <a:gd name="T2" fmla="*/ 0 w 1256"/>
                  <a:gd name="T3" fmla="*/ 628 h 1255"/>
                  <a:gd name="T4" fmla="*/ 628 w 1256"/>
                  <a:gd name="T5" fmla="*/ 1255 h 1255"/>
                  <a:gd name="T6" fmla="*/ 1256 w 1256"/>
                  <a:gd name="T7" fmla="*/ 628 h 1255"/>
                  <a:gd name="T8" fmla="*/ 628 w 1256"/>
                  <a:gd name="T9" fmla="*/ 0 h 1255"/>
                  <a:gd name="T10" fmla="*/ 644 w 1256"/>
                  <a:gd name="T11" fmla="*/ 1174 h 1255"/>
                  <a:gd name="T12" fmla="*/ 71 w 1256"/>
                  <a:gd name="T13" fmla="*/ 600 h 1255"/>
                  <a:gd name="T14" fmla="*/ 644 w 1256"/>
                  <a:gd name="T15" fmla="*/ 27 h 1255"/>
                  <a:gd name="T16" fmla="*/ 1218 w 1256"/>
                  <a:gd name="T17" fmla="*/ 600 h 1255"/>
                  <a:gd name="T18" fmla="*/ 644 w 1256"/>
                  <a:gd name="T19" fmla="*/ 1174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6" h="1255">
                    <a:moveTo>
                      <a:pt x="628" y="0"/>
                    </a:moveTo>
                    <a:cubicBezTo>
                      <a:pt x="281" y="0"/>
                      <a:pt x="0" y="281"/>
                      <a:pt x="0" y="628"/>
                    </a:cubicBezTo>
                    <a:cubicBezTo>
                      <a:pt x="0" y="974"/>
                      <a:pt x="281" y="1255"/>
                      <a:pt x="628" y="1255"/>
                    </a:cubicBezTo>
                    <a:cubicBezTo>
                      <a:pt x="975" y="1255"/>
                      <a:pt x="1256" y="974"/>
                      <a:pt x="1256" y="628"/>
                    </a:cubicBezTo>
                    <a:cubicBezTo>
                      <a:pt x="1256" y="281"/>
                      <a:pt x="975" y="0"/>
                      <a:pt x="628" y="0"/>
                    </a:cubicBezTo>
                    <a:moveTo>
                      <a:pt x="644" y="1174"/>
                    </a:moveTo>
                    <a:cubicBezTo>
                      <a:pt x="328" y="1174"/>
                      <a:pt x="71" y="917"/>
                      <a:pt x="71" y="600"/>
                    </a:cubicBezTo>
                    <a:cubicBezTo>
                      <a:pt x="71" y="284"/>
                      <a:pt x="328" y="27"/>
                      <a:pt x="644" y="27"/>
                    </a:cubicBezTo>
                    <a:cubicBezTo>
                      <a:pt x="961" y="27"/>
                      <a:pt x="1218" y="284"/>
                      <a:pt x="1218" y="600"/>
                    </a:cubicBezTo>
                    <a:cubicBezTo>
                      <a:pt x="1218" y="917"/>
                      <a:pt x="961" y="1174"/>
                      <a:pt x="644" y="1174"/>
                    </a:cubicBezTo>
                  </a:path>
                </a:pathLst>
              </a:custGeom>
              <a:solidFill>
                <a:srgbClr val="002060"/>
              </a:solid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s-SV" sz="525">
                  <a:solidFill>
                    <a:prstClr val="black"/>
                  </a:solidFill>
                  <a:latin typeface="Arial" panose="020B0604020202020204" pitchFamily="34" charset="0"/>
                </a:endParaRPr>
              </a:p>
            </p:txBody>
          </p:sp>
          <p:sp>
            <p:nvSpPr>
              <p:cNvPr id="46" name="Freeform 1300">
                <a:extLst>
                  <a:ext uri="{FF2B5EF4-FFF2-40B4-BE49-F238E27FC236}">
                    <a16:creationId xmlns:a16="http://schemas.microsoft.com/office/drawing/2014/main" id="{A0EF045A-BC3A-41B9-B7EB-EE333E28F9C6}"/>
                  </a:ext>
                </a:extLst>
              </p:cNvPr>
              <p:cNvSpPr>
                <a:spLocks/>
              </p:cNvSpPr>
              <p:nvPr/>
            </p:nvSpPr>
            <p:spPr bwMode="auto">
              <a:xfrm>
                <a:off x="3848538" y="3166663"/>
                <a:ext cx="6227236" cy="7450461"/>
              </a:xfrm>
              <a:custGeom>
                <a:avLst/>
                <a:gdLst>
                  <a:gd name="T0" fmla="*/ 371 w 1048"/>
                  <a:gd name="T1" fmla="*/ 0 h 1254"/>
                  <a:gd name="T2" fmla="*/ 0 w 1048"/>
                  <a:gd name="T3" fmla="*/ 110 h 1254"/>
                  <a:gd name="T4" fmla="*/ 352 w 1048"/>
                  <a:gd name="T5" fmla="*/ 12 h 1254"/>
                  <a:gd name="T6" fmla="*/ 1029 w 1048"/>
                  <a:gd name="T7" fmla="*/ 688 h 1254"/>
                  <a:gd name="T8" fmla="*/ 723 w 1048"/>
                  <a:gd name="T9" fmla="*/ 1254 h 1254"/>
                  <a:gd name="T10" fmla="*/ 1048 w 1048"/>
                  <a:gd name="T11" fmla="*/ 676 h 1254"/>
                  <a:gd name="T12" fmla="*/ 371 w 1048"/>
                  <a:gd name="T13" fmla="*/ 0 h 1254"/>
                </a:gdLst>
                <a:ahLst/>
                <a:cxnLst>
                  <a:cxn ang="0">
                    <a:pos x="T0" y="T1"/>
                  </a:cxn>
                  <a:cxn ang="0">
                    <a:pos x="T2" y="T3"/>
                  </a:cxn>
                  <a:cxn ang="0">
                    <a:pos x="T4" y="T5"/>
                  </a:cxn>
                  <a:cxn ang="0">
                    <a:pos x="T6" y="T7"/>
                  </a:cxn>
                  <a:cxn ang="0">
                    <a:pos x="T8" y="T9"/>
                  </a:cxn>
                  <a:cxn ang="0">
                    <a:pos x="T10" y="T11"/>
                  </a:cxn>
                  <a:cxn ang="0">
                    <a:pos x="T12" y="T13"/>
                  </a:cxn>
                </a:cxnLst>
                <a:rect l="0" t="0" r="r" b="b"/>
                <a:pathLst>
                  <a:path w="1048" h="1254">
                    <a:moveTo>
                      <a:pt x="371" y="0"/>
                    </a:moveTo>
                    <a:cubicBezTo>
                      <a:pt x="234" y="0"/>
                      <a:pt x="107" y="40"/>
                      <a:pt x="0" y="110"/>
                    </a:cubicBezTo>
                    <a:cubicBezTo>
                      <a:pt x="103" y="48"/>
                      <a:pt x="223" y="12"/>
                      <a:pt x="352" y="12"/>
                    </a:cubicBezTo>
                    <a:cubicBezTo>
                      <a:pt x="726" y="12"/>
                      <a:pt x="1029" y="315"/>
                      <a:pt x="1029" y="688"/>
                    </a:cubicBezTo>
                    <a:cubicBezTo>
                      <a:pt x="1029" y="925"/>
                      <a:pt x="907" y="1134"/>
                      <a:pt x="723" y="1254"/>
                    </a:cubicBezTo>
                    <a:cubicBezTo>
                      <a:pt x="918" y="1136"/>
                      <a:pt x="1048" y="921"/>
                      <a:pt x="1048" y="676"/>
                    </a:cubicBezTo>
                    <a:cubicBezTo>
                      <a:pt x="1048" y="303"/>
                      <a:pt x="745" y="0"/>
                      <a:pt x="371" y="0"/>
                    </a:cubicBezTo>
                  </a:path>
                </a:pathLst>
              </a:custGeom>
              <a:solidFill>
                <a:srgbClr val="002060"/>
              </a:solid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s-SV" sz="525">
                  <a:solidFill>
                    <a:prstClr val="black"/>
                  </a:solidFill>
                  <a:latin typeface="Arial" panose="020B0604020202020204" pitchFamily="34" charset="0"/>
                </a:endParaRPr>
              </a:p>
            </p:txBody>
          </p:sp>
          <p:sp>
            <p:nvSpPr>
              <p:cNvPr id="47" name="Freeform 1302">
                <a:extLst>
                  <a:ext uri="{FF2B5EF4-FFF2-40B4-BE49-F238E27FC236}">
                    <a16:creationId xmlns:a16="http://schemas.microsoft.com/office/drawing/2014/main" id="{85D966BD-2A56-4BF8-88CC-1F908BCF2F20}"/>
                  </a:ext>
                </a:extLst>
              </p:cNvPr>
              <p:cNvSpPr>
                <a:spLocks/>
              </p:cNvSpPr>
              <p:nvPr/>
            </p:nvSpPr>
            <p:spPr bwMode="auto">
              <a:xfrm>
                <a:off x="3333785" y="10202792"/>
                <a:ext cx="331450" cy="338999"/>
              </a:xfrm>
              <a:custGeom>
                <a:avLst/>
                <a:gdLst>
                  <a:gd name="T0" fmla="*/ 37 w 56"/>
                  <a:gd name="T1" fmla="*/ 5 h 57"/>
                  <a:gd name="T2" fmla="*/ 52 w 56"/>
                  <a:gd name="T3" fmla="*/ 37 h 57"/>
                  <a:gd name="T4" fmla="*/ 20 w 56"/>
                  <a:gd name="T5" fmla="*/ 52 h 57"/>
                  <a:gd name="T6" fmla="*/ 5 w 56"/>
                  <a:gd name="T7" fmla="*/ 20 h 57"/>
                  <a:gd name="T8" fmla="*/ 37 w 56"/>
                  <a:gd name="T9" fmla="*/ 5 h 57"/>
                </a:gdLst>
                <a:ahLst/>
                <a:cxnLst>
                  <a:cxn ang="0">
                    <a:pos x="T0" y="T1"/>
                  </a:cxn>
                  <a:cxn ang="0">
                    <a:pos x="T2" y="T3"/>
                  </a:cxn>
                  <a:cxn ang="0">
                    <a:pos x="T4" y="T5"/>
                  </a:cxn>
                  <a:cxn ang="0">
                    <a:pos x="T6" y="T7"/>
                  </a:cxn>
                  <a:cxn ang="0">
                    <a:pos x="T8" y="T9"/>
                  </a:cxn>
                </a:cxnLst>
                <a:rect l="0" t="0" r="r" b="b"/>
                <a:pathLst>
                  <a:path w="56" h="57">
                    <a:moveTo>
                      <a:pt x="37" y="5"/>
                    </a:moveTo>
                    <a:cubicBezTo>
                      <a:pt x="50" y="10"/>
                      <a:pt x="56" y="24"/>
                      <a:pt x="52" y="37"/>
                    </a:cubicBezTo>
                    <a:cubicBezTo>
                      <a:pt x="47" y="50"/>
                      <a:pt x="33" y="57"/>
                      <a:pt x="20" y="52"/>
                    </a:cubicBezTo>
                    <a:cubicBezTo>
                      <a:pt x="7" y="47"/>
                      <a:pt x="0" y="33"/>
                      <a:pt x="5" y="20"/>
                    </a:cubicBezTo>
                    <a:cubicBezTo>
                      <a:pt x="9" y="7"/>
                      <a:pt x="24" y="0"/>
                      <a:pt x="37" y="5"/>
                    </a:cubicBezTo>
                    <a:close/>
                  </a:path>
                </a:pathLst>
              </a:custGeom>
              <a:solidFill>
                <a:srgbClr val="002060"/>
              </a:solid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s-SV" sz="525">
                  <a:solidFill>
                    <a:prstClr val="black"/>
                  </a:solidFill>
                  <a:latin typeface="Arial" panose="020B0604020202020204" pitchFamily="34" charset="0"/>
                </a:endParaRPr>
              </a:p>
            </p:txBody>
          </p:sp>
          <p:sp>
            <p:nvSpPr>
              <p:cNvPr id="48" name="Freeform 1303">
                <a:extLst>
                  <a:ext uri="{FF2B5EF4-FFF2-40B4-BE49-F238E27FC236}">
                    <a16:creationId xmlns:a16="http://schemas.microsoft.com/office/drawing/2014/main" id="{CB52E2DE-FEF4-47DE-9010-772C36625FFB}"/>
                  </a:ext>
                </a:extLst>
              </p:cNvPr>
              <p:cNvSpPr>
                <a:spLocks/>
              </p:cNvSpPr>
              <p:nvPr/>
            </p:nvSpPr>
            <p:spPr bwMode="auto">
              <a:xfrm>
                <a:off x="3024935" y="10398659"/>
                <a:ext cx="213434" cy="208421"/>
              </a:xfrm>
              <a:custGeom>
                <a:avLst/>
                <a:gdLst>
                  <a:gd name="T0" fmla="*/ 23 w 36"/>
                  <a:gd name="T1" fmla="*/ 3 h 35"/>
                  <a:gd name="T2" fmla="*/ 33 w 36"/>
                  <a:gd name="T3" fmla="*/ 23 h 35"/>
                  <a:gd name="T4" fmla="*/ 13 w 36"/>
                  <a:gd name="T5" fmla="*/ 32 h 35"/>
                  <a:gd name="T6" fmla="*/ 3 w 36"/>
                  <a:gd name="T7" fmla="*/ 12 h 35"/>
                  <a:gd name="T8" fmla="*/ 23 w 36"/>
                  <a:gd name="T9" fmla="*/ 3 h 35"/>
                </a:gdLst>
                <a:ahLst/>
                <a:cxnLst>
                  <a:cxn ang="0">
                    <a:pos x="T0" y="T1"/>
                  </a:cxn>
                  <a:cxn ang="0">
                    <a:pos x="T2" y="T3"/>
                  </a:cxn>
                  <a:cxn ang="0">
                    <a:pos x="T4" y="T5"/>
                  </a:cxn>
                  <a:cxn ang="0">
                    <a:pos x="T6" y="T7"/>
                  </a:cxn>
                  <a:cxn ang="0">
                    <a:pos x="T8" y="T9"/>
                  </a:cxn>
                </a:cxnLst>
                <a:rect l="0" t="0" r="r" b="b"/>
                <a:pathLst>
                  <a:path w="36" h="35">
                    <a:moveTo>
                      <a:pt x="23" y="3"/>
                    </a:moveTo>
                    <a:cubicBezTo>
                      <a:pt x="31" y="6"/>
                      <a:pt x="36" y="15"/>
                      <a:pt x="33" y="23"/>
                    </a:cubicBezTo>
                    <a:cubicBezTo>
                      <a:pt x="30" y="31"/>
                      <a:pt x="21" y="35"/>
                      <a:pt x="13" y="32"/>
                    </a:cubicBezTo>
                    <a:cubicBezTo>
                      <a:pt x="5" y="29"/>
                      <a:pt x="0" y="20"/>
                      <a:pt x="3" y="12"/>
                    </a:cubicBezTo>
                    <a:cubicBezTo>
                      <a:pt x="6" y="4"/>
                      <a:pt x="15" y="0"/>
                      <a:pt x="23" y="3"/>
                    </a:cubicBezTo>
                    <a:close/>
                  </a:path>
                </a:pathLst>
              </a:custGeom>
              <a:solidFill>
                <a:srgbClr val="002060"/>
              </a:solid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s-SV" sz="525">
                  <a:solidFill>
                    <a:prstClr val="black"/>
                  </a:solidFill>
                  <a:latin typeface="Arial" panose="020B0604020202020204" pitchFamily="34" charset="0"/>
                </a:endParaRPr>
              </a:p>
            </p:txBody>
          </p:sp>
          <p:sp>
            <p:nvSpPr>
              <p:cNvPr id="49" name="Oval 1304">
                <a:extLst>
                  <a:ext uri="{FF2B5EF4-FFF2-40B4-BE49-F238E27FC236}">
                    <a16:creationId xmlns:a16="http://schemas.microsoft.com/office/drawing/2014/main" id="{05E16D37-3CE7-4E87-B7D2-8996DE9B5B06}"/>
                  </a:ext>
                </a:extLst>
              </p:cNvPr>
              <p:cNvSpPr>
                <a:spLocks noChangeArrowheads="1"/>
              </p:cNvSpPr>
              <p:nvPr/>
            </p:nvSpPr>
            <p:spPr bwMode="auto">
              <a:xfrm>
                <a:off x="9689083" y="4718529"/>
                <a:ext cx="386691" cy="384199"/>
              </a:xfrm>
              <a:prstGeom prst="ellipse">
                <a:avLst/>
              </a:prstGeom>
              <a:solidFill>
                <a:srgbClr val="002060"/>
              </a:solid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s-SV" sz="525">
                  <a:solidFill>
                    <a:prstClr val="black"/>
                  </a:solidFill>
                  <a:latin typeface="Arial" panose="020B0604020202020204" pitchFamily="34" charset="0"/>
                </a:endParaRPr>
              </a:p>
            </p:txBody>
          </p:sp>
          <p:sp>
            <p:nvSpPr>
              <p:cNvPr id="50" name="Oval 1305">
                <a:extLst>
                  <a:ext uri="{FF2B5EF4-FFF2-40B4-BE49-F238E27FC236}">
                    <a16:creationId xmlns:a16="http://schemas.microsoft.com/office/drawing/2014/main" id="{C9528301-12CE-4679-80E9-9138EDB4E5D1}"/>
                  </a:ext>
                </a:extLst>
              </p:cNvPr>
              <p:cNvSpPr>
                <a:spLocks noChangeArrowheads="1"/>
              </p:cNvSpPr>
              <p:nvPr/>
            </p:nvSpPr>
            <p:spPr bwMode="auto">
              <a:xfrm>
                <a:off x="9440495" y="4397107"/>
                <a:ext cx="238544" cy="243577"/>
              </a:xfrm>
              <a:prstGeom prst="ellipse">
                <a:avLst/>
              </a:prstGeom>
              <a:solidFill>
                <a:srgbClr val="002060"/>
              </a:solid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s-SV" sz="525">
                  <a:solidFill>
                    <a:prstClr val="black"/>
                  </a:solidFill>
                  <a:latin typeface="Arial" panose="020B0604020202020204" pitchFamily="34" charset="0"/>
                </a:endParaRPr>
              </a:p>
            </p:txBody>
          </p:sp>
          <p:sp>
            <p:nvSpPr>
              <p:cNvPr id="51" name="Oval 1306">
                <a:extLst>
                  <a:ext uri="{FF2B5EF4-FFF2-40B4-BE49-F238E27FC236}">
                    <a16:creationId xmlns:a16="http://schemas.microsoft.com/office/drawing/2014/main" id="{EE792ADD-8759-42BD-998E-3B47B1328ED0}"/>
                  </a:ext>
                </a:extLst>
              </p:cNvPr>
              <p:cNvSpPr>
                <a:spLocks noChangeArrowheads="1"/>
              </p:cNvSpPr>
              <p:nvPr/>
            </p:nvSpPr>
            <p:spPr bwMode="auto">
              <a:xfrm>
                <a:off x="7687829" y="10569414"/>
                <a:ext cx="243566" cy="243577"/>
              </a:xfrm>
              <a:prstGeom prst="ellipse">
                <a:avLst/>
              </a:prstGeom>
              <a:solidFill>
                <a:srgbClr val="002060"/>
              </a:solid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s-SV" sz="525">
                  <a:solidFill>
                    <a:prstClr val="black"/>
                  </a:solidFill>
                  <a:latin typeface="Arial" panose="020B0604020202020204" pitchFamily="34" charset="0"/>
                </a:endParaRPr>
              </a:p>
            </p:txBody>
          </p:sp>
          <p:sp>
            <p:nvSpPr>
              <p:cNvPr id="52" name="Oval 1308">
                <a:extLst>
                  <a:ext uri="{FF2B5EF4-FFF2-40B4-BE49-F238E27FC236}">
                    <a16:creationId xmlns:a16="http://schemas.microsoft.com/office/drawing/2014/main" id="{76467201-CD0D-49D8-AE97-846E1AE89B30}"/>
                  </a:ext>
                </a:extLst>
              </p:cNvPr>
              <p:cNvSpPr>
                <a:spLocks noChangeArrowheads="1"/>
              </p:cNvSpPr>
              <p:nvPr/>
            </p:nvSpPr>
            <p:spPr bwMode="auto">
              <a:xfrm>
                <a:off x="8857947" y="3623685"/>
                <a:ext cx="660389" cy="660421"/>
              </a:xfrm>
              <a:prstGeom prst="ellipse">
                <a:avLst/>
              </a:prstGeom>
              <a:solidFill>
                <a:srgbClr val="002060"/>
              </a:solid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s-SV" sz="525">
                  <a:solidFill>
                    <a:prstClr val="black"/>
                  </a:solidFill>
                  <a:latin typeface="Arial" panose="020B0604020202020204" pitchFamily="34" charset="0"/>
                </a:endParaRPr>
              </a:p>
            </p:txBody>
          </p:sp>
          <p:sp>
            <p:nvSpPr>
              <p:cNvPr id="53" name="Freeform 1319">
                <a:extLst>
                  <a:ext uri="{FF2B5EF4-FFF2-40B4-BE49-F238E27FC236}">
                    <a16:creationId xmlns:a16="http://schemas.microsoft.com/office/drawing/2014/main" id="{E244B978-FE7C-41C8-B157-A6767CF87D9B}"/>
                  </a:ext>
                </a:extLst>
              </p:cNvPr>
              <p:cNvSpPr>
                <a:spLocks/>
              </p:cNvSpPr>
              <p:nvPr/>
            </p:nvSpPr>
            <p:spPr bwMode="auto">
              <a:xfrm>
                <a:off x="9078913" y="9773393"/>
                <a:ext cx="0" cy="17577"/>
              </a:xfrm>
              <a:custGeom>
                <a:avLst/>
                <a:gdLst>
                  <a:gd name="T0" fmla="*/ 0 h 3"/>
                  <a:gd name="T1" fmla="*/ 0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0"/>
                      <a:pt x="0" y="0"/>
                    </a:cubicBezTo>
                    <a:cubicBezTo>
                      <a:pt x="0" y="1"/>
                      <a:pt x="0" y="2"/>
                      <a:pt x="0" y="3"/>
                    </a:cubicBezTo>
                    <a:cubicBezTo>
                      <a:pt x="0" y="3"/>
                      <a:pt x="0" y="3"/>
                      <a:pt x="0" y="3"/>
                    </a:cubicBezTo>
                    <a:cubicBezTo>
                      <a:pt x="0" y="2"/>
                      <a:pt x="0" y="1"/>
                      <a:pt x="0" y="0"/>
                    </a:cubicBezTo>
                  </a:path>
                </a:pathLst>
              </a:custGeom>
              <a:solidFill>
                <a:srgbClr val="E6592A"/>
              </a:solid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s-SV" sz="525">
                  <a:solidFill>
                    <a:prstClr val="black"/>
                  </a:solidFill>
                  <a:latin typeface="Arial" panose="020B0604020202020204" pitchFamily="34" charset="0"/>
                </a:endParaRPr>
              </a:p>
            </p:txBody>
          </p:sp>
          <p:sp>
            <p:nvSpPr>
              <p:cNvPr id="55" name="Freeform 1301">
                <a:extLst>
                  <a:ext uri="{FF2B5EF4-FFF2-40B4-BE49-F238E27FC236}">
                    <a16:creationId xmlns:a16="http://schemas.microsoft.com/office/drawing/2014/main" id="{CBEA5A89-704E-4A60-B4D1-891942A4452C}"/>
                  </a:ext>
                </a:extLst>
              </p:cNvPr>
              <p:cNvSpPr>
                <a:spLocks/>
              </p:cNvSpPr>
              <p:nvPr/>
            </p:nvSpPr>
            <p:spPr bwMode="auto">
              <a:xfrm>
                <a:off x="2377102" y="3945107"/>
                <a:ext cx="5684864" cy="6810129"/>
              </a:xfrm>
              <a:custGeom>
                <a:avLst/>
                <a:gdLst>
                  <a:gd name="T0" fmla="*/ 297 w 957"/>
                  <a:gd name="T1" fmla="*/ 0 h 1146"/>
                  <a:gd name="T2" fmla="*/ 0 w 957"/>
                  <a:gd name="T3" fmla="*/ 528 h 1146"/>
                  <a:gd name="T4" fmla="*/ 618 w 957"/>
                  <a:gd name="T5" fmla="*/ 1146 h 1146"/>
                  <a:gd name="T6" fmla="*/ 957 w 957"/>
                  <a:gd name="T7" fmla="*/ 1045 h 1146"/>
                  <a:gd name="T8" fmla="*/ 637 w 957"/>
                  <a:gd name="T9" fmla="*/ 1134 h 1146"/>
                  <a:gd name="T10" fmla="*/ 19 w 957"/>
                  <a:gd name="T11" fmla="*/ 516 h 1146"/>
                  <a:gd name="T12" fmla="*/ 297 w 957"/>
                  <a:gd name="T13" fmla="*/ 0 h 1146"/>
                </a:gdLst>
                <a:ahLst/>
                <a:cxnLst>
                  <a:cxn ang="0">
                    <a:pos x="T0" y="T1"/>
                  </a:cxn>
                  <a:cxn ang="0">
                    <a:pos x="T2" y="T3"/>
                  </a:cxn>
                  <a:cxn ang="0">
                    <a:pos x="T4" y="T5"/>
                  </a:cxn>
                  <a:cxn ang="0">
                    <a:pos x="T6" y="T7"/>
                  </a:cxn>
                  <a:cxn ang="0">
                    <a:pos x="T8" y="T9"/>
                  </a:cxn>
                  <a:cxn ang="0">
                    <a:pos x="T10" y="T11"/>
                  </a:cxn>
                  <a:cxn ang="0">
                    <a:pos x="T12" y="T13"/>
                  </a:cxn>
                </a:cxnLst>
                <a:rect l="0" t="0" r="r" b="b"/>
                <a:pathLst>
                  <a:path w="957" h="1146">
                    <a:moveTo>
                      <a:pt x="297" y="0"/>
                    </a:moveTo>
                    <a:cubicBezTo>
                      <a:pt x="119" y="108"/>
                      <a:pt x="0" y="304"/>
                      <a:pt x="0" y="528"/>
                    </a:cubicBezTo>
                    <a:cubicBezTo>
                      <a:pt x="0" y="870"/>
                      <a:pt x="276" y="1146"/>
                      <a:pt x="618" y="1146"/>
                    </a:cubicBezTo>
                    <a:cubicBezTo>
                      <a:pt x="743" y="1146"/>
                      <a:pt x="860" y="1109"/>
                      <a:pt x="957" y="1045"/>
                    </a:cubicBezTo>
                    <a:cubicBezTo>
                      <a:pt x="864" y="1102"/>
                      <a:pt x="754" y="1134"/>
                      <a:pt x="637" y="1134"/>
                    </a:cubicBezTo>
                    <a:cubicBezTo>
                      <a:pt x="295" y="1134"/>
                      <a:pt x="19" y="857"/>
                      <a:pt x="19" y="516"/>
                    </a:cubicBezTo>
                    <a:cubicBezTo>
                      <a:pt x="19" y="300"/>
                      <a:pt x="129" y="110"/>
                      <a:pt x="297" y="0"/>
                    </a:cubicBezTo>
                  </a:path>
                </a:pathLst>
              </a:custGeom>
              <a:solidFill>
                <a:srgbClr val="002060"/>
              </a:solid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s-SV" sz="525">
                  <a:solidFill>
                    <a:prstClr val="black"/>
                  </a:solidFill>
                  <a:latin typeface="Arial" panose="020B0604020202020204" pitchFamily="34" charset="0"/>
                </a:endParaRPr>
              </a:p>
            </p:txBody>
          </p:sp>
        </p:grpSp>
        <p:sp>
          <p:nvSpPr>
            <p:cNvPr id="57" name="8 Forma libre">
              <a:extLst>
                <a:ext uri="{FF2B5EF4-FFF2-40B4-BE49-F238E27FC236}">
                  <a16:creationId xmlns:a16="http://schemas.microsoft.com/office/drawing/2014/main" id="{D2119947-462B-4A65-A7C3-B046D740703A}"/>
                </a:ext>
              </a:extLst>
            </p:cNvPr>
            <p:cNvSpPr/>
            <p:nvPr/>
          </p:nvSpPr>
          <p:spPr bwMode="auto">
            <a:xfrm flipH="1">
              <a:off x="6929911" y="2308427"/>
              <a:ext cx="4401703" cy="732749"/>
            </a:xfrm>
            <a:custGeom>
              <a:avLst/>
              <a:gdLst>
                <a:gd name="connsiteX0" fmla="*/ 1135857 w 1135857"/>
                <a:gd name="connsiteY0" fmla="*/ 514350 h 514350"/>
                <a:gd name="connsiteX1" fmla="*/ 678657 w 1135857"/>
                <a:gd name="connsiteY1" fmla="*/ 2381 h 514350"/>
                <a:gd name="connsiteX2" fmla="*/ 0 w 1135857"/>
                <a:gd name="connsiteY2" fmla="*/ 2381 h 514350"/>
                <a:gd name="connsiteX3" fmla="*/ 0 w 1135857"/>
                <a:gd name="connsiteY3" fmla="*/ 0 h 514350"/>
                <a:gd name="connsiteX0" fmla="*/ 1212057 w 1212057"/>
                <a:gd name="connsiteY0" fmla="*/ 623888 h 623888"/>
                <a:gd name="connsiteX1" fmla="*/ 754857 w 1212057"/>
                <a:gd name="connsiteY1" fmla="*/ 111919 h 623888"/>
                <a:gd name="connsiteX2" fmla="*/ 76200 w 1212057"/>
                <a:gd name="connsiteY2" fmla="*/ 111919 h 623888"/>
                <a:gd name="connsiteX3" fmla="*/ 0 w 1212057"/>
                <a:gd name="connsiteY3" fmla="*/ 0 h 623888"/>
                <a:gd name="connsiteX0" fmla="*/ 1135857 w 1135857"/>
                <a:gd name="connsiteY0" fmla="*/ 511969 h 511969"/>
                <a:gd name="connsiteX1" fmla="*/ 678657 w 1135857"/>
                <a:gd name="connsiteY1" fmla="*/ 0 h 511969"/>
                <a:gd name="connsiteX2" fmla="*/ 0 w 1135857"/>
                <a:gd name="connsiteY2" fmla="*/ 0 h 511969"/>
                <a:gd name="connsiteX0" fmla="*/ 1135857 w 1135857"/>
                <a:gd name="connsiteY0" fmla="*/ 515488 h 515488"/>
                <a:gd name="connsiteX1" fmla="*/ 1071960 w 1135857"/>
                <a:gd name="connsiteY1" fmla="*/ 0 h 515488"/>
                <a:gd name="connsiteX2" fmla="*/ 0 w 1135857"/>
                <a:gd name="connsiteY2" fmla="*/ 3519 h 515488"/>
                <a:gd name="connsiteX0" fmla="*/ 516656 w 516656"/>
                <a:gd name="connsiteY0" fmla="*/ 515488 h 515488"/>
                <a:gd name="connsiteX1" fmla="*/ 452759 w 516656"/>
                <a:gd name="connsiteY1" fmla="*/ 0 h 515488"/>
                <a:gd name="connsiteX2" fmla="*/ 0 w 516656"/>
                <a:gd name="connsiteY2" fmla="*/ 320212 h 515488"/>
                <a:gd name="connsiteX0" fmla="*/ 465224 w 465224"/>
                <a:gd name="connsiteY0" fmla="*/ 515488 h 515488"/>
                <a:gd name="connsiteX1" fmla="*/ 401327 w 465224"/>
                <a:gd name="connsiteY1" fmla="*/ 0 h 515488"/>
                <a:gd name="connsiteX2" fmla="*/ 0 w 465224"/>
                <a:gd name="connsiteY2" fmla="*/ 28150 h 515488"/>
                <a:gd name="connsiteX0" fmla="*/ 502285 w 502285"/>
                <a:gd name="connsiteY0" fmla="*/ 515488 h 515488"/>
                <a:gd name="connsiteX1" fmla="*/ 438388 w 502285"/>
                <a:gd name="connsiteY1" fmla="*/ 0 h 515488"/>
                <a:gd name="connsiteX2" fmla="*/ 0 w 502285"/>
                <a:gd name="connsiteY2" fmla="*/ 439 h 515488"/>
                <a:gd name="connsiteX0" fmla="*/ 502285 w 502285"/>
                <a:gd name="connsiteY0" fmla="*/ 593342 h 593342"/>
                <a:gd name="connsiteX1" fmla="*/ 438766 w 502285"/>
                <a:gd name="connsiteY1" fmla="*/ 0 h 593342"/>
                <a:gd name="connsiteX2" fmla="*/ 0 w 502285"/>
                <a:gd name="connsiteY2" fmla="*/ 78293 h 593342"/>
                <a:gd name="connsiteX0" fmla="*/ 502285 w 502285"/>
                <a:gd name="connsiteY0" fmla="*/ 515488 h 515488"/>
                <a:gd name="connsiteX1" fmla="*/ 436119 w 502285"/>
                <a:gd name="connsiteY1" fmla="*/ 0 h 515488"/>
                <a:gd name="connsiteX2" fmla="*/ 0 w 502285"/>
                <a:gd name="connsiteY2" fmla="*/ 439 h 515488"/>
              </a:gdLst>
              <a:ahLst/>
              <a:cxnLst>
                <a:cxn ang="0">
                  <a:pos x="connsiteX0" y="connsiteY0"/>
                </a:cxn>
                <a:cxn ang="0">
                  <a:pos x="connsiteX1" y="connsiteY1"/>
                </a:cxn>
                <a:cxn ang="0">
                  <a:pos x="connsiteX2" y="connsiteY2"/>
                </a:cxn>
              </a:cxnLst>
              <a:rect l="l" t="t" r="r" b="b"/>
              <a:pathLst>
                <a:path w="502285" h="515488">
                  <a:moveTo>
                    <a:pt x="502285" y="515488"/>
                  </a:moveTo>
                  <a:lnTo>
                    <a:pt x="436119" y="0"/>
                  </a:lnTo>
                  <a:lnTo>
                    <a:pt x="0" y="439"/>
                  </a:lnTo>
                </a:path>
              </a:pathLst>
            </a:custGeom>
            <a:noFill/>
            <a:ln w="3175" cap="rnd">
              <a:solidFill>
                <a:srgbClr val="002060"/>
              </a:solidFill>
              <a:bevel/>
              <a:headEnd w="med" len="sm"/>
              <a:tailEnd type="oval" w="med" len="med"/>
            </a:ln>
          </p:spPr>
          <p:txBody>
            <a:bodyPr lIns="181289" tIns="90644" rIns="181289" bIns="90644" rtlCol="0" anchor="ctr"/>
            <a:lstStyle/>
            <a:p>
              <a:pPr algn="ctr" defTabSz="1813103">
                <a:defRPr/>
              </a:pPr>
              <a:endParaRPr lang="es-SV" sz="3600">
                <a:solidFill>
                  <a:srgbClr val="FFFFFF">
                    <a:lumMod val="65000"/>
                  </a:srgbClr>
                </a:solidFill>
                <a:latin typeface="Arial"/>
              </a:endParaRPr>
            </a:p>
          </p:txBody>
        </p:sp>
        <p:pic>
          <p:nvPicPr>
            <p:cNvPr id="58" name="Picture 57">
              <a:extLst>
                <a:ext uri="{FF2B5EF4-FFF2-40B4-BE49-F238E27FC236}">
                  <a16:creationId xmlns:a16="http://schemas.microsoft.com/office/drawing/2014/main" id="{D3E76ED5-6790-4A9F-946C-6D375ECB17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3734" y="2982637"/>
              <a:ext cx="1215473" cy="1559589"/>
            </a:xfrm>
            <a:prstGeom prst="rect">
              <a:avLst/>
            </a:prstGeom>
          </p:spPr>
        </p:pic>
        <p:sp>
          <p:nvSpPr>
            <p:cNvPr id="96" name="6 Forma libre">
              <a:extLst>
                <a:ext uri="{FF2B5EF4-FFF2-40B4-BE49-F238E27FC236}">
                  <a16:creationId xmlns:a16="http://schemas.microsoft.com/office/drawing/2014/main" id="{C1F75035-897B-4259-A070-4B72571335A1}"/>
                </a:ext>
              </a:extLst>
            </p:cNvPr>
            <p:cNvSpPr/>
            <p:nvPr/>
          </p:nvSpPr>
          <p:spPr bwMode="auto">
            <a:xfrm>
              <a:off x="694481" y="2308427"/>
              <a:ext cx="3983532" cy="732749"/>
            </a:xfrm>
            <a:custGeom>
              <a:avLst/>
              <a:gdLst>
                <a:gd name="connsiteX0" fmla="*/ 1135857 w 1135857"/>
                <a:gd name="connsiteY0" fmla="*/ 514350 h 514350"/>
                <a:gd name="connsiteX1" fmla="*/ 678657 w 1135857"/>
                <a:gd name="connsiteY1" fmla="*/ 2381 h 514350"/>
                <a:gd name="connsiteX2" fmla="*/ 0 w 1135857"/>
                <a:gd name="connsiteY2" fmla="*/ 2381 h 514350"/>
                <a:gd name="connsiteX3" fmla="*/ 0 w 1135857"/>
                <a:gd name="connsiteY3" fmla="*/ 0 h 514350"/>
                <a:gd name="connsiteX0" fmla="*/ 1212057 w 1212057"/>
                <a:gd name="connsiteY0" fmla="*/ 623888 h 623888"/>
                <a:gd name="connsiteX1" fmla="*/ 754857 w 1212057"/>
                <a:gd name="connsiteY1" fmla="*/ 111919 h 623888"/>
                <a:gd name="connsiteX2" fmla="*/ 76200 w 1212057"/>
                <a:gd name="connsiteY2" fmla="*/ 111919 h 623888"/>
                <a:gd name="connsiteX3" fmla="*/ 0 w 1212057"/>
                <a:gd name="connsiteY3" fmla="*/ 0 h 623888"/>
                <a:gd name="connsiteX0" fmla="*/ 1135857 w 1135857"/>
                <a:gd name="connsiteY0" fmla="*/ 511969 h 511969"/>
                <a:gd name="connsiteX1" fmla="*/ 678657 w 1135857"/>
                <a:gd name="connsiteY1" fmla="*/ 0 h 511969"/>
                <a:gd name="connsiteX2" fmla="*/ 0 w 1135857"/>
                <a:gd name="connsiteY2" fmla="*/ 0 h 511969"/>
                <a:gd name="connsiteX0" fmla="*/ 1135857 w 1135857"/>
                <a:gd name="connsiteY0" fmla="*/ 515488 h 515488"/>
                <a:gd name="connsiteX1" fmla="*/ 1071960 w 1135857"/>
                <a:gd name="connsiteY1" fmla="*/ 0 h 515488"/>
                <a:gd name="connsiteX2" fmla="*/ 0 w 1135857"/>
                <a:gd name="connsiteY2" fmla="*/ 3519 h 515488"/>
                <a:gd name="connsiteX0" fmla="*/ 516656 w 516656"/>
                <a:gd name="connsiteY0" fmla="*/ 515488 h 515488"/>
                <a:gd name="connsiteX1" fmla="*/ 452759 w 516656"/>
                <a:gd name="connsiteY1" fmla="*/ 0 h 515488"/>
                <a:gd name="connsiteX2" fmla="*/ 0 w 516656"/>
                <a:gd name="connsiteY2" fmla="*/ 320212 h 515488"/>
                <a:gd name="connsiteX0" fmla="*/ 465224 w 465224"/>
                <a:gd name="connsiteY0" fmla="*/ 515488 h 515488"/>
                <a:gd name="connsiteX1" fmla="*/ 401327 w 465224"/>
                <a:gd name="connsiteY1" fmla="*/ 0 h 515488"/>
                <a:gd name="connsiteX2" fmla="*/ 0 w 465224"/>
                <a:gd name="connsiteY2" fmla="*/ 28150 h 515488"/>
                <a:gd name="connsiteX0" fmla="*/ 502285 w 502285"/>
                <a:gd name="connsiteY0" fmla="*/ 515488 h 515488"/>
                <a:gd name="connsiteX1" fmla="*/ 438388 w 502285"/>
                <a:gd name="connsiteY1" fmla="*/ 0 h 515488"/>
                <a:gd name="connsiteX2" fmla="*/ 0 w 502285"/>
                <a:gd name="connsiteY2" fmla="*/ 439 h 515488"/>
                <a:gd name="connsiteX0" fmla="*/ 502285 w 502285"/>
                <a:gd name="connsiteY0" fmla="*/ 593342 h 593342"/>
                <a:gd name="connsiteX1" fmla="*/ 438766 w 502285"/>
                <a:gd name="connsiteY1" fmla="*/ 0 h 593342"/>
                <a:gd name="connsiteX2" fmla="*/ 0 w 502285"/>
                <a:gd name="connsiteY2" fmla="*/ 78293 h 593342"/>
                <a:gd name="connsiteX0" fmla="*/ 502285 w 502285"/>
                <a:gd name="connsiteY0" fmla="*/ 515488 h 515488"/>
                <a:gd name="connsiteX1" fmla="*/ 436119 w 502285"/>
                <a:gd name="connsiteY1" fmla="*/ 0 h 515488"/>
                <a:gd name="connsiteX2" fmla="*/ 0 w 502285"/>
                <a:gd name="connsiteY2" fmla="*/ 439 h 515488"/>
                <a:gd name="connsiteX0" fmla="*/ 502285 w 502285"/>
                <a:gd name="connsiteY0" fmla="*/ 515049 h 515049"/>
                <a:gd name="connsiteX1" fmla="*/ 378576 w 502285"/>
                <a:gd name="connsiteY1" fmla="*/ 2121 h 515049"/>
                <a:gd name="connsiteX2" fmla="*/ 0 w 502285"/>
                <a:gd name="connsiteY2" fmla="*/ 0 h 515049"/>
                <a:gd name="connsiteX0" fmla="*/ 502285 w 502285"/>
                <a:gd name="connsiteY0" fmla="*/ 515049 h 515049"/>
                <a:gd name="connsiteX1" fmla="*/ 476473 w 502285"/>
                <a:gd name="connsiteY1" fmla="*/ 2121 h 515049"/>
                <a:gd name="connsiteX2" fmla="*/ 0 w 502285"/>
                <a:gd name="connsiteY2" fmla="*/ 0 h 515049"/>
              </a:gdLst>
              <a:ahLst/>
              <a:cxnLst>
                <a:cxn ang="0">
                  <a:pos x="connsiteX0" y="connsiteY0"/>
                </a:cxn>
                <a:cxn ang="0">
                  <a:pos x="connsiteX1" y="connsiteY1"/>
                </a:cxn>
                <a:cxn ang="0">
                  <a:pos x="connsiteX2" y="connsiteY2"/>
                </a:cxn>
              </a:cxnLst>
              <a:rect l="l" t="t" r="r" b="b"/>
              <a:pathLst>
                <a:path w="502285" h="515049">
                  <a:moveTo>
                    <a:pt x="502285" y="515049"/>
                  </a:moveTo>
                  <a:lnTo>
                    <a:pt x="476473" y="2121"/>
                  </a:lnTo>
                  <a:lnTo>
                    <a:pt x="0" y="0"/>
                  </a:lnTo>
                </a:path>
              </a:pathLst>
            </a:custGeom>
            <a:noFill/>
            <a:ln w="3175" cap="rnd">
              <a:solidFill>
                <a:srgbClr val="002060"/>
              </a:solidFill>
              <a:bevel/>
              <a:headEnd w="med" len="sm"/>
              <a:tailEnd type="oval" w="med" len="med"/>
            </a:ln>
          </p:spPr>
          <p:txBody>
            <a:bodyPr lIns="181289" tIns="90644" rIns="181289" bIns="90644" rtlCol="0" anchor="ctr"/>
            <a:lstStyle/>
            <a:p>
              <a:pPr algn="ctr" defTabSz="1813103">
                <a:defRPr/>
              </a:pPr>
              <a:endParaRPr lang="es-SV" sz="3600">
                <a:solidFill>
                  <a:srgbClr val="FFFFFF">
                    <a:lumMod val="65000"/>
                  </a:srgbClr>
                </a:solidFill>
                <a:latin typeface="Arial"/>
              </a:endParaRPr>
            </a:p>
          </p:txBody>
        </p:sp>
        <p:sp>
          <p:nvSpPr>
            <p:cNvPr id="97" name="Rectangle 96">
              <a:extLst>
                <a:ext uri="{FF2B5EF4-FFF2-40B4-BE49-F238E27FC236}">
                  <a16:creationId xmlns:a16="http://schemas.microsoft.com/office/drawing/2014/main" id="{6EC577F7-7122-4509-981D-2A7CDC7E2411}"/>
                </a:ext>
              </a:extLst>
            </p:cNvPr>
            <p:cNvSpPr/>
            <p:nvPr/>
          </p:nvSpPr>
          <p:spPr>
            <a:xfrm>
              <a:off x="10462847" y="1996796"/>
              <a:ext cx="846664" cy="403930"/>
            </a:xfrm>
            <a:prstGeom prst="rect">
              <a:avLst/>
            </a:prstGeom>
          </p:spPr>
          <p:txBody>
            <a:bodyPr wrap="none">
              <a:spAutoFit/>
            </a:bodyPr>
            <a:lstStyle/>
            <a:p>
              <a:pPr lvl="0" algn="r">
                <a:defRPr/>
              </a:pPr>
              <a:r>
                <a:rPr lang="en-US" sz="1200" b="1">
                  <a:solidFill>
                    <a:srgbClr val="F59D3D"/>
                  </a:solidFill>
                </a:rPr>
                <a:t>Vision</a:t>
              </a:r>
            </a:p>
          </p:txBody>
        </p:sp>
        <p:grpSp>
          <p:nvGrpSpPr>
            <p:cNvPr id="98" name="18 Grupo">
              <a:extLst>
                <a:ext uri="{FF2B5EF4-FFF2-40B4-BE49-F238E27FC236}">
                  <a16:creationId xmlns:a16="http://schemas.microsoft.com/office/drawing/2014/main" id="{3C3C002D-0394-4C35-AFFB-F1D947A1FA87}"/>
                </a:ext>
              </a:extLst>
            </p:cNvPr>
            <p:cNvGrpSpPr/>
            <p:nvPr/>
          </p:nvGrpSpPr>
          <p:grpSpPr>
            <a:xfrm>
              <a:off x="10081821" y="2065307"/>
              <a:ext cx="518842" cy="201534"/>
              <a:chOff x="6621660" y="2626427"/>
              <a:chExt cx="525900" cy="304218"/>
            </a:xfrm>
            <a:solidFill>
              <a:srgbClr val="002060"/>
            </a:solidFill>
          </p:grpSpPr>
          <p:sp>
            <p:nvSpPr>
              <p:cNvPr id="99" name="6 Rectángulo">
                <a:extLst>
                  <a:ext uri="{FF2B5EF4-FFF2-40B4-BE49-F238E27FC236}">
                    <a16:creationId xmlns:a16="http://schemas.microsoft.com/office/drawing/2014/main" id="{FCBDEC47-6CC4-4674-9488-E07653CDBA8C}"/>
                  </a:ext>
                </a:extLst>
              </p:cNvPr>
              <p:cNvSpPr>
                <a:spLocks noChangeAspect="1"/>
              </p:cNvSpPr>
              <p:nvPr/>
            </p:nvSpPr>
            <p:spPr bwMode="auto">
              <a:xfrm rot="10800000">
                <a:off x="6621660" y="2628808"/>
                <a:ext cx="263490" cy="301837"/>
              </a:xfrm>
              <a:custGeom>
                <a:avLst/>
                <a:gdLst>
                  <a:gd name="connsiteX0" fmla="*/ 0 w 360040"/>
                  <a:gd name="connsiteY0" fmla="*/ 0 h 360040"/>
                  <a:gd name="connsiteX1" fmla="*/ 360040 w 360040"/>
                  <a:gd name="connsiteY1" fmla="*/ 0 h 360040"/>
                  <a:gd name="connsiteX2" fmla="*/ 360040 w 360040"/>
                  <a:gd name="connsiteY2" fmla="*/ 360040 h 360040"/>
                  <a:gd name="connsiteX3" fmla="*/ 0 w 360040"/>
                  <a:gd name="connsiteY3" fmla="*/ 360040 h 360040"/>
                  <a:gd name="connsiteX4" fmla="*/ 0 w 360040"/>
                  <a:gd name="connsiteY4" fmla="*/ 0 h 360040"/>
                  <a:gd name="connsiteX0" fmla="*/ 161925 w 360040"/>
                  <a:gd name="connsiteY0" fmla="*/ 95250 h 360040"/>
                  <a:gd name="connsiteX1" fmla="*/ 360040 w 360040"/>
                  <a:gd name="connsiteY1" fmla="*/ 0 h 360040"/>
                  <a:gd name="connsiteX2" fmla="*/ 360040 w 360040"/>
                  <a:gd name="connsiteY2" fmla="*/ 360040 h 360040"/>
                  <a:gd name="connsiteX3" fmla="*/ 0 w 360040"/>
                  <a:gd name="connsiteY3" fmla="*/ 360040 h 360040"/>
                  <a:gd name="connsiteX4" fmla="*/ 161925 w 360040"/>
                  <a:gd name="connsiteY4" fmla="*/ 95250 h 360040"/>
                  <a:gd name="connsiteX0" fmla="*/ 152400 w 360040"/>
                  <a:gd name="connsiteY0" fmla="*/ 52387 h 360040"/>
                  <a:gd name="connsiteX1" fmla="*/ 360040 w 360040"/>
                  <a:gd name="connsiteY1" fmla="*/ 0 h 360040"/>
                  <a:gd name="connsiteX2" fmla="*/ 360040 w 360040"/>
                  <a:gd name="connsiteY2" fmla="*/ 360040 h 360040"/>
                  <a:gd name="connsiteX3" fmla="*/ 0 w 360040"/>
                  <a:gd name="connsiteY3" fmla="*/ 360040 h 360040"/>
                  <a:gd name="connsiteX4" fmla="*/ 152400 w 360040"/>
                  <a:gd name="connsiteY4" fmla="*/ 52387 h 360040"/>
                  <a:gd name="connsiteX0" fmla="*/ 33338 w 240978"/>
                  <a:gd name="connsiteY0" fmla="*/ 52387 h 360040"/>
                  <a:gd name="connsiteX1" fmla="*/ 240978 w 240978"/>
                  <a:gd name="connsiteY1" fmla="*/ 0 h 360040"/>
                  <a:gd name="connsiteX2" fmla="*/ 240978 w 240978"/>
                  <a:gd name="connsiteY2" fmla="*/ 360040 h 360040"/>
                  <a:gd name="connsiteX3" fmla="*/ 0 w 240978"/>
                  <a:gd name="connsiteY3" fmla="*/ 288603 h 360040"/>
                  <a:gd name="connsiteX4" fmla="*/ 33338 w 240978"/>
                  <a:gd name="connsiteY4" fmla="*/ 52387 h 360040"/>
                  <a:gd name="connsiteX0" fmla="*/ 97632 w 305272"/>
                  <a:gd name="connsiteY0" fmla="*/ 52387 h 360040"/>
                  <a:gd name="connsiteX1" fmla="*/ 305272 w 305272"/>
                  <a:gd name="connsiteY1" fmla="*/ 0 h 360040"/>
                  <a:gd name="connsiteX2" fmla="*/ 305272 w 305272"/>
                  <a:gd name="connsiteY2" fmla="*/ 360040 h 360040"/>
                  <a:gd name="connsiteX3" fmla="*/ 0 w 305272"/>
                  <a:gd name="connsiteY3" fmla="*/ 310034 h 360040"/>
                  <a:gd name="connsiteX4" fmla="*/ 97632 w 305272"/>
                  <a:gd name="connsiteY4" fmla="*/ 52387 h 360040"/>
                  <a:gd name="connsiteX0" fmla="*/ 97632 w 305272"/>
                  <a:gd name="connsiteY0" fmla="*/ 52387 h 310034"/>
                  <a:gd name="connsiteX1" fmla="*/ 305272 w 305272"/>
                  <a:gd name="connsiteY1" fmla="*/ 0 h 310034"/>
                  <a:gd name="connsiteX2" fmla="*/ 195735 w 305272"/>
                  <a:gd name="connsiteY2" fmla="*/ 238596 h 310034"/>
                  <a:gd name="connsiteX3" fmla="*/ 0 w 305272"/>
                  <a:gd name="connsiteY3" fmla="*/ 310034 h 310034"/>
                  <a:gd name="connsiteX4" fmla="*/ 97632 w 305272"/>
                  <a:gd name="connsiteY4" fmla="*/ 52387 h 310034"/>
                  <a:gd name="connsiteX0" fmla="*/ 97632 w 305272"/>
                  <a:gd name="connsiteY0" fmla="*/ 52387 h 312415"/>
                  <a:gd name="connsiteX1" fmla="*/ 305272 w 305272"/>
                  <a:gd name="connsiteY1" fmla="*/ 0 h 312415"/>
                  <a:gd name="connsiteX2" fmla="*/ 164779 w 305272"/>
                  <a:gd name="connsiteY2" fmla="*/ 312415 h 312415"/>
                  <a:gd name="connsiteX3" fmla="*/ 0 w 305272"/>
                  <a:gd name="connsiteY3" fmla="*/ 310034 h 312415"/>
                  <a:gd name="connsiteX4" fmla="*/ 97632 w 305272"/>
                  <a:gd name="connsiteY4" fmla="*/ 52387 h 312415"/>
                  <a:gd name="connsiteX0" fmla="*/ 97632 w 198116"/>
                  <a:gd name="connsiteY0" fmla="*/ 0 h 260028"/>
                  <a:gd name="connsiteX1" fmla="*/ 198116 w 198116"/>
                  <a:gd name="connsiteY1" fmla="*/ 45245 h 260028"/>
                  <a:gd name="connsiteX2" fmla="*/ 164779 w 198116"/>
                  <a:gd name="connsiteY2" fmla="*/ 260028 h 260028"/>
                  <a:gd name="connsiteX3" fmla="*/ 0 w 198116"/>
                  <a:gd name="connsiteY3" fmla="*/ 257647 h 260028"/>
                  <a:gd name="connsiteX4" fmla="*/ 97632 w 198116"/>
                  <a:gd name="connsiteY4" fmla="*/ 0 h 260028"/>
                  <a:gd name="connsiteX0" fmla="*/ 97632 w 229072"/>
                  <a:gd name="connsiteY0" fmla="*/ 2380 h 262408"/>
                  <a:gd name="connsiteX1" fmla="*/ 229072 w 229072"/>
                  <a:gd name="connsiteY1" fmla="*/ 0 h 262408"/>
                  <a:gd name="connsiteX2" fmla="*/ 164779 w 229072"/>
                  <a:gd name="connsiteY2" fmla="*/ 262408 h 262408"/>
                  <a:gd name="connsiteX3" fmla="*/ 0 w 229072"/>
                  <a:gd name="connsiteY3" fmla="*/ 260027 h 262408"/>
                  <a:gd name="connsiteX4" fmla="*/ 97632 w 229072"/>
                  <a:gd name="connsiteY4" fmla="*/ 2380 h 262408"/>
                  <a:gd name="connsiteX0" fmla="*/ 97632 w 229072"/>
                  <a:gd name="connsiteY0" fmla="*/ 0 h 262410"/>
                  <a:gd name="connsiteX1" fmla="*/ 229072 w 229072"/>
                  <a:gd name="connsiteY1" fmla="*/ 2 h 262410"/>
                  <a:gd name="connsiteX2" fmla="*/ 164779 w 229072"/>
                  <a:gd name="connsiteY2" fmla="*/ 262410 h 262410"/>
                  <a:gd name="connsiteX3" fmla="*/ 0 w 229072"/>
                  <a:gd name="connsiteY3" fmla="*/ 260029 h 262410"/>
                  <a:gd name="connsiteX4" fmla="*/ 97632 w 229072"/>
                  <a:gd name="connsiteY4" fmla="*/ 0 h 26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72" h="262410">
                    <a:moveTo>
                      <a:pt x="97632" y="0"/>
                    </a:moveTo>
                    <a:lnTo>
                      <a:pt x="229072" y="2"/>
                    </a:lnTo>
                    <a:lnTo>
                      <a:pt x="164779" y="262410"/>
                    </a:lnTo>
                    <a:lnTo>
                      <a:pt x="0" y="260029"/>
                    </a:lnTo>
                    <a:lnTo>
                      <a:pt x="97632" y="0"/>
                    </a:lnTo>
                    <a:close/>
                  </a:path>
                </a:pathLst>
              </a:custGeom>
              <a:grpFill/>
              <a:ln>
                <a:noFill/>
              </a:ln>
            </p:spPr>
            <p:txBody>
              <a:bodyPr lIns="0" tIns="0" rIns="0" bIns="0" rtlCol="0" anchor="ctr"/>
              <a:lstStyle/>
              <a:p>
                <a:pPr algn="ctr" defTabSz="1813103">
                  <a:defRPr/>
                </a:pPr>
                <a:endParaRPr lang="es-SV" sz="3600">
                  <a:solidFill>
                    <a:srgbClr val="000000"/>
                  </a:solidFill>
                  <a:latin typeface="Arial"/>
                </a:endParaRPr>
              </a:p>
            </p:txBody>
          </p:sp>
          <p:sp>
            <p:nvSpPr>
              <p:cNvPr id="100" name="6 Rectángulo">
                <a:extLst>
                  <a:ext uri="{FF2B5EF4-FFF2-40B4-BE49-F238E27FC236}">
                    <a16:creationId xmlns:a16="http://schemas.microsoft.com/office/drawing/2014/main" id="{16A39DDC-D86C-4C29-A347-018648A44F55}"/>
                  </a:ext>
                </a:extLst>
              </p:cNvPr>
              <p:cNvSpPr>
                <a:spLocks noChangeAspect="1"/>
              </p:cNvSpPr>
              <p:nvPr/>
            </p:nvSpPr>
            <p:spPr bwMode="auto">
              <a:xfrm rot="10800000">
                <a:off x="6884070" y="2626427"/>
                <a:ext cx="263490" cy="301837"/>
              </a:xfrm>
              <a:custGeom>
                <a:avLst/>
                <a:gdLst>
                  <a:gd name="connsiteX0" fmla="*/ 0 w 360040"/>
                  <a:gd name="connsiteY0" fmla="*/ 0 h 360040"/>
                  <a:gd name="connsiteX1" fmla="*/ 360040 w 360040"/>
                  <a:gd name="connsiteY1" fmla="*/ 0 h 360040"/>
                  <a:gd name="connsiteX2" fmla="*/ 360040 w 360040"/>
                  <a:gd name="connsiteY2" fmla="*/ 360040 h 360040"/>
                  <a:gd name="connsiteX3" fmla="*/ 0 w 360040"/>
                  <a:gd name="connsiteY3" fmla="*/ 360040 h 360040"/>
                  <a:gd name="connsiteX4" fmla="*/ 0 w 360040"/>
                  <a:gd name="connsiteY4" fmla="*/ 0 h 360040"/>
                  <a:gd name="connsiteX0" fmla="*/ 161925 w 360040"/>
                  <a:gd name="connsiteY0" fmla="*/ 95250 h 360040"/>
                  <a:gd name="connsiteX1" fmla="*/ 360040 w 360040"/>
                  <a:gd name="connsiteY1" fmla="*/ 0 h 360040"/>
                  <a:gd name="connsiteX2" fmla="*/ 360040 w 360040"/>
                  <a:gd name="connsiteY2" fmla="*/ 360040 h 360040"/>
                  <a:gd name="connsiteX3" fmla="*/ 0 w 360040"/>
                  <a:gd name="connsiteY3" fmla="*/ 360040 h 360040"/>
                  <a:gd name="connsiteX4" fmla="*/ 161925 w 360040"/>
                  <a:gd name="connsiteY4" fmla="*/ 95250 h 360040"/>
                  <a:gd name="connsiteX0" fmla="*/ 152400 w 360040"/>
                  <a:gd name="connsiteY0" fmla="*/ 52387 h 360040"/>
                  <a:gd name="connsiteX1" fmla="*/ 360040 w 360040"/>
                  <a:gd name="connsiteY1" fmla="*/ 0 h 360040"/>
                  <a:gd name="connsiteX2" fmla="*/ 360040 w 360040"/>
                  <a:gd name="connsiteY2" fmla="*/ 360040 h 360040"/>
                  <a:gd name="connsiteX3" fmla="*/ 0 w 360040"/>
                  <a:gd name="connsiteY3" fmla="*/ 360040 h 360040"/>
                  <a:gd name="connsiteX4" fmla="*/ 152400 w 360040"/>
                  <a:gd name="connsiteY4" fmla="*/ 52387 h 360040"/>
                  <a:gd name="connsiteX0" fmla="*/ 33338 w 240978"/>
                  <a:gd name="connsiteY0" fmla="*/ 52387 h 360040"/>
                  <a:gd name="connsiteX1" fmla="*/ 240978 w 240978"/>
                  <a:gd name="connsiteY1" fmla="*/ 0 h 360040"/>
                  <a:gd name="connsiteX2" fmla="*/ 240978 w 240978"/>
                  <a:gd name="connsiteY2" fmla="*/ 360040 h 360040"/>
                  <a:gd name="connsiteX3" fmla="*/ 0 w 240978"/>
                  <a:gd name="connsiteY3" fmla="*/ 288603 h 360040"/>
                  <a:gd name="connsiteX4" fmla="*/ 33338 w 240978"/>
                  <a:gd name="connsiteY4" fmla="*/ 52387 h 360040"/>
                  <a:gd name="connsiteX0" fmla="*/ 97632 w 305272"/>
                  <a:gd name="connsiteY0" fmla="*/ 52387 h 360040"/>
                  <a:gd name="connsiteX1" fmla="*/ 305272 w 305272"/>
                  <a:gd name="connsiteY1" fmla="*/ 0 h 360040"/>
                  <a:gd name="connsiteX2" fmla="*/ 305272 w 305272"/>
                  <a:gd name="connsiteY2" fmla="*/ 360040 h 360040"/>
                  <a:gd name="connsiteX3" fmla="*/ 0 w 305272"/>
                  <a:gd name="connsiteY3" fmla="*/ 310034 h 360040"/>
                  <a:gd name="connsiteX4" fmla="*/ 97632 w 305272"/>
                  <a:gd name="connsiteY4" fmla="*/ 52387 h 360040"/>
                  <a:gd name="connsiteX0" fmla="*/ 97632 w 305272"/>
                  <a:gd name="connsiteY0" fmla="*/ 52387 h 310034"/>
                  <a:gd name="connsiteX1" fmla="*/ 305272 w 305272"/>
                  <a:gd name="connsiteY1" fmla="*/ 0 h 310034"/>
                  <a:gd name="connsiteX2" fmla="*/ 195735 w 305272"/>
                  <a:gd name="connsiteY2" fmla="*/ 238596 h 310034"/>
                  <a:gd name="connsiteX3" fmla="*/ 0 w 305272"/>
                  <a:gd name="connsiteY3" fmla="*/ 310034 h 310034"/>
                  <a:gd name="connsiteX4" fmla="*/ 97632 w 305272"/>
                  <a:gd name="connsiteY4" fmla="*/ 52387 h 310034"/>
                  <a:gd name="connsiteX0" fmla="*/ 97632 w 305272"/>
                  <a:gd name="connsiteY0" fmla="*/ 52387 h 312415"/>
                  <a:gd name="connsiteX1" fmla="*/ 305272 w 305272"/>
                  <a:gd name="connsiteY1" fmla="*/ 0 h 312415"/>
                  <a:gd name="connsiteX2" fmla="*/ 164779 w 305272"/>
                  <a:gd name="connsiteY2" fmla="*/ 312415 h 312415"/>
                  <a:gd name="connsiteX3" fmla="*/ 0 w 305272"/>
                  <a:gd name="connsiteY3" fmla="*/ 310034 h 312415"/>
                  <a:gd name="connsiteX4" fmla="*/ 97632 w 305272"/>
                  <a:gd name="connsiteY4" fmla="*/ 52387 h 312415"/>
                  <a:gd name="connsiteX0" fmla="*/ 97632 w 198116"/>
                  <a:gd name="connsiteY0" fmla="*/ 0 h 260028"/>
                  <a:gd name="connsiteX1" fmla="*/ 198116 w 198116"/>
                  <a:gd name="connsiteY1" fmla="*/ 45245 h 260028"/>
                  <a:gd name="connsiteX2" fmla="*/ 164779 w 198116"/>
                  <a:gd name="connsiteY2" fmla="*/ 260028 h 260028"/>
                  <a:gd name="connsiteX3" fmla="*/ 0 w 198116"/>
                  <a:gd name="connsiteY3" fmla="*/ 257647 h 260028"/>
                  <a:gd name="connsiteX4" fmla="*/ 97632 w 198116"/>
                  <a:gd name="connsiteY4" fmla="*/ 0 h 260028"/>
                  <a:gd name="connsiteX0" fmla="*/ 97632 w 229072"/>
                  <a:gd name="connsiteY0" fmla="*/ 2380 h 262408"/>
                  <a:gd name="connsiteX1" fmla="*/ 229072 w 229072"/>
                  <a:gd name="connsiteY1" fmla="*/ 0 h 262408"/>
                  <a:gd name="connsiteX2" fmla="*/ 164779 w 229072"/>
                  <a:gd name="connsiteY2" fmla="*/ 262408 h 262408"/>
                  <a:gd name="connsiteX3" fmla="*/ 0 w 229072"/>
                  <a:gd name="connsiteY3" fmla="*/ 260027 h 262408"/>
                  <a:gd name="connsiteX4" fmla="*/ 97632 w 229072"/>
                  <a:gd name="connsiteY4" fmla="*/ 2380 h 262408"/>
                  <a:gd name="connsiteX0" fmla="*/ 97632 w 229072"/>
                  <a:gd name="connsiteY0" fmla="*/ 0 h 262410"/>
                  <a:gd name="connsiteX1" fmla="*/ 229072 w 229072"/>
                  <a:gd name="connsiteY1" fmla="*/ 2 h 262410"/>
                  <a:gd name="connsiteX2" fmla="*/ 164779 w 229072"/>
                  <a:gd name="connsiteY2" fmla="*/ 262410 h 262410"/>
                  <a:gd name="connsiteX3" fmla="*/ 0 w 229072"/>
                  <a:gd name="connsiteY3" fmla="*/ 260029 h 262410"/>
                  <a:gd name="connsiteX4" fmla="*/ 97632 w 229072"/>
                  <a:gd name="connsiteY4" fmla="*/ 0 h 26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72" h="262410">
                    <a:moveTo>
                      <a:pt x="97632" y="0"/>
                    </a:moveTo>
                    <a:lnTo>
                      <a:pt x="229072" y="2"/>
                    </a:lnTo>
                    <a:lnTo>
                      <a:pt x="164779" y="262410"/>
                    </a:lnTo>
                    <a:lnTo>
                      <a:pt x="0" y="260029"/>
                    </a:lnTo>
                    <a:lnTo>
                      <a:pt x="97632" y="0"/>
                    </a:lnTo>
                    <a:close/>
                  </a:path>
                </a:pathLst>
              </a:custGeom>
              <a:grpFill/>
              <a:ln>
                <a:noFill/>
              </a:ln>
            </p:spPr>
            <p:txBody>
              <a:bodyPr lIns="0" tIns="0" rIns="0" bIns="0" rtlCol="0" anchor="ctr"/>
              <a:lstStyle/>
              <a:p>
                <a:pPr algn="ctr" defTabSz="1813103">
                  <a:defRPr/>
                </a:pPr>
                <a:endParaRPr lang="es-SV" sz="3600">
                  <a:solidFill>
                    <a:srgbClr val="000000"/>
                  </a:solidFill>
                  <a:latin typeface="Arial"/>
                </a:endParaRPr>
              </a:p>
            </p:txBody>
          </p:sp>
        </p:grpSp>
        <p:sp>
          <p:nvSpPr>
            <p:cNvPr id="107" name="Rectangle 106">
              <a:extLst>
                <a:ext uri="{FF2B5EF4-FFF2-40B4-BE49-F238E27FC236}">
                  <a16:creationId xmlns:a16="http://schemas.microsoft.com/office/drawing/2014/main" id="{683309EC-84EE-4AE7-ACFD-9D82A6222DED}"/>
                </a:ext>
              </a:extLst>
            </p:cNvPr>
            <p:cNvSpPr/>
            <p:nvPr/>
          </p:nvSpPr>
          <p:spPr>
            <a:xfrm>
              <a:off x="600293" y="2399768"/>
              <a:ext cx="3998194" cy="1851345"/>
            </a:xfrm>
            <a:prstGeom prst="rect">
              <a:avLst/>
            </a:prstGeom>
          </p:spPr>
          <p:txBody>
            <a:bodyPr wrap="square">
              <a:spAutoFit/>
            </a:bodyPr>
            <a:lstStyle/>
            <a:p>
              <a:pPr defTabSz="685800">
                <a:defRPr/>
              </a:pPr>
              <a:r>
                <a:rPr lang="en-US" sz="1200" b="1" dirty="0">
                  <a:solidFill>
                    <a:srgbClr val="F59D3D"/>
                  </a:solidFill>
                  <a:latin typeface="Arial" panose="020B0604020202020204" pitchFamily="34" charset="0"/>
                </a:rPr>
                <a:t>The Center bridges standards development with R&amp;D </a:t>
              </a:r>
              <a:r>
                <a:rPr lang="en-US" sz="1050" dirty="0">
                  <a:solidFill>
                    <a:srgbClr val="002060"/>
                  </a:solidFill>
                  <a:latin typeface="Arial" panose="020B0604020202020204" pitchFamily="34" charset="0"/>
                </a:rPr>
                <a:t>to better enable efficient development of:</a:t>
              </a:r>
            </a:p>
            <a:p>
              <a:pPr marL="214313" indent="-129779" defTabSz="685800">
                <a:buFont typeface="Arial" panose="020B0604020202020204" pitchFamily="34" charset="0"/>
                <a:buChar char="•"/>
                <a:defRPr/>
              </a:pPr>
              <a:r>
                <a:rPr lang="en-US" sz="1050" dirty="0">
                  <a:solidFill>
                    <a:srgbClr val="002060"/>
                  </a:solidFill>
                  <a:latin typeface="Arial" panose="020B0604020202020204" pitchFamily="34" charset="0"/>
                </a:rPr>
                <a:t>Standards</a:t>
              </a:r>
            </a:p>
            <a:p>
              <a:pPr marL="214313" indent="-129779" defTabSz="685800">
                <a:buFont typeface="Arial" panose="020B0604020202020204" pitchFamily="34" charset="0"/>
                <a:buChar char="•"/>
                <a:defRPr/>
              </a:pPr>
              <a:r>
                <a:rPr lang="en-US" sz="1050" dirty="0">
                  <a:solidFill>
                    <a:srgbClr val="002060"/>
                  </a:solidFill>
                  <a:latin typeface="Arial" panose="020B0604020202020204" pitchFamily="34" charset="0"/>
                </a:rPr>
                <a:t>Education and training</a:t>
              </a:r>
            </a:p>
            <a:p>
              <a:pPr marL="214313" indent="-129779" defTabSz="685800">
                <a:buFont typeface="Arial" panose="020B0604020202020204" pitchFamily="34" charset="0"/>
                <a:buChar char="•"/>
                <a:defRPr/>
              </a:pPr>
              <a:r>
                <a:rPr lang="en-US" sz="1050" dirty="0">
                  <a:solidFill>
                    <a:srgbClr val="002060"/>
                  </a:solidFill>
                  <a:latin typeface="Arial" panose="020B0604020202020204" pitchFamily="34" charset="0"/>
                </a:rPr>
                <a:t>Certification and proficiency testing programs</a:t>
              </a:r>
            </a:p>
          </p:txBody>
        </p:sp>
        <p:sp>
          <p:nvSpPr>
            <p:cNvPr id="108" name="Rectangle 107">
              <a:extLst>
                <a:ext uri="{FF2B5EF4-FFF2-40B4-BE49-F238E27FC236}">
                  <a16:creationId xmlns:a16="http://schemas.microsoft.com/office/drawing/2014/main" id="{04CEF497-3432-4ED8-B82A-9E6D28811308}"/>
                </a:ext>
              </a:extLst>
            </p:cNvPr>
            <p:cNvSpPr/>
            <p:nvPr/>
          </p:nvSpPr>
          <p:spPr>
            <a:xfrm>
              <a:off x="7411776" y="2417511"/>
              <a:ext cx="4007416" cy="1918667"/>
            </a:xfrm>
            <a:prstGeom prst="rect">
              <a:avLst/>
            </a:prstGeom>
          </p:spPr>
          <p:txBody>
            <a:bodyPr wrap="square">
              <a:spAutoFit/>
            </a:bodyPr>
            <a:lstStyle/>
            <a:p>
              <a:pPr defTabSz="685800">
                <a:defRPr/>
              </a:pPr>
              <a:r>
                <a:rPr lang="en-US" sz="1200" b="1" dirty="0">
                  <a:solidFill>
                    <a:srgbClr val="F59D3D"/>
                  </a:solidFill>
                  <a:latin typeface="Arial" panose="020B0604020202020204" pitchFamily="34" charset="0"/>
                </a:rPr>
                <a:t>The Center facilitates collaboration and coordination among government, academia, and industry to:</a:t>
              </a:r>
            </a:p>
            <a:p>
              <a:pPr marL="214313" indent="-129779" defTabSz="685800">
                <a:buFont typeface="Arial" panose="020B0604020202020204" pitchFamily="34" charset="0"/>
                <a:buChar char="•"/>
                <a:defRPr/>
              </a:pPr>
              <a:r>
                <a:rPr lang="en-US" sz="1050" dirty="0">
                  <a:solidFill>
                    <a:srgbClr val="002060"/>
                  </a:solidFill>
                  <a:latin typeface="Arial" panose="020B0604020202020204" pitchFamily="34" charset="0"/>
                </a:rPr>
                <a:t>Advance AM standardization</a:t>
              </a:r>
            </a:p>
            <a:p>
              <a:pPr marL="214313" indent="-129779" defTabSz="685800">
                <a:buFont typeface="Arial" panose="020B0604020202020204" pitchFamily="34" charset="0"/>
                <a:buChar char="•"/>
                <a:defRPr/>
              </a:pPr>
              <a:r>
                <a:rPr lang="en-US" sz="1050" dirty="0">
                  <a:solidFill>
                    <a:srgbClr val="002060"/>
                  </a:solidFill>
                  <a:latin typeface="Arial" panose="020B0604020202020204" pitchFamily="34" charset="0"/>
                </a:rPr>
                <a:t>Expand ASTM International’s and our partners’ capabilities.</a:t>
              </a:r>
            </a:p>
          </p:txBody>
        </p:sp>
      </p:grpSp>
      <p:sp>
        <p:nvSpPr>
          <p:cNvPr id="30" name="Rectangle 29">
            <a:extLst>
              <a:ext uri="{FF2B5EF4-FFF2-40B4-BE49-F238E27FC236}">
                <a16:creationId xmlns:a16="http://schemas.microsoft.com/office/drawing/2014/main" id="{CFC5C6CD-A33A-472F-8B9C-60CAB36D26D5}"/>
              </a:ext>
            </a:extLst>
          </p:cNvPr>
          <p:cNvSpPr/>
          <p:nvPr/>
        </p:nvSpPr>
        <p:spPr>
          <a:xfrm>
            <a:off x="212854" y="4477379"/>
            <a:ext cx="8777642" cy="1384995"/>
          </a:xfrm>
          <a:prstGeom prst="rect">
            <a:avLst/>
          </a:prstGeom>
        </p:spPr>
        <p:txBody>
          <a:bodyPr wrap="square" anchor="t">
            <a:spAutoFit/>
          </a:bodyPr>
          <a:lstStyle/>
          <a:p>
            <a:pPr defTabSz="685800">
              <a:defRPr/>
            </a:pPr>
            <a:r>
              <a:rPr lang="en-US" sz="1400" b="1" dirty="0">
                <a:solidFill>
                  <a:srgbClr val="002060"/>
                </a:solidFill>
                <a:latin typeface="Arial" panose="020B0604020202020204" pitchFamily="34" charset="0"/>
                <a:cs typeface="Arial" panose="020B0604020202020204" pitchFamily="34" charset="0"/>
              </a:rPr>
              <a:t>ASTM Committee F42 </a:t>
            </a:r>
            <a:r>
              <a:rPr lang="en-US" sz="1400" dirty="0">
                <a:solidFill>
                  <a:srgbClr val="002060"/>
                </a:solidFill>
                <a:latin typeface="Arial" panose="020B0604020202020204" pitchFamily="34" charset="0"/>
                <a:cs typeface="Arial" panose="020B0604020202020204" pitchFamily="34" charset="0"/>
              </a:rPr>
              <a:t>is dedicated to AM and has technical subcommittees focused on the </a:t>
            </a:r>
            <a:r>
              <a:rPr lang="en-US" sz="1400" dirty="0">
                <a:solidFill>
                  <a:srgbClr val="F59D3D"/>
                </a:solidFill>
                <a:latin typeface="Arial" panose="020B0604020202020204" pitchFamily="34" charset="0"/>
                <a:cs typeface="Arial" panose="020B0604020202020204" pitchFamily="34" charset="0"/>
              </a:rPr>
              <a:t>development of consensus-based standards. </a:t>
            </a:r>
            <a:r>
              <a:rPr lang="en-US" sz="1400" dirty="0">
                <a:solidFill>
                  <a:srgbClr val="002060"/>
                </a:solidFill>
                <a:latin typeface="Arial" panose="020B0604020202020204" pitchFamily="34" charset="0"/>
                <a:cs typeface="Arial" panose="020B0604020202020204" pitchFamily="34" charset="0"/>
              </a:rPr>
              <a:t>This is happening in partnership with ISO TC261.</a:t>
            </a:r>
          </a:p>
          <a:p>
            <a:pPr defTabSz="685800">
              <a:defRPr/>
            </a:pPr>
            <a:endParaRPr lang="en-US" sz="1400" dirty="0">
              <a:solidFill>
                <a:srgbClr val="002060"/>
              </a:solidFill>
              <a:latin typeface="Arial" panose="020B0604020202020204" pitchFamily="34" charset="0"/>
              <a:cs typeface="Arial" panose="020B0604020202020204" pitchFamily="34" charset="0"/>
            </a:endParaRPr>
          </a:p>
          <a:p>
            <a:pPr>
              <a:defRPr/>
            </a:pPr>
            <a:r>
              <a:rPr lang="en-US" sz="1400" b="1" dirty="0">
                <a:solidFill>
                  <a:srgbClr val="002060"/>
                </a:solidFill>
                <a:latin typeface="Arial" panose="020B0604020202020204" pitchFamily="34" charset="0"/>
                <a:cs typeface="Arial" panose="020B0604020202020204" pitchFamily="34" charset="0"/>
              </a:rPr>
              <a:t>ASTM AM </a:t>
            </a:r>
            <a:r>
              <a:rPr lang="en-US" sz="1400" b="1" dirty="0" err="1">
                <a:solidFill>
                  <a:srgbClr val="002060"/>
                </a:solidFill>
                <a:latin typeface="Arial" panose="020B0604020202020204" pitchFamily="34" charset="0"/>
                <a:cs typeface="Arial" panose="020B0604020202020204" pitchFamily="34" charset="0"/>
              </a:rPr>
              <a:t>CoE</a:t>
            </a:r>
            <a:r>
              <a:rPr lang="en-US" sz="1400" b="1" dirty="0">
                <a:solidFill>
                  <a:srgbClr val="002060"/>
                </a:solidFill>
                <a:latin typeface="Arial" panose="020B0604020202020204" pitchFamily="34" charset="0"/>
                <a:cs typeface="Arial" panose="020B0604020202020204" pitchFamily="34" charset="0"/>
              </a:rPr>
              <a:t> </a:t>
            </a:r>
            <a:r>
              <a:rPr lang="en-US" sz="1400" dirty="0">
                <a:solidFill>
                  <a:srgbClr val="002060"/>
                </a:solidFill>
                <a:latin typeface="Arial" panose="020B0604020202020204" pitchFamily="34" charset="0"/>
                <a:cs typeface="Arial" panose="020B0604020202020204" pitchFamily="34" charset="0"/>
              </a:rPr>
              <a:t>is a collaborative partnership among ASTM and organization representing government, industry, and academia that </a:t>
            </a:r>
            <a:r>
              <a:rPr lang="en-US" sz="1400" dirty="0">
                <a:solidFill>
                  <a:srgbClr val="F59D3D"/>
                </a:solidFill>
                <a:latin typeface="Arial" panose="020B0604020202020204" pitchFamily="34" charset="0"/>
                <a:cs typeface="Arial" panose="020B0604020202020204" pitchFamily="34" charset="0"/>
              </a:rPr>
              <a:t>conducts strategic R&amp;D to advance standards across all aspects of AM</a:t>
            </a:r>
            <a:r>
              <a:rPr lang="en-US" sz="1400" dirty="0">
                <a:solidFill>
                  <a:srgbClr val="002060"/>
                </a:solidFill>
                <a:latin typeface="Arial" panose="020B0604020202020204" pitchFamily="34" charset="0"/>
                <a:cs typeface="Arial" panose="020B0604020202020204" pitchFamily="34" charset="0"/>
              </a:rPr>
              <a:t> in addition to create E&amp;WD and Certification Programs.</a:t>
            </a:r>
            <a:endParaRPr lang="en-US" sz="1400" dirty="0">
              <a:solidFill>
                <a:srgbClr val="F59D3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36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793726-3A4A-477D-AC79-CFD06240F8F2}"/>
              </a:ext>
            </a:extLst>
          </p:cNvPr>
          <p:cNvSpPr>
            <a:spLocks noGrp="1"/>
          </p:cNvSpPr>
          <p:nvPr>
            <p:ph type="sldNum" sz="quarter" idx="12"/>
          </p:nvPr>
        </p:nvSpPr>
        <p:spPr/>
        <p:txBody>
          <a:bodyPr/>
          <a:lstStyle/>
          <a:p>
            <a:pPr defTabSz="685800">
              <a:defRPr/>
            </a:pPr>
            <a:fld id="{AD3FAF27-8B82-4449-B01B-BEC948125F21}" type="slidenum">
              <a:rPr lang="en-GB" sz="450" b="0">
                <a:solidFill>
                  <a:srgbClr val="6A6A6A"/>
                </a:solidFill>
                <a:latin typeface="Proxima Nova Rg" panose="02000506030000020004" pitchFamily="2" charset="0"/>
                <a:ea typeface="+mn-ea"/>
              </a:rPr>
              <a:pPr defTabSz="685800">
                <a:defRPr/>
              </a:pPr>
              <a:t>23</a:t>
            </a:fld>
            <a:endParaRPr lang="en-GB" sz="450" b="0">
              <a:solidFill>
                <a:srgbClr val="6A6A6A"/>
              </a:solidFill>
              <a:latin typeface="Proxima Nova Rg" panose="02000506030000020004" pitchFamily="2" charset="0"/>
              <a:ea typeface="+mn-ea"/>
            </a:endParaRPr>
          </a:p>
        </p:txBody>
      </p:sp>
      <p:sp>
        <p:nvSpPr>
          <p:cNvPr id="8" name="Title 7">
            <a:extLst>
              <a:ext uri="{FF2B5EF4-FFF2-40B4-BE49-F238E27FC236}">
                <a16:creationId xmlns:a16="http://schemas.microsoft.com/office/drawing/2014/main" id="{64125538-B9B1-4A64-A6E1-3895F8D6A01C}"/>
              </a:ext>
            </a:extLst>
          </p:cNvPr>
          <p:cNvSpPr>
            <a:spLocks noGrp="1"/>
          </p:cNvSpPr>
          <p:nvPr>
            <p:ph type="title"/>
          </p:nvPr>
        </p:nvSpPr>
        <p:spPr>
          <a:xfrm>
            <a:off x="335074" y="379723"/>
            <a:ext cx="8416556" cy="462703"/>
          </a:xfrm>
        </p:spPr>
        <p:txBody>
          <a:bodyPr>
            <a:normAutofit/>
          </a:bodyPr>
          <a:lstStyle/>
          <a:p>
            <a:pPr algn="ctr"/>
            <a:r>
              <a:rPr lang="en-US" sz="3200" dirty="0">
                <a:solidFill>
                  <a:schemeClr val="tx2"/>
                </a:solidFill>
              </a:rPr>
              <a:t>Center of Excellence (</a:t>
            </a:r>
            <a:r>
              <a:rPr lang="en-US" sz="3200" dirty="0" err="1">
                <a:solidFill>
                  <a:schemeClr val="tx2"/>
                </a:solidFill>
              </a:rPr>
              <a:t>CoE</a:t>
            </a:r>
            <a:r>
              <a:rPr lang="en-US" sz="3200" dirty="0">
                <a:solidFill>
                  <a:schemeClr val="tx2"/>
                </a:solidFill>
              </a:rPr>
              <a:t>) Model Ecosystem</a:t>
            </a:r>
          </a:p>
        </p:txBody>
      </p:sp>
      <p:sp>
        <p:nvSpPr>
          <p:cNvPr id="11" name="Shape 19461">
            <a:extLst>
              <a:ext uri="{FF2B5EF4-FFF2-40B4-BE49-F238E27FC236}">
                <a16:creationId xmlns:a16="http://schemas.microsoft.com/office/drawing/2014/main" id="{806D1FDA-A140-484D-BFB3-5E844E21B255}"/>
              </a:ext>
            </a:extLst>
          </p:cNvPr>
          <p:cNvSpPr/>
          <p:nvPr/>
        </p:nvSpPr>
        <p:spPr>
          <a:xfrm flipH="1" flipV="1">
            <a:off x="2445447" y="3105338"/>
            <a:ext cx="1" cy="1028700"/>
          </a:xfrm>
          <a:prstGeom prst="line">
            <a:avLst/>
          </a:prstGeom>
          <a:noFill/>
          <a:ln w="38100" cap="flat">
            <a:solidFill>
              <a:srgbClr val="FFFFFF">
                <a:lumMod val="85000"/>
              </a:srgbClr>
            </a:solidFill>
            <a:prstDash val="solid"/>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12" name="Shape 19462">
            <a:extLst>
              <a:ext uri="{FF2B5EF4-FFF2-40B4-BE49-F238E27FC236}">
                <a16:creationId xmlns:a16="http://schemas.microsoft.com/office/drawing/2014/main" id="{510BEBE5-16D0-424B-B5D0-3E2CEBFCBB5D}"/>
              </a:ext>
            </a:extLst>
          </p:cNvPr>
          <p:cNvSpPr/>
          <p:nvPr/>
        </p:nvSpPr>
        <p:spPr>
          <a:xfrm flipH="1" flipV="1">
            <a:off x="3807882" y="2739429"/>
            <a:ext cx="1" cy="1028700"/>
          </a:xfrm>
          <a:prstGeom prst="line">
            <a:avLst/>
          </a:prstGeom>
          <a:noFill/>
          <a:ln w="38100" cap="flat">
            <a:solidFill>
              <a:srgbClr val="FFFFFF">
                <a:lumMod val="85000"/>
              </a:srgbClr>
            </a:solidFill>
            <a:prstDash val="solid"/>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13" name="Shape 19463">
            <a:extLst>
              <a:ext uri="{FF2B5EF4-FFF2-40B4-BE49-F238E27FC236}">
                <a16:creationId xmlns:a16="http://schemas.microsoft.com/office/drawing/2014/main" id="{A8735A8E-F33E-4382-950A-D60AF88D7768}"/>
              </a:ext>
            </a:extLst>
          </p:cNvPr>
          <p:cNvSpPr/>
          <p:nvPr/>
        </p:nvSpPr>
        <p:spPr>
          <a:xfrm flipH="1" flipV="1">
            <a:off x="5170317" y="2382357"/>
            <a:ext cx="1" cy="1028700"/>
          </a:xfrm>
          <a:prstGeom prst="line">
            <a:avLst/>
          </a:prstGeom>
          <a:noFill/>
          <a:ln w="38100" cap="flat">
            <a:solidFill>
              <a:srgbClr val="FFFFFF">
                <a:lumMod val="85000"/>
              </a:srgbClr>
            </a:solidFill>
            <a:prstDash val="solid"/>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14" name="Shape 19464">
            <a:extLst>
              <a:ext uri="{FF2B5EF4-FFF2-40B4-BE49-F238E27FC236}">
                <a16:creationId xmlns:a16="http://schemas.microsoft.com/office/drawing/2014/main" id="{56B600A7-BDCA-4B0E-8217-4BF9942BA792}"/>
              </a:ext>
            </a:extLst>
          </p:cNvPr>
          <p:cNvSpPr/>
          <p:nvPr/>
        </p:nvSpPr>
        <p:spPr>
          <a:xfrm flipV="1">
            <a:off x="6532752" y="2027912"/>
            <a:ext cx="1" cy="1028700"/>
          </a:xfrm>
          <a:prstGeom prst="line">
            <a:avLst/>
          </a:prstGeom>
          <a:noFill/>
          <a:ln w="38100" cap="flat">
            <a:solidFill>
              <a:srgbClr val="FFFFFF">
                <a:lumMod val="85000"/>
              </a:srgbClr>
            </a:solidFill>
            <a:prstDash val="solid"/>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15" name="Shape 19473">
            <a:extLst>
              <a:ext uri="{FF2B5EF4-FFF2-40B4-BE49-F238E27FC236}">
                <a16:creationId xmlns:a16="http://schemas.microsoft.com/office/drawing/2014/main" id="{1C8B6871-9480-4AE0-9E69-7EF53C984536}"/>
              </a:ext>
            </a:extLst>
          </p:cNvPr>
          <p:cNvSpPr/>
          <p:nvPr/>
        </p:nvSpPr>
        <p:spPr>
          <a:xfrm>
            <a:off x="2906015" y="4804724"/>
            <a:ext cx="1363412" cy="364473"/>
          </a:xfrm>
          <a:prstGeom prst="rect">
            <a:avLst/>
          </a:prstGeom>
          <a:solidFill>
            <a:srgbClr val="3984A3">
              <a:lumMod val="75000"/>
            </a:srgbClr>
          </a:solidFill>
          <a:ln w="12700" cap="flat">
            <a:noFill/>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16" name="Shape 19474">
            <a:extLst>
              <a:ext uri="{FF2B5EF4-FFF2-40B4-BE49-F238E27FC236}">
                <a16:creationId xmlns:a16="http://schemas.microsoft.com/office/drawing/2014/main" id="{33A38BBF-021D-4079-8DEE-A53F7A88D89E}"/>
              </a:ext>
            </a:extLst>
          </p:cNvPr>
          <p:cNvSpPr/>
          <p:nvPr/>
        </p:nvSpPr>
        <p:spPr>
          <a:xfrm>
            <a:off x="2421942" y="4166338"/>
            <a:ext cx="484074" cy="1002859"/>
          </a:xfrm>
          <a:custGeom>
            <a:avLst/>
            <a:gdLst/>
            <a:ahLst/>
            <a:cxnLst>
              <a:cxn ang="0">
                <a:pos x="wd2" y="hd2"/>
              </a:cxn>
              <a:cxn ang="5400000">
                <a:pos x="wd2" y="hd2"/>
              </a:cxn>
              <a:cxn ang="10800000">
                <a:pos x="wd2" y="hd2"/>
              </a:cxn>
              <a:cxn ang="16200000">
                <a:pos x="wd2" y="hd2"/>
              </a:cxn>
            </a:cxnLst>
            <a:rect l="0" t="0" r="r" b="b"/>
            <a:pathLst>
              <a:path w="21600" h="21600" extrusionOk="0">
                <a:moveTo>
                  <a:pt x="10" y="0"/>
                </a:moveTo>
                <a:lnTo>
                  <a:pt x="21600" y="13766"/>
                </a:lnTo>
                <a:lnTo>
                  <a:pt x="21600" y="21600"/>
                </a:lnTo>
                <a:lnTo>
                  <a:pt x="0" y="7903"/>
                </a:lnTo>
                <a:lnTo>
                  <a:pt x="10" y="0"/>
                </a:lnTo>
                <a:close/>
              </a:path>
            </a:pathLst>
          </a:custGeom>
          <a:solidFill>
            <a:srgbClr val="3984A3">
              <a:lumMod val="50000"/>
            </a:srgbClr>
          </a:solidFill>
          <a:ln w="12700" cap="flat">
            <a:noFill/>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17" name="Shape 19475">
            <a:extLst>
              <a:ext uri="{FF2B5EF4-FFF2-40B4-BE49-F238E27FC236}">
                <a16:creationId xmlns:a16="http://schemas.microsoft.com/office/drawing/2014/main" id="{B26A39F8-C6D1-4D39-A61C-B728C4EAFE15}"/>
              </a:ext>
            </a:extLst>
          </p:cNvPr>
          <p:cNvSpPr/>
          <p:nvPr/>
        </p:nvSpPr>
        <p:spPr>
          <a:xfrm>
            <a:off x="2422389" y="4169183"/>
            <a:ext cx="1846463" cy="6381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28" y="64"/>
                </a:lnTo>
                <a:lnTo>
                  <a:pt x="21600" y="21600"/>
                </a:lnTo>
                <a:lnTo>
                  <a:pt x="5652" y="21600"/>
                </a:lnTo>
                <a:lnTo>
                  <a:pt x="0" y="0"/>
                </a:lnTo>
                <a:close/>
              </a:path>
            </a:pathLst>
          </a:custGeom>
          <a:solidFill>
            <a:srgbClr val="3984A3"/>
          </a:solidFill>
          <a:ln w="12700" cap="flat">
            <a:noFill/>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18" name="Shape 19481">
            <a:extLst>
              <a:ext uri="{FF2B5EF4-FFF2-40B4-BE49-F238E27FC236}">
                <a16:creationId xmlns:a16="http://schemas.microsoft.com/office/drawing/2014/main" id="{BB66837E-9EAB-41E3-9B4A-06B5F4CE88BD}"/>
              </a:ext>
            </a:extLst>
          </p:cNvPr>
          <p:cNvSpPr/>
          <p:nvPr/>
        </p:nvSpPr>
        <p:spPr>
          <a:xfrm>
            <a:off x="5623600" y="4083784"/>
            <a:ext cx="1363412" cy="364473"/>
          </a:xfrm>
          <a:prstGeom prst="rect">
            <a:avLst/>
          </a:prstGeom>
          <a:solidFill>
            <a:srgbClr val="6C88B7">
              <a:lumMod val="75000"/>
            </a:srgbClr>
          </a:solidFill>
          <a:ln w="12700" cap="flat">
            <a:noFill/>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19" name="Shape 19482">
            <a:extLst>
              <a:ext uri="{FF2B5EF4-FFF2-40B4-BE49-F238E27FC236}">
                <a16:creationId xmlns:a16="http://schemas.microsoft.com/office/drawing/2014/main" id="{F58FB724-D674-4477-8B51-349AD688AF0B}"/>
              </a:ext>
            </a:extLst>
          </p:cNvPr>
          <p:cNvSpPr/>
          <p:nvPr/>
        </p:nvSpPr>
        <p:spPr>
          <a:xfrm>
            <a:off x="5139527" y="3445399"/>
            <a:ext cx="484074" cy="1002858"/>
          </a:xfrm>
          <a:custGeom>
            <a:avLst/>
            <a:gdLst/>
            <a:ahLst/>
            <a:cxnLst>
              <a:cxn ang="0">
                <a:pos x="wd2" y="hd2"/>
              </a:cxn>
              <a:cxn ang="5400000">
                <a:pos x="wd2" y="hd2"/>
              </a:cxn>
              <a:cxn ang="10800000">
                <a:pos x="wd2" y="hd2"/>
              </a:cxn>
              <a:cxn ang="16200000">
                <a:pos x="wd2" y="hd2"/>
              </a:cxn>
            </a:cxnLst>
            <a:rect l="0" t="0" r="r" b="b"/>
            <a:pathLst>
              <a:path w="21600" h="21600" extrusionOk="0">
                <a:moveTo>
                  <a:pt x="10" y="0"/>
                </a:moveTo>
                <a:lnTo>
                  <a:pt x="21600" y="13766"/>
                </a:lnTo>
                <a:lnTo>
                  <a:pt x="21600" y="21600"/>
                </a:lnTo>
                <a:lnTo>
                  <a:pt x="0" y="7903"/>
                </a:lnTo>
                <a:lnTo>
                  <a:pt x="10" y="0"/>
                </a:lnTo>
                <a:close/>
              </a:path>
            </a:pathLst>
          </a:custGeom>
          <a:solidFill>
            <a:srgbClr val="6C88B7">
              <a:lumMod val="50000"/>
            </a:srgbClr>
          </a:solidFill>
          <a:ln w="12700" cap="flat">
            <a:noFill/>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20" name="Shape 19483">
            <a:extLst>
              <a:ext uri="{FF2B5EF4-FFF2-40B4-BE49-F238E27FC236}">
                <a16:creationId xmlns:a16="http://schemas.microsoft.com/office/drawing/2014/main" id="{3ECF479C-F006-4D66-B4A0-61EEC4E8B63C}"/>
              </a:ext>
            </a:extLst>
          </p:cNvPr>
          <p:cNvSpPr/>
          <p:nvPr/>
        </p:nvSpPr>
        <p:spPr>
          <a:xfrm>
            <a:off x="5139974" y="3448244"/>
            <a:ext cx="1846463" cy="6381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28" y="64"/>
                </a:lnTo>
                <a:lnTo>
                  <a:pt x="21600" y="21600"/>
                </a:lnTo>
                <a:lnTo>
                  <a:pt x="5652" y="21600"/>
                </a:lnTo>
                <a:lnTo>
                  <a:pt x="0" y="0"/>
                </a:lnTo>
                <a:close/>
              </a:path>
            </a:pathLst>
          </a:custGeom>
          <a:solidFill>
            <a:srgbClr val="6C88B7"/>
          </a:solidFill>
          <a:ln w="12700" cap="flat">
            <a:noFill/>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21" name="Shape 19489">
            <a:extLst>
              <a:ext uri="{FF2B5EF4-FFF2-40B4-BE49-F238E27FC236}">
                <a16:creationId xmlns:a16="http://schemas.microsoft.com/office/drawing/2014/main" id="{157C753B-1C26-43EB-87DF-A6B153DE0C53}"/>
              </a:ext>
            </a:extLst>
          </p:cNvPr>
          <p:cNvSpPr/>
          <p:nvPr/>
        </p:nvSpPr>
        <p:spPr>
          <a:xfrm>
            <a:off x="4265524" y="4444255"/>
            <a:ext cx="1363412" cy="364473"/>
          </a:xfrm>
          <a:prstGeom prst="rect">
            <a:avLst/>
          </a:prstGeom>
          <a:solidFill>
            <a:srgbClr val="2B526A">
              <a:lumMod val="75000"/>
            </a:srgbClr>
          </a:solidFill>
          <a:ln w="12700" cap="flat">
            <a:noFill/>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22" name="Shape 19490">
            <a:extLst>
              <a:ext uri="{FF2B5EF4-FFF2-40B4-BE49-F238E27FC236}">
                <a16:creationId xmlns:a16="http://schemas.microsoft.com/office/drawing/2014/main" id="{D7BC6A3B-B2D6-4E69-BBC7-50C3E50B4381}"/>
              </a:ext>
            </a:extLst>
          </p:cNvPr>
          <p:cNvSpPr/>
          <p:nvPr/>
        </p:nvSpPr>
        <p:spPr>
          <a:xfrm>
            <a:off x="3781451" y="3805868"/>
            <a:ext cx="484074" cy="1002860"/>
          </a:xfrm>
          <a:custGeom>
            <a:avLst/>
            <a:gdLst/>
            <a:ahLst/>
            <a:cxnLst>
              <a:cxn ang="0">
                <a:pos x="wd2" y="hd2"/>
              </a:cxn>
              <a:cxn ang="5400000">
                <a:pos x="wd2" y="hd2"/>
              </a:cxn>
              <a:cxn ang="10800000">
                <a:pos x="wd2" y="hd2"/>
              </a:cxn>
              <a:cxn ang="16200000">
                <a:pos x="wd2" y="hd2"/>
              </a:cxn>
            </a:cxnLst>
            <a:rect l="0" t="0" r="r" b="b"/>
            <a:pathLst>
              <a:path w="21600" h="21600" extrusionOk="0">
                <a:moveTo>
                  <a:pt x="10" y="0"/>
                </a:moveTo>
                <a:lnTo>
                  <a:pt x="21600" y="13766"/>
                </a:lnTo>
                <a:lnTo>
                  <a:pt x="21600" y="21600"/>
                </a:lnTo>
                <a:lnTo>
                  <a:pt x="0" y="7903"/>
                </a:lnTo>
                <a:lnTo>
                  <a:pt x="10" y="0"/>
                </a:lnTo>
                <a:close/>
              </a:path>
            </a:pathLst>
          </a:custGeom>
          <a:solidFill>
            <a:srgbClr val="2B526A">
              <a:lumMod val="50000"/>
            </a:srgbClr>
          </a:solidFill>
          <a:ln w="12700" cap="flat">
            <a:noFill/>
            <a:miter lim="400000"/>
          </a:ln>
          <a:effectLst/>
        </p:spPr>
        <p:txBody>
          <a:bodyPr wrap="square" lIns="0" tIns="0" rIns="0" bIns="0" numCol="1" anchor="t">
            <a:noAutofit/>
          </a:bodyPr>
          <a:lstStyle/>
          <a:p>
            <a:pPr defTabSz="685663">
              <a:defRPr/>
            </a:pPr>
            <a:endParaRPr sz="1899" kern="0">
              <a:solidFill>
                <a:srgbClr val="B3B3B3"/>
              </a:solidFill>
              <a:latin typeface="Lato Light" panose="020F0502020204030203" pitchFamily="34" charset="0"/>
            </a:endParaRPr>
          </a:p>
        </p:txBody>
      </p:sp>
      <p:sp>
        <p:nvSpPr>
          <p:cNvPr id="23" name="Shape 19491">
            <a:extLst>
              <a:ext uri="{FF2B5EF4-FFF2-40B4-BE49-F238E27FC236}">
                <a16:creationId xmlns:a16="http://schemas.microsoft.com/office/drawing/2014/main" id="{1946577E-D141-4B9D-A1BF-C9FFE78FA588}"/>
              </a:ext>
            </a:extLst>
          </p:cNvPr>
          <p:cNvSpPr/>
          <p:nvPr/>
        </p:nvSpPr>
        <p:spPr>
          <a:xfrm>
            <a:off x="3781897" y="3808714"/>
            <a:ext cx="1846463" cy="6381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28" y="64"/>
                </a:lnTo>
                <a:lnTo>
                  <a:pt x="21600" y="21600"/>
                </a:lnTo>
                <a:lnTo>
                  <a:pt x="5652" y="21600"/>
                </a:lnTo>
                <a:lnTo>
                  <a:pt x="0" y="0"/>
                </a:lnTo>
                <a:close/>
              </a:path>
            </a:pathLst>
          </a:custGeom>
          <a:solidFill>
            <a:srgbClr val="2B526A"/>
          </a:solidFill>
          <a:ln w="12700" cap="flat">
            <a:noFill/>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24" name="Shape 19497">
            <a:extLst>
              <a:ext uri="{FF2B5EF4-FFF2-40B4-BE49-F238E27FC236}">
                <a16:creationId xmlns:a16="http://schemas.microsoft.com/office/drawing/2014/main" id="{58616E07-5459-44A2-8590-7DBEBBDF5378}"/>
              </a:ext>
            </a:extLst>
          </p:cNvPr>
          <p:cNvSpPr/>
          <p:nvPr/>
        </p:nvSpPr>
        <p:spPr>
          <a:xfrm>
            <a:off x="6985665" y="3723314"/>
            <a:ext cx="1363411" cy="364473"/>
          </a:xfrm>
          <a:prstGeom prst="rect">
            <a:avLst/>
          </a:prstGeom>
          <a:solidFill>
            <a:srgbClr val="4C5974">
              <a:lumMod val="90000"/>
              <a:lumOff val="10000"/>
            </a:srgbClr>
          </a:solidFill>
          <a:ln w="12700" cap="flat">
            <a:noFill/>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25" name="Shape 19498">
            <a:extLst>
              <a:ext uri="{FF2B5EF4-FFF2-40B4-BE49-F238E27FC236}">
                <a16:creationId xmlns:a16="http://schemas.microsoft.com/office/drawing/2014/main" id="{13BFE108-21BB-4DEC-86FD-3EACF094D1D6}"/>
              </a:ext>
            </a:extLst>
          </p:cNvPr>
          <p:cNvSpPr/>
          <p:nvPr/>
        </p:nvSpPr>
        <p:spPr>
          <a:xfrm>
            <a:off x="6493411" y="3084929"/>
            <a:ext cx="492256" cy="1002858"/>
          </a:xfrm>
          <a:custGeom>
            <a:avLst/>
            <a:gdLst/>
            <a:ahLst/>
            <a:cxnLst>
              <a:cxn ang="0">
                <a:pos x="wd2" y="hd2"/>
              </a:cxn>
              <a:cxn ang="5400000">
                <a:pos x="wd2" y="hd2"/>
              </a:cxn>
              <a:cxn ang="10800000">
                <a:pos x="wd2" y="hd2"/>
              </a:cxn>
              <a:cxn ang="16200000">
                <a:pos x="wd2" y="hd2"/>
              </a:cxn>
            </a:cxnLst>
            <a:rect l="0" t="0" r="r" b="b"/>
            <a:pathLst>
              <a:path w="21600" h="21600" extrusionOk="0">
                <a:moveTo>
                  <a:pt x="369" y="0"/>
                </a:moveTo>
                <a:lnTo>
                  <a:pt x="21600" y="13766"/>
                </a:lnTo>
                <a:lnTo>
                  <a:pt x="21600" y="21600"/>
                </a:lnTo>
                <a:lnTo>
                  <a:pt x="0" y="7903"/>
                </a:lnTo>
                <a:lnTo>
                  <a:pt x="369" y="0"/>
                </a:lnTo>
                <a:close/>
              </a:path>
            </a:pathLst>
          </a:custGeom>
          <a:solidFill>
            <a:srgbClr val="4C5974"/>
          </a:solidFill>
          <a:ln w="12700" cap="flat">
            <a:noFill/>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26" name="Shape 19499">
            <a:extLst>
              <a:ext uri="{FF2B5EF4-FFF2-40B4-BE49-F238E27FC236}">
                <a16:creationId xmlns:a16="http://schemas.microsoft.com/office/drawing/2014/main" id="{BE8467BD-F82B-4F05-A8E8-A224F7D4C35A}"/>
              </a:ext>
            </a:extLst>
          </p:cNvPr>
          <p:cNvSpPr/>
          <p:nvPr/>
        </p:nvSpPr>
        <p:spPr>
          <a:xfrm>
            <a:off x="6502039" y="3087774"/>
            <a:ext cx="1846463" cy="6381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28" y="64"/>
                </a:lnTo>
                <a:lnTo>
                  <a:pt x="21600" y="21600"/>
                </a:lnTo>
                <a:lnTo>
                  <a:pt x="5652" y="21600"/>
                </a:lnTo>
                <a:lnTo>
                  <a:pt x="0" y="0"/>
                </a:lnTo>
                <a:close/>
              </a:path>
            </a:pathLst>
          </a:custGeom>
          <a:solidFill>
            <a:srgbClr val="4C5974">
              <a:lumMod val="75000"/>
              <a:lumOff val="25000"/>
            </a:srgbClr>
          </a:solidFill>
          <a:ln w="12700" cap="flat">
            <a:noFill/>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27" name="Shape 19505">
            <a:extLst>
              <a:ext uri="{FF2B5EF4-FFF2-40B4-BE49-F238E27FC236}">
                <a16:creationId xmlns:a16="http://schemas.microsoft.com/office/drawing/2014/main" id="{4A06C8E1-9893-4FEC-9CF1-1FDBE9AB13B7}"/>
              </a:ext>
            </a:extLst>
          </p:cNvPr>
          <p:cNvSpPr/>
          <p:nvPr/>
        </p:nvSpPr>
        <p:spPr>
          <a:xfrm>
            <a:off x="1547940" y="5162637"/>
            <a:ext cx="1363411" cy="364473"/>
          </a:xfrm>
          <a:prstGeom prst="rect">
            <a:avLst/>
          </a:prstGeom>
          <a:solidFill>
            <a:srgbClr val="4DADB5">
              <a:lumMod val="75000"/>
            </a:srgbClr>
          </a:solidFill>
          <a:ln w="12700" cap="flat">
            <a:noFill/>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28" name="Shape 19506">
            <a:extLst>
              <a:ext uri="{FF2B5EF4-FFF2-40B4-BE49-F238E27FC236}">
                <a16:creationId xmlns:a16="http://schemas.microsoft.com/office/drawing/2014/main" id="{46874FE0-61D1-4D7E-88BE-B2D767ADD302}"/>
              </a:ext>
            </a:extLst>
          </p:cNvPr>
          <p:cNvSpPr/>
          <p:nvPr/>
        </p:nvSpPr>
        <p:spPr>
          <a:xfrm>
            <a:off x="1063866" y="4524252"/>
            <a:ext cx="484074" cy="1002859"/>
          </a:xfrm>
          <a:custGeom>
            <a:avLst/>
            <a:gdLst/>
            <a:ahLst/>
            <a:cxnLst>
              <a:cxn ang="0">
                <a:pos x="wd2" y="hd2"/>
              </a:cxn>
              <a:cxn ang="5400000">
                <a:pos x="wd2" y="hd2"/>
              </a:cxn>
              <a:cxn ang="10800000">
                <a:pos x="wd2" y="hd2"/>
              </a:cxn>
              <a:cxn ang="16200000">
                <a:pos x="wd2" y="hd2"/>
              </a:cxn>
            </a:cxnLst>
            <a:rect l="0" t="0" r="r" b="b"/>
            <a:pathLst>
              <a:path w="21600" h="21600" extrusionOk="0">
                <a:moveTo>
                  <a:pt x="10" y="0"/>
                </a:moveTo>
                <a:lnTo>
                  <a:pt x="21600" y="13766"/>
                </a:lnTo>
                <a:lnTo>
                  <a:pt x="21600" y="21600"/>
                </a:lnTo>
                <a:lnTo>
                  <a:pt x="0" y="7903"/>
                </a:lnTo>
                <a:lnTo>
                  <a:pt x="10" y="0"/>
                </a:lnTo>
                <a:close/>
              </a:path>
            </a:pathLst>
          </a:custGeom>
          <a:solidFill>
            <a:srgbClr val="4DADB5">
              <a:lumMod val="50000"/>
            </a:srgbClr>
          </a:solidFill>
          <a:ln w="12700" cap="flat">
            <a:noFill/>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29" name="Shape 19507">
            <a:extLst>
              <a:ext uri="{FF2B5EF4-FFF2-40B4-BE49-F238E27FC236}">
                <a16:creationId xmlns:a16="http://schemas.microsoft.com/office/drawing/2014/main" id="{6B6C972D-978E-4540-9108-AF31FCD6A003}"/>
              </a:ext>
            </a:extLst>
          </p:cNvPr>
          <p:cNvSpPr/>
          <p:nvPr/>
        </p:nvSpPr>
        <p:spPr>
          <a:xfrm>
            <a:off x="1062305" y="4527097"/>
            <a:ext cx="1848470" cy="6250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28" y="64"/>
                </a:lnTo>
                <a:lnTo>
                  <a:pt x="21600" y="21600"/>
                </a:lnTo>
                <a:lnTo>
                  <a:pt x="5652" y="21600"/>
                </a:lnTo>
                <a:lnTo>
                  <a:pt x="0" y="0"/>
                </a:lnTo>
                <a:close/>
              </a:path>
            </a:pathLst>
          </a:custGeom>
          <a:solidFill>
            <a:srgbClr val="4DADB5"/>
          </a:solidFill>
          <a:ln w="12700" cap="flat">
            <a:noFill/>
            <a:miter lim="400000"/>
          </a:ln>
          <a:effectLst/>
        </p:spPr>
        <p:txBody>
          <a:bodyPr wrap="square" lIns="26789" tIns="26789" rIns="26789" bIns="26789" numCol="1" anchor="ctr">
            <a:noAutofit/>
          </a:bodyPr>
          <a:lstStyle/>
          <a:p>
            <a:pPr defTabSz="685663">
              <a:defRPr/>
            </a:pPr>
            <a:endParaRPr sz="1899" kern="0">
              <a:solidFill>
                <a:srgbClr val="B3B3B3"/>
              </a:solidFill>
              <a:latin typeface="Lato Light" panose="020F0502020204030203" pitchFamily="34" charset="0"/>
            </a:endParaRPr>
          </a:p>
        </p:txBody>
      </p:sp>
      <p:sp>
        <p:nvSpPr>
          <p:cNvPr id="30" name="Freeform 58">
            <a:extLst>
              <a:ext uri="{FF2B5EF4-FFF2-40B4-BE49-F238E27FC236}">
                <a16:creationId xmlns:a16="http://schemas.microsoft.com/office/drawing/2014/main" id="{A87A47A8-AD3A-40BE-B68E-4CC4CF6122FD}"/>
              </a:ext>
            </a:extLst>
          </p:cNvPr>
          <p:cNvSpPr>
            <a:spLocks noChangeArrowheads="1"/>
          </p:cNvSpPr>
          <p:nvPr/>
        </p:nvSpPr>
        <p:spPr bwMode="auto">
          <a:xfrm>
            <a:off x="4370139" y="3198727"/>
            <a:ext cx="225461" cy="258203"/>
          </a:xfrm>
          <a:custGeom>
            <a:avLst/>
            <a:gdLst>
              <a:gd name="connsiteX0" fmla="*/ 365630 w 787040"/>
              <a:gd name="connsiteY0" fmla="*/ 366455 h 901340"/>
              <a:gd name="connsiteX1" fmla="*/ 365630 w 787040"/>
              <a:gd name="connsiteY1" fmla="*/ 394569 h 901340"/>
              <a:gd name="connsiteX2" fmla="*/ 365630 w 787040"/>
              <a:gd name="connsiteY2" fmla="*/ 422683 h 901340"/>
              <a:gd name="connsiteX3" fmla="*/ 281060 w 787040"/>
              <a:gd name="connsiteY3" fmla="*/ 507025 h 901340"/>
              <a:gd name="connsiteX4" fmla="*/ 365630 w 787040"/>
              <a:gd name="connsiteY4" fmla="*/ 591727 h 901340"/>
              <a:gd name="connsiteX5" fmla="*/ 421770 w 787040"/>
              <a:gd name="connsiteY5" fmla="*/ 591727 h 901340"/>
              <a:gd name="connsiteX6" fmla="*/ 449840 w 787040"/>
              <a:gd name="connsiteY6" fmla="*/ 619841 h 901340"/>
              <a:gd name="connsiteX7" fmla="*/ 421770 w 787040"/>
              <a:gd name="connsiteY7" fmla="*/ 647955 h 901340"/>
              <a:gd name="connsiteX8" fmla="*/ 365630 w 787040"/>
              <a:gd name="connsiteY8" fmla="*/ 647955 h 901340"/>
              <a:gd name="connsiteX9" fmla="*/ 337560 w 787040"/>
              <a:gd name="connsiteY9" fmla="*/ 647955 h 901340"/>
              <a:gd name="connsiteX10" fmla="*/ 309490 w 787040"/>
              <a:gd name="connsiteY10" fmla="*/ 647955 h 901340"/>
              <a:gd name="connsiteX11" fmla="*/ 309490 w 787040"/>
              <a:gd name="connsiteY11" fmla="*/ 704182 h 901340"/>
              <a:gd name="connsiteX12" fmla="*/ 337560 w 787040"/>
              <a:gd name="connsiteY12" fmla="*/ 704182 h 901340"/>
              <a:gd name="connsiteX13" fmla="*/ 365630 w 787040"/>
              <a:gd name="connsiteY13" fmla="*/ 704182 h 901340"/>
              <a:gd name="connsiteX14" fmla="*/ 365630 w 787040"/>
              <a:gd name="connsiteY14" fmla="*/ 732296 h 901340"/>
              <a:gd name="connsiteX15" fmla="*/ 365630 w 787040"/>
              <a:gd name="connsiteY15" fmla="*/ 760410 h 901340"/>
              <a:gd name="connsiteX16" fmla="*/ 421770 w 787040"/>
              <a:gd name="connsiteY16" fmla="*/ 760410 h 901340"/>
              <a:gd name="connsiteX17" fmla="*/ 421770 w 787040"/>
              <a:gd name="connsiteY17" fmla="*/ 732296 h 901340"/>
              <a:gd name="connsiteX18" fmla="*/ 421770 w 787040"/>
              <a:gd name="connsiteY18" fmla="*/ 704182 h 901340"/>
              <a:gd name="connsiteX19" fmla="*/ 505980 w 787040"/>
              <a:gd name="connsiteY19" fmla="*/ 619841 h 901340"/>
              <a:gd name="connsiteX20" fmla="*/ 421770 w 787040"/>
              <a:gd name="connsiteY20" fmla="*/ 535139 h 901340"/>
              <a:gd name="connsiteX21" fmla="*/ 365630 w 787040"/>
              <a:gd name="connsiteY21" fmla="*/ 535139 h 901340"/>
              <a:gd name="connsiteX22" fmla="*/ 337560 w 787040"/>
              <a:gd name="connsiteY22" fmla="*/ 507025 h 901340"/>
              <a:gd name="connsiteX23" fmla="*/ 365630 w 787040"/>
              <a:gd name="connsiteY23" fmla="*/ 478911 h 901340"/>
              <a:gd name="connsiteX24" fmla="*/ 421770 w 787040"/>
              <a:gd name="connsiteY24" fmla="*/ 478911 h 901340"/>
              <a:gd name="connsiteX25" fmla="*/ 449840 w 787040"/>
              <a:gd name="connsiteY25" fmla="*/ 478911 h 901340"/>
              <a:gd name="connsiteX26" fmla="*/ 477910 w 787040"/>
              <a:gd name="connsiteY26" fmla="*/ 478911 h 901340"/>
              <a:gd name="connsiteX27" fmla="*/ 477910 w 787040"/>
              <a:gd name="connsiteY27" fmla="*/ 422683 h 901340"/>
              <a:gd name="connsiteX28" fmla="*/ 449840 w 787040"/>
              <a:gd name="connsiteY28" fmla="*/ 422683 h 901340"/>
              <a:gd name="connsiteX29" fmla="*/ 421770 w 787040"/>
              <a:gd name="connsiteY29" fmla="*/ 422683 h 901340"/>
              <a:gd name="connsiteX30" fmla="*/ 421770 w 787040"/>
              <a:gd name="connsiteY30" fmla="*/ 394569 h 901340"/>
              <a:gd name="connsiteX31" fmla="*/ 421770 w 787040"/>
              <a:gd name="connsiteY31" fmla="*/ 366455 h 901340"/>
              <a:gd name="connsiteX32" fmla="*/ 270624 w 787040"/>
              <a:gd name="connsiteY32" fmla="*/ 254000 h 901340"/>
              <a:gd name="connsiteX33" fmla="*/ 516776 w 787040"/>
              <a:gd name="connsiteY33" fmla="*/ 254000 h 901340"/>
              <a:gd name="connsiteX34" fmla="*/ 645970 w 787040"/>
              <a:gd name="connsiteY34" fmla="*/ 368618 h 901340"/>
              <a:gd name="connsiteX35" fmla="*/ 787040 w 787040"/>
              <a:gd name="connsiteY35" fmla="*/ 684358 h 901340"/>
              <a:gd name="connsiteX36" fmla="*/ 787040 w 787040"/>
              <a:gd name="connsiteY36" fmla="*/ 856646 h 901340"/>
              <a:gd name="connsiteX37" fmla="*/ 742776 w 787040"/>
              <a:gd name="connsiteY37" fmla="*/ 901340 h 901340"/>
              <a:gd name="connsiteX38" fmla="*/ 44624 w 787040"/>
              <a:gd name="connsiteY38" fmla="*/ 901340 h 901340"/>
              <a:gd name="connsiteX39" fmla="*/ 0 w 787040"/>
              <a:gd name="connsiteY39" fmla="*/ 856646 h 901340"/>
              <a:gd name="connsiteX40" fmla="*/ 0 w 787040"/>
              <a:gd name="connsiteY40" fmla="*/ 684358 h 901340"/>
              <a:gd name="connsiteX41" fmla="*/ 141790 w 787040"/>
              <a:gd name="connsiteY41" fmla="*/ 368618 h 901340"/>
              <a:gd name="connsiteX42" fmla="*/ 196850 w 787040"/>
              <a:gd name="connsiteY42" fmla="*/ 0 h 901340"/>
              <a:gd name="connsiteX43" fmla="*/ 590191 w 787040"/>
              <a:gd name="connsiteY43" fmla="*/ 0 h 901340"/>
              <a:gd name="connsiteX44" fmla="*/ 590191 w 787040"/>
              <a:gd name="connsiteY44" fmla="*/ 28019 h 901340"/>
              <a:gd name="connsiteX45" fmla="*/ 554236 w 787040"/>
              <a:gd name="connsiteY45" fmla="*/ 146201 h 901340"/>
              <a:gd name="connsiteX46" fmla="*/ 520799 w 787040"/>
              <a:gd name="connsiteY46" fmla="*/ 196491 h 901340"/>
              <a:gd name="connsiteX47" fmla="*/ 266242 w 787040"/>
              <a:gd name="connsiteY47" fmla="*/ 196491 h 901340"/>
              <a:gd name="connsiteX48" fmla="*/ 232804 w 787040"/>
              <a:gd name="connsiteY48" fmla="*/ 146201 h 901340"/>
              <a:gd name="connsiteX49" fmla="*/ 196850 w 787040"/>
              <a:gd name="connsiteY49" fmla="*/ 28019 h 90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7040" h="901340">
                <a:moveTo>
                  <a:pt x="365630" y="366455"/>
                </a:moveTo>
                <a:lnTo>
                  <a:pt x="365630" y="394569"/>
                </a:lnTo>
                <a:lnTo>
                  <a:pt x="365630" y="422683"/>
                </a:lnTo>
                <a:cubicBezTo>
                  <a:pt x="319207" y="422683"/>
                  <a:pt x="281060" y="460529"/>
                  <a:pt x="281060" y="507025"/>
                </a:cubicBezTo>
                <a:cubicBezTo>
                  <a:pt x="281060" y="553881"/>
                  <a:pt x="319207" y="591727"/>
                  <a:pt x="365630" y="591727"/>
                </a:cubicBezTo>
                <a:lnTo>
                  <a:pt x="421770" y="591727"/>
                </a:lnTo>
                <a:cubicBezTo>
                  <a:pt x="437245" y="591727"/>
                  <a:pt x="449840" y="604342"/>
                  <a:pt x="449840" y="619841"/>
                </a:cubicBezTo>
                <a:cubicBezTo>
                  <a:pt x="449840" y="635339"/>
                  <a:pt x="437245" y="647955"/>
                  <a:pt x="421770" y="647955"/>
                </a:cubicBezTo>
                <a:lnTo>
                  <a:pt x="365630" y="647955"/>
                </a:lnTo>
                <a:lnTo>
                  <a:pt x="337560" y="647955"/>
                </a:lnTo>
                <a:lnTo>
                  <a:pt x="309490" y="647955"/>
                </a:lnTo>
                <a:lnTo>
                  <a:pt x="309490" y="704182"/>
                </a:lnTo>
                <a:lnTo>
                  <a:pt x="337560" y="704182"/>
                </a:lnTo>
                <a:lnTo>
                  <a:pt x="365630" y="704182"/>
                </a:lnTo>
                <a:lnTo>
                  <a:pt x="365630" y="732296"/>
                </a:lnTo>
                <a:lnTo>
                  <a:pt x="365630" y="760410"/>
                </a:lnTo>
                <a:lnTo>
                  <a:pt x="421770" y="760410"/>
                </a:lnTo>
                <a:lnTo>
                  <a:pt x="421770" y="732296"/>
                </a:lnTo>
                <a:lnTo>
                  <a:pt x="421770" y="704182"/>
                </a:lnTo>
                <a:cubicBezTo>
                  <a:pt x="468194" y="704182"/>
                  <a:pt x="505980" y="666337"/>
                  <a:pt x="505980" y="619841"/>
                </a:cubicBezTo>
                <a:cubicBezTo>
                  <a:pt x="505980" y="573345"/>
                  <a:pt x="468194" y="535139"/>
                  <a:pt x="421770" y="535139"/>
                </a:cubicBezTo>
                <a:lnTo>
                  <a:pt x="365630" y="535139"/>
                </a:lnTo>
                <a:cubicBezTo>
                  <a:pt x="350156" y="535139"/>
                  <a:pt x="337560" y="522884"/>
                  <a:pt x="337560" y="507025"/>
                </a:cubicBezTo>
                <a:cubicBezTo>
                  <a:pt x="337560" y="491887"/>
                  <a:pt x="350156" y="478911"/>
                  <a:pt x="365630" y="478911"/>
                </a:cubicBezTo>
                <a:lnTo>
                  <a:pt x="421770" y="478911"/>
                </a:lnTo>
                <a:lnTo>
                  <a:pt x="449840" y="478911"/>
                </a:lnTo>
                <a:lnTo>
                  <a:pt x="477910" y="478911"/>
                </a:lnTo>
                <a:lnTo>
                  <a:pt x="477910" y="422683"/>
                </a:lnTo>
                <a:lnTo>
                  <a:pt x="449840" y="422683"/>
                </a:lnTo>
                <a:lnTo>
                  <a:pt x="421770" y="422683"/>
                </a:lnTo>
                <a:lnTo>
                  <a:pt x="421770" y="394569"/>
                </a:lnTo>
                <a:lnTo>
                  <a:pt x="421770" y="366455"/>
                </a:lnTo>
                <a:close/>
                <a:moveTo>
                  <a:pt x="270624" y="254000"/>
                </a:moveTo>
                <a:lnTo>
                  <a:pt x="516776" y="254000"/>
                </a:lnTo>
                <a:lnTo>
                  <a:pt x="645970" y="368618"/>
                </a:lnTo>
                <a:cubicBezTo>
                  <a:pt x="735579" y="448634"/>
                  <a:pt x="787040" y="563613"/>
                  <a:pt x="787040" y="684358"/>
                </a:cubicBezTo>
                <a:lnTo>
                  <a:pt x="787040" y="856646"/>
                </a:lnTo>
                <a:lnTo>
                  <a:pt x="742776" y="901340"/>
                </a:lnTo>
                <a:lnTo>
                  <a:pt x="44624" y="901340"/>
                </a:lnTo>
                <a:lnTo>
                  <a:pt x="0" y="856646"/>
                </a:lnTo>
                <a:lnTo>
                  <a:pt x="0" y="684358"/>
                </a:lnTo>
                <a:cubicBezTo>
                  <a:pt x="0" y="563613"/>
                  <a:pt x="51822" y="448634"/>
                  <a:pt x="141790" y="368618"/>
                </a:cubicBezTo>
                <a:close/>
                <a:moveTo>
                  <a:pt x="196850" y="0"/>
                </a:moveTo>
                <a:lnTo>
                  <a:pt x="590191" y="0"/>
                </a:lnTo>
                <a:lnTo>
                  <a:pt x="590191" y="28019"/>
                </a:lnTo>
                <a:cubicBezTo>
                  <a:pt x="590191" y="70047"/>
                  <a:pt x="577607" y="110998"/>
                  <a:pt x="554236" y="146201"/>
                </a:cubicBezTo>
                <a:lnTo>
                  <a:pt x="520799" y="196491"/>
                </a:lnTo>
                <a:lnTo>
                  <a:pt x="266242" y="196491"/>
                </a:lnTo>
                <a:lnTo>
                  <a:pt x="232804" y="146201"/>
                </a:lnTo>
                <a:cubicBezTo>
                  <a:pt x="209434" y="110998"/>
                  <a:pt x="196850" y="70047"/>
                  <a:pt x="196850" y="28019"/>
                </a:cubicBezTo>
                <a:close/>
              </a:path>
            </a:pathLst>
          </a:custGeom>
          <a:solidFill>
            <a:srgbClr val="FFFFFF"/>
          </a:solidFill>
          <a:ln>
            <a:noFill/>
          </a:ln>
          <a:effectLst/>
        </p:spPr>
        <p:txBody>
          <a:bodyPr wrap="square" anchor="ctr">
            <a:noAutofit/>
          </a:bodyPr>
          <a:lstStyle/>
          <a:p>
            <a:pPr defTabSz="685663">
              <a:defRPr/>
            </a:pPr>
            <a:endParaRPr lang="en-US" sz="1350" kern="0">
              <a:solidFill>
                <a:srgbClr val="B3B3B3"/>
              </a:solidFill>
              <a:latin typeface="Lato Light" panose="020F0502020204030203" pitchFamily="34" charset="0"/>
            </a:endParaRPr>
          </a:p>
        </p:txBody>
      </p:sp>
      <p:sp>
        <p:nvSpPr>
          <p:cNvPr id="31" name="TextBox 30">
            <a:extLst>
              <a:ext uri="{FF2B5EF4-FFF2-40B4-BE49-F238E27FC236}">
                <a16:creationId xmlns:a16="http://schemas.microsoft.com/office/drawing/2014/main" id="{6CE458EB-A799-4999-B310-A23AEBC0296C}"/>
              </a:ext>
            </a:extLst>
          </p:cNvPr>
          <p:cNvSpPr txBox="1"/>
          <p:nvPr/>
        </p:nvSpPr>
        <p:spPr>
          <a:xfrm>
            <a:off x="1070109" y="3115238"/>
            <a:ext cx="1279196" cy="276999"/>
          </a:xfrm>
          <a:prstGeom prst="rect">
            <a:avLst/>
          </a:prstGeom>
          <a:noFill/>
        </p:spPr>
        <p:txBody>
          <a:bodyPr wrap="square" rtlCol="0" anchor="b">
            <a:spAutoFit/>
          </a:bodyPr>
          <a:lstStyle/>
          <a:p>
            <a:pPr algn="ctr" defTabSz="685663">
              <a:defRPr/>
            </a:pPr>
            <a:r>
              <a:rPr lang="en-US" sz="1200" b="1">
                <a:solidFill>
                  <a:srgbClr val="1C2835"/>
                </a:solidFill>
                <a:latin typeface="Poppins" pitchFamily="2" charset="77"/>
                <a:cs typeface="Poppins" pitchFamily="2" charset="77"/>
              </a:rPr>
              <a:t>R&amp;D</a:t>
            </a:r>
          </a:p>
        </p:txBody>
      </p:sp>
      <p:sp>
        <p:nvSpPr>
          <p:cNvPr id="32" name="TextBox 31">
            <a:extLst>
              <a:ext uri="{FF2B5EF4-FFF2-40B4-BE49-F238E27FC236}">
                <a16:creationId xmlns:a16="http://schemas.microsoft.com/office/drawing/2014/main" id="{46850A2A-AD1F-4742-BD9F-8EB07A07A46D}"/>
              </a:ext>
            </a:extLst>
          </p:cNvPr>
          <p:cNvSpPr txBox="1"/>
          <p:nvPr/>
        </p:nvSpPr>
        <p:spPr>
          <a:xfrm>
            <a:off x="2465021" y="2543676"/>
            <a:ext cx="1279196" cy="276999"/>
          </a:xfrm>
          <a:prstGeom prst="rect">
            <a:avLst/>
          </a:prstGeom>
          <a:noFill/>
        </p:spPr>
        <p:txBody>
          <a:bodyPr wrap="square" rtlCol="0" anchor="b">
            <a:spAutoFit/>
          </a:bodyPr>
          <a:lstStyle/>
          <a:p>
            <a:pPr algn="ctr" defTabSz="685663">
              <a:defRPr/>
            </a:pPr>
            <a:r>
              <a:rPr lang="en-US" sz="1200" b="1">
                <a:solidFill>
                  <a:srgbClr val="1C2835"/>
                </a:solidFill>
                <a:latin typeface="Poppins" pitchFamily="2" charset="77"/>
                <a:cs typeface="Poppins" pitchFamily="2" charset="77"/>
              </a:rPr>
              <a:t>E&amp;WD</a:t>
            </a:r>
          </a:p>
        </p:txBody>
      </p:sp>
      <p:sp>
        <p:nvSpPr>
          <p:cNvPr id="33" name="TextBox 32">
            <a:extLst>
              <a:ext uri="{FF2B5EF4-FFF2-40B4-BE49-F238E27FC236}">
                <a16:creationId xmlns:a16="http://schemas.microsoft.com/office/drawing/2014/main" id="{D2114630-5ADB-476D-AC04-E14D8F53F3D0}"/>
              </a:ext>
            </a:extLst>
          </p:cNvPr>
          <p:cNvSpPr txBox="1"/>
          <p:nvPr/>
        </p:nvSpPr>
        <p:spPr>
          <a:xfrm>
            <a:off x="3831331" y="2203810"/>
            <a:ext cx="1279196" cy="276999"/>
          </a:xfrm>
          <a:prstGeom prst="rect">
            <a:avLst/>
          </a:prstGeom>
          <a:noFill/>
        </p:spPr>
        <p:txBody>
          <a:bodyPr wrap="square" rtlCol="0" anchor="b">
            <a:spAutoFit/>
          </a:bodyPr>
          <a:lstStyle/>
          <a:p>
            <a:pPr algn="ctr" defTabSz="685663">
              <a:defRPr/>
            </a:pPr>
            <a:r>
              <a:rPr lang="en-US" sz="1200" b="1">
                <a:solidFill>
                  <a:srgbClr val="1C2835"/>
                </a:solidFill>
                <a:latin typeface="Poppins" pitchFamily="2" charset="77"/>
                <a:cs typeface="Poppins" pitchFamily="2" charset="77"/>
              </a:rPr>
              <a:t>Stds &amp; Cert</a:t>
            </a:r>
          </a:p>
        </p:txBody>
      </p:sp>
      <p:sp>
        <p:nvSpPr>
          <p:cNvPr id="34" name="TextBox 33">
            <a:extLst>
              <a:ext uri="{FF2B5EF4-FFF2-40B4-BE49-F238E27FC236}">
                <a16:creationId xmlns:a16="http://schemas.microsoft.com/office/drawing/2014/main" id="{C55231E6-CE42-4C1C-A2A3-7DA6411379B0}"/>
              </a:ext>
            </a:extLst>
          </p:cNvPr>
          <p:cNvSpPr txBox="1"/>
          <p:nvPr/>
        </p:nvSpPr>
        <p:spPr>
          <a:xfrm>
            <a:off x="5170890" y="1760406"/>
            <a:ext cx="1279196" cy="276999"/>
          </a:xfrm>
          <a:prstGeom prst="rect">
            <a:avLst/>
          </a:prstGeom>
          <a:noFill/>
        </p:spPr>
        <p:txBody>
          <a:bodyPr wrap="square" rtlCol="0" anchor="b">
            <a:spAutoFit/>
          </a:bodyPr>
          <a:lstStyle/>
          <a:p>
            <a:pPr algn="ctr" defTabSz="685663">
              <a:defRPr/>
            </a:pPr>
            <a:r>
              <a:rPr lang="en-US" sz="1200" b="1" dirty="0">
                <a:solidFill>
                  <a:srgbClr val="1C2835"/>
                </a:solidFill>
                <a:latin typeface="Poppins" pitchFamily="2" charset="77"/>
                <a:cs typeface="Poppins" pitchFamily="2" charset="77"/>
              </a:rPr>
              <a:t>Consortium</a:t>
            </a:r>
          </a:p>
        </p:txBody>
      </p:sp>
      <p:sp>
        <p:nvSpPr>
          <p:cNvPr id="35" name="TextBox 34">
            <a:extLst>
              <a:ext uri="{FF2B5EF4-FFF2-40B4-BE49-F238E27FC236}">
                <a16:creationId xmlns:a16="http://schemas.microsoft.com/office/drawing/2014/main" id="{CD954622-2C3A-4CBD-A058-317EE69013CB}"/>
              </a:ext>
            </a:extLst>
          </p:cNvPr>
          <p:cNvSpPr txBox="1"/>
          <p:nvPr/>
        </p:nvSpPr>
        <p:spPr>
          <a:xfrm>
            <a:off x="6532753" y="1599482"/>
            <a:ext cx="1279196" cy="461665"/>
          </a:xfrm>
          <a:prstGeom prst="rect">
            <a:avLst/>
          </a:prstGeom>
          <a:noFill/>
        </p:spPr>
        <p:txBody>
          <a:bodyPr wrap="square" rtlCol="0" anchor="b">
            <a:spAutoFit/>
          </a:bodyPr>
          <a:lstStyle/>
          <a:p>
            <a:pPr algn="ctr" defTabSz="685663">
              <a:defRPr/>
            </a:pPr>
            <a:r>
              <a:rPr lang="en-US" sz="1200" b="1">
                <a:solidFill>
                  <a:srgbClr val="1C2835"/>
                </a:solidFill>
                <a:latin typeface="Poppins" pitchFamily="2" charset="77"/>
                <a:cs typeface="Poppins" pitchFamily="2" charset="77"/>
              </a:rPr>
              <a:t>Advisory, Intelligence</a:t>
            </a:r>
          </a:p>
        </p:txBody>
      </p:sp>
      <p:sp>
        <p:nvSpPr>
          <p:cNvPr id="36" name="TextBox 35">
            <a:extLst>
              <a:ext uri="{FF2B5EF4-FFF2-40B4-BE49-F238E27FC236}">
                <a16:creationId xmlns:a16="http://schemas.microsoft.com/office/drawing/2014/main" id="{0D682F1A-26F1-417F-8D7E-AABEC1634B39}"/>
              </a:ext>
            </a:extLst>
          </p:cNvPr>
          <p:cNvSpPr txBox="1"/>
          <p:nvPr/>
        </p:nvSpPr>
        <p:spPr>
          <a:xfrm>
            <a:off x="1070285" y="3458665"/>
            <a:ext cx="1182879" cy="1061829"/>
          </a:xfrm>
          <a:prstGeom prst="rect">
            <a:avLst/>
          </a:prstGeom>
          <a:noFill/>
        </p:spPr>
        <p:txBody>
          <a:bodyPr wrap="square" rtlCol="0" anchor="t">
            <a:spAutoFit/>
          </a:bodyPr>
          <a:lstStyle/>
          <a:p>
            <a:pPr algn="ctr" defTabSz="685800">
              <a:defRPr/>
            </a:pPr>
            <a:r>
              <a:rPr lang="en-US" sz="900" dirty="0">
                <a:solidFill>
                  <a:prstClr val="black"/>
                </a:solidFill>
                <a:latin typeface="Calibri" panose="020F0502020204030204"/>
                <a:ea typeface="Lato Light" panose="020F0502020204030203" pitchFamily="34" charset="0"/>
                <a:cs typeface="Lato Light" panose="020F0502020204030203" pitchFamily="34" charset="0"/>
              </a:rPr>
              <a:t>Conducts R&amp;D identified and prioritized by the top minds in the field to significantly accelerate standards development.</a:t>
            </a:r>
          </a:p>
        </p:txBody>
      </p:sp>
      <p:sp>
        <p:nvSpPr>
          <p:cNvPr id="37" name="TextBox 36">
            <a:extLst>
              <a:ext uri="{FF2B5EF4-FFF2-40B4-BE49-F238E27FC236}">
                <a16:creationId xmlns:a16="http://schemas.microsoft.com/office/drawing/2014/main" id="{9040DA1B-08D1-48EB-9003-C90F43BAA301}"/>
              </a:ext>
            </a:extLst>
          </p:cNvPr>
          <p:cNvSpPr txBox="1"/>
          <p:nvPr/>
        </p:nvSpPr>
        <p:spPr>
          <a:xfrm>
            <a:off x="3857836" y="2541682"/>
            <a:ext cx="1279196" cy="1200329"/>
          </a:xfrm>
          <a:prstGeom prst="rect">
            <a:avLst/>
          </a:prstGeom>
          <a:noFill/>
        </p:spPr>
        <p:txBody>
          <a:bodyPr wrap="square" rtlCol="0" anchor="t">
            <a:spAutoFit/>
          </a:bodyPr>
          <a:lstStyle/>
          <a:p>
            <a:pPr algn="ctr" defTabSz="685800">
              <a:defRPr/>
            </a:pPr>
            <a:r>
              <a:rPr lang="en-US" sz="900" dirty="0">
                <a:solidFill>
                  <a:prstClr val="black"/>
                </a:solidFill>
                <a:latin typeface="Calibri" panose="020F0502020204030204"/>
                <a:ea typeface="Lato Light" panose="020F0502020204030203" pitchFamily="34" charset="0"/>
                <a:cs typeface="Lato Light" panose="020F0502020204030203" pitchFamily="34" charset="0"/>
              </a:rPr>
              <a:t>Supports development of the AM standards roadmap, transitioning R&amp;D to standards and technical</a:t>
            </a:r>
          </a:p>
          <a:p>
            <a:pPr algn="ctr" defTabSz="685800">
              <a:defRPr/>
            </a:pPr>
            <a:r>
              <a:rPr lang="en-US" sz="900" dirty="0">
                <a:solidFill>
                  <a:prstClr val="black"/>
                </a:solidFill>
                <a:latin typeface="Calibri" panose="020F0502020204030204"/>
                <a:ea typeface="Lato Light" panose="020F0502020204030203" pitchFamily="34" charset="0"/>
                <a:cs typeface="Lato Light" panose="020F0502020204030203" pitchFamily="34" charset="0"/>
              </a:rPr>
              <a:t>publications, proficiency testing and certification programs.</a:t>
            </a:r>
          </a:p>
        </p:txBody>
      </p:sp>
      <p:pic>
        <p:nvPicPr>
          <p:cNvPr id="38" name="Graphic 37" descr="Clipboard Partially Checked outline">
            <a:extLst>
              <a:ext uri="{FF2B5EF4-FFF2-40B4-BE49-F238E27FC236}">
                <a16:creationId xmlns:a16="http://schemas.microsoft.com/office/drawing/2014/main" id="{41A909F8-7971-41DD-B5CA-2926D215A8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93332" y="3794810"/>
            <a:ext cx="600987" cy="600987"/>
          </a:xfrm>
          <a:prstGeom prst="rect">
            <a:avLst/>
          </a:prstGeom>
        </p:spPr>
      </p:pic>
      <p:pic>
        <p:nvPicPr>
          <p:cNvPr id="39" name="Graphic 38" descr="Research outline">
            <a:extLst>
              <a:ext uri="{FF2B5EF4-FFF2-40B4-BE49-F238E27FC236}">
                <a16:creationId xmlns:a16="http://schemas.microsoft.com/office/drawing/2014/main" id="{8C4E2C83-C91C-4EB4-B995-E5A8D0DF5F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0912" y="4591576"/>
            <a:ext cx="625004" cy="625004"/>
          </a:xfrm>
          <a:prstGeom prst="rect">
            <a:avLst/>
          </a:prstGeom>
        </p:spPr>
      </p:pic>
      <p:pic>
        <p:nvPicPr>
          <p:cNvPr id="40" name="Graphic 39" descr="Classroom outline">
            <a:extLst>
              <a:ext uri="{FF2B5EF4-FFF2-40B4-BE49-F238E27FC236}">
                <a16:creationId xmlns:a16="http://schemas.microsoft.com/office/drawing/2014/main" id="{53097C60-5BAE-4663-B484-F11EED950B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52543" y="4214513"/>
            <a:ext cx="588789" cy="588789"/>
          </a:xfrm>
          <a:prstGeom prst="rect">
            <a:avLst/>
          </a:prstGeom>
        </p:spPr>
      </p:pic>
      <p:sp>
        <p:nvSpPr>
          <p:cNvPr id="41" name="TextBox 40">
            <a:extLst>
              <a:ext uri="{FF2B5EF4-FFF2-40B4-BE49-F238E27FC236}">
                <a16:creationId xmlns:a16="http://schemas.microsoft.com/office/drawing/2014/main" id="{13D5E5BD-FE59-4240-8745-7A6D2565322B}"/>
              </a:ext>
            </a:extLst>
          </p:cNvPr>
          <p:cNvSpPr txBox="1"/>
          <p:nvPr/>
        </p:nvSpPr>
        <p:spPr>
          <a:xfrm>
            <a:off x="2512082" y="2878451"/>
            <a:ext cx="1247937" cy="1338828"/>
          </a:xfrm>
          <a:prstGeom prst="rect">
            <a:avLst/>
          </a:prstGeom>
          <a:noFill/>
        </p:spPr>
        <p:txBody>
          <a:bodyPr wrap="square" rtlCol="0" anchor="t">
            <a:spAutoFit/>
          </a:bodyPr>
          <a:lstStyle/>
          <a:p>
            <a:pPr algn="ctr" defTabSz="685800">
              <a:defRPr/>
            </a:pPr>
            <a:r>
              <a:rPr lang="en-US" sz="900" dirty="0">
                <a:solidFill>
                  <a:prstClr val="black"/>
                </a:solidFill>
                <a:latin typeface="Calibri" panose="020F0502020204030204"/>
                <a:ea typeface="Lato Light" panose="020F0502020204030203" pitchFamily="34" charset="0"/>
                <a:cs typeface="Lato Light" panose="020F0502020204030203" pitchFamily="34" charset="0"/>
              </a:rPr>
              <a:t>Develops comprehensive education and training programs built on standardization and certification expertise that prepares the AM workforce of the future at all levels.</a:t>
            </a:r>
          </a:p>
        </p:txBody>
      </p:sp>
      <p:sp>
        <p:nvSpPr>
          <p:cNvPr id="42" name="TextBox 41">
            <a:extLst>
              <a:ext uri="{FF2B5EF4-FFF2-40B4-BE49-F238E27FC236}">
                <a16:creationId xmlns:a16="http://schemas.microsoft.com/office/drawing/2014/main" id="{1143CC86-2A8A-4E8B-9E06-517DC330C7EE}"/>
              </a:ext>
            </a:extLst>
          </p:cNvPr>
          <p:cNvSpPr txBox="1"/>
          <p:nvPr/>
        </p:nvSpPr>
        <p:spPr>
          <a:xfrm>
            <a:off x="5182041" y="2022388"/>
            <a:ext cx="1279196" cy="1477328"/>
          </a:xfrm>
          <a:prstGeom prst="rect">
            <a:avLst/>
          </a:prstGeom>
          <a:noFill/>
        </p:spPr>
        <p:txBody>
          <a:bodyPr wrap="square" rtlCol="0" anchor="t">
            <a:spAutoFit/>
          </a:bodyPr>
          <a:lstStyle/>
          <a:p>
            <a:pPr algn="ctr" defTabSz="685800">
              <a:defRPr/>
            </a:pPr>
            <a:r>
              <a:rPr lang="en-US" sz="900" dirty="0">
                <a:solidFill>
                  <a:prstClr val="black"/>
                </a:solidFill>
                <a:latin typeface="Calibri" panose="020F0502020204030204"/>
                <a:ea typeface="Lato Light" panose="020F0502020204030203" pitchFamily="34" charset="0"/>
                <a:cs typeface="Lato Light" panose="020F0502020204030203" pitchFamily="34" charset="0"/>
              </a:rPr>
              <a:t>Develop and standardize the requirements and best practices for AM material data generation and create high-pedigree datasets for use by members to support design and rapid qualification.</a:t>
            </a:r>
          </a:p>
        </p:txBody>
      </p:sp>
      <p:sp>
        <p:nvSpPr>
          <p:cNvPr id="43" name="TextBox 42">
            <a:extLst>
              <a:ext uri="{FF2B5EF4-FFF2-40B4-BE49-F238E27FC236}">
                <a16:creationId xmlns:a16="http://schemas.microsoft.com/office/drawing/2014/main" id="{FCEC39CC-67B3-49E5-97EF-E77653D085A9}"/>
              </a:ext>
            </a:extLst>
          </p:cNvPr>
          <p:cNvSpPr txBox="1"/>
          <p:nvPr/>
        </p:nvSpPr>
        <p:spPr>
          <a:xfrm>
            <a:off x="6658744" y="2061146"/>
            <a:ext cx="1153205" cy="1061829"/>
          </a:xfrm>
          <a:prstGeom prst="rect">
            <a:avLst/>
          </a:prstGeom>
          <a:noFill/>
        </p:spPr>
        <p:txBody>
          <a:bodyPr wrap="square" rtlCol="0" anchor="t">
            <a:spAutoFit/>
          </a:bodyPr>
          <a:lstStyle/>
          <a:p>
            <a:pPr algn="ctr" defTabSz="685800">
              <a:defRPr/>
            </a:pPr>
            <a:r>
              <a:rPr lang="en-US" sz="900">
                <a:solidFill>
                  <a:prstClr val="black"/>
                </a:solidFill>
                <a:latin typeface="Calibri" panose="020F0502020204030204"/>
                <a:ea typeface="Lato Light" panose="020F0502020204030203" pitchFamily="34" charset="0"/>
                <a:cs typeface="Lato Light" panose="020F0502020204030203" pitchFamily="34" charset="0"/>
              </a:rPr>
              <a:t>Offered via Wohlers Associates in addition to Wohlers Report, Wohlers Specialty Reports, DfAM training and others.</a:t>
            </a:r>
          </a:p>
        </p:txBody>
      </p:sp>
      <p:pic>
        <p:nvPicPr>
          <p:cNvPr id="44" name="Picture 2" descr="Wohlers Associates logo">
            <a:extLst>
              <a:ext uri="{FF2B5EF4-FFF2-40B4-BE49-F238E27FC236}">
                <a16:creationId xmlns:a16="http://schemas.microsoft.com/office/drawing/2014/main" id="{F5364A93-7175-484D-973B-CC25BDA5418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46835" b="-4234"/>
          <a:stretch/>
        </p:blipFill>
        <p:spPr bwMode="auto">
          <a:xfrm>
            <a:off x="7827424" y="2460178"/>
            <a:ext cx="1179662" cy="21316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Wohlers Associates logo">
            <a:extLst>
              <a:ext uri="{FF2B5EF4-FFF2-40B4-BE49-F238E27FC236}">
                <a16:creationId xmlns:a16="http://schemas.microsoft.com/office/drawing/2014/main" id="{B5877F66-953C-4366-A88C-96458FFF442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8361" t="-1540" b="-1"/>
          <a:stretch/>
        </p:blipFill>
        <p:spPr bwMode="auto">
          <a:xfrm>
            <a:off x="7941131" y="2692901"/>
            <a:ext cx="990995" cy="222733"/>
          </a:xfrm>
          <a:prstGeom prst="rect">
            <a:avLst/>
          </a:prstGeom>
          <a:noFill/>
          <a:extLst>
            <a:ext uri="{909E8E84-426E-40DD-AFC4-6F175D3DCCD1}">
              <a14:hiddenFill xmlns:a14="http://schemas.microsoft.com/office/drawing/2010/main">
                <a:solidFill>
                  <a:srgbClr val="FFFFFF"/>
                </a:solidFill>
              </a14:hiddenFill>
            </a:ext>
          </a:extLst>
        </p:spPr>
      </p:pic>
      <p:pic>
        <p:nvPicPr>
          <p:cNvPr id="46" name="Graphic 45" descr="Good Idea outline">
            <a:extLst>
              <a:ext uri="{FF2B5EF4-FFF2-40B4-BE49-F238E27FC236}">
                <a16:creationId xmlns:a16="http://schemas.microsoft.com/office/drawing/2014/main" id="{D18EA93C-F1F3-48A1-AADC-CC17BB64F8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00299" y="3092900"/>
            <a:ext cx="588789" cy="588789"/>
          </a:xfrm>
          <a:prstGeom prst="rect">
            <a:avLst/>
          </a:prstGeom>
        </p:spPr>
      </p:pic>
      <p:pic>
        <p:nvPicPr>
          <p:cNvPr id="47" name="Graphic 46" descr="Scatterplot outline">
            <a:extLst>
              <a:ext uri="{FF2B5EF4-FFF2-40B4-BE49-F238E27FC236}">
                <a16:creationId xmlns:a16="http://schemas.microsoft.com/office/drawing/2014/main" id="{A1499797-B668-4567-B076-08484FEEED2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05486" y="3476787"/>
            <a:ext cx="625004" cy="625004"/>
          </a:xfrm>
          <a:prstGeom prst="rect">
            <a:avLst/>
          </a:prstGeom>
        </p:spPr>
      </p:pic>
      <p:pic>
        <p:nvPicPr>
          <p:cNvPr id="48" name="Picture 47">
            <a:extLst>
              <a:ext uri="{FF2B5EF4-FFF2-40B4-BE49-F238E27FC236}">
                <a16:creationId xmlns:a16="http://schemas.microsoft.com/office/drawing/2014/main" id="{2AD1A3D4-1B5E-43B3-BEF7-ED89B6B2894E}"/>
              </a:ext>
            </a:extLst>
          </p:cNvPr>
          <p:cNvPicPr>
            <a:picLocks noChangeAspect="1"/>
          </p:cNvPicPr>
          <p:nvPr/>
        </p:nvPicPr>
        <p:blipFill>
          <a:blip r:embed="rId14"/>
          <a:stretch>
            <a:fillRect/>
          </a:stretch>
        </p:blipFill>
        <p:spPr>
          <a:xfrm>
            <a:off x="1575647" y="5602049"/>
            <a:ext cx="7307889" cy="552341"/>
          </a:xfrm>
          <a:prstGeom prst="rect">
            <a:avLst/>
          </a:prstGeom>
        </p:spPr>
      </p:pic>
    </p:spTree>
    <p:extLst>
      <p:ext uri="{BB962C8B-B14F-4D97-AF65-F5344CB8AC3E}">
        <p14:creationId xmlns:p14="http://schemas.microsoft.com/office/powerpoint/2010/main" val="1428972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58992E-E5D1-C870-0D56-6F08EAD13220}"/>
              </a:ext>
            </a:extLst>
          </p:cNvPr>
          <p:cNvSpPr>
            <a:spLocks noGrp="1"/>
          </p:cNvSpPr>
          <p:nvPr>
            <p:ph type="sldNum" sz="quarter" idx="12"/>
          </p:nvPr>
        </p:nvSpPr>
        <p:spPr/>
        <p:txBody>
          <a:bodyPr/>
          <a:lstStyle/>
          <a:p>
            <a:pPr defTabSz="685800">
              <a:defRPr/>
            </a:pPr>
            <a:fld id="{AD3FAF27-8B82-4449-B01B-BEC948125F21}" type="slidenum">
              <a:rPr lang="en-GB" sz="450" b="0">
                <a:solidFill>
                  <a:srgbClr val="6A6A6A"/>
                </a:solidFill>
                <a:latin typeface="Arial" panose="020B0604020202020204" pitchFamily="34" charset="0"/>
                <a:ea typeface="+mn-ea"/>
              </a:rPr>
              <a:pPr defTabSz="685800">
                <a:defRPr/>
              </a:pPr>
              <a:t>24</a:t>
            </a:fld>
            <a:endParaRPr lang="en-GB" sz="450" b="0">
              <a:solidFill>
                <a:srgbClr val="6A6A6A"/>
              </a:solidFill>
              <a:latin typeface="Arial" panose="020B0604020202020204" pitchFamily="34" charset="0"/>
              <a:ea typeface="+mn-ea"/>
            </a:endParaRPr>
          </a:p>
        </p:txBody>
      </p:sp>
      <p:sp>
        <p:nvSpPr>
          <p:cNvPr id="7" name="Title 6">
            <a:extLst>
              <a:ext uri="{FF2B5EF4-FFF2-40B4-BE49-F238E27FC236}">
                <a16:creationId xmlns:a16="http://schemas.microsoft.com/office/drawing/2014/main" id="{C956DBF4-F6E1-4F3B-42EC-39DBEEA0513E}"/>
              </a:ext>
            </a:extLst>
          </p:cNvPr>
          <p:cNvSpPr>
            <a:spLocks noGrp="1"/>
          </p:cNvSpPr>
          <p:nvPr>
            <p:ph type="title"/>
          </p:nvPr>
        </p:nvSpPr>
        <p:spPr>
          <a:xfrm>
            <a:off x="194442" y="281621"/>
            <a:ext cx="8755116" cy="462703"/>
          </a:xfrm>
        </p:spPr>
        <p:txBody>
          <a:bodyPr>
            <a:noAutofit/>
          </a:bodyPr>
          <a:lstStyle/>
          <a:p>
            <a:pPr algn="ctr"/>
            <a:r>
              <a:rPr lang="en-US" dirty="0">
                <a:solidFill>
                  <a:schemeClr val="tx2"/>
                </a:solidFill>
                <a:latin typeface="Proxima Nova Lt"/>
              </a:rPr>
              <a:t>Standardization Impact Report</a:t>
            </a:r>
          </a:p>
        </p:txBody>
      </p:sp>
      <p:pic>
        <p:nvPicPr>
          <p:cNvPr id="3" name="Picture 2" descr="Several papers on a black background&#10;&#10;Description automatically generated">
            <a:extLst>
              <a:ext uri="{FF2B5EF4-FFF2-40B4-BE49-F238E27FC236}">
                <a16:creationId xmlns:a16="http://schemas.microsoft.com/office/drawing/2014/main" id="{A892FFDD-80B6-B15E-321F-F49BF97CC5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55"/>
          <a:stretch/>
        </p:blipFill>
        <p:spPr>
          <a:xfrm>
            <a:off x="-472931" y="581375"/>
            <a:ext cx="4597256" cy="4842052"/>
          </a:xfrm>
          <a:prstGeom prst="rect">
            <a:avLst/>
          </a:prstGeom>
        </p:spPr>
      </p:pic>
      <p:pic>
        <p:nvPicPr>
          <p:cNvPr id="4" name="Picture 3" descr="A cover of a report&#10;&#10;Description automatically generated">
            <a:extLst>
              <a:ext uri="{FF2B5EF4-FFF2-40B4-BE49-F238E27FC236}">
                <a16:creationId xmlns:a16="http://schemas.microsoft.com/office/drawing/2014/main" id="{4FB05669-0DDF-1CDB-1E36-3B2F8739D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6875" y="210940"/>
            <a:ext cx="3806681" cy="5710021"/>
          </a:xfrm>
          <a:prstGeom prst="rect">
            <a:avLst/>
          </a:prstGeom>
        </p:spPr>
      </p:pic>
      <p:pic>
        <p:nvPicPr>
          <p:cNvPr id="8" name="Picture 7">
            <a:extLst>
              <a:ext uri="{FF2B5EF4-FFF2-40B4-BE49-F238E27FC236}">
                <a16:creationId xmlns:a16="http://schemas.microsoft.com/office/drawing/2014/main" id="{550D7D58-2FAD-EE6F-222F-E7BA2589957C}"/>
              </a:ext>
            </a:extLst>
          </p:cNvPr>
          <p:cNvPicPr>
            <a:picLocks noChangeAspect="1"/>
          </p:cNvPicPr>
          <p:nvPr/>
        </p:nvPicPr>
        <p:blipFill rotWithShape="1">
          <a:blip r:embed="rId4"/>
          <a:srcRect l="1638" r="2795" b="25341"/>
          <a:stretch/>
        </p:blipFill>
        <p:spPr>
          <a:xfrm>
            <a:off x="1307001" y="5231509"/>
            <a:ext cx="6728780" cy="960292"/>
          </a:xfrm>
          <a:prstGeom prst="rect">
            <a:avLst/>
          </a:prstGeom>
        </p:spPr>
      </p:pic>
      <p:sp>
        <p:nvSpPr>
          <p:cNvPr id="9" name="TextBox 8">
            <a:extLst>
              <a:ext uri="{FF2B5EF4-FFF2-40B4-BE49-F238E27FC236}">
                <a16:creationId xmlns:a16="http://schemas.microsoft.com/office/drawing/2014/main" id="{EB54A3A1-E337-85EB-AFB9-B5A26E36DFDE}"/>
              </a:ext>
            </a:extLst>
          </p:cNvPr>
          <p:cNvSpPr txBox="1"/>
          <p:nvPr/>
        </p:nvSpPr>
        <p:spPr>
          <a:xfrm>
            <a:off x="3586274" y="1434573"/>
            <a:ext cx="2402512" cy="3293209"/>
          </a:xfrm>
          <a:prstGeom prst="rect">
            <a:avLst/>
          </a:prstGeom>
          <a:noFill/>
        </p:spPr>
        <p:txBody>
          <a:bodyPr wrap="square" rtlCol="0">
            <a:spAutoFit/>
          </a:bodyPr>
          <a:lstStyle/>
          <a:p>
            <a:pPr defTabSz="685800">
              <a:defRPr/>
            </a:pPr>
            <a:r>
              <a:rPr lang="en-US" sz="1600" dirty="0">
                <a:solidFill>
                  <a:schemeClr val="tx2"/>
                </a:solidFill>
                <a:latin typeface="Arial"/>
              </a:rPr>
              <a:t>Advanced Manufacturing</a:t>
            </a:r>
          </a:p>
          <a:p>
            <a:pPr defTabSz="685800">
              <a:defRPr/>
            </a:pPr>
            <a:endParaRPr lang="en-US" sz="1600" dirty="0">
              <a:solidFill>
                <a:schemeClr val="tx2"/>
              </a:solidFill>
              <a:latin typeface="Arial"/>
            </a:endParaRPr>
          </a:p>
          <a:p>
            <a:pPr defTabSz="685800">
              <a:defRPr/>
            </a:pPr>
            <a:r>
              <a:rPr lang="en-US" sz="1600" dirty="0">
                <a:solidFill>
                  <a:schemeClr val="tx2"/>
                </a:solidFill>
                <a:latin typeface="Arial"/>
              </a:rPr>
              <a:t>Built Environment &amp; Infrastructure Systems</a:t>
            </a:r>
          </a:p>
          <a:p>
            <a:pPr defTabSz="685800">
              <a:defRPr/>
            </a:pPr>
            <a:endParaRPr lang="en-US" sz="1600" dirty="0">
              <a:solidFill>
                <a:schemeClr val="tx2"/>
              </a:solidFill>
              <a:latin typeface="Arial"/>
            </a:endParaRPr>
          </a:p>
          <a:p>
            <a:pPr defTabSz="685800">
              <a:defRPr/>
            </a:pPr>
            <a:r>
              <a:rPr lang="en-US" sz="1600" dirty="0">
                <a:solidFill>
                  <a:schemeClr val="tx2"/>
                </a:solidFill>
                <a:latin typeface="Arial"/>
              </a:rPr>
              <a:t>Clean Energy &amp; Decarbonization Technology</a:t>
            </a:r>
          </a:p>
          <a:p>
            <a:pPr defTabSz="685800">
              <a:defRPr/>
            </a:pPr>
            <a:endParaRPr lang="en-US" sz="1600" dirty="0">
              <a:solidFill>
                <a:schemeClr val="tx2"/>
              </a:solidFill>
              <a:latin typeface="Arial"/>
            </a:endParaRPr>
          </a:p>
          <a:p>
            <a:pPr defTabSz="685800">
              <a:defRPr/>
            </a:pPr>
            <a:r>
              <a:rPr lang="en-US" sz="1600" dirty="0">
                <a:solidFill>
                  <a:schemeClr val="tx2"/>
                </a:solidFill>
                <a:latin typeface="Arial"/>
              </a:rPr>
              <a:t>Emerging Airspace</a:t>
            </a:r>
          </a:p>
          <a:p>
            <a:pPr defTabSz="685800">
              <a:defRPr/>
            </a:pPr>
            <a:endParaRPr lang="en-US" sz="1600" dirty="0">
              <a:solidFill>
                <a:schemeClr val="tx2"/>
              </a:solidFill>
              <a:latin typeface="Arial"/>
            </a:endParaRPr>
          </a:p>
          <a:p>
            <a:pPr defTabSz="685800">
              <a:defRPr/>
            </a:pPr>
            <a:r>
              <a:rPr lang="en-US" sz="1600" dirty="0">
                <a:solidFill>
                  <a:schemeClr val="tx2"/>
                </a:solidFill>
                <a:latin typeface="Arial"/>
              </a:rPr>
              <a:t>Health &amp; Safety</a:t>
            </a:r>
          </a:p>
        </p:txBody>
      </p:sp>
    </p:spTree>
    <p:extLst>
      <p:ext uri="{BB962C8B-B14F-4D97-AF65-F5344CB8AC3E}">
        <p14:creationId xmlns:p14="http://schemas.microsoft.com/office/powerpoint/2010/main" val="288321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Picture 26" descr="ASTM to Sponsor Exo Games, a Student Innovation Initiative | ASTM  Standardization News">
            <a:extLst>
              <a:ext uri="{FF2B5EF4-FFF2-40B4-BE49-F238E27FC236}">
                <a16:creationId xmlns:a16="http://schemas.microsoft.com/office/drawing/2014/main" id="{525E61A7-FBA8-5A19-B841-329FC17B3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269" y="-21755"/>
            <a:ext cx="3523738" cy="24096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M International Publishes Revised F963 Toy Standard">
            <a:extLst>
              <a:ext uri="{FF2B5EF4-FFF2-40B4-BE49-F238E27FC236}">
                <a16:creationId xmlns:a16="http://schemas.microsoft.com/office/drawing/2014/main" id="{E8FA2E29-32A1-482A-27E7-7789C8A66F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24663" y="3983047"/>
            <a:ext cx="4319337" cy="2256854"/>
          </a:xfrm>
          <a:prstGeom prst="rect">
            <a:avLst/>
          </a:prstGeom>
          <a:solidFill>
            <a:srgbClr val="FFFFFF"/>
          </a:solidFill>
        </p:spPr>
      </p:pic>
      <p:sp>
        <p:nvSpPr>
          <p:cNvPr id="2" name="Slide Number Placeholder 1" hidden="1">
            <a:extLst>
              <a:ext uri="{FF2B5EF4-FFF2-40B4-BE49-F238E27FC236}">
                <a16:creationId xmlns:a16="http://schemas.microsoft.com/office/drawing/2014/main" id="{AE25FD19-E44D-B401-AF38-794AB691AC98}"/>
              </a:ext>
            </a:extLst>
          </p:cNvPr>
          <p:cNvSpPr>
            <a:spLocks noGrp="1"/>
          </p:cNvSpPr>
          <p:nvPr>
            <p:ph type="sldNum" sz="quarter" idx="4294967295"/>
          </p:nvPr>
        </p:nvSpPr>
        <p:spPr>
          <a:xfrm>
            <a:off x="8062123" y="6463445"/>
            <a:ext cx="461559" cy="365125"/>
          </a:xfrm>
        </p:spPr>
        <p:txBody>
          <a:bodyPr/>
          <a:lstStyle/>
          <a:p>
            <a:pPr>
              <a:spcAft>
                <a:spcPts val="600"/>
              </a:spcAft>
            </a:pPr>
            <a:fld id="{AD3FAF27-8B82-4449-B01B-BEC948125F21}" type="slidenum">
              <a:rPr lang="en-GB" smtClean="0"/>
              <a:pPr>
                <a:spcAft>
                  <a:spcPts val="600"/>
                </a:spcAft>
              </a:pPr>
              <a:t>25</a:t>
            </a:fld>
            <a:endParaRPr lang="en-GB"/>
          </a:p>
        </p:txBody>
      </p:sp>
      <p:pic>
        <p:nvPicPr>
          <p:cNvPr id="1030" name="Picture 6" descr="What Are the Different Types of Aviation Fuel? - National Aviation Academy">
            <a:extLst>
              <a:ext uri="{FF2B5EF4-FFF2-40B4-BE49-F238E27FC236}">
                <a16:creationId xmlns:a16="http://schemas.microsoft.com/office/drawing/2014/main" id="{C6DE68FA-20C0-E789-0333-91AC18CBF4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32" y="0"/>
            <a:ext cx="3855385" cy="240961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PRS-M200 (ASTM F3322-18 Compliant) | Parachute recovery system for DJI  Matrice 200 Series drones">
            <a:extLst>
              <a:ext uri="{FF2B5EF4-FFF2-40B4-BE49-F238E27FC236}">
                <a16:creationId xmlns:a16="http://schemas.microsoft.com/office/drawing/2014/main" id="{32F8CAC9-431F-4E11-8A8D-3CA6DB714ED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PRS-M200 (ASTM F3322-18 Compliant) | Parachute recovery system for DJI  Matrice 200 Series drones">
            <a:extLst>
              <a:ext uri="{FF2B5EF4-FFF2-40B4-BE49-F238E27FC236}">
                <a16:creationId xmlns:a16="http://schemas.microsoft.com/office/drawing/2014/main" id="{B41A987C-7728-E843-61A9-A7228BF25647}"/>
              </a:ext>
            </a:extLst>
          </p:cNvPr>
          <p:cNvSpPr>
            <a:spLocks noChangeAspect="1" noChangeArrowheads="1"/>
          </p:cNvSpPr>
          <p:nvPr/>
        </p:nvSpPr>
        <p:spPr bwMode="auto">
          <a:xfrm>
            <a:off x="4572000" y="1676400"/>
            <a:ext cx="2057400" cy="2057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UK CAA -SN-2018/008: Small Unmanned Aircraft – DJI Matrice 200 Series  In-Flight Power Failures – sUAS News – The Business of Drones">
            <a:extLst>
              <a:ext uri="{FF2B5EF4-FFF2-40B4-BE49-F238E27FC236}">
                <a16:creationId xmlns:a16="http://schemas.microsoft.com/office/drawing/2014/main" id="{94F4AA1E-A043-E9AD-47FF-AF76524209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5396" y="2201779"/>
            <a:ext cx="2808604" cy="178126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edical Face Masks and ASTM F2100">
            <a:extLst>
              <a:ext uri="{FF2B5EF4-FFF2-40B4-BE49-F238E27FC236}">
                <a16:creationId xmlns:a16="http://schemas.microsoft.com/office/drawing/2014/main" id="{01E71C8E-D37F-05E0-B9CE-3581AA0993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7" y="4224562"/>
            <a:ext cx="3384582" cy="209465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c Specs Liberty Sport Helmet Spex Protective Kids Glasses Matte Electric  Blue #619 - Optiwow">
            <a:extLst>
              <a:ext uri="{FF2B5EF4-FFF2-40B4-BE49-F238E27FC236}">
                <a16:creationId xmlns:a16="http://schemas.microsoft.com/office/drawing/2014/main" id="{FE5AC518-96C0-67A8-9F35-9869AA1A17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68" y="2896679"/>
            <a:ext cx="3384582" cy="13053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PSC Staff Issues Favorable Review of F2057-23 - Furniture World Magazine">
            <a:extLst>
              <a:ext uri="{FF2B5EF4-FFF2-40B4-BE49-F238E27FC236}">
                <a16:creationId xmlns:a16="http://schemas.microsoft.com/office/drawing/2014/main" id="{754777F9-FAEF-B52B-36F5-28665558253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5705" y="3997115"/>
            <a:ext cx="2344635" cy="234463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etermination of PFAS in the Environment | ASTM Standardization News">
            <a:extLst>
              <a:ext uri="{FF2B5EF4-FFF2-40B4-BE49-F238E27FC236}">
                <a16:creationId xmlns:a16="http://schemas.microsoft.com/office/drawing/2014/main" id="{AF1BC14A-F1CA-BFDE-E1E8-01ACEE798E5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72250" y="2201779"/>
            <a:ext cx="2808440" cy="18322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he Label Lexicon - What's the Deal With Those Laundry Symbols, and How do  I Tell Them Apart? | HowStuffWorks">
            <a:extLst>
              <a:ext uri="{FF2B5EF4-FFF2-40B4-BE49-F238E27FC236}">
                <a16:creationId xmlns:a16="http://schemas.microsoft.com/office/drawing/2014/main" id="{88B3089D-00C1-57DA-0412-2D03A3971DC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27110" y="5929"/>
            <a:ext cx="3525142" cy="219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202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C990-D89A-B46D-EA15-5C3894D0DF6C}"/>
              </a:ext>
            </a:extLst>
          </p:cNvPr>
          <p:cNvSpPr>
            <a:spLocks noGrp="1"/>
          </p:cNvSpPr>
          <p:nvPr>
            <p:ph type="title"/>
          </p:nvPr>
        </p:nvSpPr>
        <p:spPr>
          <a:xfrm>
            <a:off x="1182029" y="2629714"/>
            <a:ext cx="6802244" cy="1150434"/>
          </a:xfrm>
        </p:spPr>
        <p:txBody>
          <a:bodyPr/>
          <a:lstStyle/>
          <a:p>
            <a:r>
              <a:rPr lang="en-US"/>
              <a:t>Promoting U.S. Standards Leadership</a:t>
            </a:r>
          </a:p>
        </p:txBody>
      </p:sp>
      <p:sp>
        <p:nvSpPr>
          <p:cNvPr id="4" name="Slide Number Placeholder 3">
            <a:extLst>
              <a:ext uri="{FF2B5EF4-FFF2-40B4-BE49-F238E27FC236}">
                <a16:creationId xmlns:a16="http://schemas.microsoft.com/office/drawing/2014/main" id="{F1D6A7BC-2C15-4044-2164-800D93D9054B}"/>
              </a:ext>
            </a:extLst>
          </p:cNvPr>
          <p:cNvSpPr>
            <a:spLocks noGrp="1"/>
          </p:cNvSpPr>
          <p:nvPr>
            <p:ph type="sldNum" sz="quarter" idx="4294967295"/>
          </p:nvPr>
        </p:nvSpPr>
        <p:spPr>
          <a:xfrm>
            <a:off x="8683625" y="6462713"/>
            <a:ext cx="460375" cy="365125"/>
          </a:xfrm>
        </p:spPr>
        <p:txBody>
          <a:bodyPr/>
          <a:lstStyle/>
          <a:p>
            <a:fld id="{54A79FDF-0332-472F-850D-1D030698853D}" type="slidenum">
              <a:rPr lang="en-US" smtClean="0"/>
              <a:pPr/>
              <a:t>26</a:t>
            </a:fld>
            <a:endParaRPr lang="en-US"/>
          </a:p>
        </p:txBody>
      </p:sp>
    </p:spTree>
    <p:extLst>
      <p:ext uri="{BB962C8B-B14F-4D97-AF65-F5344CB8AC3E}">
        <p14:creationId xmlns:p14="http://schemas.microsoft.com/office/powerpoint/2010/main" val="142009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Promoting U.S. Leadership in International Standards</a:t>
            </a:r>
          </a:p>
        </p:txBody>
      </p:sp>
      <p:sp>
        <p:nvSpPr>
          <p:cNvPr id="3" name="Content Placeholder 2"/>
          <p:cNvSpPr>
            <a:spLocks noGrp="1"/>
          </p:cNvSpPr>
          <p:nvPr>
            <p:ph idx="1"/>
          </p:nvPr>
        </p:nvSpPr>
        <p:spPr>
          <a:xfrm>
            <a:off x="774358" y="1345324"/>
            <a:ext cx="7661188" cy="4674885"/>
          </a:xfrm>
        </p:spPr>
        <p:txBody>
          <a:bodyPr>
            <a:normAutofit/>
          </a:bodyPr>
          <a:lstStyle/>
          <a:p>
            <a:r>
              <a:rPr lang="en-US"/>
              <a:t>Allocate increased R&amp;D funding for critical and emerging technologies</a:t>
            </a:r>
          </a:p>
          <a:p>
            <a:r>
              <a:rPr lang="en-US"/>
              <a:t>Encourage the USG to broadly promote the voluntary, private sector led standards development model domestically and in dialogues and agreements with other countries</a:t>
            </a:r>
          </a:p>
          <a:p>
            <a:r>
              <a:rPr lang="en-US"/>
              <a:t>Encourage greater participation by federal agency staff in mission-relevant international standards development activities</a:t>
            </a:r>
          </a:p>
          <a:p>
            <a:endParaRPr lang="en-US"/>
          </a:p>
          <a:p>
            <a:endParaRPr lang="en-US"/>
          </a:p>
          <a:p>
            <a:endParaRPr lang="en-US"/>
          </a:p>
        </p:txBody>
      </p:sp>
    </p:spTree>
    <p:extLst>
      <p:ext uri="{BB962C8B-B14F-4D97-AF65-F5344CB8AC3E}">
        <p14:creationId xmlns:p14="http://schemas.microsoft.com/office/powerpoint/2010/main" val="1737863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Promoting U.S. Leadership (cont.)</a:t>
            </a:r>
          </a:p>
        </p:txBody>
      </p:sp>
      <p:sp>
        <p:nvSpPr>
          <p:cNvPr id="3" name="Content Placeholder 2"/>
          <p:cNvSpPr>
            <a:spLocks noGrp="1"/>
          </p:cNvSpPr>
          <p:nvPr>
            <p:ph idx="1"/>
          </p:nvPr>
        </p:nvSpPr>
        <p:spPr/>
        <p:txBody>
          <a:bodyPr>
            <a:normAutofit/>
          </a:bodyPr>
          <a:lstStyle/>
          <a:p>
            <a:r>
              <a:rPr lang="en-US"/>
              <a:t>Raise awareness of treaty organizations that engage in standards development activities and the role of the USG in ensuring that these activities are rules-based, open, transparent, and consensus-based</a:t>
            </a:r>
          </a:p>
          <a:p>
            <a:r>
              <a:rPr lang="en-US"/>
              <a:t>Support efforts to grow a standards literate workforce</a:t>
            </a:r>
          </a:p>
          <a:p>
            <a:r>
              <a:rPr lang="en-US"/>
              <a:t>Support more international standards development meetings taking place in the U.S.</a:t>
            </a:r>
          </a:p>
          <a:p>
            <a:endParaRPr lang="en-US"/>
          </a:p>
          <a:p>
            <a:endParaRPr lang="en-US"/>
          </a:p>
          <a:p>
            <a:endParaRPr lang="en-US"/>
          </a:p>
        </p:txBody>
      </p:sp>
    </p:spTree>
    <p:extLst>
      <p:ext uri="{BB962C8B-B14F-4D97-AF65-F5344CB8AC3E}">
        <p14:creationId xmlns:p14="http://schemas.microsoft.com/office/powerpoint/2010/main" val="1023688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Points to Remember</a:t>
            </a:r>
          </a:p>
        </p:txBody>
      </p:sp>
      <p:sp>
        <p:nvSpPr>
          <p:cNvPr id="3" name="Content Placeholder 2"/>
          <p:cNvSpPr>
            <a:spLocks noGrp="1"/>
          </p:cNvSpPr>
          <p:nvPr>
            <p:ph idx="1"/>
          </p:nvPr>
        </p:nvSpPr>
        <p:spPr>
          <a:xfrm>
            <a:off x="774358" y="1229710"/>
            <a:ext cx="7661188" cy="4790499"/>
          </a:xfrm>
        </p:spPr>
        <p:txBody>
          <a:bodyPr/>
          <a:lstStyle/>
          <a:p>
            <a:r>
              <a:rPr lang="en-US"/>
              <a:t>Rules-based processes for international standards establish guard rails and create value</a:t>
            </a:r>
          </a:p>
          <a:p>
            <a:r>
              <a:rPr lang="en-US"/>
              <a:t>Seeking to bar some participants from global standards processes will create fragmentation</a:t>
            </a:r>
          </a:p>
          <a:p>
            <a:r>
              <a:rPr lang="en-US"/>
              <a:t>Diversity in standards venues is a feature (not a bug)</a:t>
            </a:r>
          </a:p>
          <a:p>
            <a:r>
              <a:rPr lang="en-US"/>
              <a:t>Avoiding prescriptive legislative language in the area of technology policy and standards allows for rapid changes and innovation</a:t>
            </a:r>
          </a:p>
          <a:p>
            <a:endParaRPr lang="en-US"/>
          </a:p>
        </p:txBody>
      </p:sp>
    </p:spTree>
    <p:extLst>
      <p:ext uri="{BB962C8B-B14F-4D97-AF65-F5344CB8AC3E}">
        <p14:creationId xmlns:p14="http://schemas.microsoft.com/office/powerpoint/2010/main" val="46247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Why Should Congress Care?</a:t>
            </a:r>
          </a:p>
        </p:txBody>
      </p:sp>
      <p:sp>
        <p:nvSpPr>
          <p:cNvPr id="3" name="Content Placeholder 2"/>
          <p:cNvSpPr>
            <a:spLocks noGrp="1"/>
          </p:cNvSpPr>
          <p:nvPr>
            <p:ph idx="1"/>
          </p:nvPr>
        </p:nvSpPr>
        <p:spPr>
          <a:xfrm>
            <a:off x="774358" y="1149532"/>
            <a:ext cx="7661188" cy="4979419"/>
          </a:xfrm>
        </p:spPr>
        <p:txBody>
          <a:bodyPr>
            <a:normAutofit/>
          </a:bodyPr>
          <a:lstStyle/>
          <a:p>
            <a:r>
              <a:rPr lang="en-US" b="1"/>
              <a:t>The </a:t>
            </a:r>
            <a:r>
              <a:rPr lang="en-US" b="1" u="sng"/>
              <a:t>health and resilience of the economy </a:t>
            </a:r>
            <a:r>
              <a:rPr lang="en-US"/>
              <a:t>is directly related to investment by public and private sectors in the development of standards. </a:t>
            </a:r>
          </a:p>
          <a:p>
            <a:r>
              <a:rPr lang="en-US"/>
              <a:t>A </a:t>
            </a:r>
            <a:r>
              <a:rPr lang="en-US" b="1" u="sng"/>
              <a:t>standards-literate workforce </a:t>
            </a:r>
            <a:r>
              <a:rPr lang="en-US"/>
              <a:t>with demonstrated competencies is better prepared to compete for skilled job opportunities as they emerge. </a:t>
            </a:r>
          </a:p>
          <a:p>
            <a:r>
              <a:rPr lang="en-US"/>
              <a:t>The national interest in emerging areas of standardization demands that public- and private-sector stakeholders </a:t>
            </a:r>
            <a:r>
              <a:rPr lang="en-US" b="1" u="sng"/>
              <a:t>work together </a:t>
            </a:r>
            <a:r>
              <a:rPr lang="en-US"/>
              <a:t>to address national priorities.</a:t>
            </a:r>
          </a:p>
          <a:p>
            <a:pPr marL="457200" lvl="1" indent="0">
              <a:buNone/>
            </a:pPr>
            <a:endParaRPr lang="en-US"/>
          </a:p>
        </p:txBody>
      </p:sp>
      <p:sp>
        <p:nvSpPr>
          <p:cNvPr id="4" name="Slide Number Placeholder 3"/>
          <p:cNvSpPr>
            <a:spLocks noGrp="1"/>
          </p:cNvSpPr>
          <p:nvPr>
            <p:ph type="sldNum" sz="quarter" idx="4"/>
          </p:nvPr>
        </p:nvSpPr>
        <p:spPr/>
        <p:txBody>
          <a:bodyPr/>
          <a:lstStyle/>
          <a:p>
            <a:fld id="{54A79FDF-0332-472F-850D-1D030698853D}" type="slidenum">
              <a:rPr lang="en-US" smtClean="0"/>
              <a:pPr/>
              <a:t>3</a:t>
            </a:fld>
            <a:endParaRPr lang="en-US"/>
          </a:p>
        </p:txBody>
      </p:sp>
    </p:spTree>
    <p:extLst>
      <p:ext uri="{BB962C8B-B14F-4D97-AF65-F5344CB8AC3E}">
        <p14:creationId xmlns:p14="http://schemas.microsoft.com/office/powerpoint/2010/main" val="501766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C990-D89A-B46D-EA15-5C3894D0DF6C}"/>
              </a:ext>
            </a:extLst>
          </p:cNvPr>
          <p:cNvSpPr>
            <a:spLocks noGrp="1"/>
          </p:cNvSpPr>
          <p:nvPr>
            <p:ph type="title"/>
          </p:nvPr>
        </p:nvSpPr>
        <p:spPr>
          <a:xfrm>
            <a:off x="1182029" y="2629714"/>
            <a:ext cx="6802244" cy="1150434"/>
          </a:xfrm>
        </p:spPr>
        <p:txBody>
          <a:bodyPr/>
          <a:lstStyle/>
          <a:p>
            <a:r>
              <a:rPr lang="en-US"/>
              <a:t>Q&amp;A</a:t>
            </a:r>
          </a:p>
        </p:txBody>
      </p:sp>
      <p:sp>
        <p:nvSpPr>
          <p:cNvPr id="4" name="Slide Number Placeholder 3">
            <a:extLst>
              <a:ext uri="{FF2B5EF4-FFF2-40B4-BE49-F238E27FC236}">
                <a16:creationId xmlns:a16="http://schemas.microsoft.com/office/drawing/2014/main" id="{F1D6A7BC-2C15-4044-2164-800D93D9054B}"/>
              </a:ext>
            </a:extLst>
          </p:cNvPr>
          <p:cNvSpPr>
            <a:spLocks noGrp="1"/>
          </p:cNvSpPr>
          <p:nvPr>
            <p:ph type="sldNum" sz="quarter" idx="4294967295"/>
          </p:nvPr>
        </p:nvSpPr>
        <p:spPr>
          <a:xfrm>
            <a:off x="8683625" y="6462713"/>
            <a:ext cx="460375" cy="365125"/>
          </a:xfrm>
        </p:spPr>
        <p:txBody>
          <a:bodyPr/>
          <a:lstStyle/>
          <a:p>
            <a:fld id="{54A79FDF-0332-472F-850D-1D030698853D}" type="slidenum">
              <a:rPr lang="en-US" smtClean="0"/>
              <a:pPr/>
              <a:t>30</a:t>
            </a:fld>
            <a:endParaRPr lang="en-US"/>
          </a:p>
        </p:txBody>
      </p:sp>
    </p:spTree>
    <p:extLst>
      <p:ext uri="{BB962C8B-B14F-4D97-AF65-F5344CB8AC3E}">
        <p14:creationId xmlns:p14="http://schemas.microsoft.com/office/powerpoint/2010/main" val="1465770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B1A07B7C-B9E7-4145-8CA8-A68C5E88CD4F}"/>
              </a:ext>
            </a:extLst>
          </p:cNvPr>
          <p:cNvSpPr>
            <a:spLocks noGrp="1"/>
          </p:cNvSpPr>
          <p:nvPr>
            <p:ph type="title"/>
          </p:nvPr>
        </p:nvSpPr>
        <p:spPr>
          <a:xfrm>
            <a:off x="1210491" y="1209856"/>
            <a:ext cx="6714309" cy="601526"/>
          </a:xfrm>
        </p:spPr>
        <p:txBody>
          <a:bodyPr/>
          <a:lstStyle/>
          <a:p>
            <a:pPr algn="l"/>
            <a:r>
              <a:rPr lang="en-US"/>
              <a:t>Contact Information</a:t>
            </a:r>
          </a:p>
        </p:txBody>
      </p:sp>
      <p:sp>
        <p:nvSpPr>
          <p:cNvPr id="9" name="TextBox 8">
            <a:extLst>
              <a:ext uri="{FF2B5EF4-FFF2-40B4-BE49-F238E27FC236}">
                <a16:creationId xmlns:a16="http://schemas.microsoft.com/office/drawing/2014/main" id="{E61FDD54-42A2-40A0-8A30-0434D0CD3B7A}"/>
              </a:ext>
            </a:extLst>
          </p:cNvPr>
          <p:cNvSpPr txBox="1"/>
          <p:nvPr/>
        </p:nvSpPr>
        <p:spPr>
          <a:xfrm>
            <a:off x="1239715" y="2039815"/>
            <a:ext cx="6323841" cy="2554545"/>
          </a:xfrm>
          <a:prstGeom prst="rect">
            <a:avLst/>
          </a:prstGeom>
          <a:noFill/>
        </p:spPr>
        <p:txBody>
          <a:bodyPr wrap="square" rtlCol="0">
            <a:spAutoFit/>
          </a:bodyPr>
          <a:lstStyle/>
          <a:p>
            <a:pPr>
              <a:spcAft>
                <a:spcPts val="600"/>
              </a:spcAft>
            </a:pPr>
            <a:r>
              <a:rPr lang="en-US" sz="2000" b="1">
                <a:latin typeface="+mj-lt"/>
                <a:ea typeface="Roboto Light" panose="02000000000000000000" pitchFamily="2" charset="0"/>
              </a:rPr>
              <a:t>Muhammad Ali</a:t>
            </a:r>
            <a:br>
              <a:rPr lang="en-US" sz="2000" b="1">
                <a:latin typeface="+mj-lt"/>
                <a:ea typeface="Roboto Light" panose="02000000000000000000" pitchFamily="2" charset="0"/>
              </a:rPr>
            </a:br>
            <a:r>
              <a:rPr lang="pt-BR" sz="2000">
                <a:latin typeface="+mj-lt"/>
                <a:ea typeface="Roboto Light" panose="02000000000000000000" pitchFamily="2" charset="0"/>
                <a:hlinkClick r:id="rId3"/>
              </a:rPr>
              <a:t>muhammad.ali1@hp.com</a:t>
            </a:r>
            <a:r>
              <a:rPr lang="pt-BR" sz="2000">
                <a:latin typeface="+mj-lt"/>
                <a:ea typeface="Roboto Light" panose="02000000000000000000" pitchFamily="2" charset="0"/>
              </a:rPr>
              <a:t> </a:t>
            </a:r>
            <a:endParaRPr lang="en-US" sz="2000">
              <a:latin typeface="+mj-lt"/>
              <a:ea typeface="Roboto Light" panose="02000000000000000000" pitchFamily="2" charset="0"/>
            </a:endParaRPr>
          </a:p>
          <a:p>
            <a:pPr>
              <a:spcBef>
                <a:spcPts val="600"/>
              </a:spcBef>
              <a:spcAft>
                <a:spcPts val="600"/>
              </a:spcAft>
            </a:pPr>
            <a:r>
              <a:rPr lang="en-US" sz="2000" b="1">
                <a:latin typeface="+mj-lt"/>
                <a:ea typeface="Roboto Light" panose="02000000000000000000" pitchFamily="2" charset="0"/>
              </a:rPr>
              <a:t>Brian Meincke	</a:t>
            </a:r>
            <a:br>
              <a:rPr lang="en-US" sz="2000" b="1">
                <a:latin typeface="+mj-lt"/>
                <a:ea typeface="Roboto Light" panose="02000000000000000000" pitchFamily="2" charset="0"/>
              </a:rPr>
            </a:br>
            <a:r>
              <a:rPr lang="en-US" sz="2000">
                <a:latin typeface="+mj-lt"/>
                <a:ea typeface="Roboto Light" panose="02000000000000000000" pitchFamily="2" charset="0"/>
                <a:hlinkClick r:id="rId4"/>
              </a:rPr>
              <a:t>bmeincke@astm.org</a:t>
            </a:r>
            <a:r>
              <a:rPr lang="en-US" sz="2000">
                <a:latin typeface="+mj-lt"/>
                <a:ea typeface="Roboto Light" panose="02000000000000000000" pitchFamily="2" charset="0"/>
              </a:rPr>
              <a:t> </a:t>
            </a:r>
          </a:p>
          <a:p>
            <a:pPr>
              <a:spcBef>
                <a:spcPts val="600"/>
              </a:spcBef>
              <a:spcAft>
                <a:spcPts val="600"/>
              </a:spcAft>
            </a:pPr>
            <a:r>
              <a:rPr lang="en-US" sz="2000" b="1">
                <a:latin typeface="+mj-lt"/>
                <a:ea typeface="Roboto Light" panose="02000000000000000000" pitchFamily="2" charset="0"/>
              </a:rPr>
              <a:t>Mary Saunders</a:t>
            </a:r>
            <a:br>
              <a:rPr lang="en-US" sz="2000" b="1">
                <a:latin typeface="+mj-lt"/>
                <a:ea typeface="Roboto Light" panose="02000000000000000000" pitchFamily="2" charset="0"/>
              </a:rPr>
            </a:br>
            <a:r>
              <a:rPr lang="en-US" sz="2000">
                <a:latin typeface="+mj-lt"/>
                <a:ea typeface="Roboto Light" panose="02000000000000000000" pitchFamily="2" charset="0"/>
                <a:hlinkClick r:id="rId5"/>
              </a:rPr>
              <a:t>msaunders@ansi.org</a:t>
            </a:r>
            <a:r>
              <a:rPr lang="en-US" sz="2000">
                <a:latin typeface="+mj-lt"/>
                <a:ea typeface="Roboto Light" panose="02000000000000000000" pitchFamily="2" charset="0"/>
              </a:rPr>
              <a:t> </a:t>
            </a:r>
            <a:br>
              <a:rPr lang="en-US" sz="2000">
                <a:latin typeface="+mj-lt"/>
                <a:ea typeface="Roboto Light" panose="02000000000000000000" pitchFamily="2" charset="0"/>
              </a:rPr>
            </a:br>
            <a:endParaRPr lang="en-US" sz="2000">
              <a:latin typeface="+mj-lt"/>
              <a:ea typeface="Roboto Light" panose="02000000000000000000" pitchFamily="2" charset="0"/>
            </a:endParaRPr>
          </a:p>
        </p:txBody>
      </p:sp>
    </p:spTree>
    <p:extLst>
      <p:ext uri="{BB962C8B-B14F-4D97-AF65-F5344CB8AC3E}">
        <p14:creationId xmlns:p14="http://schemas.microsoft.com/office/powerpoint/2010/main" val="3343694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C990-D89A-B46D-EA15-5C3894D0DF6C}"/>
              </a:ext>
            </a:extLst>
          </p:cNvPr>
          <p:cNvSpPr>
            <a:spLocks noGrp="1"/>
          </p:cNvSpPr>
          <p:nvPr>
            <p:ph type="title"/>
          </p:nvPr>
        </p:nvSpPr>
        <p:spPr>
          <a:xfrm>
            <a:off x="1725106" y="2629714"/>
            <a:ext cx="5693788" cy="1150434"/>
          </a:xfrm>
        </p:spPr>
        <p:txBody>
          <a:bodyPr/>
          <a:lstStyle/>
          <a:p>
            <a:r>
              <a:rPr lang="en-US"/>
              <a:t>Standards 101:</a:t>
            </a:r>
            <a:br>
              <a:rPr lang="en-US"/>
            </a:br>
            <a:r>
              <a:rPr lang="en-US"/>
              <a:t> </a:t>
            </a:r>
            <a:r>
              <a:rPr lang="en-US" sz="2800"/>
              <a:t>Understanding the Development Process and Relation to WTO TBT Principles</a:t>
            </a:r>
            <a:endParaRPr lang="en-US"/>
          </a:p>
        </p:txBody>
      </p:sp>
      <p:sp>
        <p:nvSpPr>
          <p:cNvPr id="4" name="Slide Number Placeholder 3">
            <a:extLst>
              <a:ext uri="{FF2B5EF4-FFF2-40B4-BE49-F238E27FC236}">
                <a16:creationId xmlns:a16="http://schemas.microsoft.com/office/drawing/2014/main" id="{F1D6A7BC-2C15-4044-2164-800D93D9054B}"/>
              </a:ext>
            </a:extLst>
          </p:cNvPr>
          <p:cNvSpPr>
            <a:spLocks noGrp="1"/>
          </p:cNvSpPr>
          <p:nvPr>
            <p:ph type="sldNum" sz="quarter" idx="4294967295"/>
          </p:nvPr>
        </p:nvSpPr>
        <p:spPr>
          <a:xfrm>
            <a:off x="8683625" y="6462713"/>
            <a:ext cx="460375" cy="365125"/>
          </a:xfrm>
        </p:spPr>
        <p:txBody>
          <a:bodyPr/>
          <a:lstStyle/>
          <a:p>
            <a:fld id="{54A79FDF-0332-472F-850D-1D030698853D}" type="slidenum">
              <a:rPr lang="en-US" smtClean="0"/>
              <a:pPr/>
              <a:t>4</a:t>
            </a:fld>
            <a:endParaRPr lang="en-US"/>
          </a:p>
        </p:txBody>
      </p:sp>
    </p:spTree>
    <p:extLst>
      <p:ext uri="{BB962C8B-B14F-4D97-AF65-F5344CB8AC3E}">
        <p14:creationId xmlns:p14="http://schemas.microsoft.com/office/powerpoint/2010/main" val="1130483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674" y="1228299"/>
            <a:ext cx="4727089" cy="4635149"/>
          </a:xfrm>
          <a:prstGeom prst="rect">
            <a:avLst/>
          </a:prstGeom>
        </p:spPr>
      </p:pic>
      <p:sp>
        <p:nvSpPr>
          <p:cNvPr id="2" name="Title 1"/>
          <p:cNvSpPr>
            <a:spLocks noGrp="1"/>
          </p:cNvSpPr>
          <p:nvPr>
            <p:ph type="title"/>
          </p:nvPr>
        </p:nvSpPr>
        <p:spPr/>
        <p:txBody>
          <a:bodyPr/>
          <a:lstStyle/>
          <a:p>
            <a:r>
              <a:rPr lang="en-US"/>
              <a:t>The U.S. System is Unique</a:t>
            </a:r>
          </a:p>
        </p:txBody>
      </p:sp>
      <p:sp>
        <p:nvSpPr>
          <p:cNvPr id="3" name="Content Placeholder 2"/>
          <p:cNvSpPr>
            <a:spLocks noGrp="1"/>
          </p:cNvSpPr>
          <p:nvPr>
            <p:ph idx="1"/>
          </p:nvPr>
        </p:nvSpPr>
        <p:spPr>
          <a:xfrm>
            <a:off x="701166" y="2581009"/>
            <a:ext cx="2437819" cy="3048844"/>
          </a:xfrm>
        </p:spPr>
        <p:txBody>
          <a:bodyPr>
            <a:normAutofit/>
          </a:bodyPr>
          <a:lstStyle/>
          <a:p>
            <a:pPr marL="0" indent="0">
              <a:buNone/>
            </a:pPr>
            <a:r>
              <a:rPr lang="en-US" sz="2000" b="1">
                <a:solidFill>
                  <a:srgbClr val="864A6C"/>
                </a:solidFill>
              </a:rPr>
              <a:t>Most countries </a:t>
            </a:r>
            <a:br>
              <a:rPr lang="en-US" sz="2000" b="1">
                <a:solidFill>
                  <a:srgbClr val="864A6C"/>
                </a:solidFill>
              </a:rPr>
            </a:br>
            <a:r>
              <a:rPr lang="en-US" sz="2000" b="1">
                <a:solidFill>
                  <a:srgbClr val="864A6C"/>
                </a:solidFill>
              </a:rPr>
              <a:t>(top down)</a:t>
            </a:r>
          </a:p>
          <a:p>
            <a:pPr marL="0" indent="0">
              <a:buNone/>
            </a:pPr>
            <a:r>
              <a:rPr lang="en-US" sz="2000"/>
              <a:t>Standards development priorities driven by government or national standards bodies</a:t>
            </a:r>
          </a:p>
        </p:txBody>
      </p:sp>
      <p:sp>
        <p:nvSpPr>
          <p:cNvPr id="5" name="Slide Number Placeholder 4"/>
          <p:cNvSpPr>
            <a:spLocks noGrp="1"/>
          </p:cNvSpPr>
          <p:nvPr>
            <p:ph type="sldNum" sz="quarter" idx="4"/>
          </p:nvPr>
        </p:nvSpPr>
        <p:spPr/>
        <p:txBody>
          <a:bodyPr/>
          <a:lstStyle/>
          <a:p>
            <a:fld id="{54A79FDF-0332-472F-850D-1D030698853D}" type="slidenum">
              <a:rPr lang="en-US" smtClean="0"/>
              <a:pPr/>
              <a:t>5</a:t>
            </a:fld>
            <a:endParaRPr lang="en-US"/>
          </a:p>
        </p:txBody>
      </p:sp>
      <p:sp>
        <p:nvSpPr>
          <p:cNvPr id="6" name="Content Placeholder 2"/>
          <p:cNvSpPr txBox="1">
            <a:spLocks/>
          </p:cNvSpPr>
          <p:nvPr/>
        </p:nvSpPr>
        <p:spPr>
          <a:xfrm>
            <a:off x="6368125" y="2449036"/>
            <a:ext cx="2025954" cy="25432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a:solidFill>
                  <a:srgbClr val="864A6C"/>
                </a:solidFill>
              </a:rPr>
              <a:t>U.S. system </a:t>
            </a:r>
            <a:br>
              <a:rPr lang="en-US" sz="2000" b="1">
                <a:solidFill>
                  <a:srgbClr val="864A6C"/>
                </a:solidFill>
              </a:rPr>
            </a:br>
            <a:r>
              <a:rPr lang="en-US" sz="2000" b="1">
                <a:solidFill>
                  <a:srgbClr val="864A6C"/>
                </a:solidFill>
              </a:rPr>
              <a:t>(bottom up)</a:t>
            </a:r>
          </a:p>
          <a:p>
            <a:pPr marL="0" indent="0" algn="r">
              <a:buNone/>
            </a:pPr>
            <a:r>
              <a:rPr lang="en-US" sz="2000">
                <a:solidFill>
                  <a:srgbClr val="864A6C"/>
                </a:solidFill>
              </a:rPr>
              <a:t>Standards </a:t>
            </a:r>
            <a:r>
              <a:rPr lang="en-US" sz="2000"/>
              <a:t>development priorities driven by users and markets</a:t>
            </a:r>
          </a:p>
          <a:p>
            <a:pPr marL="0" indent="0" algn="r">
              <a:buFont typeface="Arial" panose="020B0604020202020204" pitchFamily="34" charset="0"/>
              <a:buNone/>
            </a:pPr>
            <a:endParaRPr lang="en-US" sz="2000"/>
          </a:p>
        </p:txBody>
      </p:sp>
    </p:spTree>
    <p:extLst>
      <p:ext uri="{BB962C8B-B14F-4D97-AF65-F5344CB8AC3E}">
        <p14:creationId xmlns:p14="http://schemas.microsoft.com/office/powerpoint/2010/main" val="3616958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1"/>
            <a:ext cx="6858000" cy="4682185"/>
          </a:xfrm>
          <a:prstGeom prst="rect">
            <a:avLst/>
          </a:prstGeom>
        </p:spPr>
      </p:pic>
      <p:sp>
        <p:nvSpPr>
          <p:cNvPr id="2" name="Title 1"/>
          <p:cNvSpPr>
            <a:spLocks noGrp="1"/>
          </p:cNvSpPr>
          <p:nvPr>
            <p:ph type="title"/>
          </p:nvPr>
        </p:nvSpPr>
        <p:spPr/>
        <p:txBody>
          <a:bodyPr/>
          <a:lstStyle/>
          <a:p>
            <a:r>
              <a:rPr lang="en-US" dirty="0"/>
              <a:t>The Public/Private Partnership</a:t>
            </a:r>
          </a:p>
        </p:txBody>
      </p:sp>
      <p:sp>
        <p:nvSpPr>
          <p:cNvPr id="5" name="Slide Number Placeholder 4"/>
          <p:cNvSpPr>
            <a:spLocks noGrp="1"/>
          </p:cNvSpPr>
          <p:nvPr>
            <p:ph type="sldNum" sz="quarter" idx="4"/>
          </p:nvPr>
        </p:nvSpPr>
        <p:spPr/>
        <p:txBody>
          <a:bodyPr/>
          <a:lstStyle/>
          <a:p>
            <a:pPr defTabSz="342900"/>
            <a:fld id="{54A79FDF-0332-472F-850D-1D030698853D}" type="slidenum">
              <a:rPr lang="en-US">
                <a:solidFill>
                  <a:prstClr val="white"/>
                </a:solidFill>
                <a:latin typeface="Calibri" panose="020F0502020204030204"/>
              </a:rPr>
              <a:pPr defTabSz="342900"/>
              <a:t>6</a:t>
            </a:fld>
            <a:endParaRPr lang="en-US" dirty="0">
              <a:solidFill>
                <a:prstClr val="white"/>
              </a:solidFill>
              <a:latin typeface="Calibri" panose="020F0502020204030204"/>
            </a:endParaRPr>
          </a:p>
        </p:txBody>
      </p:sp>
      <p:cxnSp>
        <p:nvCxnSpPr>
          <p:cNvPr id="7" name="Straight Connector 6"/>
          <p:cNvCxnSpPr/>
          <p:nvPr/>
        </p:nvCxnSpPr>
        <p:spPr>
          <a:xfrm>
            <a:off x="5128708" y="3474177"/>
            <a:ext cx="2872292" cy="0"/>
          </a:xfrm>
          <a:prstGeom prst="line">
            <a:avLst/>
          </a:prstGeom>
          <a:ln w="63500"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881929" y="2114241"/>
            <a:ext cx="2653833" cy="1449115"/>
          </a:xfrm>
          <a:prstGeom prst="rect">
            <a:avLst/>
          </a:prstGeom>
          <a:noFill/>
        </p:spPr>
        <p:txBody>
          <a:bodyPr wrap="square" rtlCol="0">
            <a:spAutoFit/>
          </a:bodyPr>
          <a:lstStyle/>
          <a:p>
            <a:pPr algn="r" defTabSz="342900">
              <a:spcAft>
                <a:spcPts val="450"/>
              </a:spcAft>
            </a:pPr>
            <a:r>
              <a:rPr lang="en-US" sz="2100" dirty="0">
                <a:solidFill>
                  <a:prstClr val="black"/>
                </a:solidFill>
                <a:latin typeface="Calibri Light" panose="020F0302020204030204"/>
                <a:ea typeface="Roboto Light" panose="02000000000000000000" pitchFamily="2" charset="0"/>
              </a:rPr>
              <a:t>The cornerstone of the U.S. standardization system</a:t>
            </a:r>
          </a:p>
          <a:p>
            <a:pPr algn="r" defTabSz="342900">
              <a:spcAft>
                <a:spcPts val="450"/>
              </a:spcAft>
            </a:pPr>
            <a:endParaRPr lang="en-US" sz="2100" dirty="0">
              <a:solidFill>
                <a:prstClr val="black"/>
              </a:solidFill>
              <a:latin typeface="Calibri Light" panose="020F0302020204030204"/>
              <a:ea typeface="Roboto Light" panose="02000000000000000000" pitchFamily="2" charset="0"/>
            </a:endParaRPr>
          </a:p>
        </p:txBody>
      </p:sp>
      <p:sp>
        <p:nvSpPr>
          <p:cNvPr id="9" name="TextBox 8"/>
          <p:cNvSpPr txBox="1"/>
          <p:nvPr/>
        </p:nvSpPr>
        <p:spPr>
          <a:xfrm>
            <a:off x="5128709" y="3754078"/>
            <a:ext cx="2473155" cy="1477328"/>
          </a:xfrm>
          <a:prstGeom prst="rect">
            <a:avLst/>
          </a:prstGeom>
          <a:noFill/>
        </p:spPr>
        <p:txBody>
          <a:bodyPr wrap="square" rtlCol="0">
            <a:spAutoFit/>
          </a:bodyPr>
          <a:lstStyle/>
          <a:p>
            <a:pPr algn="r" defTabSz="342900">
              <a:spcAft>
                <a:spcPts val="450"/>
              </a:spcAft>
            </a:pPr>
            <a:r>
              <a:rPr lang="en-US" dirty="0">
                <a:solidFill>
                  <a:prstClr val="black"/>
                </a:solidFill>
                <a:latin typeface="Calibri Light" panose="020F0302020204030204"/>
                <a:ea typeface="Roboto Light" panose="02000000000000000000" pitchFamily="2" charset="0"/>
              </a:rPr>
              <a:t>Government and industry together develop standards to achieve policy objectives.</a:t>
            </a:r>
          </a:p>
        </p:txBody>
      </p:sp>
    </p:spTree>
    <p:extLst>
      <p:ext uri="{BB962C8B-B14F-4D97-AF65-F5344CB8AC3E}">
        <p14:creationId xmlns:p14="http://schemas.microsoft.com/office/powerpoint/2010/main" val="2749135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1"/>
            <a:ext cx="6858000" cy="4682185"/>
          </a:xfrm>
          <a:prstGeom prst="rect">
            <a:avLst/>
          </a:prstGeom>
        </p:spPr>
      </p:pic>
      <p:sp>
        <p:nvSpPr>
          <p:cNvPr id="2" name="Title 1"/>
          <p:cNvSpPr>
            <a:spLocks noGrp="1"/>
          </p:cNvSpPr>
          <p:nvPr>
            <p:ph type="title"/>
          </p:nvPr>
        </p:nvSpPr>
        <p:spPr/>
        <p:txBody>
          <a:bodyPr/>
          <a:lstStyle/>
          <a:p>
            <a:r>
              <a:rPr lang="en-US" dirty="0"/>
              <a:t>The Public/Private Partnership</a:t>
            </a:r>
          </a:p>
        </p:txBody>
      </p:sp>
      <p:sp>
        <p:nvSpPr>
          <p:cNvPr id="5" name="Slide Number Placeholder 4"/>
          <p:cNvSpPr>
            <a:spLocks noGrp="1"/>
          </p:cNvSpPr>
          <p:nvPr>
            <p:ph type="sldNum" sz="quarter" idx="4"/>
          </p:nvPr>
        </p:nvSpPr>
        <p:spPr/>
        <p:txBody>
          <a:bodyPr/>
          <a:lstStyle/>
          <a:p>
            <a:pPr defTabSz="342900"/>
            <a:fld id="{54A79FDF-0332-472F-850D-1D030698853D}" type="slidenum">
              <a:rPr lang="en-US">
                <a:solidFill>
                  <a:prstClr val="white"/>
                </a:solidFill>
                <a:latin typeface="Calibri" panose="020F0502020204030204"/>
              </a:rPr>
              <a:pPr defTabSz="342900"/>
              <a:t>7</a:t>
            </a:fld>
            <a:endParaRPr lang="en-US" dirty="0">
              <a:solidFill>
                <a:prstClr val="white"/>
              </a:solidFill>
              <a:latin typeface="Calibri" panose="020F0502020204030204"/>
            </a:endParaRPr>
          </a:p>
        </p:txBody>
      </p:sp>
      <p:cxnSp>
        <p:nvCxnSpPr>
          <p:cNvPr id="7" name="Straight Connector 6"/>
          <p:cNvCxnSpPr/>
          <p:nvPr/>
        </p:nvCxnSpPr>
        <p:spPr>
          <a:xfrm>
            <a:off x="5128708" y="3645626"/>
            <a:ext cx="2872292" cy="0"/>
          </a:xfrm>
          <a:prstGeom prst="line">
            <a:avLst/>
          </a:prstGeom>
          <a:ln w="63500"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01712" y="2114241"/>
            <a:ext cx="2634050" cy="1477328"/>
          </a:xfrm>
          <a:prstGeom prst="rect">
            <a:avLst/>
          </a:prstGeom>
          <a:noFill/>
        </p:spPr>
        <p:txBody>
          <a:bodyPr wrap="square" rtlCol="0">
            <a:spAutoFit/>
          </a:bodyPr>
          <a:lstStyle/>
          <a:p>
            <a:pPr algn="r" defTabSz="342900">
              <a:spcAft>
                <a:spcPts val="450"/>
              </a:spcAft>
            </a:pPr>
            <a:r>
              <a:rPr lang="en-US" dirty="0">
                <a:solidFill>
                  <a:prstClr val="black"/>
                </a:solidFill>
                <a:latin typeface="Calibri Light" panose="020F0302020204030204"/>
                <a:ea typeface="Roboto Light" panose="02000000000000000000" pitchFamily="2" charset="0"/>
              </a:rPr>
              <a:t>1995 National Technology Transfer and Advancement Act (NTTAA) —</a:t>
            </a:r>
            <a:br>
              <a:rPr lang="en-US" dirty="0">
                <a:solidFill>
                  <a:prstClr val="black"/>
                </a:solidFill>
                <a:latin typeface="Calibri Light" panose="020F0302020204030204"/>
                <a:ea typeface="Roboto Light" panose="02000000000000000000" pitchFamily="2" charset="0"/>
              </a:rPr>
            </a:br>
            <a:r>
              <a:rPr lang="en-US" dirty="0">
                <a:solidFill>
                  <a:prstClr val="black"/>
                </a:solidFill>
                <a:latin typeface="Calibri Light" panose="020F0302020204030204"/>
                <a:ea typeface="Roboto Light" panose="02000000000000000000" pitchFamily="2" charset="0"/>
              </a:rPr>
              <a:t>Public Law 104-113</a:t>
            </a:r>
          </a:p>
        </p:txBody>
      </p:sp>
      <p:sp>
        <p:nvSpPr>
          <p:cNvPr id="9" name="TextBox 8"/>
          <p:cNvSpPr txBox="1"/>
          <p:nvPr/>
        </p:nvSpPr>
        <p:spPr>
          <a:xfrm>
            <a:off x="4951208" y="3924281"/>
            <a:ext cx="2650657" cy="1477328"/>
          </a:xfrm>
          <a:prstGeom prst="rect">
            <a:avLst/>
          </a:prstGeom>
          <a:noFill/>
        </p:spPr>
        <p:txBody>
          <a:bodyPr wrap="square" rtlCol="0">
            <a:spAutoFit/>
          </a:bodyPr>
          <a:lstStyle/>
          <a:p>
            <a:pPr algn="r" defTabSz="342900">
              <a:spcAft>
                <a:spcPts val="450"/>
              </a:spcAft>
            </a:pPr>
            <a:r>
              <a:rPr lang="en-US" dirty="0">
                <a:solidFill>
                  <a:prstClr val="black"/>
                </a:solidFill>
                <a:latin typeface="Calibri Light" panose="020F0302020204030204"/>
                <a:ea typeface="Roboto Light" panose="02000000000000000000" pitchFamily="2" charset="0"/>
              </a:rPr>
              <a:t>Encourages government agencies to rely on existing private-sector standards whenever possible</a:t>
            </a:r>
          </a:p>
        </p:txBody>
      </p:sp>
    </p:spTree>
    <p:extLst>
      <p:ext uri="{BB962C8B-B14F-4D97-AF65-F5344CB8AC3E}">
        <p14:creationId xmlns:p14="http://schemas.microsoft.com/office/powerpoint/2010/main" val="2815926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273" y="773638"/>
            <a:ext cx="6778592" cy="4627971"/>
          </a:xfrm>
          <a:prstGeom prst="rect">
            <a:avLst/>
          </a:prstGeom>
        </p:spPr>
      </p:pic>
      <p:sp>
        <p:nvSpPr>
          <p:cNvPr id="2" name="Title 1"/>
          <p:cNvSpPr>
            <a:spLocks noGrp="1"/>
          </p:cNvSpPr>
          <p:nvPr>
            <p:ph type="title"/>
          </p:nvPr>
        </p:nvSpPr>
        <p:spPr/>
        <p:txBody>
          <a:bodyPr/>
          <a:lstStyle/>
          <a:p>
            <a:r>
              <a:rPr lang="en-US" dirty="0"/>
              <a:t>The Public/Private Partnership</a:t>
            </a:r>
          </a:p>
        </p:txBody>
      </p:sp>
      <p:sp>
        <p:nvSpPr>
          <p:cNvPr id="5" name="Slide Number Placeholder 4"/>
          <p:cNvSpPr>
            <a:spLocks noGrp="1"/>
          </p:cNvSpPr>
          <p:nvPr>
            <p:ph type="sldNum" sz="quarter" idx="4"/>
          </p:nvPr>
        </p:nvSpPr>
        <p:spPr/>
        <p:txBody>
          <a:bodyPr/>
          <a:lstStyle/>
          <a:p>
            <a:pPr defTabSz="342900"/>
            <a:fld id="{54A79FDF-0332-472F-850D-1D030698853D}" type="slidenum">
              <a:rPr lang="en-US">
                <a:solidFill>
                  <a:prstClr val="white"/>
                </a:solidFill>
                <a:latin typeface="Calibri" panose="020F0502020204030204"/>
              </a:rPr>
              <a:pPr defTabSz="342900"/>
              <a:t>8</a:t>
            </a:fld>
            <a:endParaRPr lang="en-US" dirty="0">
              <a:solidFill>
                <a:prstClr val="white"/>
              </a:solidFill>
              <a:latin typeface="Calibri" panose="020F0502020204030204"/>
            </a:endParaRPr>
          </a:p>
        </p:txBody>
      </p:sp>
      <p:cxnSp>
        <p:nvCxnSpPr>
          <p:cNvPr id="7" name="Straight Connector 6"/>
          <p:cNvCxnSpPr/>
          <p:nvPr/>
        </p:nvCxnSpPr>
        <p:spPr>
          <a:xfrm>
            <a:off x="5128708" y="3645626"/>
            <a:ext cx="2872292" cy="0"/>
          </a:xfrm>
          <a:prstGeom prst="line">
            <a:avLst/>
          </a:prstGeom>
          <a:ln w="63500"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04952" y="1889644"/>
            <a:ext cx="3049792" cy="1754326"/>
          </a:xfrm>
          <a:prstGeom prst="rect">
            <a:avLst/>
          </a:prstGeom>
          <a:noFill/>
        </p:spPr>
        <p:txBody>
          <a:bodyPr wrap="square" rtlCol="0">
            <a:spAutoFit/>
          </a:bodyPr>
          <a:lstStyle/>
          <a:p>
            <a:pPr algn="r" defTabSz="342900">
              <a:spcAft>
                <a:spcPts val="450"/>
              </a:spcAft>
            </a:pPr>
            <a:r>
              <a:rPr lang="en-US" dirty="0">
                <a:solidFill>
                  <a:prstClr val="black"/>
                </a:solidFill>
                <a:latin typeface="Calibri Light" panose="020F0302020204030204"/>
                <a:ea typeface="Roboto Light" panose="02000000000000000000" pitchFamily="2" charset="0"/>
              </a:rPr>
              <a:t>Federal Participation in the Development and Use of Voluntary Consensus Standards and in Conformity Assessment Activities—</a:t>
            </a:r>
            <a:br>
              <a:rPr lang="en-US" dirty="0">
                <a:solidFill>
                  <a:prstClr val="black"/>
                </a:solidFill>
                <a:latin typeface="Calibri Light" panose="020F0302020204030204"/>
                <a:ea typeface="Roboto Light" panose="02000000000000000000" pitchFamily="2" charset="0"/>
              </a:rPr>
            </a:br>
            <a:r>
              <a:rPr lang="en-US" dirty="0">
                <a:solidFill>
                  <a:prstClr val="black"/>
                </a:solidFill>
                <a:latin typeface="Calibri Light" panose="020F0302020204030204"/>
                <a:ea typeface="Roboto Light" panose="02000000000000000000" pitchFamily="2" charset="0"/>
              </a:rPr>
              <a:t>OMB A-119</a:t>
            </a:r>
          </a:p>
        </p:txBody>
      </p:sp>
      <p:sp>
        <p:nvSpPr>
          <p:cNvPr id="9" name="TextBox 8"/>
          <p:cNvSpPr txBox="1"/>
          <p:nvPr/>
        </p:nvSpPr>
        <p:spPr>
          <a:xfrm>
            <a:off x="5000123" y="3924281"/>
            <a:ext cx="2650657" cy="923330"/>
          </a:xfrm>
          <a:prstGeom prst="rect">
            <a:avLst/>
          </a:prstGeom>
          <a:noFill/>
        </p:spPr>
        <p:txBody>
          <a:bodyPr wrap="square" rtlCol="0">
            <a:spAutoFit/>
          </a:bodyPr>
          <a:lstStyle/>
          <a:p>
            <a:pPr algn="r" defTabSz="342900">
              <a:spcAft>
                <a:spcPts val="450"/>
              </a:spcAft>
            </a:pPr>
            <a:r>
              <a:rPr lang="en-US" dirty="0">
                <a:solidFill>
                  <a:prstClr val="black"/>
                </a:solidFill>
                <a:latin typeface="Calibri Light" panose="020F0302020204030204"/>
                <a:ea typeface="Roboto Light" panose="02000000000000000000" pitchFamily="2" charset="0"/>
              </a:rPr>
              <a:t>Encourages government agencies to use voluntary consensus standards</a:t>
            </a:r>
          </a:p>
        </p:txBody>
      </p:sp>
    </p:spTree>
    <p:extLst>
      <p:ext uri="{BB962C8B-B14F-4D97-AF65-F5344CB8AC3E}">
        <p14:creationId xmlns:p14="http://schemas.microsoft.com/office/powerpoint/2010/main" val="1866272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42914"/>
          </a:xfrm>
          <a:prstGeom prst="rect">
            <a:avLst/>
          </a:prstGeom>
        </p:spPr>
      </p:pic>
      <p:sp>
        <p:nvSpPr>
          <p:cNvPr id="5" name="Slide Number Placeholder 4"/>
          <p:cNvSpPr>
            <a:spLocks noGrp="1"/>
          </p:cNvSpPr>
          <p:nvPr>
            <p:ph type="sldNum" sz="quarter" idx="4"/>
          </p:nvPr>
        </p:nvSpPr>
        <p:spPr/>
        <p:txBody>
          <a:bodyPr/>
          <a:lstStyle/>
          <a:p>
            <a:fld id="{54A79FDF-0332-472F-850D-1D030698853D}" type="slidenum">
              <a:rPr lang="en-US" smtClean="0"/>
              <a:pPr/>
              <a:t>9</a:t>
            </a:fld>
            <a:endParaRPr lang="en-US"/>
          </a:p>
        </p:txBody>
      </p:sp>
      <p:sp>
        <p:nvSpPr>
          <p:cNvPr id="6" name="TextBox 5"/>
          <p:cNvSpPr txBox="1"/>
          <p:nvPr/>
        </p:nvSpPr>
        <p:spPr>
          <a:xfrm>
            <a:off x="789232" y="608706"/>
            <a:ext cx="3503069" cy="1384995"/>
          </a:xfrm>
          <a:prstGeom prst="rect">
            <a:avLst/>
          </a:prstGeom>
          <a:noFill/>
        </p:spPr>
        <p:txBody>
          <a:bodyPr wrap="square" rtlCol="0">
            <a:spAutoFit/>
          </a:bodyPr>
          <a:lstStyle/>
          <a:p>
            <a:pPr>
              <a:spcAft>
                <a:spcPts val="600"/>
              </a:spcAft>
            </a:pPr>
            <a:r>
              <a:rPr lang="en-US" sz="2400">
                <a:latin typeface="+mj-lt"/>
                <a:ea typeface="Roboto Light" panose="02000000000000000000" pitchFamily="2" charset="0"/>
              </a:rPr>
              <a:t>There are more than </a:t>
            </a:r>
            <a:r>
              <a:rPr lang="en-US" sz="3600" b="1">
                <a:solidFill>
                  <a:srgbClr val="864A6C"/>
                </a:solidFill>
                <a:latin typeface="+mj-lt"/>
                <a:ea typeface="Roboto Light" panose="02000000000000000000" pitchFamily="2" charset="0"/>
              </a:rPr>
              <a:t>100,000</a:t>
            </a:r>
            <a:r>
              <a:rPr lang="en-US" sz="2400">
                <a:latin typeface="+mj-lt"/>
                <a:ea typeface="Roboto Light" panose="02000000000000000000" pitchFamily="2" charset="0"/>
              </a:rPr>
              <a:t> standards in the U.S…</a:t>
            </a:r>
          </a:p>
        </p:txBody>
      </p:sp>
      <p:cxnSp>
        <p:nvCxnSpPr>
          <p:cNvPr id="7" name="Straight Connector 6"/>
          <p:cNvCxnSpPr/>
          <p:nvPr/>
        </p:nvCxnSpPr>
        <p:spPr>
          <a:xfrm>
            <a:off x="873460" y="2294072"/>
            <a:ext cx="3300506" cy="0"/>
          </a:xfrm>
          <a:prstGeom prst="line">
            <a:avLst/>
          </a:prstGeom>
          <a:ln w="63500"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89233" y="2507346"/>
            <a:ext cx="3718222" cy="1384995"/>
          </a:xfrm>
          <a:prstGeom prst="rect">
            <a:avLst/>
          </a:prstGeom>
          <a:noFill/>
        </p:spPr>
        <p:txBody>
          <a:bodyPr wrap="square" rtlCol="0">
            <a:spAutoFit/>
          </a:bodyPr>
          <a:lstStyle/>
          <a:p>
            <a:pPr>
              <a:spcAft>
                <a:spcPts val="600"/>
              </a:spcAft>
            </a:pPr>
            <a:r>
              <a:rPr lang="en-US" sz="2400">
                <a:latin typeface="+mj-lt"/>
                <a:ea typeface="Roboto Light" panose="02000000000000000000" pitchFamily="2" charset="0"/>
              </a:rPr>
              <a:t>…developed by </a:t>
            </a:r>
            <a:r>
              <a:rPr lang="en-US" sz="3600" b="1">
                <a:solidFill>
                  <a:srgbClr val="864A6C"/>
                </a:solidFill>
                <a:latin typeface="+mj-lt"/>
                <a:ea typeface="Roboto Light" panose="02000000000000000000" pitchFamily="2" charset="0"/>
              </a:rPr>
              <a:t>hundreds</a:t>
            </a:r>
            <a:r>
              <a:rPr lang="en-US" sz="2400">
                <a:latin typeface="+mj-lt"/>
                <a:ea typeface="Roboto Light" panose="02000000000000000000" pitchFamily="2" charset="0"/>
              </a:rPr>
              <a:t> of SDOs and consortia…</a:t>
            </a:r>
          </a:p>
        </p:txBody>
      </p:sp>
      <p:cxnSp>
        <p:nvCxnSpPr>
          <p:cNvPr id="9" name="Straight Connector 8"/>
          <p:cNvCxnSpPr/>
          <p:nvPr/>
        </p:nvCxnSpPr>
        <p:spPr>
          <a:xfrm>
            <a:off x="873460" y="4195034"/>
            <a:ext cx="3343537" cy="0"/>
          </a:xfrm>
          <a:prstGeom prst="line">
            <a:avLst/>
          </a:prstGeom>
          <a:ln w="63500"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89232" y="4405986"/>
            <a:ext cx="3878974" cy="1384995"/>
          </a:xfrm>
          <a:prstGeom prst="rect">
            <a:avLst/>
          </a:prstGeom>
          <a:noFill/>
        </p:spPr>
        <p:txBody>
          <a:bodyPr wrap="square" rtlCol="0">
            <a:spAutoFit/>
          </a:bodyPr>
          <a:lstStyle/>
          <a:p>
            <a:pPr>
              <a:spcAft>
                <a:spcPts val="600"/>
              </a:spcAft>
            </a:pPr>
            <a:r>
              <a:rPr lang="en-US" sz="2400">
                <a:latin typeface="+mj-lt"/>
                <a:ea typeface="Roboto Light" panose="02000000000000000000" pitchFamily="2" charset="0"/>
              </a:rPr>
              <a:t>…with over </a:t>
            </a:r>
            <a:r>
              <a:rPr lang="en-US" sz="3600" b="1">
                <a:solidFill>
                  <a:srgbClr val="864A6C"/>
                </a:solidFill>
                <a:latin typeface="+mj-lt"/>
                <a:ea typeface="Roboto Light" panose="02000000000000000000" pitchFamily="2" charset="0"/>
              </a:rPr>
              <a:t>13,000</a:t>
            </a:r>
            <a:r>
              <a:rPr lang="en-US" sz="2400">
                <a:latin typeface="+mj-lt"/>
                <a:ea typeface="Roboto Light" panose="02000000000000000000" pitchFamily="2" charset="0"/>
              </a:rPr>
              <a:t> approved as American National Standards.</a:t>
            </a:r>
          </a:p>
        </p:txBody>
      </p:sp>
    </p:spTree>
    <p:extLst>
      <p:ext uri="{BB962C8B-B14F-4D97-AF65-F5344CB8AC3E}">
        <p14:creationId xmlns:p14="http://schemas.microsoft.com/office/powerpoint/2010/main" val="26581924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spcAft>
            <a:spcPts val="600"/>
          </a:spcAft>
          <a:defRPr sz="2800" dirty="0" err="1" smtClean="0">
            <a:latin typeface="+mj-lt"/>
            <a:ea typeface="Roboto Light" panose="02000000000000000000" pitchFamily="2" charset="0"/>
          </a:defRPr>
        </a:defPPr>
      </a:lstStyle>
    </a:txDef>
  </a:objectDefaults>
  <a:extraClrSchemeLst/>
  <a:extLst>
    <a:ext uri="{05A4C25C-085E-4340-85A3-A5531E510DB2}">
      <thm15:themeFamily xmlns:thm15="http://schemas.microsoft.com/office/thememl/2012/main" name="2021 ANSI PowerPoint Template 4x3.potx" id="{6DBAF82E-2026-4D53-B68C-700310D3C407}" vid="{2EC1366C-EC16-42F2-8DC8-B3D2160DAD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Action xmlns="6dfc6e00-eaa7-471f-8691-9b952787d5c9">Keep</Action>
    <Description_x0020_2 xmlns="6dfc6e00-eaa7-471f-8691-9b952787d5c9" xsi:nil="true"/>
    <TaxCatchAll xmlns="cfe53b65-3c36-4587-b144-e9caa3012b85"/>
    <Document_x0020_Type xmlns="6dfc6e00-eaa7-471f-8691-9b952787d5c9" xsi:nil="true"/>
    <Keywords0 xmlns="6dfc6e00-eaa7-471f-8691-9b952787d5c9" xsi:nil="true"/>
    <TaxKeywordTaxHTField xmlns="cfe53b65-3c36-4587-b144-e9caa3012b85">
      <Terms xmlns="http://schemas.microsoft.com/office/infopath/2007/PartnerControls"/>
    </TaxKeywordTaxHTField>
    <PublishingExpirationDate xmlns="http://schemas.microsoft.com/sharepoint/v3" xsi:nil="true"/>
    <Document_x0020_Date xmlns="6dfc6e00-eaa7-471f-8691-9b952787d5c9" xsi:nil="true"/>
    <PublishingStartDate xmlns="http://schemas.microsoft.com/sharepoint/v3" xsi:nil="true"/>
    <Description0 xmlns="6dfc6e00-eaa7-471f-8691-9b952787d5c9" xsi:nil="true"/>
  </documentManagement>
</p:properties>
</file>

<file path=customXml/itemProps1.xml><?xml version="1.0" encoding="utf-8"?>
<ds:datastoreItem xmlns:ds="http://schemas.openxmlformats.org/officeDocument/2006/customXml" ds:itemID="{1FCE7F52-4CDA-45E8-A20F-6540DB9AF91E}"/>
</file>

<file path=customXml/itemProps2.xml><?xml version="1.0" encoding="utf-8"?>
<ds:datastoreItem xmlns:ds="http://schemas.openxmlformats.org/officeDocument/2006/customXml" ds:itemID="{643F9E76-B9FB-426B-9BB6-F44B5CD6ACA7}"/>
</file>

<file path=customXml/itemProps3.xml><?xml version="1.0" encoding="utf-8"?>
<ds:datastoreItem xmlns:ds="http://schemas.openxmlformats.org/officeDocument/2006/customXml" ds:itemID="{192327C4-3754-468A-858A-98B6285C2FDF}"/>
</file>

<file path=docProps/app.xml><?xml version="1.0" encoding="utf-8"?>
<Properties xmlns="http://schemas.openxmlformats.org/officeDocument/2006/extended-properties" xmlns:vt="http://schemas.openxmlformats.org/officeDocument/2006/docPropsVTypes">
  <Template>2022 ANSI PowerPoint Template 4x3</Template>
  <TotalTime>19</TotalTime>
  <Words>1799</Words>
  <Application>Microsoft Office PowerPoint</Application>
  <PresentationFormat>On-screen Show (4:3)</PresentationFormat>
  <Paragraphs>218</Paragraphs>
  <Slides>31</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Arial</vt:lpstr>
      <vt:lpstr>Arial Regular</vt:lpstr>
      <vt:lpstr>Calibri</vt:lpstr>
      <vt:lpstr>Calibri Light</vt:lpstr>
      <vt:lpstr>Century Gothic</vt:lpstr>
      <vt:lpstr>Lato Light</vt:lpstr>
      <vt:lpstr>Poppins</vt:lpstr>
      <vt:lpstr>Proxima Nova Lt</vt:lpstr>
      <vt:lpstr>Proxima Nova Rg</vt:lpstr>
      <vt:lpstr>Segoe UI</vt:lpstr>
      <vt:lpstr>Segoe UI Light</vt:lpstr>
      <vt:lpstr>Symbol</vt:lpstr>
      <vt:lpstr>Wingdings</vt:lpstr>
      <vt:lpstr>Office Theme</vt:lpstr>
      <vt:lpstr>Technology Standards:  How Do They Support Public Policy Goals?</vt:lpstr>
      <vt:lpstr>Agenda</vt:lpstr>
      <vt:lpstr>Why Should Congress Care?</vt:lpstr>
      <vt:lpstr>Standards 101:  Understanding the Development Process and Relation to WTO TBT Principles</vt:lpstr>
      <vt:lpstr>The U.S. System is Unique</vt:lpstr>
      <vt:lpstr>The Public/Private Partnership</vt:lpstr>
      <vt:lpstr>The Public/Private Partnership</vt:lpstr>
      <vt:lpstr>The Public/Private Partnership</vt:lpstr>
      <vt:lpstr>PowerPoint Presentation</vt:lpstr>
      <vt:lpstr>What is a technology standard?</vt:lpstr>
      <vt:lpstr>What do standards enable?</vt:lpstr>
      <vt:lpstr>Standards Development Process</vt:lpstr>
      <vt:lpstr>PowerPoint Presentation</vt:lpstr>
      <vt:lpstr>Diverse landscape of standards organizations</vt:lpstr>
      <vt:lpstr>Diverse landscape of standards organizations</vt:lpstr>
      <vt:lpstr>PowerPoint Presentation</vt:lpstr>
      <vt:lpstr>Case Study:  Advanced Manufacturing Standards   Brian Meincke ASTM International Vice President, Global Business Development and Innovation Strategy</vt:lpstr>
      <vt:lpstr>About ASTM International</vt:lpstr>
      <vt:lpstr>PowerPoint Presentation</vt:lpstr>
      <vt:lpstr>PowerPoint Presentation</vt:lpstr>
      <vt:lpstr>Advanced Manufacturing Evolution</vt:lpstr>
      <vt:lpstr>PowerPoint Presentation</vt:lpstr>
      <vt:lpstr>Center of Excellence (CoE) Model Ecosystem</vt:lpstr>
      <vt:lpstr>Standardization Impact Report</vt:lpstr>
      <vt:lpstr>PowerPoint Presentation</vt:lpstr>
      <vt:lpstr>Promoting U.S. Standards Leadership</vt:lpstr>
      <vt:lpstr>Promoting U.S. Leadership in International Standards</vt:lpstr>
      <vt:lpstr>Promoting U.S. Leadership (cont.)</vt:lpstr>
      <vt:lpstr>Key Points to Remember</vt:lpstr>
      <vt:lpstr>Q&amp;A</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Industry-driven Standards Development Model – History and Current International Environment</dc:title>
  <dc:creator>Samantha Yost</dc:creator>
  <cp:lastModifiedBy>Jana Zabinski</cp:lastModifiedBy>
  <cp:revision>4</cp:revision>
  <dcterms:created xsi:type="dcterms:W3CDTF">2022-02-10T14:29:35Z</dcterms:created>
  <dcterms:modified xsi:type="dcterms:W3CDTF">2023-11-01T14:36:24Z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TaxKeyword">
    <vt:lpwstr/>
  </property>
</Properties>
</file>