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21"/>
  </p:notesMasterIdLst>
  <p:sldIdLst>
    <p:sldId id="314" r:id="rId2"/>
    <p:sldId id="278" r:id="rId3"/>
    <p:sldId id="279" r:id="rId4"/>
    <p:sldId id="280" r:id="rId5"/>
    <p:sldId id="293" r:id="rId6"/>
    <p:sldId id="281" r:id="rId7"/>
    <p:sldId id="282" r:id="rId8"/>
    <p:sldId id="283" r:id="rId9"/>
    <p:sldId id="284" r:id="rId10"/>
    <p:sldId id="285" r:id="rId11"/>
    <p:sldId id="286" r:id="rId12"/>
    <p:sldId id="288" r:id="rId13"/>
    <p:sldId id="289" r:id="rId14"/>
    <p:sldId id="290" r:id="rId15"/>
    <p:sldId id="291" r:id="rId16"/>
    <p:sldId id="292" r:id="rId17"/>
    <p:sldId id="294" r:id="rId18"/>
    <p:sldId id="315" r:id="rId19"/>
    <p:sldId id="31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82" autoAdjust="0"/>
    <p:restoredTop sz="93945" autoAdjust="0"/>
  </p:normalViewPr>
  <p:slideViewPr>
    <p:cSldViewPr snapToGrid="0">
      <p:cViewPr varScale="1">
        <p:scale>
          <a:sx n="59" d="100"/>
          <a:sy n="59" d="100"/>
        </p:scale>
        <p:origin x="699" y="41"/>
      </p:cViewPr>
      <p:guideLst/>
    </p:cSldViewPr>
  </p:slideViewPr>
  <p:notesTextViewPr>
    <p:cViewPr>
      <p:scale>
        <a:sx n="1" d="1"/>
        <a:sy n="1" d="1"/>
      </p:scale>
      <p:origin x="0" y="0"/>
    </p:cViewPr>
  </p:notesTextViewPr>
  <p:sorterViewPr>
    <p:cViewPr varScale="1">
      <p:scale>
        <a:sx n="1" d="1"/>
        <a:sy n="1" d="1"/>
      </p:scale>
      <p:origin x="0" y="-54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10BE4-1E8B-4DD9-B431-21F5127497DC}" type="datetimeFigureOut">
              <a:rPr lang="en-US" smtClean="0"/>
              <a:t>7/7/2023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A0A93-E638-4BF5-9FE8-8B1007696F8E}" type="slidenum">
              <a:rPr lang="en-US" smtClean="0"/>
              <a:t>‹#›</a:t>
            </a:fld>
            <a:endParaRPr lang="en-US"/>
          </a:p>
        </p:txBody>
      </p:sp>
    </p:spTree>
    <p:extLst>
      <p:ext uri="{BB962C8B-B14F-4D97-AF65-F5344CB8AC3E}">
        <p14:creationId xmlns:p14="http://schemas.microsoft.com/office/powerpoint/2010/main" val="2120792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2</a:t>
            </a:fld>
            <a:endParaRPr lang="en-US" altLang="en-US"/>
          </a:p>
        </p:txBody>
      </p:sp>
    </p:spTree>
    <p:extLst>
      <p:ext uri="{BB962C8B-B14F-4D97-AF65-F5344CB8AC3E}">
        <p14:creationId xmlns:p14="http://schemas.microsoft.com/office/powerpoint/2010/main" val="1824566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11</a:t>
            </a:fld>
            <a:endParaRPr lang="en-US" altLang="en-US"/>
          </a:p>
        </p:txBody>
      </p:sp>
    </p:spTree>
    <p:extLst>
      <p:ext uri="{BB962C8B-B14F-4D97-AF65-F5344CB8AC3E}">
        <p14:creationId xmlns:p14="http://schemas.microsoft.com/office/powerpoint/2010/main" val="1972743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12</a:t>
            </a:fld>
            <a:endParaRPr lang="en-US" altLang="en-US"/>
          </a:p>
        </p:txBody>
      </p:sp>
    </p:spTree>
    <p:extLst>
      <p:ext uri="{BB962C8B-B14F-4D97-AF65-F5344CB8AC3E}">
        <p14:creationId xmlns:p14="http://schemas.microsoft.com/office/powerpoint/2010/main" val="2608967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13</a:t>
            </a:fld>
            <a:endParaRPr lang="en-US" altLang="en-US"/>
          </a:p>
        </p:txBody>
      </p:sp>
    </p:spTree>
    <p:extLst>
      <p:ext uri="{BB962C8B-B14F-4D97-AF65-F5344CB8AC3E}">
        <p14:creationId xmlns:p14="http://schemas.microsoft.com/office/powerpoint/2010/main" val="3418649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14</a:t>
            </a:fld>
            <a:endParaRPr lang="en-US" altLang="en-US"/>
          </a:p>
        </p:txBody>
      </p:sp>
    </p:spTree>
    <p:extLst>
      <p:ext uri="{BB962C8B-B14F-4D97-AF65-F5344CB8AC3E}">
        <p14:creationId xmlns:p14="http://schemas.microsoft.com/office/powerpoint/2010/main" val="757661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15</a:t>
            </a:fld>
            <a:endParaRPr lang="en-US" altLang="en-US"/>
          </a:p>
        </p:txBody>
      </p:sp>
    </p:spTree>
    <p:extLst>
      <p:ext uri="{BB962C8B-B14F-4D97-AF65-F5344CB8AC3E}">
        <p14:creationId xmlns:p14="http://schemas.microsoft.com/office/powerpoint/2010/main" val="496464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dirty="0"/>
              <a:t> </a:t>
            </a:r>
          </a:p>
          <a:p>
            <a:endParaRPr lang="en-US" altLang="en-US" dirty="0"/>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16</a:t>
            </a:fld>
            <a:endParaRPr lang="en-US" altLang="en-US"/>
          </a:p>
        </p:txBody>
      </p:sp>
    </p:spTree>
    <p:extLst>
      <p:ext uri="{BB962C8B-B14F-4D97-AF65-F5344CB8AC3E}">
        <p14:creationId xmlns:p14="http://schemas.microsoft.com/office/powerpoint/2010/main" val="2399296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dirty="0"/>
              <a:t> </a:t>
            </a:r>
          </a:p>
          <a:p>
            <a:endParaRPr lang="en-US" altLang="en-US" dirty="0"/>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17</a:t>
            </a:fld>
            <a:endParaRPr lang="en-US" altLang="en-US"/>
          </a:p>
        </p:txBody>
      </p:sp>
    </p:spTree>
    <p:extLst>
      <p:ext uri="{BB962C8B-B14F-4D97-AF65-F5344CB8AC3E}">
        <p14:creationId xmlns:p14="http://schemas.microsoft.com/office/powerpoint/2010/main" val="4282085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18</a:t>
            </a:fld>
            <a:endParaRPr lang="en-US" altLang="en-US"/>
          </a:p>
        </p:txBody>
      </p:sp>
    </p:spTree>
    <p:extLst>
      <p:ext uri="{BB962C8B-B14F-4D97-AF65-F5344CB8AC3E}">
        <p14:creationId xmlns:p14="http://schemas.microsoft.com/office/powerpoint/2010/main" val="1789681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dirty="0"/>
              <a:t> </a:t>
            </a:r>
          </a:p>
          <a:p>
            <a:endParaRPr lang="en-US" altLang="en-US" dirty="0"/>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19</a:t>
            </a:fld>
            <a:endParaRPr lang="en-US" altLang="en-US"/>
          </a:p>
        </p:txBody>
      </p:sp>
    </p:spTree>
    <p:extLst>
      <p:ext uri="{BB962C8B-B14F-4D97-AF65-F5344CB8AC3E}">
        <p14:creationId xmlns:p14="http://schemas.microsoft.com/office/powerpoint/2010/main" val="285383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3</a:t>
            </a:fld>
            <a:endParaRPr lang="en-US" altLang="en-US"/>
          </a:p>
        </p:txBody>
      </p:sp>
    </p:spTree>
    <p:extLst>
      <p:ext uri="{BB962C8B-B14F-4D97-AF65-F5344CB8AC3E}">
        <p14:creationId xmlns:p14="http://schemas.microsoft.com/office/powerpoint/2010/main" val="137121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4</a:t>
            </a:fld>
            <a:endParaRPr lang="en-US" altLang="en-US"/>
          </a:p>
        </p:txBody>
      </p:sp>
    </p:spTree>
    <p:extLst>
      <p:ext uri="{BB962C8B-B14F-4D97-AF65-F5344CB8AC3E}">
        <p14:creationId xmlns:p14="http://schemas.microsoft.com/office/powerpoint/2010/main" val="3742701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5</a:t>
            </a:fld>
            <a:endParaRPr lang="en-US" altLang="en-US"/>
          </a:p>
        </p:txBody>
      </p:sp>
    </p:spTree>
    <p:extLst>
      <p:ext uri="{BB962C8B-B14F-4D97-AF65-F5344CB8AC3E}">
        <p14:creationId xmlns:p14="http://schemas.microsoft.com/office/powerpoint/2010/main" val="20080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6</a:t>
            </a:fld>
            <a:endParaRPr lang="en-US" altLang="en-US"/>
          </a:p>
        </p:txBody>
      </p:sp>
    </p:spTree>
    <p:extLst>
      <p:ext uri="{BB962C8B-B14F-4D97-AF65-F5344CB8AC3E}">
        <p14:creationId xmlns:p14="http://schemas.microsoft.com/office/powerpoint/2010/main" val="453285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7</a:t>
            </a:fld>
            <a:endParaRPr lang="en-US" altLang="en-US"/>
          </a:p>
        </p:txBody>
      </p:sp>
    </p:spTree>
    <p:extLst>
      <p:ext uri="{BB962C8B-B14F-4D97-AF65-F5344CB8AC3E}">
        <p14:creationId xmlns:p14="http://schemas.microsoft.com/office/powerpoint/2010/main" val="2789968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8</a:t>
            </a:fld>
            <a:endParaRPr lang="en-US" altLang="en-US"/>
          </a:p>
        </p:txBody>
      </p:sp>
    </p:spTree>
    <p:extLst>
      <p:ext uri="{BB962C8B-B14F-4D97-AF65-F5344CB8AC3E}">
        <p14:creationId xmlns:p14="http://schemas.microsoft.com/office/powerpoint/2010/main" val="2092720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9</a:t>
            </a:fld>
            <a:endParaRPr lang="en-US" altLang="en-US"/>
          </a:p>
        </p:txBody>
      </p:sp>
    </p:spTree>
    <p:extLst>
      <p:ext uri="{BB962C8B-B14F-4D97-AF65-F5344CB8AC3E}">
        <p14:creationId xmlns:p14="http://schemas.microsoft.com/office/powerpoint/2010/main" val="68158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z="2000"/>
              <a:t> </a:t>
            </a:r>
          </a:p>
          <a:p>
            <a:endParaRPr lang="en-US" altLang="en-US"/>
          </a:p>
        </p:txBody>
      </p:sp>
      <p:sp>
        <p:nvSpPr>
          <p:cNvPr id="21508" name="Slide Number Placeholder 3"/>
          <p:cNvSpPr>
            <a:spLocks noGrp="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4538" indent="-285750" algn="l" eaLnBrk="0" hangingPunct="0">
              <a:spcBef>
                <a:spcPct val="30000"/>
              </a:spcBef>
              <a:defRPr sz="1200">
                <a:solidFill>
                  <a:schemeClr val="tx1"/>
                </a:solidFill>
                <a:latin typeface="Arial" charset="0"/>
              </a:defRPr>
            </a:lvl2pPr>
            <a:lvl3pPr marL="1146175" indent="-228600" algn="l" eaLnBrk="0" hangingPunct="0">
              <a:spcBef>
                <a:spcPct val="30000"/>
              </a:spcBef>
              <a:defRPr sz="1200">
                <a:solidFill>
                  <a:schemeClr val="tx1"/>
                </a:solidFill>
                <a:latin typeface="Arial" charset="0"/>
              </a:defRPr>
            </a:lvl3pPr>
            <a:lvl4pPr marL="1604963" indent="-228600" algn="l" eaLnBrk="0" hangingPunct="0">
              <a:spcBef>
                <a:spcPct val="30000"/>
              </a:spcBef>
              <a:defRPr sz="1200">
                <a:solidFill>
                  <a:schemeClr val="tx1"/>
                </a:solidFill>
                <a:latin typeface="Arial" charset="0"/>
              </a:defRPr>
            </a:lvl4pPr>
            <a:lvl5pPr marL="2065338" indent="-228600" algn="l" eaLnBrk="0" hangingPunct="0">
              <a:spcBef>
                <a:spcPct val="30000"/>
              </a:spcBef>
              <a:defRPr sz="1200">
                <a:solidFill>
                  <a:schemeClr val="tx1"/>
                </a:solidFill>
                <a:latin typeface="Arial" charset="0"/>
              </a:defRPr>
            </a:lvl5pPr>
            <a:lvl6pPr marL="2522538" indent="-228600" eaLnBrk="0" fontAlgn="base" hangingPunct="0">
              <a:spcBef>
                <a:spcPct val="30000"/>
              </a:spcBef>
              <a:spcAft>
                <a:spcPct val="0"/>
              </a:spcAft>
              <a:defRPr sz="1200">
                <a:solidFill>
                  <a:schemeClr val="tx1"/>
                </a:solidFill>
                <a:latin typeface="Arial" charset="0"/>
              </a:defRPr>
            </a:lvl6pPr>
            <a:lvl7pPr marL="2979738" indent="-228600" eaLnBrk="0" fontAlgn="base" hangingPunct="0">
              <a:spcBef>
                <a:spcPct val="30000"/>
              </a:spcBef>
              <a:spcAft>
                <a:spcPct val="0"/>
              </a:spcAft>
              <a:defRPr sz="1200">
                <a:solidFill>
                  <a:schemeClr val="tx1"/>
                </a:solidFill>
                <a:latin typeface="Arial" charset="0"/>
              </a:defRPr>
            </a:lvl7pPr>
            <a:lvl8pPr marL="3436938" indent="-228600" eaLnBrk="0" fontAlgn="base" hangingPunct="0">
              <a:spcBef>
                <a:spcPct val="30000"/>
              </a:spcBef>
              <a:spcAft>
                <a:spcPct val="0"/>
              </a:spcAft>
              <a:defRPr sz="1200">
                <a:solidFill>
                  <a:schemeClr val="tx1"/>
                </a:solidFill>
                <a:latin typeface="Arial" charset="0"/>
              </a:defRPr>
            </a:lvl8pPr>
            <a:lvl9pPr marL="3894138"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85600DC-197F-4FF7-B44F-5DE6AC92A107}" type="slidenum">
              <a:rPr lang="en-US" altLang="en-US" smtClean="0"/>
              <a:pPr algn="r" eaLnBrk="1" hangingPunct="1">
                <a:spcBef>
                  <a:spcPct val="0"/>
                </a:spcBef>
              </a:pPr>
              <a:t>10</a:t>
            </a:fld>
            <a:endParaRPr lang="en-US" altLang="en-US"/>
          </a:p>
        </p:txBody>
      </p:sp>
    </p:spTree>
    <p:extLst>
      <p:ext uri="{BB962C8B-B14F-4D97-AF65-F5344CB8AC3E}">
        <p14:creationId xmlns:p14="http://schemas.microsoft.com/office/powerpoint/2010/main" val="2888497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19297"/>
            <a:ext cx="10363200" cy="838110"/>
          </a:xfrm>
        </p:spPr>
        <p:txBody>
          <a:bodyPr anchor="t" anchorCtr="0">
            <a:noAutofit/>
          </a:bodyPr>
          <a:lstStyle>
            <a:lvl1pPr algn="ctr">
              <a:defRPr sz="4000"/>
            </a:lvl1pPr>
          </a:lstStyle>
          <a:p>
            <a:r>
              <a:rPr lang="en-US"/>
              <a:t>Click to edit Master title style</a:t>
            </a:r>
            <a:endParaRPr lang="en-US" dirty="0"/>
          </a:p>
        </p:txBody>
      </p:sp>
      <p:sp>
        <p:nvSpPr>
          <p:cNvPr id="3" name="Subtitle 2"/>
          <p:cNvSpPr>
            <a:spLocks noGrp="1"/>
          </p:cNvSpPr>
          <p:nvPr>
            <p:ph type="subTitle" idx="1"/>
          </p:nvPr>
        </p:nvSpPr>
        <p:spPr>
          <a:xfrm>
            <a:off x="914400" y="2657406"/>
            <a:ext cx="10363200" cy="4126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365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032" y="1149532"/>
            <a:ext cx="10577878" cy="48706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1920272" y="6463446"/>
            <a:ext cx="7921197"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8" name="Slide Number Placeholder 5"/>
          <p:cNvSpPr>
            <a:spLocks noGrp="1"/>
          </p:cNvSpPr>
          <p:nvPr>
            <p:ph type="sldNum" sz="quarter" idx="4"/>
          </p:nvPr>
        </p:nvSpPr>
        <p:spPr>
          <a:xfrm>
            <a:off x="10749498" y="6463446"/>
            <a:ext cx="615412"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9" name="Slide Number Placeholder 5"/>
          <p:cNvSpPr txBox="1">
            <a:spLocks/>
          </p:cNvSpPr>
          <p:nvPr userDrawn="1"/>
        </p:nvSpPr>
        <p:spPr>
          <a:xfrm>
            <a:off x="9841470" y="6463446"/>
            <a:ext cx="86771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563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21495" y="1184367"/>
            <a:ext cx="5186543" cy="48864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060853" y="1184367"/>
            <a:ext cx="5186543" cy="48864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p:cNvSpPr>
            <a:spLocks noGrp="1"/>
          </p:cNvSpPr>
          <p:nvPr>
            <p:ph type="ftr" sz="quarter" idx="3"/>
          </p:nvPr>
        </p:nvSpPr>
        <p:spPr>
          <a:xfrm>
            <a:off x="1920272" y="6463446"/>
            <a:ext cx="7921197"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13" name="Slide Number Placeholder 5"/>
          <p:cNvSpPr>
            <a:spLocks noGrp="1"/>
          </p:cNvSpPr>
          <p:nvPr>
            <p:ph type="sldNum" sz="quarter" idx="4"/>
          </p:nvPr>
        </p:nvSpPr>
        <p:spPr>
          <a:xfrm>
            <a:off x="10749498" y="6463446"/>
            <a:ext cx="615412"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4" name="Slide Number Placeholder 5"/>
          <p:cNvSpPr txBox="1">
            <a:spLocks/>
          </p:cNvSpPr>
          <p:nvPr userDrawn="1"/>
        </p:nvSpPr>
        <p:spPr>
          <a:xfrm>
            <a:off x="9841470" y="6463446"/>
            <a:ext cx="86771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242531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p:cNvSpPr>
            <a:spLocks noGrp="1"/>
          </p:cNvSpPr>
          <p:nvPr>
            <p:ph type="ftr" sz="quarter" idx="3"/>
          </p:nvPr>
        </p:nvSpPr>
        <p:spPr>
          <a:xfrm>
            <a:off x="1920272" y="6463446"/>
            <a:ext cx="7921197"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10" name="Slide Number Placeholder 5"/>
          <p:cNvSpPr>
            <a:spLocks noGrp="1"/>
          </p:cNvSpPr>
          <p:nvPr>
            <p:ph type="sldNum" sz="quarter" idx="4"/>
          </p:nvPr>
        </p:nvSpPr>
        <p:spPr>
          <a:xfrm>
            <a:off x="10749498" y="6463446"/>
            <a:ext cx="615412"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1" name="Slide Number Placeholder 5"/>
          <p:cNvSpPr txBox="1">
            <a:spLocks/>
          </p:cNvSpPr>
          <p:nvPr userDrawn="1"/>
        </p:nvSpPr>
        <p:spPr>
          <a:xfrm>
            <a:off x="9841470" y="6463446"/>
            <a:ext cx="86771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332542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20272" y="6463446"/>
            <a:ext cx="7921197"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9" name="Slide Number Placeholder 5"/>
          <p:cNvSpPr>
            <a:spLocks noGrp="1"/>
          </p:cNvSpPr>
          <p:nvPr>
            <p:ph type="sldNum" sz="quarter" idx="4"/>
          </p:nvPr>
        </p:nvSpPr>
        <p:spPr>
          <a:xfrm>
            <a:off x="10749498" y="6463446"/>
            <a:ext cx="615412"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0" name="Slide Number Placeholder 5"/>
          <p:cNvSpPr txBox="1">
            <a:spLocks/>
          </p:cNvSpPr>
          <p:nvPr userDrawn="1"/>
        </p:nvSpPr>
        <p:spPr>
          <a:xfrm>
            <a:off x="9841470" y="6463446"/>
            <a:ext cx="86771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209015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85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2300142" y="2629714"/>
            <a:ext cx="7591717" cy="1150434"/>
          </a:xfrm>
        </p:spPr>
        <p:txBody>
          <a:bodyPr>
            <a:noAutofit/>
          </a:bodyPr>
          <a:lstStyle>
            <a:lvl1pPr algn="ctr">
              <a:defRPr sz="4800" b="1"/>
            </a:lvl1pPr>
          </a:lstStyle>
          <a:p>
            <a:r>
              <a:rPr lang="en-US"/>
              <a:t>Click to edit Master title style</a:t>
            </a:r>
            <a:endParaRPr lang="en-US" dirty="0"/>
          </a:p>
        </p:txBody>
      </p:sp>
    </p:spTree>
    <p:extLst>
      <p:ext uri="{BB962C8B-B14F-4D97-AF65-F5344CB8AC3E}">
        <p14:creationId xmlns:p14="http://schemas.microsoft.com/office/powerpoint/2010/main" val="763347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5"/>
          <p:cNvSpPr>
            <a:spLocks noGrp="1"/>
          </p:cNvSpPr>
          <p:nvPr>
            <p:ph type="title"/>
          </p:nvPr>
        </p:nvSpPr>
        <p:spPr>
          <a:xfrm>
            <a:off x="1614122" y="1209856"/>
            <a:ext cx="8952279" cy="601526"/>
          </a:xfrm>
        </p:spPr>
        <p:txBody>
          <a:bodyPr/>
          <a:lstStyle/>
          <a:p>
            <a:r>
              <a:rPr lang="en-US"/>
              <a:t>Click to edit Master title style</a:t>
            </a:r>
          </a:p>
        </p:txBody>
      </p:sp>
    </p:spTree>
    <p:extLst>
      <p:ext uri="{BB962C8B-B14F-4D97-AF65-F5344CB8AC3E}">
        <p14:creationId xmlns:p14="http://schemas.microsoft.com/office/powerpoint/2010/main" val="47126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12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7032" y="339000"/>
            <a:ext cx="10577878" cy="6015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87032" y="1149532"/>
            <a:ext cx="10577878" cy="487067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920272" y="6463446"/>
            <a:ext cx="7921197"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6" name="Slide Number Placeholder 5"/>
          <p:cNvSpPr>
            <a:spLocks noGrp="1"/>
          </p:cNvSpPr>
          <p:nvPr>
            <p:ph type="sldNum" sz="quarter" idx="4"/>
          </p:nvPr>
        </p:nvSpPr>
        <p:spPr>
          <a:xfrm>
            <a:off x="10749498" y="6463446"/>
            <a:ext cx="615412"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Tree>
    <p:extLst>
      <p:ext uri="{BB962C8B-B14F-4D97-AF65-F5344CB8AC3E}">
        <p14:creationId xmlns:p14="http://schemas.microsoft.com/office/powerpoint/2010/main" val="883645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1" r:id="rId6"/>
    <p:sldLayoutId id="2147483670" r:id="rId7"/>
    <p:sldLayoutId id="2147483669" r:id="rId8"/>
    <p:sldLayoutId id="2147483673" r:id="rId9"/>
  </p:sldLayoutIdLst>
  <p:hf hdr="0" ftr="0"/>
  <p:txStyles>
    <p:titleStyle>
      <a:lvl1pPr algn="l" defTabSz="914400" rtl="0" eaLnBrk="1" latinLnBrk="0" hangingPunct="1">
        <a:lnSpc>
          <a:spcPct val="90000"/>
        </a:lnSpc>
        <a:spcBef>
          <a:spcPct val="0"/>
        </a:spcBef>
        <a:buNone/>
        <a:defRPr sz="3600" b="1" kern="1200">
          <a:solidFill>
            <a:srgbClr val="0075BF"/>
          </a:solidFill>
          <a:latin typeface="Century Gothic" panose="020B0502020202020204" pitchFamily="34" charset="0"/>
          <a:ea typeface="+mj-ea"/>
          <a:cs typeface="+mj-cs"/>
        </a:defRPr>
      </a:lvl1pPr>
    </p:titleStyle>
    <p:bodyStyle>
      <a:lvl1pPr marL="228600" indent="-228600" algn="l" defTabSz="914400" rtl="0" eaLnBrk="1" latinLnBrk="0" hangingPunct="1">
        <a:lnSpc>
          <a:spcPct val="100000"/>
        </a:lnSpc>
        <a:spcBef>
          <a:spcPts val="1000"/>
        </a:spcBef>
        <a:buClr>
          <a:srgbClr val="0075BF"/>
        </a:buClr>
        <a:buSzPct val="80000"/>
        <a:buFont typeface="Wingdings" panose="05000000000000000000" pitchFamily="2" charset="2"/>
        <a:buChar char="§"/>
        <a:defRPr sz="2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2pPr>
      <a:lvl3pPr marL="1428750" indent="-514350" algn="l" defTabSz="914400" rtl="0" eaLnBrk="1" latinLnBrk="0" hangingPunct="1">
        <a:lnSpc>
          <a:spcPct val="100000"/>
        </a:lnSpc>
        <a:spcBef>
          <a:spcPts val="500"/>
        </a:spcBef>
        <a:buSzPct val="70000"/>
        <a:buFont typeface="+mj-lt"/>
        <a:buAutoNum type="romanLcPeriod"/>
        <a:defRPr sz="20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mailto:scornish@ansi.org"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hyperlink" Target="mailto:sdesautels@ansi.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isot@ansi.org?subject=ISO%20Directives%20Course%20Completed"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 Id="rId4" Type="http://schemas.openxmlformats.org/officeDocument/2006/relationships/hyperlink" Target="mailto:isot@ansi.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4560" y="1430866"/>
            <a:ext cx="8251371" cy="1337734"/>
          </a:xfrm>
        </p:spPr>
        <p:txBody>
          <a:bodyPr/>
          <a:lstStyle/>
          <a:p>
            <a:r>
              <a:rPr lang="en-US" sz="2800" i="1" dirty="0"/>
              <a:t>ANSI Refresher Course 2023</a:t>
            </a:r>
            <a:br>
              <a:rPr lang="en-US" sz="2800" i="1" dirty="0"/>
            </a:br>
            <a:r>
              <a:rPr lang="en-US" sz="2800" i="1" dirty="0"/>
              <a:t>Changes to the ISO Directives</a:t>
            </a:r>
            <a:endParaRPr lang="en-US" sz="3600" i="1" dirty="0"/>
          </a:p>
        </p:txBody>
      </p:sp>
      <p:sp>
        <p:nvSpPr>
          <p:cNvPr id="3" name="Subtitle 2"/>
          <p:cNvSpPr>
            <a:spLocks noGrp="1"/>
          </p:cNvSpPr>
          <p:nvPr>
            <p:ph type="subTitle" idx="1"/>
          </p:nvPr>
        </p:nvSpPr>
        <p:spPr>
          <a:xfrm>
            <a:off x="1364672" y="2573896"/>
            <a:ext cx="9511146" cy="411758"/>
          </a:xfrm>
        </p:spPr>
        <p:txBody>
          <a:bodyPr>
            <a:noAutofit/>
          </a:bodyPr>
          <a:lstStyle/>
          <a:p>
            <a:endParaRPr lang="en-US" dirty="0">
              <a:latin typeface="+mn-lt"/>
              <a:cs typeface="+mn-cs"/>
            </a:endParaRPr>
          </a:p>
        </p:txBody>
      </p:sp>
    </p:spTree>
    <p:extLst>
      <p:ext uri="{BB962C8B-B14F-4D97-AF65-F5344CB8AC3E}">
        <p14:creationId xmlns:p14="http://schemas.microsoft.com/office/powerpoint/2010/main" val="2625780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2.1.8, PROJECT LEADER REPLACEMENT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419442"/>
            <a:ext cx="10827327" cy="5031656"/>
          </a:xfrm>
        </p:spPr>
        <p:txBody>
          <a:bodyPr>
            <a:normAutofit/>
          </a:bodyPr>
          <a:lstStyle/>
          <a:p>
            <a:pPr marL="0" indent="0">
              <a:buNone/>
              <a:defRPr/>
            </a:pPr>
            <a:r>
              <a:rPr lang="en-US" altLang="en-US" sz="1500" b="1" i="1" dirty="0">
                <a:solidFill>
                  <a:srgbClr val="0E5AF2"/>
                </a:solidFill>
                <a:latin typeface="Trebuchet MS" panose="020B0603020202020204" pitchFamily="34" charset="0"/>
                <a:ea typeface="+mj-ea"/>
                <a:cs typeface="+mj-cs"/>
              </a:rPr>
              <a:t>WHAT’S NEW?</a:t>
            </a:r>
          </a:p>
          <a:p>
            <a:r>
              <a:rPr lang="en-US" sz="1500" b="1" dirty="0">
                <a:latin typeface="Trebuchet MS" panose="020B0603020202020204" pitchFamily="34" charset="0"/>
              </a:rPr>
              <a:t>For the development of each project, a Project Leader (the WG </a:t>
            </a:r>
            <a:r>
              <a:rPr lang="en-US" sz="1500" b="1" dirty="0" err="1">
                <a:latin typeface="Trebuchet MS" panose="020B0603020202020204" pitchFamily="34" charset="0"/>
              </a:rPr>
              <a:t>Convenor</a:t>
            </a:r>
            <a:r>
              <a:rPr lang="en-US" sz="1500" b="1" dirty="0">
                <a:latin typeface="Trebuchet MS" panose="020B0603020202020204" pitchFamily="34" charset="0"/>
              </a:rPr>
              <a:t>, a designated Expert or, if appropriate, the Secretary/Committee Manager) shall be appointed by the committee, taking into account the Project Leader nomination made by the proposer of the new work item proposal.  A change of Project Leader for an active project shall be approved by the committee as soon as possible.  The right to name the replacement Project Leader does not revert back to the proposer of the original new work item proposal.</a:t>
            </a:r>
          </a:p>
          <a:p>
            <a:pPr marL="0" indent="0">
              <a:buNone/>
              <a:defRPr/>
            </a:pPr>
            <a:endParaRPr lang="en-US" altLang="en-US" sz="1500" b="1" dirty="0">
              <a:latin typeface="Trebuchet MS" panose="020B0603020202020204" pitchFamily="34" charset="0"/>
            </a:endParaRPr>
          </a:p>
          <a:p>
            <a:pPr marL="0" indent="0">
              <a:buNone/>
              <a:defRPr/>
            </a:pPr>
            <a:r>
              <a:rPr lang="en-US" altLang="en-US" sz="15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500" b="1" dirty="0">
                <a:latin typeface="Trebuchet MS" panose="020B0603020202020204" pitchFamily="34" charset="0"/>
              </a:rPr>
              <a:t>Committee chairs, CMs and WG </a:t>
            </a:r>
            <a:r>
              <a:rPr lang="en-US" altLang="en-US" sz="1500" b="1" dirty="0" err="1">
                <a:latin typeface="Trebuchet MS" panose="020B0603020202020204" pitchFamily="34" charset="0"/>
              </a:rPr>
              <a:t>convenors</a:t>
            </a:r>
            <a:r>
              <a:rPr lang="en-US" altLang="en-US" sz="1500" b="1" dirty="0">
                <a:latin typeface="Trebuchet MS" panose="020B0603020202020204" pitchFamily="34" charset="0"/>
              </a:rPr>
              <a:t> shall consult together and if necessary solicit candidates to replace an outgoing Project Leader.  CMs shall ensure that the committee takes action to approve Project Leaders.</a:t>
            </a:r>
          </a:p>
          <a:p>
            <a:pPr>
              <a:defRPr/>
            </a:pPr>
            <a:endParaRPr lang="en-US" altLang="en-US" sz="1500" b="1" dirty="0">
              <a:latin typeface="Trebuchet MS" panose="020B0603020202020204" pitchFamily="34" charset="0"/>
            </a:endParaRPr>
          </a:p>
          <a:p>
            <a:pPr marL="0" indent="0">
              <a:buFont typeface="Wingdings" panose="05000000000000000000" pitchFamily="2" charset="2"/>
              <a:buNone/>
              <a:defRPr/>
            </a:pPr>
            <a:r>
              <a:rPr lang="en-US" altLang="en-US" sz="1500" b="1" i="1" dirty="0">
                <a:solidFill>
                  <a:srgbClr val="0E5AF2"/>
                </a:solidFill>
                <a:latin typeface="Trebuchet MS" panose="020B0603020202020204" pitchFamily="34" charset="0"/>
                <a:ea typeface="+mj-ea"/>
                <a:cs typeface="+mj-cs"/>
              </a:rPr>
              <a:t>WHAT DOES THIS MEAN FOR US/TAGs?</a:t>
            </a:r>
          </a:p>
          <a:p>
            <a:pPr>
              <a:defRPr/>
            </a:pPr>
            <a:r>
              <a:rPr lang="en-US" altLang="en-US" sz="1500" b="1" dirty="0">
                <a:solidFill>
                  <a:schemeClr val="tx1"/>
                </a:solidFill>
                <a:latin typeface="Trebuchet MS" panose="020B0603020202020204" pitchFamily="34" charset="0"/>
                <a:ea typeface="+mj-ea"/>
                <a:cs typeface="+mj-cs"/>
              </a:rPr>
              <a:t>US/TAGs shall determine ANSI support for proposed Project Leaders and whether ANSI should advance a US person to serve as a Project Leader.</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67784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2.3.1, PARTS OF EXISTING STANDARDS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435771"/>
            <a:ext cx="10827327" cy="5031656"/>
          </a:xfrm>
        </p:spPr>
        <p:txBody>
          <a:bodyPr>
            <a:normAutofit/>
          </a:bodyPr>
          <a:lstStyle/>
          <a:p>
            <a:pPr marL="0" indent="0">
              <a:buNone/>
              <a:defRPr/>
            </a:pPr>
            <a:r>
              <a:rPr lang="en-US" altLang="en-US" sz="1400" b="1" i="1" dirty="0">
                <a:solidFill>
                  <a:srgbClr val="0E5AF2"/>
                </a:solidFill>
                <a:latin typeface="Trebuchet MS" panose="020B0603020202020204" pitchFamily="34" charset="0"/>
                <a:ea typeface="+mj-ea"/>
                <a:cs typeface="+mj-cs"/>
              </a:rPr>
              <a:t>WHAT’S NEW?</a:t>
            </a:r>
          </a:p>
          <a:p>
            <a:pPr>
              <a:defRPr/>
            </a:pPr>
            <a:r>
              <a:rPr lang="en-US" altLang="en-US" sz="1400" b="1" dirty="0">
                <a:latin typeface="Trebuchet MS" panose="020B0603020202020204" pitchFamily="34" charset="0"/>
              </a:rPr>
              <a:t>Text has been revised to clarify that:</a:t>
            </a:r>
          </a:p>
          <a:p>
            <a:pPr lvl="1"/>
            <a:r>
              <a:rPr lang="en-US" sz="1400" b="1" dirty="0">
                <a:latin typeface="Trebuchet MS" panose="020B0603020202020204" pitchFamily="34" charset="0"/>
              </a:rPr>
              <a:t> A new work item proposal (NP) is a proposal for:</a:t>
            </a:r>
          </a:p>
          <a:p>
            <a:pPr lvl="2">
              <a:buFont typeface="Arial" panose="020B0604020202020204" pitchFamily="34" charset="0"/>
              <a:buChar char="•"/>
            </a:pPr>
            <a:r>
              <a:rPr lang="en-US" sz="1400" b="1" dirty="0">
                <a:latin typeface="Trebuchet MS" panose="020B0603020202020204" pitchFamily="34" charset="0"/>
              </a:rPr>
              <a:t>a new International Standard;</a:t>
            </a:r>
          </a:p>
          <a:p>
            <a:pPr lvl="2">
              <a:buFont typeface="Arial" panose="020B0604020202020204" pitchFamily="34" charset="0"/>
              <a:buChar char="•"/>
            </a:pPr>
            <a:r>
              <a:rPr lang="en-US" sz="1400" b="1" dirty="0">
                <a:latin typeface="Trebuchet MS" panose="020B0603020202020204" pitchFamily="34" charset="0"/>
              </a:rPr>
              <a:t>a new Technical Specification</a:t>
            </a:r>
          </a:p>
          <a:p>
            <a:pPr lvl="1"/>
            <a:r>
              <a:rPr lang="en-US" sz="1400" b="1" dirty="0">
                <a:latin typeface="Trebuchet MS" panose="020B0603020202020204" pitchFamily="34" charset="0"/>
              </a:rPr>
              <a:t>An NP shall be circulated for a new International Standard or Technical Specification either individually or as part of an existing series.</a:t>
            </a:r>
            <a:endParaRPr lang="en-US" altLang="en-US" sz="1400" b="1" dirty="0">
              <a:latin typeface="Trebuchet MS" panose="020B0603020202020204" pitchFamily="34" charset="0"/>
            </a:endParaRPr>
          </a:p>
          <a:p>
            <a:pPr marL="0" indent="0">
              <a:buNone/>
              <a:defRPr/>
            </a:pPr>
            <a:endParaRPr lang="en-US" altLang="en-US" sz="1400" b="1" dirty="0">
              <a:latin typeface="Trebuchet MS" panose="020B0603020202020204" pitchFamily="34" charset="0"/>
            </a:endParaRPr>
          </a:p>
          <a:p>
            <a:pPr marL="0" indent="0">
              <a:buNone/>
              <a:defRPr/>
            </a:pPr>
            <a:r>
              <a:rPr lang="en-US" altLang="en-US" sz="14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400" b="1" dirty="0">
                <a:latin typeface="Trebuchet MS" panose="020B0603020202020204" pitchFamily="34" charset="0"/>
              </a:rPr>
              <a:t>CMs shall ensure that NPs are provided and circulated for vote in relation to ISs and TSs, individually or as parts of an existing series.</a:t>
            </a:r>
          </a:p>
          <a:p>
            <a:pPr>
              <a:defRPr/>
            </a:pPr>
            <a:endParaRPr lang="en-US" altLang="en-US" sz="1400" b="1" dirty="0">
              <a:latin typeface="Trebuchet MS" panose="020B0603020202020204" pitchFamily="34" charset="0"/>
            </a:endParaRPr>
          </a:p>
          <a:p>
            <a:pPr marL="0" indent="0">
              <a:buFont typeface="Wingdings" panose="05000000000000000000" pitchFamily="2" charset="2"/>
              <a:buNone/>
              <a:defRPr/>
            </a:pPr>
            <a:r>
              <a:rPr lang="en-US" altLang="en-US" sz="1400" b="1" i="1" dirty="0">
                <a:solidFill>
                  <a:srgbClr val="0E5AF2"/>
                </a:solidFill>
                <a:latin typeface="Trebuchet MS" panose="020B0603020202020204" pitchFamily="34" charset="0"/>
                <a:ea typeface="+mj-ea"/>
                <a:cs typeface="+mj-cs"/>
              </a:rPr>
              <a:t>WHAT DOES THIS MEAN FOR US/TAGs?</a:t>
            </a:r>
          </a:p>
          <a:p>
            <a:pPr>
              <a:defRPr/>
            </a:pPr>
            <a:r>
              <a:rPr lang="en-US" altLang="en-US" sz="1400" b="1" dirty="0">
                <a:solidFill>
                  <a:schemeClr val="tx1"/>
                </a:solidFill>
                <a:latin typeface="Trebuchet MS" panose="020B0603020202020204" pitchFamily="34" charset="0"/>
                <a:ea typeface="+mj-ea"/>
                <a:cs typeface="+mj-cs"/>
              </a:rPr>
              <a:t>US/TAGs may consider developing and submitting NPs consistent with this clause.</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651459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3.2, PUBLICLY AVAILABLE SPECIFICATIONS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611530" y="1471039"/>
            <a:ext cx="10827327" cy="5031656"/>
          </a:xfrm>
        </p:spPr>
        <p:txBody>
          <a:bodyPr>
            <a:normAutofit/>
          </a:bodyPr>
          <a:lstStyle/>
          <a:p>
            <a:pPr marL="0" indent="0">
              <a:buNone/>
              <a:defRPr/>
            </a:pPr>
            <a:r>
              <a:rPr lang="en-US" altLang="en-US" sz="1400" b="1" i="1" dirty="0">
                <a:solidFill>
                  <a:srgbClr val="0E5AF2"/>
                </a:solidFill>
                <a:latin typeface="Trebuchet MS" panose="020B0603020202020204" pitchFamily="34" charset="0"/>
                <a:ea typeface="+mj-ea"/>
                <a:cs typeface="+mj-cs"/>
              </a:rPr>
              <a:t>WHAT’S NEW?</a:t>
            </a:r>
          </a:p>
          <a:p>
            <a:r>
              <a:rPr lang="en-US" sz="1400" b="1" dirty="0">
                <a:latin typeface="Trebuchet MS" panose="020B0603020202020204" pitchFamily="34" charset="0"/>
              </a:rPr>
              <a:t>Text has been revised to clarify that a PAS may be take one of the following three forms:</a:t>
            </a:r>
          </a:p>
          <a:p>
            <a:pPr lvl="1"/>
            <a:r>
              <a:rPr lang="en-US" sz="1400" b="1" dirty="0">
                <a:latin typeface="Trebuchet MS" panose="020B0603020202020204" pitchFamily="34" charset="0"/>
              </a:rPr>
              <a:t>a preliminary document to be prepared by the committee prior to the development of a full International Standard, or</a:t>
            </a:r>
          </a:p>
          <a:p>
            <a:pPr lvl="1"/>
            <a:r>
              <a:rPr lang="en-US" sz="1400" b="1" dirty="0">
                <a:latin typeface="Trebuchet MS" panose="020B0603020202020204" pitchFamily="34" charset="0"/>
              </a:rPr>
              <a:t>the adoption of an existing published document from an external organization, or</a:t>
            </a:r>
          </a:p>
          <a:p>
            <a:pPr lvl="1"/>
            <a:r>
              <a:rPr lang="en-US" sz="1400" b="1" dirty="0">
                <a:latin typeface="Trebuchet MS" panose="020B0603020202020204" pitchFamily="34" charset="0"/>
              </a:rPr>
              <a:t>an existing committee document the committee wishes to publish following a failed enquiry or approval ballot</a:t>
            </a:r>
          </a:p>
          <a:p>
            <a:r>
              <a:rPr lang="en-US" sz="1400" b="1" dirty="0">
                <a:latin typeface="Trebuchet MS" panose="020B0603020202020204" pitchFamily="34" charset="0"/>
              </a:rPr>
              <a:t>Text has been revised to clarify that a new work item proposal form and ballot are not needed for the introduction of a PAS into the committee work program.</a:t>
            </a:r>
          </a:p>
          <a:p>
            <a:pPr marL="0" indent="0">
              <a:buNone/>
              <a:defRPr/>
            </a:pPr>
            <a:endParaRPr lang="en-US" altLang="en-US" sz="1400" b="1" dirty="0">
              <a:latin typeface="Trebuchet MS" panose="020B0603020202020204" pitchFamily="34" charset="0"/>
            </a:endParaRPr>
          </a:p>
          <a:p>
            <a:pPr marL="0" indent="0">
              <a:buNone/>
              <a:defRPr/>
            </a:pPr>
            <a:r>
              <a:rPr lang="en-US" altLang="en-US" sz="14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400" b="1" dirty="0">
                <a:latin typeface="Trebuchet MS" panose="020B0603020202020204" pitchFamily="34" charset="0"/>
              </a:rPr>
              <a:t>Committee chairs and CMs shall ensure that proposals for PASs are advanced properly under clause 3.2 as appropriate for each of the three forms described above.</a:t>
            </a:r>
          </a:p>
          <a:p>
            <a:pPr>
              <a:defRPr/>
            </a:pPr>
            <a:endParaRPr lang="en-US" altLang="en-US" sz="1400" b="1" dirty="0">
              <a:latin typeface="Trebuchet MS" panose="020B0603020202020204" pitchFamily="34" charset="0"/>
            </a:endParaRPr>
          </a:p>
          <a:p>
            <a:pPr marL="0" indent="0">
              <a:buFont typeface="Wingdings" panose="05000000000000000000" pitchFamily="2" charset="2"/>
              <a:buNone/>
              <a:defRPr/>
            </a:pPr>
            <a:r>
              <a:rPr lang="en-US" altLang="en-US" sz="1400" b="1" i="1" dirty="0">
                <a:solidFill>
                  <a:srgbClr val="0E5AF2"/>
                </a:solidFill>
                <a:latin typeface="Trebuchet MS" panose="020B0603020202020204" pitchFamily="34" charset="0"/>
                <a:ea typeface="+mj-ea"/>
                <a:cs typeface="+mj-cs"/>
              </a:rPr>
              <a:t>WHAT DOES THIS MEAN FOR US/TAGs?</a:t>
            </a:r>
          </a:p>
          <a:p>
            <a:pPr>
              <a:defRPr/>
            </a:pPr>
            <a:r>
              <a:rPr lang="en-US" altLang="en-US" sz="1400" b="1" dirty="0">
                <a:solidFill>
                  <a:schemeClr val="tx1"/>
                </a:solidFill>
                <a:latin typeface="Trebuchet MS" panose="020B0603020202020204" pitchFamily="34" charset="0"/>
                <a:ea typeface="+mj-ea"/>
                <a:cs typeface="+mj-cs"/>
              </a:rPr>
              <a:t>US/TAGs shall determine ANSI voting positions on the introduction of new PASs and on the content and approval of PASs during their development process.</a:t>
            </a:r>
          </a:p>
          <a:p>
            <a:pPr marL="0" indent="0">
              <a:buNone/>
              <a:defRPr/>
            </a:pPr>
            <a:endParaRPr lang="en-US" altLang="en-US" sz="1400" b="1" dirty="0">
              <a:solidFill>
                <a:schemeClr val="tx1"/>
              </a:solidFill>
              <a:latin typeface="Trebuchet MS" panose="020B0603020202020204" pitchFamily="34" charset="0"/>
            </a:endParaRPr>
          </a:p>
          <a:p>
            <a:pPr>
              <a:defRPr/>
            </a:pPr>
            <a:endParaRPr lang="en-US" altLang="en-US" sz="1400" b="1" dirty="0">
              <a:latin typeface="Trebuchet MS" panose="020B0603020202020204" pitchFamily="34" charset="0"/>
            </a:endParaRPr>
          </a:p>
        </p:txBody>
      </p:sp>
    </p:spTree>
    <p:extLst>
      <p:ext uri="{BB962C8B-B14F-4D97-AF65-F5344CB8AC3E}">
        <p14:creationId xmlns:p14="http://schemas.microsoft.com/office/powerpoint/2010/main" val="2656050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 – ISO SUPPLEMENT</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FOREWORD E), DISCUSSIONS ON CDs OUT FOR COMMENTS</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452100"/>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Noting that CDs are now only issued for commenting, it has been clarified that it is also not appropriate to discuss CDs out for comment at a meeting or use official committee communications approaches to share comments on CDs out for comment.</a:t>
            </a: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Committee Chairs, CMs and WG </a:t>
            </a:r>
            <a:r>
              <a:rPr lang="en-US" altLang="en-US" sz="1600" b="1" dirty="0" err="1">
                <a:latin typeface="Trebuchet MS" panose="020B0603020202020204" pitchFamily="34" charset="0"/>
              </a:rPr>
              <a:t>Convenors</a:t>
            </a:r>
            <a:r>
              <a:rPr lang="en-US" altLang="en-US" sz="1600" b="1" dirty="0">
                <a:latin typeface="Trebuchet MS" panose="020B0603020202020204" pitchFamily="34" charset="0"/>
              </a:rPr>
              <a:t> shall ensure that CDs out for comment are not discussed at meetings and that comments on CDs out for comment shall not be shared via official committee communications approaches.</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No direct impact on US/TAGs.</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354758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 – ISO SUPPLEMENT</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2.9.2, SYSTEMATIC REVIEW</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54126"/>
            <a:ext cx="10827327" cy="5031656"/>
          </a:xfrm>
        </p:spPr>
        <p:txBody>
          <a:bodyPr>
            <a:normAutofit/>
          </a:bodyPr>
          <a:lstStyle/>
          <a:p>
            <a:pPr marL="0" indent="0">
              <a:buNone/>
              <a:defRPr/>
            </a:pPr>
            <a:r>
              <a:rPr lang="en-US" altLang="en-US" sz="1400" b="1" i="1" dirty="0">
                <a:solidFill>
                  <a:srgbClr val="0E5AF2"/>
                </a:solidFill>
                <a:latin typeface="Trebuchet MS" panose="020B0603020202020204" pitchFamily="34" charset="0"/>
                <a:ea typeface="+mj-ea"/>
                <a:cs typeface="+mj-cs"/>
              </a:rPr>
              <a:t>WHAT’S NEW?</a:t>
            </a:r>
          </a:p>
          <a:p>
            <a:pPr>
              <a:defRPr/>
            </a:pPr>
            <a:r>
              <a:rPr lang="en-US" altLang="en-US" sz="1400" b="1" dirty="0">
                <a:latin typeface="Trebuchet MS" panose="020B0603020202020204" pitchFamily="34" charset="0"/>
              </a:rPr>
              <a:t>Text has been revised to clarify the process after the closing of the systematic review vote as follows:</a:t>
            </a:r>
          </a:p>
          <a:p>
            <a:pPr marL="457200" lvl="1" indent="0">
              <a:buNone/>
              <a:defRPr/>
            </a:pPr>
            <a:endParaRPr lang="en-US" sz="1400" dirty="0">
              <a:latin typeface="Trebuchet MS" panose="020B0603020202020204" pitchFamily="34" charset="0"/>
            </a:endParaRPr>
          </a:p>
          <a:p>
            <a:pPr marL="457200" lvl="1" indent="0">
              <a:buNone/>
              <a:defRPr/>
            </a:pPr>
            <a:r>
              <a:rPr lang="en-US" sz="1400" dirty="0">
                <a:latin typeface="Trebuchet MS" panose="020B0603020202020204" pitchFamily="34" charset="0"/>
              </a:rPr>
              <a:t>After the closing of the vote, the secretariat's proposal reflecting the voting results shall be circulated to the members of the committee using Form 21.  The action proposed in the Form 21 shall be considered as the committee decision unless objections are received within 8 weeks of the circulation of the Form 21.  If objections are received, no more than 6 months after the closing of the vote, the committee shall take a final decision as to whether to revise, confirm or withdraw the document.</a:t>
            </a:r>
            <a:endParaRPr lang="en-US" altLang="en-US" sz="1400" b="1" dirty="0">
              <a:latin typeface="Trebuchet MS" panose="020B0603020202020204" pitchFamily="34" charset="0"/>
            </a:endParaRPr>
          </a:p>
          <a:p>
            <a:pPr marL="0" indent="0">
              <a:buNone/>
              <a:defRPr/>
            </a:pPr>
            <a:endParaRPr lang="en-US" altLang="en-US" sz="1400" b="1" dirty="0">
              <a:latin typeface="Trebuchet MS" panose="020B0603020202020204" pitchFamily="34" charset="0"/>
            </a:endParaRPr>
          </a:p>
          <a:p>
            <a:pPr marL="0" indent="0">
              <a:buNone/>
              <a:defRPr/>
            </a:pPr>
            <a:r>
              <a:rPr lang="en-US" altLang="en-US" sz="14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400" b="1" dirty="0">
                <a:latin typeface="Trebuchet MS" panose="020B0603020202020204" pitchFamily="34" charset="0"/>
              </a:rPr>
              <a:t>CMs shall process the results of systematic review voting </a:t>
            </a:r>
            <a:r>
              <a:rPr lang="en-US" altLang="en-US" sz="1400" b="1">
                <a:latin typeface="Trebuchet MS" panose="020B0603020202020204" pitchFamily="34" charset="0"/>
              </a:rPr>
              <a:t>and any </a:t>
            </a:r>
            <a:r>
              <a:rPr lang="en-US" altLang="en-US" sz="1400" b="1" dirty="0">
                <a:latin typeface="Trebuchet MS" panose="020B0603020202020204" pitchFamily="34" charset="0"/>
              </a:rPr>
              <a:t>objections to the secretariat’s proposal as documented in this clause.</a:t>
            </a:r>
          </a:p>
          <a:p>
            <a:pPr>
              <a:defRPr/>
            </a:pPr>
            <a:endParaRPr lang="en-US" altLang="en-US" sz="1400" b="1" dirty="0">
              <a:latin typeface="Trebuchet MS" panose="020B0603020202020204" pitchFamily="34" charset="0"/>
            </a:endParaRPr>
          </a:p>
          <a:p>
            <a:pPr marL="0" indent="0">
              <a:buFont typeface="Wingdings" panose="05000000000000000000" pitchFamily="2" charset="2"/>
              <a:buNone/>
              <a:defRPr/>
            </a:pPr>
            <a:r>
              <a:rPr lang="en-US" altLang="en-US" sz="1400" b="1" i="1" dirty="0">
                <a:solidFill>
                  <a:srgbClr val="0E5AF2"/>
                </a:solidFill>
                <a:latin typeface="Trebuchet MS" panose="020B0603020202020204" pitchFamily="34" charset="0"/>
                <a:ea typeface="+mj-ea"/>
                <a:cs typeface="+mj-cs"/>
              </a:rPr>
              <a:t>WHAT DOES THIS MEAN FOR US/TAGs?</a:t>
            </a:r>
          </a:p>
          <a:p>
            <a:pPr>
              <a:defRPr/>
            </a:pPr>
            <a:r>
              <a:rPr lang="en-US" altLang="en-US" sz="1400" b="1" dirty="0">
                <a:solidFill>
                  <a:schemeClr val="tx1"/>
                </a:solidFill>
                <a:latin typeface="Trebuchet MS" panose="020B0603020202020204" pitchFamily="34" charset="0"/>
                <a:ea typeface="+mj-ea"/>
                <a:cs typeface="+mj-cs"/>
              </a:rPr>
              <a:t>US/TAGs should consider whether they agree or disagree with the secretariat’s proposal after the close of a systematic review vote.</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4153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 – ISO SUPPLEMENT</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3.3, TECHNICAL REPORTS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123" y="1471039"/>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Text has been added to confirm that TRs do not undergo the systematic review process used for other ISO deliverables.  It is recommended that TRs undergo regular review by the responsible committee and a revision of a TR may be initiated by a decision at a meeting or by a committee internal ballot.</a:t>
            </a: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Committee Chairs and CMs should process regular reviews and possible revisions of TRs as documented in this clause</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US/TAGs should decide if they support the proposed revision of a TR following the recommended regular review within the committee.</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3857744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 – ISO SUPPLEMENT</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ANNEX K.7, MAINTENANCE OF DOCUMENTS FROM DISBANDED PCs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71029"/>
            <a:ext cx="10827327" cy="5031656"/>
          </a:xfrm>
        </p:spPr>
        <p:txBody>
          <a:bodyPr>
            <a:normAutofit/>
          </a:bodyPr>
          <a:lstStyle/>
          <a:p>
            <a:pPr marL="0" indent="0">
              <a:buNone/>
              <a:defRPr/>
            </a:pPr>
            <a:r>
              <a:rPr lang="en-US" altLang="en-US" sz="1300" b="1" i="1" dirty="0">
                <a:solidFill>
                  <a:srgbClr val="0E5AF2"/>
                </a:solidFill>
                <a:latin typeface="Trebuchet MS" panose="020B0603020202020204" pitchFamily="34" charset="0"/>
                <a:ea typeface="+mj-ea"/>
                <a:cs typeface="+mj-cs"/>
              </a:rPr>
              <a:t>WHAT’S NEW?</a:t>
            </a:r>
          </a:p>
          <a:p>
            <a:pPr>
              <a:defRPr/>
            </a:pPr>
            <a:r>
              <a:rPr lang="en-US" altLang="en-US" sz="1300" b="1" dirty="0">
                <a:latin typeface="Trebuchet MS" panose="020B0603020202020204" pitchFamily="34" charset="0"/>
              </a:rPr>
              <a:t>The following text has been added to clarify the ongoing maintenance of standards resulting from Project Committees that have been disbanded:</a:t>
            </a:r>
            <a:endParaRPr lang="en-US" sz="1300" b="1" dirty="0">
              <a:latin typeface="Trebuchet MS" panose="020B0603020202020204" pitchFamily="34" charset="0"/>
            </a:endParaRPr>
          </a:p>
          <a:p>
            <a:pPr lvl="1"/>
            <a:r>
              <a:rPr lang="en-US" sz="1300" b="1" dirty="0">
                <a:latin typeface="Trebuchet MS" panose="020B0603020202020204" pitchFamily="34" charset="0"/>
              </a:rPr>
              <a:t>In principle, the technical management board shall assign the maintenance of documents to existing committees with appropriate scopes.</a:t>
            </a:r>
          </a:p>
          <a:p>
            <a:pPr lvl="1"/>
            <a:r>
              <a:rPr lang="en-US" sz="1300" b="1" dirty="0">
                <a:latin typeface="Trebuchet MS" panose="020B0603020202020204" pitchFamily="34" charset="0"/>
              </a:rPr>
              <a:t>If the project is not assigned to an existing committee, the National Body, which held the secretariat of the former project committee, is expected to assume responsibility for the maintenance of the document(s).</a:t>
            </a:r>
          </a:p>
          <a:p>
            <a:pPr lvl="1"/>
            <a:r>
              <a:rPr lang="en-US" sz="1300" b="1" dirty="0">
                <a:latin typeface="Trebuchet MS" panose="020B0603020202020204" pitchFamily="34" charset="0"/>
              </a:rPr>
              <a:t>One year prior to the start of the systematic review, the Office of the CEO shall confirm with the secretariat of the former project committee their plans for revision or systematic review.</a:t>
            </a:r>
          </a:p>
          <a:p>
            <a:pPr lvl="1"/>
            <a:endParaRPr lang="en-US" altLang="en-US" sz="1300" b="1" dirty="0">
              <a:latin typeface="Trebuchet MS" panose="020B0603020202020204" pitchFamily="34" charset="0"/>
            </a:endParaRPr>
          </a:p>
          <a:p>
            <a:pPr marL="0" indent="0">
              <a:buNone/>
              <a:defRPr/>
            </a:pPr>
            <a:r>
              <a:rPr lang="en-US" altLang="en-US" sz="13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300" b="1" dirty="0">
                <a:latin typeface="Trebuchet MS" panose="020B0603020202020204" pitchFamily="34" charset="0"/>
              </a:rPr>
              <a:t>Committee Chairs and CMs for committees assigned ongoing maintenance responsibility for projects from an disbanded ISO project committee shall ensure the ongoing maintenance is conducted consistent with this clause.</a:t>
            </a:r>
          </a:p>
          <a:p>
            <a:pPr>
              <a:defRPr/>
            </a:pPr>
            <a:endParaRPr lang="en-US" altLang="en-US" sz="1300" b="1" dirty="0">
              <a:latin typeface="Trebuchet MS" panose="020B0603020202020204" pitchFamily="34" charset="0"/>
            </a:endParaRPr>
          </a:p>
          <a:p>
            <a:pPr marL="0" indent="0">
              <a:buFont typeface="Wingdings" panose="05000000000000000000" pitchFamily="2" charset="2"/>
              <a:buNone/>
              <a:defRPr/>
            </a:pPr>
            <a:r>
              <a:rPr lang="en-US" altLang="en-US" sz="1300" b="1" i="1" dirty="0">
                <a:solidFill>
                  <a:srgbClr val="0E5AF2"/>
                </a:solidFill>
                <a:latin typeface="Trebuchet MS" panose="020B0603020202020204" pitchFamily="34" charset="0"/>
                <a:ea typeface="+mj-ea"/>
                <a:cs typeface="+mj-cs"/>
              </a:rPr>
              <a:t>WHAT DOES THIS MEAN FOR US/TAGs?</a:t>
            </a:r>
          </a:p>
          <a:p>
            <a:pPr>
              <a:defRPr/>
            </a:pPr>
            <a:r>
              <a:rPr lang="en-US" altLang="en-US" sz="1300" b="1" dirty="0">
                <a:solidFill>
                  <a:schemeClr val="tx1"/>
                </a:solidFill>
                <a:latin typeface="Trebuchet MS" panose="020B0603020202020204" pitchFamily="34" charset="0"/>
                <a:ea typeface="+mj-ea"/>
                <a:cs typeface="+mj-cs"/>
              </a:rPr>
              <a:t>No direct impact on US/TAGs, other than to take positions on the projects assigned to their ISO committees that come from disbanded PCs.</a:t>
            </a:r>
          </a:p>
          <a:p>
            <a:pPr marL="0" indent="0">
              <a:buNone/>
              <a:defRPr/>
            </a:pPr>
            <a:endParaRPr lang="en-US" altLang="en-US" sz="1300" b="1" dirty="0">
              <a:solidFill>
                <a:schemeClr val="tx1"/>
              </a:solidFill>
              <a:latin typeface="Trebuchet MS" panose="020B0603020202020204" pitchFamily="34" charset="0"/>
            </a:endParaRPr>
          </a:p>
          <a:p>
            <a:pPr>
              <a:defRPr/>
            </a:pPr>
            <a:endParaRPr lang="en-US" altLang="en-US" sz="1200" b="1" dirty="0">
              <a:latin typeface="Trebuchet MS" panose="020B0603020202020204" pitchFamily="34" charset="0"/>
            </a:endParaRPr>
          </a:p>
        </p:txBody>
      </p:sp>
    </p:spTree>
    <p:extLst>
      <p:ext uri="{BB962C8B-B14F-4D97-AF65-F5344CB8AC3E}">
        <p14:creationId xmlns:p14="http://schemas.microsoft.com/office/powerpoint/2010/main" val="3572671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 – ISO SUPPLEMENT</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ANNEX SI.9, MAINTENANCE OF ISO IWAs</a:t>
            </a:r>
          </a:p>
        </p:txBody>
      </p:sp>
      <p:sp>
        <p:nvSpPr>
          <p:cNvPr id="4099" name="Content Placeholder 2"/>
          <p:cNvSpPr>
            <a:spLocks noGrp="1"/>
          </p:cNvSpPr>
          <p:nvPr>
            <p:ph idx="1"/>
          </p:nvPr>
        </p:nvSpPr>
        <p:spPr>
          <a:xfrm>
            <a:off x="464573" y="1515407"/>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The following text has been added to clarify the expected ongoing existence of ISO International Workshop Agreements (IWAS):</a:t>
            </a:r>
          </a:p>
          <a:p>
            <a:pPr>
              <a:defRPr/>
            </a:pPr>
            <a:endParaRPr lang="en-US" sz="1600" b="1" dirty="0">
              <a:latin typeface="Trebuchet MS" panose="020B0603020202020204" pitchFamily="34" charset="0"/>
            </a:endParaRPr>
          </a:p>
          <a:p>
            <a:pPr marL="457200" lvl="1" indent="0">
              <a:buNone/>
              <a:defRPr/>
            </a:pPr>
            <a:r>
              <a:rPr lang="en-US" sz="1600" b="1" dirty="0">
                <a:latin typeface="Trebuchet MS" panose="020B0603020202020204" pitchFamily="34" charset="0"/>
              </a:rPr>
              <a:t>An IWA may remain valid for a maximum period of six years, following which it shall either be transformed with or without change into another ISO document or shall be automatically withdrawn.</a:t>
            </a:r>
          </a:p>
          <a:p>
            <a:pPr lvl="1"/>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No direct impact on Committee Chairs, CMs or </a:t>
            </a:r>
            <a:r>
              <a:rPr lang="en-US" altLang="en-US" sz="1600" b="1" dirty="0" err="1">
                <a:latin typeface="Trebuchet MS" panose="020B0603020202020204" pitchFamily="34" charset="0"/>
              </a:rPr>
              <a:t>Convenors</a:t>
            </a:r>
            <a:r>
              <a:rPr lang="en-US" altLang="en-US" sz="1600" b="1" dirty="0">
                <a:latin typeface="Trebuchet MS" panose="020B0603020202020204" pitchFamily="34" charset="0"/>
              </a:rPr>
              <a:t> as IWAs are not developed by ISO committees.</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No direct impact on US/TAGs as IWAS are not developed by ISO committees.</a:t>
            </a:r>
          </a:p>
          <a:p>
            <a:pPr marL="0" indent="0">
              <a:buNone/>
              <a:defRPr/>
            </a:pPr>
            <a:endParaRPr lang="en-US" altLang="en-US" sz="1300" b="1" dirty="0">
              <a:solidFill>
                <a:schemeClr val="tx1"/>
              </a:solidFill>
              <a:latin typeface="Trebuchet MS" panose="020B0603020202020204" pitchFamily="34" charset="0"/>
            </a:endParaRPr>
          </a:p>
          <a:p>
            <a:pPr>
              <a:defRPr/>
            </a:pPr>
            <a:endParaRPr lang="en-US" altLang="en-US" sz="1200" b="1" dirty="0">
              <a:latin typeface="Trebuchet MS" panose="020B0603020202020204" pitchFamily="34" charset="0"/>
            </a:endParaRPr>
          </a:p>
        </p:txBody>
      </p:sp>
    </p:spTree>
    <p:extLst>
      <p:ext uri="{BB962C8B-B14F-4D97-AF65-F5344CB8AC3E}">
        <p14:creationId xmlns:p14="http://schemas.microsoft.com/office/powerpoint/2010/main" val="4110022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rPr>
              <a:t>For Questions</a:t>
            </a:r>
            <a:br>
              <a:rPr lang="en-US" altLang="en-US" sz="2400" i="1" dirty="0">
                <a:solidFill>
                  <a:srgbClr val="0E5AF2"/>
                </a:solidFill>
              </a:rPr>
            </a:br>
            <a:endParaRPr lang="en-US" altLang="en-US" sz="2400" i="1" dirty="0">
              <a:solidFill>
                <a:srgbClr val="0E5AF2"/>
              </a:solidFill>
            </a:endParaRPr>
          </a:p>
        </p:txBody>
      </p:sp>
      <p:sp>
        <p:nvSpPr>
          <p:cNvPr id="4099" name="Content Placeholder 2"/>
          <p:cNvSpPr>
            <a:spLocks noGrp="1"/>
          </p:cNvSpPr>
          <p:nvPr>
            <p:ph idx="1"/>
          </p:nvPr>
        </p:nvSpPr>
        <p:spPr>
          <a:xfrm>
            <a:off x="464573" y="1358869"/>
            <a:ext cx="10827327" cy="4599481"/>
          </a:xfrm>
        </p:spPr>
        <p:txBody>
          <a:bodyPr>
            <a:normAutofit/>
          </a:bodyPr>
          <a:lstStyle/>
          <a:p>
            <a:pPr marL="0" indent="0">
              <a:buNone/>
              <a:defRPr/>
            </a:pPr>
            <a:endParaRPr lang="en-US" altLang="en-US" sz="1400" b="1" dirty="0">
              <a:latin typeface="Century Gothic" panose="020B0502020202020204" pitchFamily="34" charset="0"/>
            </a:endParaRPr>
          </a:p>
          <a:p>
            <a:pPr marL="0" indent="0">
              <a:buNone/>
              <a:defRPr/>
            </a:pPr>
            <a:endParaRPr lang="en-US" altLang="en-US" sz="1600" b="1" dirty="0"/>
          </a:p>
        </p:txBody>
      </p:sp>
      <p:sp>
        <p:nvSpPr>
          <p:cNvPr id="2" name="Rectangle 1"/>
          <p:cNvSpPr/>
          <p:nvPr/>
        </p:nvSpPr>
        <p:spPr>
          <a:xfrm>
            <a:off x="732915" y="2551837"/>
            <a:ext cx="10184043" cy="1685116"/>
          </a:xfrm>
          <a:prstGeom prst="rect">
            <a:avLst/>
          </a:prstGeom>
        </p:spPr>
        <p:txBody>
          <a:bodyPr wrap="square">
            <a:spAutoFit/>
          </a:bodyPr>
          <a:lstStyle/>
          <a:p>
            <a:r>
              <a:rPr lang="en-US" altLang="en-US" sz="2000" dirty="0"/>
              <a:t>For questions on the content of this course, please contact Steve Cornish at </a:t>
            </a:r>
            <a:r>
              <a:rPr lang="en-US" altLang="en-US" sz="2000" dirty="0">
                <a:hlinkClick r:id="rId3"/>
              </a:rPr>
              <a:t>scornish@ansi.org</a:t>
            </a:r>
            <a:r>
              <a:rPr lang="en-US" altLang="en-US" sz="2000" dirty="0"/>
              <a:t> or 1-212-642-4969</a:t>
            </a:r>
          </a:p>
          <a:p>
            <a:endParaRPr lang="en-US" altLang="en-US" sz="2000" dirty="0"/>
          </a:p>
          <a:p>
            <a:r>
              <a:rPr lang="en-US" altLang="en-US" sz="2000" dirty="0"/>
              <a:t>For questions regarding compliance requirements for this course, please contact Sara Desautels at </a:t>
            </a:r>
            <a:r>
              <a:rPr lang="en-US" altLang="en-US" sz="2000" dirty="0">
                <a:hlinkClick r:id="rId4"/>
              </a:rPr>
              <a:t>sdesautels@ansi.org</a:t>
            </a:r>
            <a:r>
              <a:rPr lang="en-US" altLang="en-US" sz="2000" dirty="0"/>
              <a:t> or 1-212-642-4937</a:t>
            </a:r>
          </a:p>
        </p:txBody>
      </p:sp>
    </p:spTree>
    <p:extLst>
      <p:ext uri="{BB962C8B-B14F-4D97-AF65-F5344CB8AC3E}">
        <p14:creationId xmlns:p14="http://schemas.microsoft.com/office/powerpoint/2010/main" val="3255824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rPr>
              <a:t>Course Completion Compliance Instructions</a:t>
            </a:r>
          </a:p>
        </p:txBody>
      </p:sp>
      <p:sp>
        <p:nvSpPr>
          <p:cNvPr id="4099" name="Content Placeholder 2"/>
          <p:cNvSpPr>
            <a:spLocks noGrp="1"/>
          </p:cNvSpPr>
          <p:nvPr>
            <p:ph idx="1"/>
          </p:nvPr>
        </p:nvSpPr>
        <p:spPr>
          <a:xfrm>
            <a:off x="464573" y="1358869"/>
            <a:ext cx="10827327" cy="4599481"/>
          </a:xfrm>
        </p:spPr>
        <p:txBody>
          <a:bodyPr>
            <a:normAutofit lnSpcReduction="10000"/>
          </a:bodyPr>
          <a:lstStyle/>
          <a:p>
            <a:pPr marL="0" indent="0">
              <a:buNone/>
            </a:pPr>
            <a:r>
              <a:rPr lang="en-US" sz="2000" b="1" dirty="0">
                <a:latin typeface="+mn-lt"/>
              </a:rPr>
              <a:t>After completing this course, you must send an email confirming its completion to comply with the ANSI Executive Standards Council requirement for training on new changes to the ISO Directives, processes, and procedures that are introduced each year.</a:t>
            </a:r>
          </a:p>
          <a:p>
            <a:pPr marL="0" indent="0">
              <a:buNone/>
            </a:pPr>
            <a:endParaRPr lang="en-US" sz="2000" dirty="0">
              <a:latin typeface="+mn-lt"/>
            </a:endParaRPr>
          </a:p>
          <a:p>
            <a:pPr marL="0" indent="0">
              <a:buNone/>
            </a:pPr>
            <a:r>
              <a:rPr lang="en-US" sz="2000" dirty="0">
                <a:latin typeface="+mn-lt"/>
              </a:rPr>
              <a:t>Please send an email to </a:t>
            </a:r>
            <a:r>
              <a:rPr lang="en-US" sz="2000" b="1" dirty="0">
                <a:latin typeface="+mn-lt"/>
                <a:hlinkClick r:id="rId3" tooltip="ISO Directives Course Completed"/>
              </a:rPr>
              <a:t>ANSI's ISO Team via this link</a:t>
            </a:r>
            <a:r>
              <a:rPr lang="en-US" sz="2000" b="1" dirty="0">
                <a:latin typeface="+mn-lt"/>
              </a:rPr>
              <a:t> </a:t>
            </a:r>
            <a:r>
              <a:rPr lang="en-US" sz="2000" dirty="0">
                <a:latin typeface="+mn-lt"/>
              </a:rPr>
              <a:t>confirming you've completed the course and including the following information:</a:t>
            </a:r>
          </a:p>
          <a:p>
            <a:r>
              <a:rPr lang="en-US" sz="2000" b="1" dirty="0">
                <a:latin typeface="+mn-lt"/>
              </a:rPr>
              <a:t>Name</a:t>
            </a:r>
            <a:endParaRPr lang="en-US" sz="2000" dirty="0">
              <a:latin typeface="+mn-lt"/>
            </a:endParaRPr>
          </a:p>
          <a:p>
            <a:r>
              <a:rPr lang="en-US" sz="2000" b="1" dirty="0">
                <a:latin typeface="+mn-lt"/>
              </a:rPr>
              <a:t>Email address</a:t>
            </a:r>
            <a:endParaRPr lang="en-US" sz="2000" dirty="0">
              <a:latin typeface="+mn-lt"/>
            </a:endParaRPr>
          </a:p>
          <a:p>
            <a:r>
              <a:rPr lang="en-US" sz="2000" b="1" dirty="0">
                <a:latin typeface="+mn-lt"/>
              </a:rPr>
              <a:t>ISO Committee or U.S. TAG</a:t>
            </a:r>
            <a:endParaRPr lang="en-US" sz="2000" dirty="0">
              <a:latin typeface="+mn-lt"/>
            </a:endParaRPr>
          </a:p>
          <a:p>
            <a:r>
              <a:rPr lang="en-US" sz="2000" b="1" dirty="0">
                <a:latin typeface="+mn-lt"/>
              </a:rPr>
              <a:t>Role (ISO Committee Manager or Chair, U.S. TAG Administrator or Chair)</a:t>
            </a:r>
            <a:endParaRPr lang="en-US" sz="2000" dirty="0">
              <a:latin typeface="+mn-lt"/>
            </a:endParaRPr>
          </a:p>
          <a:p>
            <a:pPr marL="0" indent="0">
              <a:buNone/>
            </a:pPr>
            <a:endParaRPr lang="en-US" sz="2000" dirty="0">
              <a:latin typeface="+mn-lt"/>
            </a:endParaRPr>
          </a:p>
          <a:p>
            <a:pPr marL="0" indent="0">
              <a:buNone/>
            </a:pPr>
            <a:r>
              <a:rPr lang="en-US" sz="2000" dirty="0">
                <a:latin typeface="+mn-lt"/>
              </a:rPr>
              <a:t>If you have questions or need any assistance, please email </a:t>
            </a:r>
            <a:r>
              <a:rPr lang="en-US" sz="2000" dirty="0">
                <a:latin typeface="+mn-lt"/>
                <a:hlinkClick r:id="rId4"/>
              </a:rPr>
              <a:t>isot@ansi.org</a:t>
            </a:r>
            <a:r>
              <a:rPr lang="en-US" sz="2000" dirty="0">
                <a:latin typeface="+mn-lt"/>
              </a:rPr>
              <a:t>.</a:t>
            </a:r>
          </a:p>
          <a:p>
            <a:pPr>
              <a:defRPr/>
            </a:pPr>
            <a:endParaRPr lang="en-US" altLang="en-US" sz="2000" b="1" dirty="0">
              <a:latin typeface="+mn-lt"/>
            </a:endParaRPr>
          </a:p>
        </p:txBody>
      </p:sp>
    </p:spTree>
    <p:extLst>
      <p:ext uri="{BB962C8B-B14F-4D97-AF65-F5344CB8AC3E}">
        <p14:creationId xmlns:p14="http://schemas.microsoft.com/office/powerpoint/2010/main" val="422370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1.2.10, SEGs AND JSEGs</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22903"/>
            <a:ext cx="10827327" cy="5031656"/>
          </a:xfrm>
        </p:spPr>
        <p:txBody>
          <a:bodyPr>
            <a:normAutofit/>
          </a:bodyPr>
          <a:lstStyle/>
          <a:p>
            <a:pPr marL="0" indent="0">
              <a:buNone/>
              <a:defRPr/>
            </a:pPr>
            <a:r>
              <a:rPr lang="en-US" altLang="en-US" sz="1400" b="1" i="1" dirty="0">
                <a:solidFill>
                  <a:srgbClr val="0E5AF2"/>
                </a:solidFill>
                <a:latin typeface="Trebuchet MS" panose="020B0603020202020204" pitchFamily="34" charset="0"/>
                <a:ea typeface="+mj-ea"/>
                <a:cs typeface="+mj-cs"/>
              </a:rPr>
              <a:t>WHAT’S NEW?</a:t>
            </a:r>
          </a:p>
          <a:p>
            <a:pPr>
              <a:defRPr/>
            </a:pPr>
            <a:r>
              <a:rPr lang="en-US" altLang="en-US" sz="1400" b="1" dirty="0">
                <a:latin typeface="Trebuchet MS" panose="020B0603020202020204" pitchFamily="34" charset="0"/>
              </a:rPr>
              <a:t>For the strategic exploration of potential subjects of standardization common to ISO and IEC, the possibility of ISO Standards Evaluation Groups (SEGs) and Joint Standards Evaluation Groups (JSEGs) between the ISO/TMB and the IEC/SMB has been introduced.  These SEGs and JSEGs follow the operational and participation models of SEGs which have existed in IEC for some time.  Their outputs may take the form of standards roadmaps, surveys of existing work and recommendations for new work and on the coordination of existing work.  Details on the operations, participation and possible outputs of SEGs and JSEGs is provided in Clause 1.2.10.</a:t>
            </a:r>
          </a:p>
          <a:p>
            <a:pPr marL="0" indent="0">
              <a:buNone/>
              <a:defRPr/>
            </a:pPr>
            <a:endParaRPr lang="en-US" altLang="en-US" sz="1400" b="1" dirty="0">
              <a:latin typeface="Trebuchet MS" panose="020B0603020202020204" pitchFamily="34" charset="0"/>
            </a:endParaRPr>
          </a:p>
          <a:p>
            <a:pPr marL="0" indent="0">
              <a:buNone/>
              <a:defRPr/>
            </a:pPr>
            <a:r>
              <a:rPr lang="en-US" altLang="en-US" sz="14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400" b="1" dirty="0">
                <a:latin typeface="Trebuchet MS" panose="020B0603020202020204" pitchFamily="34" charset="0"/>
              </a:rPr>
              <a:t>SEGs and JSEGs are established at the level of the ISO/TMB and IEC/SMB, and do not exist at the level of ISO and IEC standards development committees.  However, representatives of ISO and IEC committees may choose to be engaged in them, and their outputs, if approved by ISO/TMB and IEC/SMB, may take the form of potential actions that relevant ISO and IEC committee will need to implement.</a:t>
            </a:r>
          </a:p>
          <a:p>
            <a:pPr>
              <a:defRPr/>
            </a:pPr>
            <a:endParaRPr lang="en-US" altLang="en-US" sz="1400" b="1" dirty="0">
              <a:latin typeface="Trebuchet MS" panose="020B0603020202020204" pitchFamily="34" charset="0"/>
            </a:endParaRPr>
          </a:p>
          <a:p>
            <a:pPr marL="0" indent="0">
              <a:buFont typeface="Wingdings" panose="05000000000000000000" pitchFamily="2" charset="2"/>
              <a:buNone/>
              <a:defRPr/>
            </a:pPr>
            <a:r>
              <a:rPr lang="en-US" altLang="en-US" sz="1400" b="1" i="1" dirty="0">
                <a:solidFill>
                  <a:srgbClr val="0E5AF2"/>
                </a:solidFill>
                <a:latin typeface="Trebuchet MS" panose="020B0603020202020204" pitchFamily="34" charset="0"/>
                <a:ea typeface="+mj-ea"/>
                <a:cs typeface="+mj-cs"/>
              </a:rPr>
              <a:t>WHAT DOES THIS MEAN FOR US/TAGs?</a:t>
            </a:r>
          </a:p>
          <a:p>
            <a:pPr>
              <a:defRPr/>
            </a:pPr>
            <a:r>
              <a:rPr lang="en-US" altLang="en-US" sz="1400" b="1" dirty="0">
                <a:solidFill>
                  <a:schemeClr val="tx1"/>
                </a:solidFill>
                <a:latin typeface="Trebuchet MS" panose="020B0603020202020204" pitchFamily="34" charset="0"/>
                <a:ea typeface="+mj-ea"/>
                <a:cs typeface="+mj-cs"/>
              </a:rPr>
              <a:t>Members of US/TAGs may choose to be engaged in SEGs and JSEGs and US/TAGs may need to take positions in relation to the implementation of outputs from JSEGs to ISO and IEC committees.</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185272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1.5.10, COMMITTEE TITLE AND SCOPE</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54987"/>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In both ISO and IEC, the title and scope of a committee requires approval by a 2/3 majority of the committee participating members voting, usually at the first meeting of a new committee.  Modifications to the title and scope of a committee during the course of its work shall also require approval by a 2/3 majority of the committee participating members voting.</a:t>
            </a: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At first meetings of new committees, the chairs and CMs shall seek to achieve a 2/3 majority approval for the title and scope, and shall also seek to achieve a 2/3 majority approval for any modifications of the title and scope.  The CMs shall report the results of such decisions to ISO/CS as soon as possible. </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US/TAGs shall determine the ANSI positions on the initial proposed titles and scopes of their relevant committee and on any modifications to them over the course of the work.</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1984588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1.7.4, P MEMBER ACTIVE PARTICIPATION</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06861"/>
            <a:ext cx="10827327" cy="5031656"/>
          </a:xfrm>
        </p:spPr>
        <p:txBody>
          <a:bodyPr>
            <a:normAutofit/>
          </a:bodyPr>
          <a:lstStyle/>
          <a:p>
            <a:pPr marL="0" indent="0">
              <a:buNone/>
              <a:defRPr/>
            </a:pPr>
            <a:r>
              <a:rPr lang="en-US" altLang="en-US" sz="1200" b="1" i="1" dirty="0">
                <a:solidFill>
                  <a:srgbClr val="0E5AF2"/>
                </a:solidFill>
                <a:latin typeface="+mn-lt"/>
                <a:ea typeface="+mj-ea"/>
                <a:cs typeface="+mj-cs"/>
              </a:rPr>
              <a:t>WHAT’S NEW?</a:t>
            </a:r>
          </a:p>
          <a:p>
            <a:r>
              <a:rPr lang="en-US" altLang="en-US" sz="1200" b="1" dirty="0">
                <a:latin typeface="+mn-lt"/>
              </a:rPr>
              <a:t>Committee participating members are considered inactive if they: </a:t>
            </a:r>
          </a:p>
          <a:p>
            <a:pPr lvl="1"/>
            <a:r>
              <a:rPr lang="en-US" sz="1200" b="1" dirty="0">
                <a:latin typeface="+mn-lt"/>
              </a:rPr>
              <a:t>fail to attend two successive committee meetings (in person, virtually or by correspondence) and </a:t>
            </a:r>
          </a:p>
          <a:p>
            <a:pPr lvl="1"/>
            <a:r>
              <a:rPr lang="en-US" sz="1200" b="1" dirty="0">
                <a:latin typeface="+mn-lt"/>
              </a:rPr>
              <a:t>fail to have any Expert(s) appointed to the technical work, or</a:t>
            </a:r>
          </a:p>
          <a:p>
            <a:pPr lvl="1"/>
            <a:r>
              <a:rPr lang="en-US" sz="1200" b="1" dirty="0">
                <a:latin typeface="+mn-lt"/>
              </a:rPr>
              <a:t>Fail to vote on any of the following document(s)</a:t>
            </a:r>
          </a:p>
          <a:p>
            <a:pPr lvl="2"/>
            <a:r>
              <a:rPr lang="en-US" sz="1200" b="1" dirty="0">
                <a:latin typeface="+mn-lt"/>
              </a:rPr>
              <a:t>Proposal stage ballot,</a:t>
            </a:r>
          </a:p>
          <a:p>
            <a:pPr lvl="2"/>
            <a:r>
              <a:rPr lang="en-US" sz="1200" b="1" dirty="0">
                <a:latin typeface="+mn-lt"/>
              </a:rPr>
              <a:t>Enquiry stage ballot,</a:t>
            </a:r>
          </a:p>
          <a:p>
            <a:pPr lvl="2"/>
            <a:r>
              <a:rPr lang="en-US" sz="1200" b="1" dirty="0">
                <a:latin typeface="+mn-lt"/>
              </a:rPr>
              <a:t>Approval stage ballot (for IS, TS, PAS, TR and in IEC SRD)</a:t>
            </a:r>
          </a:p>
          <a:p>
            <a:pPr lvl="1"/>
            <a:r>
              <a:rPr lang="en-US" sz="1200" b="1" dirty="0">
                <a:latin typeface="+mn-lt"/>
              </a:rPr>
              <a:t>In ISO, committee participating members of a committee have the additional obligation to vote on all systematic review ballots under the responsibility of that committee.</a:t>
            </a:r>
          </a:p>
          <a:p>
            <a:pPr marL="0" indent="0">
              <a:buNone/>
              <a:defRPr/>
            </a:pPr>
            <a:endParaRPr lang="en-US" altLang="en-US" sz="1200" b="1" dirty="0">
              <a:latin typeface="+mn-lt"/>
            </a:endParaRPr>
          </a:p>
          <a:p>
            <a:pPr marL="0" indent="0">
              <a:buNone/>
              <a:defRPr/>
            </a:pPr>
            <a:r>
              <a:rPr lang="en-US" altLang="en-US" sz="1200" b="1" i="1" dirty="0">
                <a:solidFill>
                  <a:srgbClr val="0E5AF2"/>
                </a:solidFill>
                <a:latin typeface="+mn-lt"/>
                <a:ea typeface="+mj-ea"/>
                <a:cs typeface="+mj-cs"/>
              </a:rPr>
              <a:t>WHAT DOES THIS MEAN FOR COMMITTEE CHAIRS, MANAGERS AND CONVENORS?</a:t>
            </a:r>
          </a:p>
          <a:p>
            <a:pPr>
              <a:defRPr/>
            </a:pPr>
            <a:r>
              <a:rPr lang="en-US" altLang="en-US" sz="1200" b="1" dirty="0">
                <a:latin typeface="+mn-lt"/>
              </a:rPr>
              <a:t>Committee chairs and managers shall monitor committee participating members in relation to these requirements and inform ISO/CS in cases where those members fail to fulfil their expectations.</a:t>
            </a:r>
          </a:p>
          <a:p>
            <a:pPr>
              <a:defRPr/>
            </a:pPr>
            <a:endParaRPr lang="en-US" altLang="en-US" sz="1200" b="1" dirty="0">
              <a:latin typeface="+mn-lt"/>
            </a:endParaRPr>
          </a:p>
          <a:p>
            <a:pPr marL="0" indent="0">
              <a:buFont typeface="Wingdings" panose="05000000000000000000" pitchFamily="2" charset="2"/>
              <a:buNone/>
              <a:defRPr/>
            </a:pPr>
            <a:r>
              <a:rPr lang="en-US" altLang="en-US" sz="1200" b="1" i="1" dirty="0">
                <a:solidFill>
                  <a:srgbClr val="0E5AF2"/>
                </a:solidFill>
                <a:latin typeface="+mn-lt"/>
                <a:ea typeface="+mj-ea"/>
                <a:cs typeface="+mj-cs"/>
              </a:rPr>
              <a:t>WHAT DOES THIS MEAN FOR US/TAGs?</a:t>
            </a:r>
          </a:p>
          <a:p>
            <a:pPr>
              <a:defRPr/>
            </a:pPr>
            <a:r>
              <a:rPr lang="en-US" altLang="en-US" sz="1200" b="1" dirty="0">
                <a:solidFill>
                  <a:schemeClr val="tx1"/>
                </a:solidFill>
                <a:latin typeface="+mn-lt"/>
                <a:ea typeface="+mj-ea"/>
                <a:cs typeface="+mj-cs"/>
              </a:rPr>
              <a:t>US/TAGs shall ensure that ANSI participation is in compliance with these requirements and expectations.</a:t>
            </a:r>
          </a:p>
          <a:p>
            <a:pPr marL="0" indent="0">
              <a:buNone/>
              <a:defRPr/>
            </a:pPr>
            <a:endParaRPr lang="en-US" altLang="en-US" sz="1200" b="1" dirty="0">
              <a:solidFill>
                <a:schemeClr val="tx1"/>
              </a:solidFill>
              <a:latin typeface="+mn-lt"/>
            </a:endParaRPr>
          </a:p>
          <a:p>
            <a:pPr>
              <a:defRPr/>
            </a:pPr>
            <a:endParaRPr lang="en-US" altLang="en-US" sz="1600" b="1" dirty="0"/>
          </a:p>
        </p:txBody>
      </p:sp>
    </p:spTree>
    <p:extLst>
      <p:ext uri="{BB962C8B-B14F-4D97-AF65-F5344CB8AC3E}">
        <p14:creationId xmlns:p14="http://schemas.microsoft.com/office/powerpoint/2010/main" val="306027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1.9.2, SECRETARIATS AND TRANSLATION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515407"/>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sz="1600" b="1" dirty="0"/>
              <a:t>In practice, it has not been the responsibility of the CM to ensure the equivalency of English and French texts, and therefore, the text stating this has been removed from this clause</a:t>
            </a:r>
            <a:endParaRPr lang="en-US" sz="1600" b="1" dirty="0">
              <a:latin typeface="Trebuchet MS" panose="020B0603020202020204" pitchFamily="34" charset="0"/>
            </a:endParaRP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No further action necessary on the part of CMs.</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No impact on US/TAGs.</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240565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1.12.1, WORKING GROUPS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451239"/>
            <a:ext cx="10827327" cy="5031656"/>
          </a:xfrm>
        </p:spPr>
        <p:txBody>
          <a:bodyPr>
            <a:normAutofit/>
          </a:bodyPr>
          <a:lstStyle/>
          <a:p>
            <a:pPr marL="0" indent="0">
              <a:buNone/>
              <a:defRPr/>
            </a:pPr>
            <a:r>
              <a:rPr lang="en-US" altLang="en-US" sz="1300" b="1" i="1" dirty="0">
                <a:solidFill>
                  <a:srgbClr val="0E5AF2"/>
                </a:solidFill>
                <a:latin typeface="Trebuchet MS" panose="020B0603020202020204" pitchFamily="34" charset="0"/>
                <a:ea typeface="+mj-ea"/>
                <a:cs typeface="+mj-cs"/>
              </a:rPr>
              <a:t>WHAT’S NEW?</a:t>
            </a:r>
          </a:p>
          <a:p>
            <a:pPr>
              <a:defRPr/>
            </a:pPr>
            <a:r>
              <a:rPr lang="en-US" sz="1300" b="1" dirty="0">
                <a:latin typeface="Trebuchet MS" panose="020B0603020202020204" pitchFamily="34" charset="0"/>
              </a:rPr>
              <a:t>Text has been:</a:t>
            </a:r>
          </a:p>
          <a:p>
            <a:pPr lvl="1">
              <a:defRPr/>
            </a:pPr>
            <a:r>
              <a:rPr lang="en-US" sz="1300" b="1" dirty="0">
                <a:latin typeface="Trebuchet MS" panose="020B0603020202020204" pitchFamily="34" charset="0"/>
              </a:rPr>
              <a:t>Revised to clarify that it is not appropriate to establish a new working group only for the purpose of developing a preliminary work item (PWI).  It is recommended that committees form advisory or ad hoc groups instead for this purpose.  However, if a committee already has an existing WG with an appropriate scope of work, PWIs may be assigned to an existing WG.</a:t>
            </a:r>
          </a:p>
          <a:p>
            <a:pPr lvl="1">
              <a:defRPr/>
            </a:pPr>
            <a:r>
              <a:rPr lang="en-US" altLang="en-US" sz="1300" b="1" dirty="0">
                <a:latin typeface="Trebuchet MS" panose="020B0603020202020204" pitchFamily="34" charset="0"/>
              </a:rPr>
              <a:t>Added to confirm that WGs may form subgroups.</a:t>
            </a:r>
          </a:p>
          <a:p>
            <a:pPr lvl="1">
              <a:defRPr/>
            </a:pPr>
            <a:r>
              <a:rPr lang="en-US" altLang="en-US" sz="1300" b="1" dirty="0">
                <a:latin typeface="Trebuchet MS" panose="020B0603020202020204" pitchFamily="34" charset="0"/>
              </a:rPr>
              <a:t>Added to confirm that WG </a:t>
            </a:r>
            <a:r>
              <a:rPr lang="en-US" altLang="en-US" sz="1300" b="1" dirty="0" err="1">
                <a:latin typeface="Trebuchet MS" panose="020B0603020202020204" pitchFamily="34" charset="0"/>
              </a:rPr>
              <a:t>Convenors</a:t>
            </a:r>
            <a:r>
              <a:rPr lang="en-US" altLang="en-US" sz="1300" b="1" dirty="0">
                <a:latin typeface="Trebuchet MS" panose="020B0603020202020204" pitchFamily="34" charset="0"/>
              </a:rPr>
              <a:t> must act in a purely international and neutral capacity to foster consensus.</a:t>
            </a:r>
          </a:p>
          <a:p>
            <a:pPr lvl="1">
              <a:defRPr/>
            </a:pPr>
            <a:r>
              <a:rPr lang="en-US" altLang="en-US" sz="1300" b="1" dirty="0">
                <a:latin typeface="Trebuchet MS" panose="020B0603020202020204" pitchFamily="34" charset="0"/>
              </a:rPr>
              <a:t>Added to require that a WG Secretary must be confirmed by his or her national standards body to serve in this role.</a:t>
            </a:r>
          </a:p>
          <a:p>
            <a:pPr marL="0" indent="0">
              <a:buNone/>
              <a:defRPr/>
            </a:pPr>
            <a:endParaRPr lang="en-US" altLang="en-US" sz="1300" b="1" dirty="0">
              <a:latin typeface="Trebuchet MS" panose="020B0603020202020204" pitchFamily="34" charset="0"/>
            </a:endParaRPr>
          </a:p>
          <a:p>
            <a:pPr marL="0" indent="0">
              <a:buNone/>
              <a:defRPr/>
            </a:pPr>
            <a:r>
              <a:rPr lang="en-US" altLang="en-US" sz="13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300" b="1" dirty="0">
                <a:latin typeface="Trebuchet MS" panose="020B0603020202020204" pitchFamily="34" charset="0"/>
              </a:rPr>
              <a:t>Committee chairs, CMs and WG </a:t>
            </a:r>
            <a:r>
              <a:rPr lang="en-US" altLang="en-US" sz="1300" b="1" dirty="0" err="1">
                <a:latin typeface="Trebuchet MS" panose="020B0603020202020204" pitchFamily="34" charset="0"/>
              </a:rPr>
              <a:t>Convenors</a:t>
            </a:r>
            <a:r>
              <a:rPr lang="en-US" altLang="en-US" sz="1300" b="1" dirty="0">
                <a:latin typeface="Trebuchet MS" panose="020B0603020202020204" pitchFamily="34" charset="0"/>
              </a:rPr>
              <a:t> shall conduct the work consistent with the requirements of this clause.</a:t>
            </a:r>
          </a:p>
          <a:p>
            <a:pPr>
              <a:defRPr/>
            </a:pPr>
            <a:endParaRPr lang="en-US" altLang="en-US" sz="1300" b="1" dirty="0">
              <a:latin typeface="Trebuchet MS" panose="020B0603020202020204" pitchFamily="34" charset="0"/>
            </a:endParaRPr>
          </a:p>
          <a:p>
            <a:pPr marL="0" indent="0">
              <a:buFont typeface="Wingdings" panose="05000000000000000000" pitchFamily="2" charset="2"/>
              <a:buNone/>
              <a:defRPr/>
            </a:pPr>
            <a:r>
              <a:rPr lang="en-US" altLang="en-US" sz="1300" b="1" i="1" dirty="0">
                <a:solidFill>
                  <a:srgbClr val="0E5AF2"/>
                </a:solidFill>
                <a:latin typeface="Trebuchet MS" panose="020B0603020202020204" pitchFamily="34" charset="0"/>
                <a:ea typeface="+mj-ea"/>
                <a:cs typeface="+mj-cs"/>
              </a:rPr>
              <a:t>WHAT DOES THIS MEAN FOR US/TAGs?</a:t>
            </a:r>
          </a:p>
          <a:p>
            <a:pPr>
              <a:defRPr/>
            </a:pPr>
            <a:r>
              <a:rPr lang="en-US" altLang="en-US" sz="1300" b="1" dirty="0">
                <a:solidFill>
                  <a:schemeClr val="tx1"/>
                </a:solidFill>
                <a:latin typeface="Trebuchet MS" panose="020B0603020202020204" pitchFamily="34" charset="0"/>
                <a:ea typeface="+mj-ea"/>
                <a:cs typeface="+mj-cs"/>
              </a:rPr>
              <a:t>No direct impact on US/TAGs, other than to nominate experts to participate in WGs and/or the development of PWIs.</a:t>
            </a:r>
          </a:p>
          <a:p>
            <a:pPr marL="0" indent="0">
              <a:buNone/>
              <a:defRPr/>
            </a:pPr>
            <a:endParaRPr lang="en-US" altLang="en-US" sz="1300" b="1" dirty="0">
              <a:solidFill>
                <a:schemeClr val="tx1"/>
              </a:solidFill>
              <a:latin typeface="Trebuchet MS" panose="020B0603020202020204" pitchFamily="34" charset="0"/>
            </a:endParaRPr>
          </a:p>
          <a:p>
            <a:pPr>
              <a:defRPr/>
            </a:pPr>
            <a:endParaRPr lang="en-US" altLang="en-US" sz="1300" b="1" dirty="0"/>
          </a:p>
        </p:txBody>
      </p:sp>
    </p:spTree>
    <p:extLst>
      <p:ext uri="{BB962C8B-B14F-4D97-AF65-F5344CB8AC3E}">
        <p14:creationId xmlns:p14="http://schemas.microsoft.com/office/powerpoint/2010/main" val="795030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1.12.2, GUESTS AT WORKING GROUP MEETINGS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435197"/>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The text has been revised to clarify that a WG </a:t>
            </a:r>
            <a:r>
              <a:rPr lang="en-US" altLang="en-US" sz="1600" b="1" dirty="0" err="1">
                <a:latin typeface="Trebuchet MS" panose="020B0603020202020204" pitchFamily="34" charset="0"/>
              </a:rPr>
              <a:t>Convenor</a:t>
            </a:r>
            <a:r>
              <a:rPr lang="en-US" altLang="en-US" sz="1600" b="1" dirty="0">
                <a:latin typeface="Trebuchet MS" panose="020B0603020202020204" pitchFamily="34" charset="0"/>
              </a:rPr>
              <a:t> may invite a guest to contribute to a maximum of two consecutive WG meetings.  If there is an ongoing need for contributions from the individual to the WG, the individual should pursue with his or her appropriate national standards body or a liaison organization becoming an official WG expert.</a:t>
            </a: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WG </a:t>
            </a:r>
            <a:r>
              <a:rPr lang="en-US" altLang="en-US" sz="1600" b="1" dirty="0" err="1">
                <a:latin typeface="Trebuchet MS" panose="020B0603020202020204" pitchFamily="34" charset="0"/>
              </a:rPr>
              <a:t>Convenors</a:t>
            </a:r>
            <a:r>
              <a:rPr lang="en-US" altLang="en-US" sz="1600" b="1" dirty="0">
                <a:latin typeface="Trebuchet MS" panose="020B0603020202020204" pitchFamily="34" charset="0"/>
              </a:rPr>
              <a:t> will act in compliance with this clause regarding guests to their WG meetings.</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No direct impact on US/TAGs, other than to consider whether an guest from the USA should become an official WG expert after being engaged in two WG meetings.</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2081342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1.12.7, JOINT WORKING GROUPS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387071"/>
            <a:ext cx="10827327" cy="5031656"/>
          </a:xfrm>
        </p:spPr>
        <p:txBody>
          <a:bodyPr>
            <a:normAutofit/>
          </a:bodyPr>
          <a:lstStyle/>
          <a:p>
            <a:pPr marL="0" indent="0">
              <a:buNone/>
              <a:defRPr/>
            </a:pPr>
            <a:r>
              <a:rPr lang="en-US" altLang="en-US" sz="1400" b="1" i="1" dirty="0">
                <a:solidFill>
                  <a:srgbClr val="0E5AF2"/>
                </a:solidFill>
                <a:latin typeface="Trebuchet MS" panose="020B0603020202020204" pitchFamily="34" charset="0"/>
                <a:ea typeface="+mj-ea"/>
                <a:cs typeface="+mj-cs"/>
              </a:rPr>
              <a:t>WHAT’S NEW?</a:t>
            </a:r>
          </a:p>
          <a:p>
            <a:pPr>
              <a:defRPr/>
            </a:pPr>
            <a:r>
              <a:rPr lang="en-US" altLang="en-US" sz="1400" b="1" dirty="0">
                <a:latin typeface="Trebuchet MS" panose="020B0603020202020204" pitchFamily="34" charset="0"/>
              </a:rPr>
              <a:t>Text has been revised to clarify that:</a:t>
            </a:r>
          </a:p>
          <a:p>
            <a:pPr lvl="1">
              <a:defRPr/>
            </a:pPr>
            <a:r>
              <a:rPr lang="en-US" altLang="en-US" sz="1400" b="1" dirty="0">
                <a:latin typeface="Trebuchet MS" panose="020B0603020202020204" pitchFamily="34" charset="0"/>
              </a:rPr>
              <a:t>JWGs may develop a range of different deliverables, not just International Standards.</a:t>
            </a:r>
          </a:p>
          <a:p>
            <a:pPr lvl="1">
              <a:defRPr/>
            </a:pPr>
            <a:r>
              <a:rPr lang="en-US" sz="1400" b="1" dirty="0">
                <a:latin typeface="Trebuchet MS" panose="020B0603020202020204" pitchFamily="34" charset="0"/>
              </a:rPr>
              <a:t>For JWGs where all involved committees are administered by the same organization there shall be only one NP ballot. If an NP has already been launched or approved in one committee, it cannot be balloted again in another committee.</a:t>
            </a:r>
          </a:p>
          <a:p>
            <a:pPr lvl="1">
              <a:defRPr/>
            </a:pPr>
            <a:r>
              <a:rPr lang="en-US" sz="1400" b="1" dirty="0">
                <a:latin typeface="Trebuchet MS" panose="020B0603020202020204" pitchFamily="34" charset="0"/>
              </a:rPr>
              <a:t>For JWGs where the involved committees are administered by different organizations, there shall be an NP ballot in each organization (or a Resolution, as appropriate, in each committee for a PAS or TR).</a:t>
            </a:r>
          </a:p>
          <a:p>
            <a:pPr lvl="1">
              <a:defRPr/>
            </a:pPr>
            <a:r>
              <a:rPr lang="en-US" sz="1400" b="1" dirty="0">
                <a:latin typeface="Trebuchet MS" panose="020B0603020202020204" pitchFamily="34" charset="0"/>
              </a:rPr>
              <a:t>The JWG may commence its work with a single </a:t>
            </a:r>
            <a:r>
              <a:rPr lang="en-US" sz="1400" b="1" dirty="0" err="1">
                <a:latin typeface="Trebuchet MS" panose="020B0603020202020204" pitchFamily="34" charset="0"/>
              </a:rPr>
              <a:t>Convenor</a:t>
            </a:r>
            <a:r>
              <a:rPr lang="en-US" sz="1400" b="1" dirty="0">
                <a:latin typeface="Trebuchet MS" panose="020B0603020202020204" pitchFamily="34" charset="0"/>
              </a:rPr>
              <a:t> or co-</a:t>
            </a:r>
            <a:r>
              <a:rPr lang="en-US" sz="1400" b="1" dirty="0" err="1">
                <a:latin typeface="Trebuchet MS" panose="020B0603020202020204" pitchFamily="34" charset="0"/>
              </a:rPr>
              <a:t>Convenors</a:t>
            </a:r>
            <a:r>
              <a:rPr lang="en-US" sz="1400" b="1" dirty="0">
                <a:latin typeface="Trebuchet MS" panose="020B0603020202020204" pitchFamily="34" charset="0"/>
              </a:rPr>
              <a:t> appointed from each committee.  Co-</a:t>
            </a:r>
            <a:r>
              <a:rPr lang="en-US" sz="1400" b="1" dirty="0" err="1">
                <a:latin typeface="Trebuchet MS" panose="020B0603020202020204" pitchFamily="34" charset="0"/>
              </a:rPr>
              <a:t>Convenors</a:t>
            </a:r>
            <a:r>
              <a:rPr lang="en-US" sz="1400" b="1" dirty="0">
                <a:latin typeface="Trebuchet MS" panose="020B0603020202020204" pitchFamily="34" charset="0"/>
              </a:rPr>
              <a:t> from each committee may be appointed at any time.</a:t>
            </a:r>
            <a:endParaRPr lang="en-US" altLang="en-US" sz="1400" b="1" dirty="0">
              <a:latin typeface="Trebuchet MS" panose="020B0603020202020204" pitchFamily="34" charset="0"/>
            </a:endParaRPr>
          </a:p>
          <a:p>
            <a:pPr marL="0" indent="0">
              <a:buNone/>
              <a:defRPr/>
            </a:pPr>
            <a:endParaRPr lang="en-US" altLang="en-US" sz="1400" b="1" dirty="0">
              <a:latin typeface="Trebuchet MS" panose="020B0603020202020204" pitchFamily="34" charset="0"/>
            </a:endParaRPr>
          </a:p>
          <a:p>
            <a:pPr marL="0" indent="0">
              <a:buNone/>
              <a:defRPr/>
            </a:pPr>
            <a:r>
              <a:rPr lang="en-US" altLang="en-US" sz="14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400" b="1" dirty="0">
                <a:latin typeface="Trebuchet MS" panose="020B0603020202020204" pitchFamily="34" charset="0"/>
              </a:rPr>
              <a:t>Committee chairs, CMs and WG </a:t>
            </a:r>
            <a:r>
              <a:rPr lang="en-US" altLang="en-US" sz="1400" b="1" dirty="0" err="1">
                <a:latin typeface="Trebuchet MS" panose="020B0603020202020204" pitchFamily="34" charset="0"/>
              </a:rPr>
              <a:t>Convenors</a:t>
            </a:r>
            <a:r>
              <a:rPr lang="en-US" altLang="en-US" sz="1400" b="1" dirty="0">
                <a:latin typeface="Trebuchet MS" panose="020B0603020202020204" pitchFamily="34" charset="0"/>
              </a:rPr>
              <a:t> shall conduct JWGs consistent with the requirements of this clause.</a:t>
            </a:r>
          </a:p>
          <a:p>
            <a:pPr>
              <a:defRPr/>
            </a:pPr>
            <a:endParaRPr lang="en-US" altLang="en-US" sz="1400" b="1" dirty="0">
              <a:latin typeface="Trebuchet MS" panose="020B0603020202020204" pitchFamily="34" charset="0"/>
            </a:endParaRPr>
          </a:p>
          <a:p>
            <a:pPr marL="0" indent="0">
              <a:buFont typeface="Wingdings" panose="05000000000000000000" pitchFamily="2" charset="2"/>
              <a:buNone/>
              <a:defRPr/>
            </a:pPr>
            <a:r>
              <a:rPr lang="en-US" altLang="en-US" sz="1400" b="1" i="1" dirty="0">
                <a:solidFill>
                  <a:srgbClr val="0E5AF2"/>
                </a:solidFill>
                <a:latin typeface="Trebuchet MS" panose="020B0603020202020204" pitchFamily="34" charset="0"/>
                <a:ea typeface="+mj-ea"/>
                <a:cs typeface="+mj-cs"/>
              </a:rPr>
              <a:t>WHAT DOES THIS MEAN FOR US/TAGs?</a:t>
            </a:r>
          </a:p>
          <a:p>
            <a:pPr>
              <a:defRPr/>
            </a:pPr>
            <a:r>
              <a:rPr lang="en-US" altLang="en-US" sz="1400" b="1" dirty="0">
                <a:solidFill>
                  <a:schemeClr val="tx1"/>
                </a:solidFill>
                <a:latin typeface="Trebuchet MS" panose="020B0603020202020204" pitchFamily="34" charset="0"/>
                <a:ea typeface="+mj-ea"/>
                <a:cs typeface="+mj-cs"/>
              </a:rPr>
              <a:t>No direct impacts, other than to consider nominating ANSI experts to participate in JWGs.</a:t>
            </a:r>
          </a:p>
          <a:p>
            <a:pPr marL="0" indent="0">
              <a:buNone/>
              <a:defRPr/>
            </a:pPr>
            <a:endParaRPr lang="en-US" altLang="en-US" sz="1400" b="1" dirty="0">
              <a:solidFill>
                <a:schemeClr val="tx1"/>
              </a:solidFill>
              <a:latin typeface="Trebuchet MS" panose="020B0603020202020204" pitchFamily="34" charset="0"/>
            </a:endParaRPr>
          </a:p>
          <a:p>
            <a:pPr>
              <a:defRPr/>
            </a:pPr>
            <a:endParaRPr lang="en-US" altLang="en-US" sz="1600" b="1" dirty="0"/>
          </a:p>
        </p:txBody>
      </p:sp>
    </p:spTree>
    <p:extLst>
      <p:ext uri="{BB962C8B-B14F-4D97-AF65-F5344CB8AC3E}">
        <p14:creationId xmlns:p14="http://schemas.microsoft.com/office/powerpoint/2010/main" val="230682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64123" y="328039"/>
            <a:ext cx="10037621" cy="1143000"/>
          </a:xfrm>
        </p:spPr>
        <p:txBody>
          <a:bodyPr>
            <a:normAutofit/>
          </a:bodyPr>
          <a:lstStyle/>
          <a:p>
            <a:r>
              <a:rPr lang="en-US" altLang="en-US" sz="2400" i="1" dirty="0">
                <a:solidFill>
                  <a:srgbClr val="0E5AF2"/>
                </a:solidFill>
                <a:latin typeface="Trebuchet MS" panose="020B0603020202020204" pitchFamily="34" charset="0"/>
              </a:rPr>
              <a:t>ISO/IEC DIRECTIVES PART 1</a:t>
            </a:r>
            <a:br>
              <a:rPr lang="en-US" altLang="en-US" sz="2400" i="1" dirty="0">
                <a:solidFill>
                  <a:srgbClr val="0E5AF2"/>
                </a:solidFill>
                <a:latin typeface="Trebuchet MS" panose="020B0603020202020204" pitchFamily="34" charset="0"/>
              </a:rPr>
            </a:br>
            <a:r>
              <a:rPr lang="en-US" altLang="en-US" sz="2400" i="1" dirty="0">
                <a:solidFill>
                  <a:srgbClr val="0E5AF2"/>
                </a:solidFill>
                <a:latin typeface="Trebuchet MS" panose="020B0603020202020204" pitchFamily="34" charset="0"/>
              </a:rPr>
              <a:t>CLAUSE 1.17, CATEGORY B LIAISONS </a:t>
            </a:r>
            <a:br>
              <a:rPr lang="en-US" altLang="en-US" sz="2400" i="1" dirty="0">
                <a:solidFill>
                  <a:srgbClr val="0E5AF2"/>
                </a:solidFill>
                <a:latin typeface="Trebuchet MS" panose="020B0603020202020204" pitchFamily="34" charset="0"/>
              </a:rPr>
            </a:br>
            <a:endParaRPr lang="en-US" altLang="en-US" sz="2400" i="1" dirty="0">
              <a:solidFill>
                <a:srgbClr val="0E5AF2"/>
              </a:solidFill>
              <a:latin typeface="Trebuchet MS" panose="020B0603020202020204" pitchFamily="34" charset="0"/>
            </a:endParaRPr>
          </a:p>
        </p:txBody>
      </p:sp>
      <p:sp>
        <p:nvSpPr>
          <p:cNvPr id="4099" name="Content Placeholder 2"/>
          <p:cNvSpPr>
            <a:spLocks noGrp="1"/>
          </p:cNvSpPr>
          <p:nvPr>
            <p:ph idx="1"/>
          </p:nvPr>
        </p:nvSpPr>
        <p:spPr>
          <a:xfrm>
            <a:off x="464573" y="1531449"/>
            <a:ext cx="10827327" cy="5031656"/>
          </a:xfrm>
        </p:spPr>
        <p:txBody>
          <a:bodyPr>
            <a:normAutofit/>
          </a:bodyPr>
          <a:lstStyle/>
          <a:p>
            <a:pPr marL="0" indent="0">
              <a:buNone/>
              <a:defRPr/>
            </a:pPr>
            <a:r>
              <a:rPr lang="en-US" altLang="en-US" sz="1600" b="1" i="1" dirty="0">
                <a:solidFill>
                  <a:srgbClr val="0E5AF2"/>
                </a:solidFill>
                <a:latin typeface="Trebuchet MS" panose="020B0603020202020204" pitchFamily="34" charset="0"/>
                <a:ea typeface="+mj-ea"/>
                <a:cs typeface="+mj-cs"/>
              </a:rPr>
              <a:t>WHAT’S NEW?</a:t>
            </a:r>
          </a:p>
          <a:p>
            <a:pPr>
              <a:defRPr/>
            </a:pPr>
            <a:r>
              <a:rPr lang="en-US" altLang="en-US" sz="1600" b="1" dirty="0">
                <a:latin typeface="Trebuchet MS" panose="020B0603020202020204" pitchFamily="34" charset="0"/>
              </a:rPr>
              <a:t>Text has been revised to confirm that category B liaisons, which are international governmental organizations in an observing capacity, shall receive all committee documentation and communications.</a:t>
            </a:r>
          </a:p>
          <a:p>
            <a:pPr marL="0" indent="0">
              <a:buNone/>
              <a:defRPr/>
            </a:pPr>
            <a:endParaRPr lang="en-US" altLang="en-US" sz="1600" b="1" dirty="0">
              <a:latin typeface="Trebuchet MS" panose="020B0603020202020204" pitchFamily="34" charset="0"/>
            </a:endParaRPr>
          </a:p>
          <a:p>
            <a:pPr marL="0" indent="0">
              <a:buNone/>
              <a:defRPr/>
            </a:pPr>
            <a:r>
              <a:rPr lang="en-US" altLang="en-US" sz="1600" b="1" i="1" dirty="0">
                <a:solidFill>
                  <a:srgbClr val="0E5AF2"/>
                </a:solidFill>
                <a:latin typeface="Trebuchet MS" panose="020B0603020202020204" pitchFamily="34" charset="0"/>
                <a:ea typeface="+mj-ea"/>
                <a:cs typeface="+mj-cs"/>
              </a:rPr>
              <a:t>WHAT DOES THIS MEAN FOR COMMITTEE CHAIRS, MANAGERS AND CONVENORS?</a:t>
            </a:r>
          </a:p>
          <a:p>
            <a:pPr>
              <a:defRPr/>
            </a:pPr>
            <a:r>
              <a:rPr lang="en-US" altLang="en-US" sz="1600" b="1" dirty="0">
                <a:latin typeface="Trebuchet MS" panose="020B0603020202020204" pitchFamily="34" charset="0"/>
              </a:rPr>
              <a:t>CMs shall ensure that all category B liaisons received all committee documentation and communications.</a:t>
            </a:r>
          </a:p>
          <a:p>
            <a:pPr>
              <a:defRPr/>
            </a:pPr>
            <a:endParaRPr lang="en-US" altLang="en-US" sz="1600" b="1" dirty="0">
              <a:latin typeface="Trebuchet MS" panose="020B0603020202020204" pitchFamily="34" charset="0"/>
            </a:endParaRPr>
          </a:p>
          <a:p>
            <a:pPr marL="0" indent="0">
              <a:buFont typeface="Wingdings" panose="05000000000000000000" pitchFamily="2" charset="2"/>
              <a:buNone/>
              <a:defRPr/>
            </a:pPr>
            <a:r>
              <a:rPr lang="en-US" altLang="en-US" sz="1600" b="1" i="1" dirty="0">
                <a:solidFill>
                  <a:srgbClr val="0E5AF2"/>
                </a:solidFill>
                <a:latin typeface="Trebuchet MS" panose="020B0603020202020204" pitchFamily="34" charset="0"/>
                <a:ea typeface="+mj-ea"/>
                <a:cs typeface="+mj-cs"/>
              </a:rPr>
              <a:t>WHAT DOES THIS MEAN FOR US/TAGs?</a:t>
            </a:r>
          </a:p>
          <a:p>
            <a:pPr>
              <a:defRPr/>
            </a:pPr>
            <a:r>
              <a:rPr lang="en-US" altLang="en-US" sz="1600" b="1" dirty="0">
                <a:solidFill>
                  <a:schemeClr val="tx1"/>
                </a:solidFill>
                <a:latin typeface="Trebuchet MS" panose="020B0603020202020204" pitchFamily="34" charset="0"/>
                <a:ea typeface="+mj-ea"/>
                <a:cs typeface="+mj-cs"/>
              </a:rPr>
              <a:t>No direct impact on US.TAGs</a:t>
            </a:r>
          </a:p>
          <a:p>
            <a:pPr marL="0" indent="0">
              <a:buNone/>
              <a:defRPr/>
            </a:pPr>
            <a:endParaRPr lang="en-US" altLang="en-US" sz="1600" b="1" dirty="0">
              <a:solidFill>
                <a:schemeClr val="tx1"/>
              </a:solidFill>
            </a:endParaRPr>
          </a:p>
          <a:p>
            <a:pPr>
              <a:defRPr/>
            </a:pPr>
            <a:endParaRPr lang="en-US" altLang="en-US" sz="1600" b="1" dirty="0"/>
          </a:p>
        </p:txBody>
      </p:sp>
    </p:spTree>
    <p:extLst>
      <p:ext uri="{BB962C8B-B14F-4D97-AF65-F5344CB8AC3E}">
        <p14:creationId xmlns:p14="http://schemas.microsoft.com/office/powerpoint/2010/main" val="792460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spcAft>
            <a:spcPts val="600"/>
          </a:spcAft>
          <a:defRPr sz="2800" dirty="0" smtClean="0">
            <a:ea typeface="Roboto Light" panose="02000000000000000000" pitchFamily="2" charset="0"/>
          </a:defRPr>
        </a:defPPr>
      </a:lstStyle>
    </a:txDef>
  </a:objectDefaults>
  <a:extraClrSchemeLst/>
  <a:extLst>
    <a:ext uri="{05A4C25C-085E-4340-85A3-A5531E510DB2}">
      <thm15:themeFamily xmlns:thm15="http://schemas.microsoft.com/office/thememl/2012/main" name="Presentation5" id="{16ECA3F9-7456-4E8E-9C45-9B74DC85F923}" vid="{3AA394D8-5221-46A9-AB15-2517CF00F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Action xmlns="6dfc6e00-eaa7-471f-8691-9b952787d5c9">Keep</Action>
    <Description_x0020_2 xmlns="6dfc6e00-eaa7-471f-8691-9b952787d5c9" xsi:nil="true"/>
    <TaxCatchAll xmlns="cfe53b65-3c36-4587-b144-e9caa3012b85"/>
    <Document_x0020_Type xmlns="6dfc6e00-eaa7-471f-8691-9b952787d5c9" xsi:nil="true"/>
    <Keywords0 xmlns="6dfc6e00-eaa7-471f-8691-9b952787d5c9" xsi:nil="true"/>
    <TaxKeywordTaxHTField xmlns="cfe53b65-3c36-4587-b144-e9caa3012b85">
      <Terms xmlns="http://schemas.microsoft.com/office/infopath/2007/PartnerControls"/>
    </TaxKeywordTaxHTField>
    <PublishingExpirationDate xmlns="http://schemas.microsoft.com/sharepoint/v3" xsi:nil="true"/>
    <Document_x0020_Date xmlns="6dfc6e00-eaa7-471f-8691-9b952787d5c9" xsi:nil="true"/>
    <PublishingStartDate xmlns="http://schemas.microsoft.com/sharepoint/v3" xsi:nil="true"/>
    <Description0 xmlns="6dfc6e00-eaa7-471f-8691-9b952787d5c9" xsi:nil="true"/>
  </documentManagement>
</p:properties>
</file>

<file path=customXml/itemProps1.xml><?xml version="1.0" encoding="utf-8"?>
<ds:datastoreItem xmlns:ds="http://schemas.openxmlformats.org/officeDocument/2006/customXml" ds:itemID="{77BA6003-AD9F-43D3-8798-FFD2F720D357}"/>
</file>

<file path=customXml/itemProps2.xml><?xml version="1.0" encoding="utf-8"?>
<ds:datastoreItem xmlns:ds="http://schemas.openxmlformats.org/officeDocument/2006/customXml" ds:itemID="{6D3F9343-801E-4C6D-AA27-DE0544875517}"/>
</file>

<file path=customXml/itemProps3.xml><?xml version="1.0" encoding="utf-8"?>
<ds:datastoreItem xmlns:ds="http://schemas.openxmlformats.org/officeDocument/2006/customXml" ds:itemID="{4610D5D9-44B9-4443-8615-A8D67F72AB9A}"/>
</file>

<file path=docProps/app.xml><?xml version="1.0" encoding="utf-8"?>
<Properties xmlns="http://schemas.openxmlformats.org/officeDocument/2006/extended-properties" xmlns:vt="http://schemas.openxmlformats.org/officeDocument/2006/docPropsVTypes">
  <Template>ANSI ISOT Support Series - VA Slides</Template>
  <TotalTime>1023</TotalTime>
  <Words>2945</Words>
  <Application>Microsoft Office PowerPoint</Application>
  <PresentationFormat>Widescreen</PresentationFormat>
  <Paragraphs>225</Paragraphs>
  <Slides>19</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Century Gothic</vt:lpstr>
      <vt:lpstr>Roboto Light</vt:lpstr>
      <vt:lpstr>Roboto Medium</vt:lpstr>
      <vt:lpstr>Trebuchet MS</vt:lpstr>
      <vt:lpstr>Wingdings</vt:lpstr>
      <vt:lpstr>Office Theme</vt:lpstr>
      <vt:lpstr>ANSI Refresher Course 2023 Changes to the ISO Directives</vt:lpstr>
      <vt:lpstr>ISO/IEC DIRECTIVES PART 1 CLAUSE 1.2.10, SEGs AND JSEGs </vt:lpstr>
      <vt:lpstr>ISO/IEC DIRECTIVES PART 1 CLAUSE 1.5.10, COMMITTEE TITLE AND SCOPE </vt:lpstr>
      <vt:lpstr>ISO/IEC DIRECTIVES PART 1 CLAUSE 1.7.4, P MEMBER ACTIVE PARTICIPATION </vt:lpstr>
      <vt:lpstr>ISO/IEC DIRECTIVES PART 1 CLAUSE 1.9.2, SECRETARIATS AND TRANSLATION  </vt:lpstr>
      <vt:lpstr>ISO/IEC DIRECTIVES PART 1 CLAUSE 1.12.1, WORKING GROUPS  </vt:lpstr>
      <vt:lpstr>ISO/IEC DIRECTIVES PART 1 CLAUSE 1.12.2, GUESTS AT WORKING GROUP MEETINGS  </vt:lpstr>
      <vt:lpstr>ISO/IEC DIRECTIVES PART 1 CLAUSE 1.12.7, JOINT WORKING GROUPS  </vt:lpstr>
      <vt:lpstr>ISO/IEC DIRECTIVES PART 1 CLAUSE 1.17, CATEGORY B LIAISONS  </vt:lpstr>
      <vt:lpstr>ISO/IEC DIRECTIVES PART 1 CLAUSE 2.1.8, PROJECT LEADER REPLACEMENT  </vt:lpstr>
      <vt:lpstr>ISO/IEC DIRECTIVES PART 1 CLAUSE 2.3.1, PARTS OF EXISTING STANDARDS  </vt:lpstr>
      <vt:lpstr>ISO/IEC DIRECTIVES PART 1 CLAUSE 3.2, PUBLICLY AVAILABLE SPECIFICATIONS  </vt:lpstr>
      <vt:lpstr>ISO/IEC DIRECTIVES PART 1 – ISO SUPPLEMENT FOREWORD E), DISCUSSIONS ON CDs OUT FOR COMMENTS </vt:lpstr>
      <vt:lpstr>ISO/IEC DIRECTIVES PART 1 – ISO SUPPLEMENT CLAUSE 2.9.2, SYSTEMATIC REVIEW </vt:lpstr>
      <vt:lpstr>ISO/IEC DIRECTIVES PART 1 – ISO SUPPLEMENT CLAUSE 3.3, TECHNICAL REPORTS  </vt:lpstr>
      <vt:lpstr>ISO/IEC DIRECTIVES PART 1 – ISO SUPPLEMENT ANNEX K.7, MAINTENANCE OF DOCUMENTS FROM DISBANDED PCs  </vt:lpstr>
      <vt:lpstr>ISO/IEC DIRECTIVES PART 1 – ISO SUPPLEMENT ANNEX SI.9, MAINTENANCE OF ISO IWAs</vt:lpstr>
      <vt:lpstr>For Questions </vt:lpstr>
      <vt:lpstr>Course Completion Compliance Instructions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ANSI ISOT SUPPORT SERIES</dc:title>
  <dc:creator>Steven Cornish</dc:creator>
  <cp:lastModifiedBy>Lisa Rajchel</cp:lastModifiedBy>
  <cp:revision>293</cp:revision>
  <dcterms:created xsi:type="dcterms:W3CDTF">2020-11-16T16:19:27Z</dcterms:created>
  <dcterms:modified xsi:type="dcterms:W3CDTF">2023-07-07T16:54:10Z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TaxKeyword">
    <vt:lpwstr/>
  </property>
</Properties>
</file>